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71" r:id="rId3"/>
    <p:sldId id="258" r:id="rId4"/>
    <p:sldId id="259" r:id="rId5"/>
    <p:sldId id="266" r:id="rId6"/>
    <p:sldId id="261" r:id="rId7"/>
    <p:sldId id="260" r:id="rId8"/>
    <p:sldId id="272" r:id="rId9"/>
    <p:sldId id="274" r:id="rId10"/>
    <p:sldId id="262" r:id="rId11"/>
    <p:sldId id="269" r:id="rId12"/>
    <p:sldId id="263" r:id="rId13"/>
    <p:sldId id="276" r:id="rId14"/>
    <p:sldId id="277" r:id="rId15"/>
    <p:sldId id="279" r:id="rId16"/>
    <p:sldId id="278" r:id="rId17"/>
    <p:sldId id="267" r:id="rId18"/>
    <p:sldId id="268" r:id="rId19"/>
    <p:sldId id="273" r:id="rId20"/>
    <p:sldId id="275" r:id="rId21"/>
  </p:sldIdLst>
  <p:sldSz cx="12192000" cy="6858000"/>
  <p:notesSz cx="6858000" cy="9144000"/>
  <p:defaultText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59" autoAdjust="0"/>
    <p:restoredTop sz="94660"/>
  </p:normalViewPr>
  <p:slideViewPr>
    <p:cSldViewPr snapToGrid="0">
      <p:cViewPr varScale="1">
        <p:scale>
          <a:sx n="116" d="100"/>
          <a:sy n="116" d="100"/>
        </p:scale>
        <p:origin x="114" y="4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t-E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33CAB-6E50-4DA2-B009-63A4FF4A2FE3}" type="datetimeFigureOut">
              <a:rPr lang="et-EE" smtClean="0"/>
              <a:t>10.02.2020</a:t>
            </a:fld>
            <a:endParaRPr lang="et-E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t-E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t-E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99FC88-11DF-4D8A-ABEE-0DC1BD5E96DA}" type="slidenum">
              <a:rPr lang="et-EE" smtClean="0"/>
              <a:t>‹#›</a:t>
            </a:fld>
            <a:endParaRPr lang="et-EE"/>
          </a:p>
        </p:txBody>
      </p:sp>
    </p:spTree>
    <p:extLst>
      <p:ext uri="{BB962C8B-B14F-4D97-AF65-F5344CB8AC3E}">
        <p14:creationId xmlns:p14="http://schemas.microsoft.com/office/powerpoint/2010/main" val="59243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a:p>
        </p:txBody>
      </p:sp>
      <p:sp>
        <p:nvSpPr>
          <p:cNvPr id="4" name="Slide Number Placeholder 3"/>
          <p:cNvSpPr>
            <a:spLocks noGrp="1"/>
          </p:cNvSpPr>
          <p:nvPr>
            <p:ph type="sldNum" sz="quarter" idx="10"/>
          </p:nvPr>
        </p:nvSpPr>
        <p:spPr/>
        <p:txBody>
          <a:bodyPr/>
          <a:lstStyle/>
          <a:p>
            <a:fld id="{C099FC88-11DF-4D8A-ABEE-0DC1BD5E96DA}" type="slidenum">
              <a:rPr lang="et-EE" smtClean="0"/>
              <a:t>1</a:t>
            </a:fld>
            <a:endParaRPr lang="et-EE"/>
          </a:p>
        </p:txBody>
      </p:sp>
    </p:spTree>
    <p:extLst>
      <p:ext uri="{BB962C8B-B14F-4D97-AF65-F5344CB8AC3E}">
        <p14:creationId xmlns:p14="http://schemas.microsoft.com/office/powerpoint/2010/main" val="1728834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a:p>
        </p:txBody>
      </p:sp>
      <p:sp>
        <p:nvSpPr>
          <p:cNvPr id="4" name="Slide Number Placeholder 3"/>
          <p:cNvSpPr>
            <a:spLocks noGrp="1"/>
          </p:cNvSpPr>
          <p:nvPr>
            <p:ph type="sldNum" sz="quarter" idx="10"/>
          </p:nvPr>
        </p:nvSpPr>
        <p:spPr/>
        <p:txBody>
          <a:bodyPr/>
          <a:lstStyle/>
          <a:p>
            <a:fld id="{C099FC88-11DF-4D8A-ABEE-0DC1BD5E96DA}" type="slidenum">
              <a:rPr lang="et-EE" smtClean="0"/>
              <a:t>4</a:t>
            </a:fld>
            <a:endParaRPr lang="et-EE"/>
          </a:p>
        </p:txBody>
      </p:sp>
    </p:spTree>
    <p:extLst>
      <p:ext uri="{BB962C8B-B14F-4D97-AF65-F5344CB8AC3E}">
        <p14:creationId xmlns:p14="http://schemas.microsoft.com/office/powerpoint/2010/main" val="963699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a:p>
        </p:txBody>
      </p:sp>
      <p:sp>
        <p:nvSpPr>
          <p:cNvPr id="4" name="Slide Number Placeholder 3"/>
          <p:cNvSpPr>
            <a:spLocks noGrp="1"/>
          </p:cNvSpPr>
          <p:nvPr>
            <p:ph type="sldNum" sz="quarter" idx="10"/>
          </p:nvPr>
        </p:nvSpPr>
        <p:spPr/>
        <p:txBody>
          <a:bodyPr/>
          <a:lstStyle/>
          <a:p>
            <a:fld id="{C099FC88-11DF-4D8A-ABEE-0DC1BD5E96DA}" type="slidenum">
              <a:rPr lang="et-EE" smtClean="0"/>
              <a:t>10</a:t>
            </a:fld>
            <a:endParaRPr lang="et-EE"/>
          </a:p>
        </p:txBody>
      </p:sp>
    </p:spTree>
    <p:extLst>
      <p:ext uri="{BB962C8B-B14F-4D97-AF65-F5344CB8AC3E}">
        <p14:creationId xmlns:p14="http://schemas.microsoft.com/office/powerpoint/2010/main" val="2845569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t-EE"/>
          </a:p>
        </p:txBody>
      </p:sp>
      <p:sp>
        <p:nvSpPr>
          <p:cNvPr id="4" name="Slide Number Placeholder 3"/>
          <p:cNvSpPr>
            <a:spLocks noGrp="1"/>
          </p:cNvSpPr>
          <p:nvPr>
            <p:ph type="sldNum" sz="quarter" idx="10"/>
          </p:nvPr>
        </p:nvSpPr>
        <p:spPr/>
        <p:txBody>
          <a:bodyPr/>
          <a:lstStyle/>
          <a:p>
            <a:fld id="{C099FC88-11DF-4D8A-ABEE-0DC1BD5E96DA}" type="slidenum">
              <a:rPr lang="et-EE" smtClean="0"/>
              <a:t>17</a:t>
            </a:fld>
            <a:endParaRPr lang="et-EE"/>
          </a:p>
        </p:txBody>
      </p:sp>
    </p:spTree>
    <p:extLst>
      <p:ext uri="{BB962C8B-B14F-4D97-AF65-F5344CB8AC3E}">
        <p14:creationId xmlns:p14="http://schemas.microsoft.com/office/powerpoint/2010/main" val="159382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endParaRPr lang="et-E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t-EE"/>
          </a:p>
        </p:txBody>
      </p:sp>
      <p:sp>
        <p:nvSpPr>
          <p:cNvPr id="4" name="Date Placeholder 3"/>
          <p:cNvSpPr>
            <a:spLocks noGrp="1"/>
          </p:cNvSpPr>
          <p:nvPr>
            <p:ph type="dt" sz="half" idx="10"/>
          </p:nvPr>
        </p:nvSpPr>
        <p:spPr/>
        <p:txBody>
          <a:bodyPr/>
          <a:lstStyle/>
          <a:p>
            <a:r>
              <a:rPr lang="et-EE"/>
              <a:t>2020</a:t>
            </a:r>
          </a:p>
        </p:txBody>
      </p:sp>
      <p:sp>
        <p:nvSpPr>
          <p:cNvPr id="5" name="Footer Placeholder 4"/>
          <p:cNvSpPr>
            <a:spLocks noGrp="1"/>
          </p:cNvSpPr>
          <p:nvPr>
            <p:ph type="ftr" sz="quarter" idx="11"/>
          </p:nvPr>
        </p:nvSpPr>
        <p:spPr/>
        <p:txBody>
          <a:bodyPr/>
          <a:lstStyle/>
          <a:p>
            <a:r>
              <a:rPr lang="et-EE"/>
              <a:t>Risto Heinsar</a:t>
            </a:r>
          </a:p>
        </p:txBody>
      </p:sp>
      <p:sp>
        <p:nvSpPr>
          <p:cNvPr id="6" name="Slide Number Placeholder 5"/>
          <p:cNvSpPr>
            <a:spLocks noGrp="1"/>
          </p:cNvSpPr>
          <p:nvPr>
            <p:ph type="sldNum" sz="quarter" idx="12"/>
          </p:nvPr>
        </p:nvSpPr>
        <p:spPr/>
        <p:txBody>
          <a:bodyPr/>
          <a:lstStyle/>
          <a:p>
            <a:fld id="{6D50953F-F8C7-4C4A-AE29-1C7891A915E4}" type="slidenum">
              <a:rPr lang="et-EE" smtClean="0"/>
              <a:t>‹#›</a:t>
            </a:fld>
            <a:endParaRPr lang="et-EE"/>
          </a:p>
        </p:txBody>
      </p:sp>
    </p:spTree>
    <p:extLst>
      <p:ext uri="{BB962C8B-B14F-4D97-AF65-F5344CB8AC3E}">
        <p14:creationId xmlns:p14="http://schemas.microsoft.com/office/powerpoint/2010/main" val="178397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p:cNvSpPr>
            <a:spLocks noGrp="1"/>
          </p:cNvSpPr>
          <p:nvPr>
            <p:ph type="dt" sz="half" idx="10"/>
          </p:nvPr>
        </p:nvSpPr>
        <p:spPr/>
        <p:txBody>
          <a:bodyPr/>
          <a:lstStyle/>
          <a:p>
            <a:r>
              <a:rPr lang="et-EE"/>
              <a:t>2020</a:t>
            </a:r>
          </a:p>
        </p:txBody>
      </p:sp>
      <p:sp>
        <p:nvSpPr>
          <p:cNvPr id="5" name="Footer Placeholder 4"/>
          <p:cNvSpPr>
            <a:spLocks noGrp="1"/>
          </p:cNvSpPr>
          <p:nvPr>
            <p:ph type="ftr" sz="quarter" idx="11"/>
          </p:nvPr>
        </p:nvSpPr>
        <p:spPr/>
        <p:txBody>
          <a:bodyPr/>
          <a:lstStyle/>
          <a:p>
            <a:r>
              <a:rPr lang="et-EE"/>
              <a:t>Risto Heinsar</a:t>
            </a:r>
          </a:p>
        </p:txBody>
      </p:sp>
      <p:sp>
        <p:nvSpPr>
          <p:cNvPr id="6" name="Slide Number Placeholder 5"/>
          <p:cNvSpPr>
            <a:spLocks noGrp="1"/>
          </p:cNvSpPr>
          <p:nvPr>
            <p:ph type="sldNum" sz="quarter" idx="12"/>
          </p:nvPr>
        </p:nvSpPr>
        <p:spPr/>
        <p:txBody>
          <a:bodyPr/>
          <a:lstStyle/>
          <a:p>
            <a:fld id="{6D50953F-F8C7-4C4A-AE29-1C7891A915E4}" type="slidenum">
              <a:rPr lang="et-EE" smtClean="0"/>
              <a:t>‹#›</a:t>
            </a:fld>
            <a:endParaRPr lang="et-EE"/>
          </a:p>
        </p:txBody>
      </p:sp>
    </p:spTree>
    <p:extLst>
      <p:ext uri="{BB962C8B-B14F-4D97-AF65-F5344CB8AC3E}">
        <p14:creationId xmlns:p14="http://schemas.microsoft.com/office/powerpoint/2010/main" val="2765671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t-E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p:cNvSpPr>
            <a:spLocks noGrp="1"/>
          </p:cNvSpPr>
          <p:nvPr>
            <p:ph type="dt" sz="half" idx="10"/>
          </p:nvPr>
        </p:nvSpPr>
        <p:spPr/>
        <p:txBody>
          <a:bodyPr/>
          <a:lstStyle/>
          <a:p>
            <a:r>
              <a:rPr lang="et-EE"/>
              <a:t>2020</a:t>
            </a:r>
          </a:p>
        </p:txBody>
      </p:sp>
      <p:sp>
        <p:nvSpPr>
          <p:cNvPr id="5" name="Footer Placeholder 4"/>
          <p:cNvSpPr>
            <a:spLocks noGrp="1"/>
          </p:cNvSpPr>
          <p:nvPr>
            <p:ph type="ftr" sz="quarter" idx="11"/>
          </p:nvPr>
        </p:nvSpPr>
        <p:spPr/>
        <p:txBody>
          <a:bodyPr/>
          <a:lstStyle/>
          <a:p>
            <a:r>
              <a:rPr lang="et-EE"/>
              <a:t>Risto Heinsar</a:t>
            </a:r>
          </a:p>
        </p:txBody>
      </p:sp>
      <p:sp>
        <p:nvSpPr>
          <p:cNvPr id="6" name="Slide Number Placeholder 5"/>
          <p:cNvSpPr>
            <a:spLocks noGrp="1"/>
          </p:cNvSpPr>
          <p:nvPr>
            <p:ph type="sldNum" sz="quarter" idx="12"/>
          </p:nvPr>
        </p:nvSpPr>
        <p:spPr/>
        <p:txBody>
          <a:bodyPr/>
          <a:lstStyle/>
          <a:p>
            <a:fld id="{6D50953F-F8C7-4C4A-AE29-1C7891A915E4}" type="slidenum">
              <a:rPr lang="et-EE" smtClean="0"/>
              <a:t>‹#›</a:t>
            </a:fld>
            <a:endParaRPr lang="et-EE"/>
          </a:p>
        </p:txBody>
      </p:sp>
    </p:spTree>
    <p:extLst>
      <p:ext uri="{BB962C8B-B14F-4D97-AF65-F5344CB8AC3E}">
        <p14:creationId xmlns:p14="http://schemas.microsoft.com/office/powerpoint/2010/main" val="442715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p:cNvSpPr>
            <a:spLocks noGrp="1"/>
          </p:cNvSpPr>
          <p:nvPr>
            <p:ph type="dt" sz="half" idx="10"/>
          </p:nvPr>
        </p:nvSpPr>
        <p:spPr/>
        <p:txBody>
          <a:bodyPr/>
          <a:lstStyle/>
          <a:p>
            <a:r>
              <a:rPr lang="et-EE"/>
              <a:t>2020</a:t>
            </a:r>
          </a:p>
        </p:txBody>
      </p:sp>
      <p:sp>
        <p:nvSpPr>
          <p:cNvPr id="5" name="Footer Placeholder 4"/>
          <p:cNvSpPr>
            <a:spLocks noGrp="1"/>
          </p:cNvSpPr>
          <p:nvPr>
            <p:ph type="ftr" sz="quarter" idx="11"/>
          </p:nvPr>
        </p:nvSpPr>
        <p:spPr/>
        <p:txBody>
          <a:bodyPr/>
          <a:lstStyle/>
          <a:p>
            <a:r>
              <a:rPr lang="et-EE"/>
              <a:t>Risto Heinsar</a:t>
            </a:r>
          </a:p>
        </p:txBody>
      </p:sp>
      <p:sp>
        <p:nvSpPr>
          <p:cNvPr id="6" name="Slide Number Placeholder 5"/>
          <p:cNvSpPr>
            <a:spLocks noGrp="1"/>
          </p:cNvSpPr>
          <p:nvPr>
            <p:ph type="sldNum" sz="quarter" idx="12"/>
          </p:nvPr>
        </p:nvSpPr>
        <p:spPr/>
        <p:txBody>
          <a:bodyPr/>
          <a:lstStyle/>
          <a:p>
            <a:fld id="{6D50953F-F8C7-4C4A-AE29-1C7891A915E4}" type="slidenum">
              <a:rPr lang="et-EE" smtClean="0"/>
              <a:t>‹#›</a:t>
            </a:fld>
            <a:endParaRPr lang="et-EE"/>
          </a:p>
        </p:txBody>
      </p:sp>
    </p:spTree>
    <p:extLst>
      <p:ext uri="{BB962C8B-B14F-4D97-AF65-F5344CB8AC3E}">
        <p14:creationId xmlns:p14="http://schemas.microsoft.com/office/powerpoint/2010/main" val="4018276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a:t>Click to edit Master title style</a:t>
            </a:r>
            <a:endParaRPr lang="et-E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r>
              <a:rPr lang="et-EE"/>
              <a:t>2020</a:t>
            </a:r>
          </a:p>
        </p:txBody>
      </p:sp>
      <p:sp>
        <p:nvSpPr>
          <p:cNvPr id="5" name="Footer Placeholder 4"/>
          <p:cNvSpPr>
            <a:spLocks noGrp="1"/>
          </p:cNvSpPr>
          <p:nvPr>
            <p:ph type="ftr" sz="quarter" idx="11"/>
          </p:nvPr>
        </p:nvSpPr>
        <p:spPr/>
        <p:txBody>
          <a:bodyPr/>
          <a:lstStyle/>
          <a:p>
            <a:r>
              <a:rPr lang="et-EE"/>
              <a:t>Risto Heinsar</a:t>
            </a:r>
          </a:p>
        </p:txBody>
      </p:sp>
      <p:sp>
        <p:nvSpPr>
          <p:cNvPr id="6" name="Slide Number Placeholder 5"/>
          <p:cNvSpPr>
            <a:spLocks noGrp="1"/>
          </p:cNvSpPr>
          <p:nvPr>
            <p:ph type="sldNum" sz="quarter" idx="12"/>
          </p:nvPr>
        </p:nvSpPr>
        <p:spPr/>
        <p:txBody>
          <a:bodyPr/>
          <a:lstStyle/>
          <a:p>
            <a:fld id="{6D50953F-F8C7-4C4A-AE29-1C7891A915E4}" type="slidenum">
              <a:rPr lang="et-EE" smtClean="0"/>
              <a:t>‹#›</a:t>
            </a:fld>
            <a:endParaRPr lang="et-EE"/>
          </a:p>
        </p:txBody>
      </p:sp>
    </p:spTree>
    <p:extLst>
      <p:ext uri="{BB962C8B-B14F-4D97-AF65-F5344CB8AC3E}">
        <p14:creationId xmlns:p14="http://schemas.microsoft.com/office/powerpoint/2010/main" val="3771035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Date Placeholder 4"/>
          <p:cNvSpPr>
            <a:spLocks noGrp="1"/>
          </p:cNvSpPr>
          <p:nvPr>
            <p:ph type="dt" sz="half" idx="10"/>
          </p:nvPr>
        </p:nvSpPr>
        <p:spPr/>
        <p:txBody>
          <a:bodyPr/>
          <a:lstStyle/>
          <a:p>
            <a:r>
              <a:rPr lang="et-EE"/>
              <a:t>2020</a:t>
            </a:r>
          </a:p>
        </p:txBody>
      </p:sp>
      <p:sp>
        <p:nvSpPr>
          <p:cNvPr id="6" name="Footer Placeholder 5"/>
          <p:cNvSpPr>
            <a:spLocks noGrp="1"/>
          </p:cNvSpPr>
          <p:nvPr>
            <p:ph type="ftr" sz="quarter" idx="11"/>
          </p:nvPr>
        </p:nvSpPr>
        <p:spPr/>
        <p:txBody>
          <a:bodyPr/>
          <a:lstStyle/>
          <a:p>
            <a:r>
              <a:rPr lang="et-EE"/>
              <a:t>Risto Heinsar</a:t>
            </a:r>
          </a:p>
        </p:txBody>
      </p:sp>
      <p:sp>
        <p:nvSpPr>
          <p:cNvPr id="7" name="Slide Number Placeholder 6"/>
          <p:cNvSpPr>
            <a:spLocks noGrp="1"/>
          </p:cNvSpPr>
          <p:nvPr>
            <p:ph type="sldNum" sz="quarter" idx="12"/>
          </p:nvPr>
        </p:nvSpPr>
        <p:spPr/>
        <p:txBody>
          <a:bodyPr/>
          <a:lstStyle/>
          <a:p>
            <a:fld id="{6D50953F-F8C7-4C4A-AE29-1C7891A915E4}" type="slidenum">
              <a:rPr lang="et-EE" smtClean="0"/>
              <a:t>‹#›</a:t>
            </a:fld>
            <a:endParaRPr lang="et-EE"/>
          </a:p>
        </p:txBody>
      </p:sp>
    </p:spTree>
    <p:extLst>
      <p:ext uri="{BB962C8B-B14F-4D97-AF65-F5344CB8AC3E}">
        <p14:creationId xmlns:p14="http://schemas.microsoft.com/office/powerpoint/2010/main" val="1155244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a:t>Click to edit Master title style</a:t>
            </a:r>
            <a:endParaRPr lang="et-EE"/>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7" name="Date Placeholder 6"/>
          <p:cNvSpPr>
            <a:spLocks noGrp="1"/>
          </p:cNvSpPr>
          <p:nvPr>
            <p:ph type="dt" sz="half" idx="10"/>
          </p:nvPr>
        </p:nvSpPr>
        <p:spPr/>
        <p:txBody>
          <a:bodyPr/>
          <a:lstStyle/>
          <a:p>
            <a:r>
              <a:rPr lang="et-EE"/>
              <a:t>2020</a:t>
            </a:r>
          </a:p>
        </p:txBody>
      </p:sp>
      <p:sp>
        <p:nvSpPr>
          <p:cNvPr id="8" name="Footer Placeholder 7"/>
          <p:cNvSpPr>
            <a:spLocks noGrp="1"/>
          </p:cNvSpPr>
          <p:nvPr>
            <p:ph type="ftr" sz="quarter" idx="11"/>
          </p:nvPr>
        </p:nvSpPr>
        <p:spPr/>
        <p:txBody>
          <a:bodyPr/>
          <a:lstStyle/>
          <a:p>
            <a:r>
              <a:rPr lang="et-EE"/>
              <a:t>Risto Heinsar</a:t>
            </a:r>
          </a:p>
        </p:txBody>
      </p:sp>
      <p:sp>
        <p:nvSpPr>
          <p:cNvPr id="9" name="Slide Number Placeholder 8"/>
          <p:cNvSpPr>
            <a:spLocks noGrp="1"/>
          </p:cNvSpPr>
          <p:nvPr>
            <p:ph type="sldNum" sz="quarter" idx="12"/>
          </p:nvPr>
        </p:nvSpPr>
        <p:spPr/>
        <p:txBody>
          <a:bodyPr/>
          <a:lstStyle/>
          <a:p>
            <a:fld id="{6D50953F-F8C7-4C4A-AE29-1C7891A915E4}" type="slidenum">
              <a:rPr lang="et-EE" smtClean="0"/>
              <a:t>‹#›</a:t>
            </a:fld>
            <a:endParaRPr lang="et-EE"/>
          </a:p>
        </p:txBody>
      </p:sp>
    </p:spTree>
    <p:extLst>
      <p:ext uri="{BB962C8B-B14F-4D97-AF65-F5344CB8AC3E}">
        <p14:creationId xmlns:p14="http://schemas.microsoft.com/office/powerpoint/2010/main" val="903104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Date Placeholder 2"/>
          <p:cNvSpPr>
            <a:spLocks noGrp="1"/>
          </p:cNvSpPr>
          <p:nvPr>
            <p:ph type="dt" sz="half" idx="10"/>
          </p:nvPr>
        </p:nvSpPr>
        <p:spPr/>
        <p:txBody>
          <a:bodyPr/>
          <a:lstStyle/>
          <a:p>
            <a:r>
              <a:rPr lang="et-EE"/>
              <a:t>2020</a:t>
            </a:r>
          </a:p>
        </p:txBody>
      </p:sp>
      <p:sp>
        <p:nvSpPr>
          <p:cNvPr id="4" name="Footer Placeholder 3"/>
          <p:cNvSpPr>
            <a:spLocks noGrp="1"/>
          </p:cNvSpPr>
          <p:nvPr>
            <p:ph type="ftr" sz="quarter" idx="11"/>
          </p:nvPr>
        </p:nvSpPr>
        <p:spPr/>
        <p:txBody>
          <a:bodyPr/>
          <a:lstStyle/>
          <a:p>
            <a:r>
              <a:rPr lang="et-EE"/>
              <a:t>Risto Heinsar</a:t>
            </a:r>
          </a:p>
        </p:txBody>
      </p:sp>
      <p:sp>
        <p:nvSpPr>
          <p:cNvPr id="5" name="Slide Number Placeholder 4"/>
          <p:cNvSpPr>
            <a:spLocks noGrp="1"/>
          </p:cNvSpPr>
          <p:nvPr>
            <p:ph type="sldNum" sz="quarter" idx="12"/>
          </p:nvPr>
        </p:nvSpPr>
        <p:spPr/>
        <p:txBody>
          <a:bodyPr/>
          <a:lstStyle/>
          <a:p>
            <a:fld id="{6D50953F-F8C7-4C4A-AE29-1C7891A915E4}" type="slidenum">
              <a:rPr lang="et-EE" smtClean="0"/>
              <a:t>‹#›</a:t>
            </a:fld>
            <a:endParaRPr lang="et-EE"/>
          </a:p>
        </p:txBody>
      </p:sp>
    </p:spTree>
    <p:extLst>
      <p:ext uri="{BB962C8B-B14F-4D97-AF65-F5344CB8AC3E}">
        <p14:creationId xmlns:p14="http://schemas.microsoft.com/office/powerpoint/2010/main" val="2351945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t-EE"/>
              <a:t>2020</a:t>
            </a:r>
          </a:p>
        </p:txBody>
      </p:sp>
      <p:sp>
        <p:nvSpPr>
          <p:cNvPr id="3" name="Footer Placeholder 2"/>
          <p:cNvSpPr>
            <a:spLocks noGrp="1"/>
          </p:cNvSpPr>
          <p:nvPr>
            <p:ph type="ftr" sz="quarter" idx="11"/>
          </p:nvPr>
        </p:nvSpPr>
        <p:spPr/>
        <p:txBody>
          <a:bodyPr/>
          <a:lstStyle/>
          <a:p>
            <a:r>
              <a:rPr lang="et-EE"/>
              <a:t>Risto Heinsar</a:t>
            </a:r>
          </a:p>
        </p:txBody>
      </p:sp>
      <p:sp>
        <p:nvSpPr>
          <p:cNvPr id="4" name="Slide Number Placeholder 3"/>
          <p:cNvSpPr>
            <a:spLocks noGrp="1"/>
          </p:cNvSpPr>
          <p:nvPr>
            <p:ph type="sldNum" sz="quarter" idx="12"/>
          </p:nvPr>
        </p:nvSpPr>
        <p:spPr/>
        <p:txBody>
          <a:bodyPr/>
          <a:lstStyle/>
          <a:p>
            <a:fld id="{6D50953F-F8C7-4C4A-AE29-1C7891A915E4}" type="slidenum">
              <a:rPr lang="et-EE" smtClean="0"/>
              <a:t>‹#›</a:t>
            </a:fld>
            <a:endParaRPr lang="et-EE"/>
          </a:p>
        </p:txBody>
      </p:sp>
    </p:spTree>
    <p:extLst>
      <p:ext uri="{BB962C8B-B14F-4D97-AF65-F5344CB8AC3E}">
        <p14:creationId xmlns:p14="http://schemas.microsoft.com/office/powerpoint/2010/main" val="162509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t-E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t-EE"/>
              <a:t>2020</a:t>
            </a:r>
          </a:p>
        </p:txBody>
      </p:sp>
      <p:sp>
        <p:nvSpPr>
          <p:cNvPr id="6" name="Footer Placeholder 5"/>
          <p:cNvSpPr>
            <a:spLocks noGrp="1"/>
          </p:cNvSpPr>
          <p:nvPr>
            <p:ph type="ftr" sz="quarter" idx="11"/>
          </p:nvPr>
        </p:nvSpPr>
        <p:spPr/>
        <p:txBody>
          <a:bodyPr/>
          <a:lstStyle/>
          <a:p>
            <a:r>
              <a:rPr lang="et-EE"/>
              <a:t>Risto Heinsar</a:t>
            </a:r>
          </a:p>
        </p:txBody>
      </p:sp>
      <p:sp>
        <p:nvSpPr>
          <p:cNvPr id="7" name="Slide Number Placeholder 6"/>
          <p:cNvSpPr>
            <a:spLocks noGrp="1"/>
          </p:cNvSpPr>
          <p:nvPr>
            <p:ph type="sldNum" sz="quarter" idx="12"/>
          </p:nvPr>
        </p:nvSpPr>
        <p:spPr/>
        <p:txBody>
          <a:bodyPr/>
          <a:lstStyle/>
          <a:p>
            <a:fld id="{6D50953F-F8C7-4C4A-AE29-1C7891A915E4}" type="slidenum">
              <a:rPr lang="et-EE" smtClean="0"/>
              <a:t>‹#›</a:t>
            </a:fld>
            <a:endParaRPr lang="et-EE"/>
          </a:p>
        </p:txBody>
      </p:sp>
    </p:spTree>
    <p:extLst>
      <p:ext uri="{BB962C8B-B14F-4D97-AF65-F5344CB8AC3E}">
        <p14:creationId xmlns:p14="http://schemas.microsoft.com/office/powerpoint/2010/main" val="21292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t-E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t-EE"/>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t-EE"/>
              <a:t>2020</a:t>
            </a:r>
          </a:p>
        </p:txBody>
      </p:sp>
      <p:sp>
        <p:nvSpPr>
          <p:cNvPr id="6" name="Footer Placeholder 5"/>
          <p:cNvSpPr>
            <a:spLocks noGrp="1"/>
          </p:cNvSpPr>
          <p:nvPr>
            <p:ph type="ftr" sz="quarter" idx="11"/>
          </p:nvPr>
        </p:nvSpPr>
        <p:spPr/>
        <p:txBody>
          <a:bodyPr/>
          <a:lstStyle/>
          <a:p>
            <a:r>
              <a:rPr lang="et-EE"/>
              <a:t>Risto Heinsar</a:t>
            </a:r>
          </a:p>
        </p:txBody>
      </p:sp>
      <p:sp>
        <p:nvSpPr>
          <p:cNvPr id="7" name="Slide Number Placeholder 6"/>
          <p:cNvSpPr>
            <a:spLocks noGrp="1"/>
          </p:cNvSpPr>
          <p:nvPr>
            <p:ph type="sldNum" sz="quarter" idx="12"/>
          </p:nvPr>
        </p:nvSpPr>
        <p:spPr/>
        <p:txBody>
          <a:bodyPr/>
          <a:lstStyle/>
          <a:p>
            <a:fld id="{6D50953F-F8C7-4C4A-AE29-1C7891A915E4}" type="slidenum">
              <a:rPr lang="et-EE" smtClean="0"/>
              <a:t>‹#›</a:t>
            </a:fld>
            <a:endParaRPr lang="et-EE"/>
          </a:p>
        </p:txBody>
      </p:sp>
    </p:spTree>
    <p:extLst>
      <p:ext uri="{BB962C8B-B14F-4D97-AF65-F5344CB8AC3E}">
        <p14:creationId xmlns:p14="http://schemas.microsoft.com/office/powerpoint/2010/main" val="2504060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t-E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t-EE"/>
              <a:t>2020</a:t>
            </a:r>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t-EE"/>
              <a:t>Risto Heinsar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0953F-F8C7-4C4A-AE29-1C7891A915E4}" type="slidenum">
              <a:rPr lang="et-EE" smtClean="0"/>
              <a:t>‹#›</a:t>
            </a:fld>
            <a:endParaRPr lang="et-EE"/>
          </a:p>
        </p:txBody>
      </p:sp>
    </p:spTree>
    <p:extLst>
      <p:ext uri="{BB962C8B-B14F-4D97-AF65-F5344CB8AC3E}">
        <p14:creationId xmlns:p14="http://schemas.microsoft.com/office/powerpoint/2010/main" val="1306473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www.cplusplus.com/reference/ctim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t-EE" dirty="0" err="1"/>
              <a:t>Files</a:t>
            </a:r>
            <a:endParaRPr lang="et-EE" dirty="0"/>
          </a:p>
        </p:txBody>
      </p:sp>
      <p:sp>
        <p:nvSpPr>
          <p:cNvPr id="3" name="Subtitle 2"/>
          <p:cNvSpPr>
            <a:spLocks noGrp="1"/>
          </p:cNvSpPr>
          <p:nvPr>
            <p:ph type="subTitle" idx="1"/>
          </p:nvPr>
        </p:nvSpPr>
        <p:spPr/>
        <p:txBody>
          <a:bodyPr/>
          <a:lstStyle/>
          <a:p>
            <a:endParaRPr lang="et-EE" dirty="0"/>
          </a:p>
        </p:txBody>
      </p:sp>
    </p:spTree>
    <p:extLst>
      <p:ext uri="{BB962C8B-B14F-4D97-AF65-F5344CB8AC3E}">
        <p14:creationId xmlns:p14="http://schemas.microsoft.com/office/powerpoint/2010/main" val="2601937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1 (reading using EOF)</a:t>
            </a:r>
          </a:p>
        </p:txBody>
      </p:sp>
      <p:sp>
        <p:nvSpPr>
          <p:cNvPr id="3" name="Content Placeholder 2"/>
          <p:cNvSpPr>
            <a:spLocks noGrp="1"/>
          </p:cNvSpPr>
          <p:nvPr>
            <p:ph sz="half" idx="1"/>
          </p:nvPr>
        </p:nvSpPr>
        <p:spPr>
          <a:xfrm>
            <a:off x="838200" y="1825625"/>
            <a:ext cx="5723238" cy="4351338"/>
          </a:xfrm>
        </p:spPr>
        <p:txBody>
          <a:bodyPr>
            <a:noAutofit/>
          </a:bodyPr>
          <a:lstStyle/>
          <a:p>
            <a:pPr marL="0" indent="0">
              <a:lnSpc>
                <a:spcPct val="107000"/>
              </a:lnSpc>
              <a:spcAft>
                <a:spcPts val="0"/>
              </a:spcAft>
              <a:buNone/>
            </a:pPr>
            <a:r>
              <a:rPr lang="en-US" sz="160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#include &lt;</a:t>
            </a:r>
            <a:r>
              <a:rPr lang="en-US" sz="160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stdio.h</a:t>
            </a:r>
            <a:r>
              <a:rPr lang="en-US" sz="160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&gt;</a:t>
            </a:r>
            <a:endParaRPr lang="et-EE" sz="160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t-EE" sz="800" dirty="0">
                <a:latin typeface="Calibri" panose="020F0502020204030204" pitchFamily="34" charset="0"/>
                <a:ea typeface="Times New Roman" panose="02020603050405020304" pitchFamily="18" charset="0"/>
                <a:cs typeface="Times New Roman" panose="02020603050405020304" pitchFamily="18" charset="0"/>
              </a:rPr>
              <a:t> </a:t>
            </a:r>
          </a:p>
          <a:p>
            <a:pPr marL="0" indent="0">
              <a:lnSpc>
                <a:spcPct val="107000"/>
              </a:lnSpc>
              <a:spcAft>
                <a:spcPts val="0"/>
              </a:spcAft>
              <a:buNone/>
            </a:pPr>
            <a:r>
              <a:rPr lang="en-US" sz="16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br>
              <a:rPr lang="et-EE"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b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FILE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temp</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char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inputFile</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"numbers.txt"</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fopen</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inputFile</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"r"</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while</a:t>
            </a:r>
            <a:r>
              <a:rPr lang="et-EE" sz="16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fscanf</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"%d"</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&amp;</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temp</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t-EE"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t-EE"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t-EE"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EOF</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printf</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"Got: %d\n"</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temp</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fclose</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fp</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 </a:t>
            </a:r>
            <a:r>
              <a:rPr lang="en-US" sz="16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Content Placeholder 6"/>
          <p:cNvSpPr>
            <a:spLocks noGrp="1"/>
          </p:cNvSpPr>
          <p:nvPr>
            <p:ph sz="half" idx="2"/>
          </p:nvPr>
        </p:nvSpPr>
        <p:spPr>
          <a:xfrm>
            <a:off x="6612836" y="2246243"/>
            <a:ext cx="4740964" cy="3930720"/>
          </a:xfrm>
        </p:spPr>
        <p:txBody>
          <a:bodyPr>
            <a:normAutofit/>
          </a:bodyPr>
          <a:lstStyle/>
          <a:p>
            <a:pPr>
              <a:spcBef>
                <a:spcPts val="1400"/>
              </a:spcBef>
            </a:pPr>
            <a:r>
              <a:rPr lang="en-US" sz="2600" dirty="0"/>
              <a:t>Create the appropriate input file</a:t>
            </a:r>
          </a:p>
          <a:p>
            <a:pPr>
              <a:spcBef>
                <a:spcPts val="1400"/>
              </a:spcBef>
            </a:pPr>
            <a:r>
              <a:rPr lang="en-US" sz="2600" dirty="0"/>
              <a:t>Write the code</a:t>
            </a:r>
          </a:p>
          <a:p>
            <a:pPr>
              <a:spcBef>
                <a:spcPts val="1400"/>
              </a:spcBef>
            </a:pPr>
            <a:r>
              <a:rPr lang="en-US" sz="2600" dirty="0"/>
              <a:t>Fix the mistakes</a:t>
            </a:r>
          </a:p>
          <a:p>
            <a:pPr>
              <a:spcBef>
                <a:spcPts val="1400"/>
              </a:spcBef>
            </a:pPr>
            <a:r>
              <a:rPr lang="en-US" sz="2600" dirty="0"/>
              <a:t>What’s missing? Add it!</a:t>
            </a:r>
          </a:p>
          <a:p>
            <a:pPr>
              <a:spcBef>
                <a:spcPts val="1400"/>
              </a:spcBef>
            </a:pPr>
            <a:r>
              <a:rPr lang="en-US" sz="2600" dirty="0"/>
              <a:t>What happens when you add a character or a floating point number to the file?</a:t>
            </a:r>
          </a:p>
          <a:p>
            <a:pPr>
              <a:spcBef>
                <a:spcPts val="1400"/>
              </a:spcBef>
            </a:pPr>
            <a:endParaRPr lang="et-EE" dirty="0"/>
          </a:p>
        </p:txBody>
      </p:sp>
      <p:sp>
        <p:nvSpPr>
          <p:cNvPr id="6" name="Date Placeholder 5"/>
          <p:cNvSpPr>
            <a:spLocks noGrp="1"/>
          </p:cNvSpPr>
          <p:nvPr>
            <p:ph type="dt" sz="half" idx="10"/>
          </p:nvPr>
        </p:nvSpPr>
        <p:spPr/>
        <p:txBody>
          <a:bodyPr/>
          <a:lstStyle/>
          <a:p>
            <a:r>
              <a:rPr lang="et-EE"/>
              <a:t>2020</a:t>
            </a:r>
          </a:p>
        </p:txBody>
      </p:sp>
      <p:sp>
        <p:nvSpPr>
          <p:cNvPr id="4" name="Footer Placeholder 3">
            <a:extLst>
              <a:ext uri="{FF2B5EF4-FFF2-40B4-BE49-F238E27FC236}">
                <a16:creationId xmlns:a16="http://schemas.microsoft.com/office/drawing/2014/main" id="{86BAF4D9-94D1-4103-8AE4-1AC52863C097}"/>
              </a:ext>
            </a:extLst>
          </p:cNvPr>
          <p:cNvSpPr>
            <a:spLocks noGrp="1"/>
          </p:cNvSpPr>
          <p:nvPr>
            <p:ph type="ftr" sz="quarter" idx="11"/>
          </p:nvPr>
        </p:nvSpPr>
        <p:spPr/>
        <p:txBody>
          <a:bodyPr/>
          <a:lstStyle/>
          <a:p>
            <a:r>
              <a:rPr lang="et-EE"/>
              <a:t>Risto Heinsar</a:t>
            </a:r>
          </a:p>
        </p:txBody>
      </p:sp>
      <p:sp>
        <p:nvSpPr>
          <p:cNvPr id="5" name="Slide Number Placeholder 4"/>
          <p:cNvSpPr>
            <a:spLocks noGrp="1"/>
          </p:cNvSpPr>
          <p:nvPr>
            <p:ph type="sldNum" sz="quarter" idx="12"/>
          </p:nvPr>
        </p:nvSpPr>
        <p:spPr/>
        <p:txBody>
          <a:bodyPr/>
          <a:lstStyle/>
          <a:p>
            <a:fld id="{6D50953F-F8C7-4C4A-AE29-1C7891A915E4}" type="slidenum">
              <a:rPr lang="et-EE" smtClean="0"/>
              <a:t>10</a:t>
            </a:fld>
            <a:endParaRPr lang="et-EE"/>
          </a:p>
        </p:txBody>
      </p:sp>
    </p:spTree>
    <p:extLst>
      <p:ext uri="{BB962C8B-B14F-4D97-AF65-F5344CB8AC3E}">
        <p14:creationId xmlns:p14="http://schemas.microsoft.com/office/powerpoint/2010/main" val="775837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t>
            </a:r>
            <a:r>
              <a:rPr lang="et-EE" dirty="0"/>
              <a:t>2 </a:t>
            </a:r>
            <a:r>
              <a:rPr lang="en-US" dirty="0"/>
              <a:t>(check success count)</a:t>
            </a:r>
            <a:endParaRPr lang="et-EE" dirty="0"/>
          </a:p>
        </p:txBody>
      </p:sp>
      <p:sp>
        <p:nvSpPr>
          <p:cNvPr id="3" name="Content Placeholder 2"/>
          <p:cNvSpPr>
            <a:spLocks noGrp="1"/>
          </p:cNvSpPr>
          <p:nvPr>
            <p:ph sz="half" idx="1"/>
          </p:nvPr>
        </p:nvSpPr>
        <p:spPr>
          <a:xfrm>
            <a:off x="838200" y="1825625"/>
            <a:ext cx="6909486" cy="4351338"/>
          </a:xfrm>
        </p:spPr>
        <p:txBody>
          <a:bodyPr>
            <a:normAutofit lnSpcReduction="10000"/>
          </a:bodyPr>
          <a:lstStyle/>
          <a:p>
            <a:pPr marL="0" indent="0">
              <a:lnSpc>
                <a:spcPct val="107000"/>
              </a:lnSpc>
              <a:spcAft>
                <a:spcPts val="0"/>
              </a:spcAft>
              <a:buNone/>
            </a:pPr>
            <a:r>
              <a:rPr lang="en-US" sz="160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#include &lt;</a:t>
            </a:r>
            <a:r>
              <a:rPr lang="en-US" sz="160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stdio.h</a:t>
            </a:r>
            <a:r>
              <a:rPr lang="en-US" sz="160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&gt;</a:t>
            </a:r>
            <a:endParaRPr lang="et-EE" sz="160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t-EE" sz="90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p>
          <a:p>
            <a:pPr marL="0" indent="0">
              <a:lnSpc>
                <a:spcPct val="107000"/>
              </a:lnSpc>
              <a:spcAft>
                <a:spcPts val="0"/>
              </a:spcAft>
              <a:buNone/>
            </a:pPr>
            <a:r>
              <a:rPr lang="et-EE" sz="160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#define INPUT_FILE </a:t>
            </a:r>
            <a:r>
              <a:rPr lang="en-US" sz="160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"people</a:t>
            </a:r>
            <a:r>
              <a:rPr lang="et-EE" sz="160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a:t>
            </a:r>
            <a:r>
              <a:rPr lang="et-EE" sz="160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txt</a:t>
            </a:r>
            <a:r>
              <a:rPr lang="et-EE" sz="160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lnSpc>
                <a:spcPct val="107000"/>
              </a:lnSpc>
              <a:spcAft>
                <a:spcPts val="0"/>
              </a:spcAft>
              <a:buNone/>
            </a:pPr>
            <a:r>
              <a:rPr lang="et-EE" sz="900" dirty="0">
                <a:latin typeface="Calibri" panose="020F0502020204030204" pitchFamily="34" charset="0"/>
                <a:ea typeface="Times New Roman" panose="02020603050405020304" pitchFamily="18" charset="0"/>
                <a:cs typeface="Times New Roman" panose="02020603050405020304" pitchFamily="18" charset="0"/>
              </a:rPr>
              <a:t> </a:t>
            </a:r>
          </a:p>
          <a:p>
            <a:pPr marL="0" indent="0">
              <a:lnSpc>
                <a:spcPct val="107000"/>
              </a:lnSpc>
              <a:spcAft>
                <a:spcPts val="0"/>
              </a:spcAft>
              <a:buNone/>
            </a:pPr>
            <a:r>
              <a:rPr lang="en-US" sz="16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t-EE"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buNone/>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FILE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a:t>
            </a:r>
            <a:r>
              <a:rPr lang="et-EE"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fopen</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t-EE"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INPUT_FILE</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"r"</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lnSpc>
                <a:spcPct val="107000"/>
              </a:lnSpc>
              <a:spcAft>
                <a:spcPts val="0"/>
              </a:spcAft>
              <a:buNone/>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char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20</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age</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buNone/>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while</a:t>
            </a:r>
            <a:r>
              <a:rPr lang="et-EE" sz="16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fscanf</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t-EE"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 %d"</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t-EE"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&amp;</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age</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t-EE"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printf</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a:t>
            </a:r>
            <a:r>
              <a:rPr lang="et-EE"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is %d year(s) old\n"</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t-EE"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age</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fclose</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t-EE"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 </a:t>
            </a:r>
            <a:r>
              <a:rPr lang="en-US" sz="16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sz="16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D861D08-D62D-40A9-9308-31DF27CD958E}"/>
              </a:ext>
            </a:extLst>
          </p:cNvPr>
          <p:cNvSpPr>
            <a:spLocks noGrp="1"/>
          </p:cNvSpPr>
          <p:nvPr>
            <p:ph sz="half" idx="2"/>
          </p:nvPr>
        </p:nvSpPr>
        <p:spPr>
          <a:xfrm>
            <a:off x="7543800" y="2971800"/>
            <a:ext cx="3809999" cy="3205162"/>
          </a:xfrm>
        </p:spPr>
        <p:txBody>
          <a:bodyPr>
            <a:normAutofit lnSpcReduction="10000"/>
          </a:bodyPr>
          <a:lstStyle/>
          <a:p>
            <a:pPr>
              <a:lnSpc>
                <a:spcPct val="100000"/>
              </a:lnSpc>
            </a:pPr>
            <a:r>
              <a:rPr lang="en-US" sz="2400" dirty="0"/>
              <a:t>What happens here if a wrong data type or order is encountered?</a:t>
            </a:r>
          </a:p>
          <a:p>
            <a:pPr>
              <a:lnSpc>
                <a:spcPct val="100000"/>
              </a:lnSpc>
            </a:pPr>
            <a:r>
              <a:rPr lang="en-US" sz="2400" dirty="0"/>
              <a:t>Why must the return value of </a:t>
            </a:r>
            <a:r>
              <a:rPr lang="en-US" sz="2400" dirty="0" err="1"/>
              <a:t>fscanf</a:t>
            </a:r>
            <a:r>
              <a:rPr lang="en-US" sz="2400" dirty="0"/>
              <a:t>() be equal to 2?</a:t>
            </a:r>
            <a:endParaRPr lang="et-EE" sz="2400" dirty="0"/>
          </a:p>
        </p:txBody>
      </p:sp>
      <p:sp>
        <p:nvSpPr>
          <p:cNvPr id="4" name="Date Placeholder 3"/>
          <p:cNvSpPr>
            <a:spLocks noGrp="1"/>
          </p:cNvSpPr>
          <p:nvPr>
            <p:ph type="dt" sz="half" idx="10"/>
          </p:nvPr>
        </p:nvSpPr>
        <p:spPr/>
        <p:txBody>
          <a:bodyPr/>
          <a:lstStyle/>
          <a:p>
            <a:r>
              <a:rPr lang="et-EE"/>
              <a:t>2020</a:t>
            </a:r>
          </a:p>
        </p:txBody>
      </p:sp>
      <p:sp>
        <p:nvSpPr>
          <p:cNvPr id="6" name="Footer Placeholder 5">
            <a:extLst>
              <a:ext uri="{FF2B5EF4-FFF2-40B4-BE49-F238E27FC236}">
                <a16:creationId xmlns:a16="http://schemas.microsoft.com/office/drawing/2014/main" id="{09BC70D6-DDCA-442B-AB7E-B6397F35311C}"/>
              </a:ext>
            </a:extLst>
          </p:cNvPr>
          <p:cNvSpPr>
            <a:spLocks noGrp="1"/>
          </p:cNvSpPr>
          <p:nvPr>
            <p:ph type="ftr" sz="quarter" idx="11"/>
          </p:nvPr>
        </p:nvSpPr>
        <p:spPr/>
        <p:txBody>
          <a:bodyPr/>
          <a:lstStyle/>
          <a:p>
            <a:r>
              <a:rPr lang="et-EE"/>
              <a:t>Risto Heinsar</a:t>
            </a:r>
          </a:p>
        </p:txBody>
      </p:sp>
      <p:sp>
        <p:nvSpPr>
          <p:cNvPr id="5" name="Slide Number Placeholder 4"/>
          <p:cNvSpPr>
            <a:spLocks noGrp="1"/>
          </p:cNvSpPr>
          <p:nvPr>
            <p:ph type="sldNum" sz="quarter" idx="12"/>
          </p:nvPr>
        </p:nvSpPr>
        <p:spPr/>
        <p:txBody>
          <a:bodyPr/>
          <a:lstStyle/>
          <a:p>
            <a:fld id="{6D50953F-F8C7-4C4A-AE29-1C7891A915E4}" type="slidenum">
              <a:rPr lang="et-EE" smtClean="0"/>
              <a:t>11</a:t>
            </a:fld>
            <a:endParaRPr lang="et-EE"/>
          </a:p>
        </p:txBody>
      </p:sp>
    </p:spTree>
    <p:extLst>
      <p:ext uri="{BB962C8B-B14F-4D97-AF65-F5344CB8AC3E}">
        <p14:creationId xmlns:p14="http://schemas.microsoft.com/office/powerpoint/2010/main" val="3656035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t>
            </a:r>
            <a:r>
              <a:rPr lang="et-EE" dirty="0"/>
              <a:t>3</a:t>
            </a:r>
            <a:r>
              <a:rPr lang="en-US" dirty="0"/>
              <a:t> </a:t>
            </a:r>
            <a:r>
              <a:rPr lang="et-EE" dirty="0"/>
              <a:t>(</a:t>
            </a:r>
            <a:r>
              <a:rPr lang="en-US" dirty="0"/>
              <a:t>writing to a file</a:t>
            </a:r>
            <a:r>
              <a:rPr lang="et-EE" dirty="0"/>
              <a:t>)</a:t>
            </a:r>
            <a:endParaRPr lang="en-US" dirty="0"/>
          </a:p>
        </p:txBody>
      </p:sp>
      <p:sp>
        <p:nvSpPr>
          <p:cNvPr id="3" name="Content Placeholder 2"/>
          <p:cNvSpPr>
            <a:spLocks noGrp="1"/>
          </p:cNvSpPr>
          <p:nvPr>
            <p:ph sz="half" idx="1"/>
          </p:nvPr>
        </p:nvSpPr>
        <p:spPr>
          <a:xfrm>
            <a:off x="838200" y="1825625"/>
            <a:ext cx="7239000" cy="4351338"/>
          </a:xfrm>
        </p:spPr>
        <p:txBody>
          <a:bodyPr>
            <a:normAutofit fontScale="70000" lnSpcReduction="20000"/>
          </a:bodyPr>
          <a:lstStyle/>
          <a:p>
            <a:pPr marL="0" indent="0">
              <a:lnSpc>
                <a:spcPct val="107000"/>
              </a:lnSpc>
              <a:spcAft>
                <a:spcPts val="0"/>
              </a:spcAft>
              <a:buNone/>
            </a:pPr>
            <a:r>
              <a:rPr lang="en-US" kern="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#include &lt;</a:t>
            </a:r>
            <a:r>
              <a:rPr lang="en-US" kern="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stdio.h</a:t>
            </a:r>
            <a:r>
              <a:rPr lang="en-US" kern="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&gt;</a:t>
            </a:r>
            <a:endParaRPr lang="et-EE" kern="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lnSpc>
                <a:spcPct val="107000"/>
              </a:lnSpc>
              <a:spcAft>
                <a:spcPts val="0"/>
              </a:spcAft>
              <a:buNone/>
            </a:pPr>
            <a:endParaRPr lang="et-EE" sz="1800" kern="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lnSpc>
                <a:spcPct val="107000"/>
              </a:lnSpc>
              <a:buNone/>
            </a:pPr>
            <a:r>
              <a:rPr lang="et-EE" kern="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#define LIMIT 5</a:t>
            </a:r>
            <a:endParaRPr lang="et-EE" kern="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sz="1700" kern="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endParaRPr lang="et-EE" sz="1700" kern="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b="1" kern="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 </a:t>
            </a:r>
            <a:r>
              <a:rPr lang="en-US"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kern="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void</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br>
              <a:rPr lang="et-EE"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b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kern="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FILE </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t-EE"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a:t>
            </a:r>
            <a:r>
              <a:rPr lang="et-EE"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t-EE"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fopen</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kern="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"numbers2.txt"</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kern="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"w"</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kern="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kern="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b="1" kern="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kern="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buNone/>
            </a:pP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kern="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a:t>
            </a:r>
            <a:r>
              <a:rPr lang="et-EE" b="1" kern="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t-EE"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t-EE"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t-EE"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t-EE"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t-EE"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LIMIT</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kern="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fprintf</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t-EE"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"Output: %d</a:t>
            </a:r>
            <a:r>
              <a:rPr lang="et-EE" kern="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\n</a:t>
            </a:r>
            <a:r>
              <a:rPr lang="en-US" kern="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kern="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fclose</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t-EE"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kern="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buNone/>
            </a:pP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 </a:t>
            </a:r>
            <a:r>
              <a:rPr lang="en-US"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kern="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kern="1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7" name="Content Placeholder 6"/>
          <p:cNvSpPr>
            <a:spLocks noGrp="1"/>
          </p:cNvSpPr>
          <p:nvPr>
            <p:ph sz="half" idx="2"/>
          </p:nvPr>
        </p:nvSpPr>
        <p:spPr>
          <a:xfrm>
            <a:off x="7994822" y="2699951"/>
            <a:ext cx="3358978" cy="3477011"/>
          </a:xfrm>
        </p:spPr>
        <p:txBody>
          <a:bodyPr>
            <a:noAutofit/>
          </a:bodyPr>
          <a:lstStyle/>
          <a:p>
            <a:pPr>
              <a:lnSpc>
                <a:spcPct val="110000"/>
              </a:lnSpc>
              <a:spcBef>
                <a:spcPts val="1800"/>
              </a:spcBef>
            </a:pPr>
            <a:r>
              <a:rPr lang="en-US" sz="2400" dirty="0"/>
              <a:t>Should we check here (writing mode) if the file was opened?</a:t>
            </a:r>
          </a:p>
          <a:p>
            <a:pPr>
              <a:lnSpc>
                <a:spcPct val="110000"/>
              </a:lnSpc>
              <a:spcBef>
                <a:spcPts val="1800"/>
              </a:spcBef>
            </a:pPr>
            <a:r>
              <a:rPr lang="en-US" sz="2400" dirty="0"/>
              <a:t>Can this fail?</a:t>
            </a:r>
          </a:p>
          <a:p>
            <a:pPr>
              <a:lnSpc>
                <a:spcPct val="110000"/>
              </a:lnSpc>
              <a:spcBef>
                <a:spcPts val="1800"/>
              </a:spcBef>
            </a:pPr>
            <a:r>
              <a:rPr lang="en-US" sz="2400" dirty="0"/>
              <a:t>Explain!</a:t>
            </a:r>
          </a:p>
        </p:txBody>
      </p:sp>
      <p:sp>
        <p:nvSpPr>
          <p:cNvPr id="6" name="Date Placeholder 5"/>
          <p:cNvSpPr>
            <a:spLocks noGrp="1"/>
          </p:cNvSpPr>
          <p:nvPr>
            <p:ph type="dt" sz="half" idx="10"/>
          </p:nvPr>
        </p:nvSpPr>
        <p:spPr/>
        <p:txBody>
          <a:bodyPr/>
          <a:lstStyle/>
          <a:p>
            <a:r>
              <a:rPr lang="et-EE"/>
              <a:t>2020</a:t>
            </a:r>
          </a:p>
        </p:txBody>
      </p:sp>
      <p:sp>
        <p:nvSpPr>
          <p:cNvPr id="4" name="Footer Placeholder 3">
            <a:extLst>
              <a:ext uri="{FF2B5EF4-FFF2-40B4-BE49-F238E27FC236}">
                <a16:creationId xmlns:a16="http://schemas.microsoft.com/office/drawing/2014/main" id="{AC16D3A5-7F8A-413A-B60B-17D3AB667B5F}"/>
              </a:ext>
            </a:extLst>
          </p:cNvPr>
          <p:cNvSpPr>
            <a:spLocks noGrp="1"/>
          </p:cNvSpPr>
          <p:nvPr>
            <p:ph type="ftr" sz="quarter" idx="11"/>
          </p:nvPr>
        </p:nvSpPr>
        <p:spPr/>
        <p:txBody>
          <a:bodyPr/>
          <a:lstStyle/>
          <a:p>
            <a:r>
              <a:rPr lang="et-EE"/>
              <a:t>Risto Heinsar</a:t>
            </a:r>
          </a:p>
        </p:txBody>
      </p:sp>
      <p:sp>
        <p:nvSpPr>
          <p:cNvPr id="5" name="Slide Number Placeholder 4"/>
          <p:cNvSpPr>
            <a:spLocks noGrp="1"/>
          </p:cNvSpPr>
          <p:nvPr>
            <p:ph type="sldNum" sz="quarter" idx="12"/>
          </p:nvPr>
        </p:nvSpPr>
        <p:spPr/>
        <p:txBody>
          <a:bodyPr/>
          <a:lstStyle/>
          <a:p>
            <a:fld id="{6D50953F-F8C7-4C4A-AE29-1C7891A915E4}" type="slidenum">
              <a:rPr lang="et-EE" smtClean="0"/>
              <a:t>12</a:t>
            </a:fld>
            <a:endParaRPr lang="et-EE"/>
          </a:p>
        </p:txBody>
      </p:sp>
    </p:spTree>
    <p:extLst>
      <p:ext uri="{BB962C8B-B14F-4D97-AF65-F5344CB8AC3E}">
        <p14:creationId xmlns:p14="http://schemas.microsoft.com/office/powerpoint/2010/main" val="147279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endParaRPr lang="et-EE" dirty="0"/>
          </a:p>
        </p:txBody>
      </p:sp>
      <p:sp>
        <p:nvSpPr>
          <p:cNvPr id="3" name="Content Placeholder 2"/>
          <p:cNvSpPr>
            <a:spLocks noGrp="1"/>
          </p:cNvSpPr>
          <p:nvPr>
            <p:ph idx="1"/>
          </p:nvPr>
        </p:nvSpPr>
        <p:spPr/>
        <p:txBody>
          <a:bodyPr>
            <a:normAutofit fontScale="85000" lnSpcReduction="10000"/>
          </a:bodyPr>
          <a:lstStyle/>
          <a:p>
            <a:pPr>
              <a:lnSpc>
                <a:spcPct val="105000"/>
              </a:lnSpc>
            </a:pPr>
            <a:r>
              <a:rPr lang="en-US" dirty="0"/>
              <a:t>Log files should not be overwritten</a:t>
            </a:r>
          </a:p>
          <a:p>
            <a:pPr lvl="1">
              <a:lnSpc>
                <a:spcPct val="105000"/>
              </a:lnSpc>
            </a:pPr>
            <a:r>
              <a:rPr lang="en-US" dirty="0"/>
              <a:t>You can write a new file each time, append to previous file or do a combination of both. </a:t>
            </a:r>
          </a:p>
          <a:p>
            <a:pPr lvl="1">
              <a:lnSpc>
                <a:spcPct val="105000"/>
              </a:lnSpc>
            </a:pPr>
            <a:r>
              <a:rPr lang="en-US" dirty="0"/>
              <a:t>Depending on the application, folder structure and deletion of old logs may also be managed</a:t>
            </a:r>
          </a:p>
          <a:p>
            <a:pPr>
              <a:lnSpc>
                <a:spcPct val="105000"/>
              </a:lnSpc>
            </a:pPr>
            <a:r>
              <a:rPr lang="en-US" dirty="0"/>
              <a:t>Log files typically contain actions to provide traceability</a:t>
            </a:r>
          </a:p>
          <a:p>
            <a:pPr>
              <a:lnSpc>
                <a:spcPct val="105000"/>
              </a:lnSpc>
            </a:pPr>
            <a:r>
              <a:rPr lang="en-US" dirty="0"/>
              <a:t>Logs are usually timestamped</a:t>
            </a:r>
            <a:br>
              <a:rPr lang="en-US" dirty="0"/>
            </a:br>
            <a:r>
              <a:rPr lang="en-US" dirty="0">
                <a:hlinkClick r:id="rId2"/>
              </a:rPr>
              <a:t>http://www.cplusplus.com/reference/ctime/</a:t>
            </a:r>
            <a:r>
              <a:rPr lang="en-US" dirty="0"/>
              <a:t> </a:t>
            </a:r>
          </a:p>
          <a:p>
            <a:pPr>
              <a:lnSpc>
                <a:spcPct val="105000"/>
              </a:lnSpc>
            </a:pPr>
            <a:r>
              <a:rPr lang="en-US" dirty="0"/>
              <a:t>There are often various levels of logging</a:t>
            </a:r>
          </a:p>
          <a:p>
            <a:pPr>
              <a:lnSpc>
                <a:spcPct val="105000"/>
              </a:lnSpc>
            </a:pPr>
            <a:r>
              <a:rPr lang="en-US" dirty="0"/>
              <a:t>Complexity of logging may also depend on business logic </a:t>
            </a:r>
            <a:r>
              <a:rPr lang="et-EE" dirty="0"/>
              <a:t>and</a:t>
            </a:r>
            <a:r>
              <a:rPr lang="en-US" dirty="0"/>
              <a:t> legal requirements.</a:t>
            </a:r>
          </a:p>
          <a:p>
            <a:pPr>
              <a:lnSpc>
                <a:spcPct val="105000"/>
              </a:lnSpc>
            </a:pPr>
            <a:r>
              <a:rPr lang="en-US" dirty="0"/>
              <a:t>Logging takes drive space, creates complexity, uses CPU cycles</a:t>
            </a:r>
          </a:p>
        </p:txBody>
      </p:sp>
      <p:sp>
        <p:nvSpPr>
          <p:cNvPr id="4" name="Date Placeholder 3"/>
          <p:cNvSpPr>
            <a:spLocks noGrp="1"/>
          </p:cNvSpPr>
          <p:nvPr>
            <p:ph type="dt" sz="half" idx="10"/>
          </p:nvPr>
        </p:nvSpPr>
        <p:spPr/>
        <p:txBody>
          <a:bodyPr/>
          <a:lstStyle/>
          <a:p>
            <a:r>
              <a:rPr lang="et-EE"/>
              <a:t>2020</a:t>
            </a:r>
          </a:p>
        </p:txBody>
      </p:sp>
      <p:sp>
        <p:nvSpPr>
          <p:cNvPr id="5" name="Footer Placeholder 4"/>
          <p:cNvSpPr>
            <a:spLocks noGrp="1"/>
          </p:cNvSpPr>
          <p:nvPr>
            <p:ph type="ftr" sz="quarter" idx="11"/>
          </p:nvPr>
        </p:nvSpPr>
        <p:spPr/>
        <p:txBody>
          <a:bodyPr/>
          <a:lstStyle/>
          <a:p>
            <a:r>
              <a:rPr lang="et-EE"/>
              <a:t>Risto Heinsar</a:t>
            </a:r>
          </a:p>
        </p:txBody>
      </p:sp>
      <p:sp>
        <p:nvSpPr>
          <p:cNvPr id="6" name="Slide Number Placeholder 5"/>
          <p:cNvSpPr>
            <a:spLocks noGrp="1"/>
          </p:cNvSpPr>
          <p:nvPr>
            <p:ph type="sldNum" sz="quarter" idx="12"/>
          </p:nvPr>
        </p:nvSpPr>
        <p:spPr/>
        <p:txBody>
          <a:bodyPr/>
          <a:lstStyle/>
          <a:p>
            <a:fld id="{6D50953F-F8C7-4C4A-AE29-1C7891A915E4}" type="slidenum">
              <a:rPr lang="et-EE" smtClean="0"/>
              <a:t>13</a:t>
            </a:fld>
            <a:endParaRPr lang="et-EE"/>
          </a:p>
        </p:txBody>
      </p:sp>
    </p:spTree>
    <p:extLst>
      <p:ext uri="{BB962C8B-B14F-4D97-AF65-F5344CB8AC3E}">
        <p14:creationId xmlns:p14="http://schemas.microsoft.com/office/powerpoint/2010/main" val="3865956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logging levels in production (VMWare)</a:t>
            </a:r>
            <a:endParaRPr lang="et-EE"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00109793"/>
              </p:ext>
            </p:extLst>
          </p:nvPr>
        </p:nvGraphicFramePr>
        <p:xfrm>
          <a:off x="987864" y="1690688"/>
          <a:ext cx="10508375" cy="3686100"/>
        </p:xfrm>
        <a:graphic>
          <a:graphicData uri="http://schemas.openxmlformats.org/drawingml/2006/table">
            <a:tbl>
              <a:tblPr/>
              <a:tblGrid>
                <a:gridCol w="2056778">
                  <a:extLst>
                    <a:ext uri="{9D8B030D-6E8A-4147-A177-3AD203B41FA5}">
                      <a16:colId xmlns:a16="http://schemas.microsoft.com/office/drawing/2014/main" val="1041066754"/>
                    </a:ext>
                  </a:extLst>
                </a:gridCol>
                <a:gridCol w="8451597">
                  <a:extLst>
                    <a:ext uri="{9D8B030D-6E8A-4147-A177-3AD203B41FA5}">
                      <a16:colId xmlns:a16="http://schemas.microsoft.com/office/drawing/2014/main" val="2395431672"/>
                    </a:ext>
                  </a:extLst>
                </a:gridCol>
              </a:tblGrid>
              <a:tr h="415006">
                <a:tc>
                  <a:txBody>
                    <a:bodyPr/>
                    <a:lstStyle/>
                    <a:p>
                      <a:pPr marL="0" marR="0" indent="0" algn="l" fontAlgn="base">
                        <a:spcAft>
                          <a:spcPts val="0"/>
                        </a:spcAft>
                      </a:pPr>
                      <a:r>
                        <a:rPr lang="en-US" sz="1600" b="1" i="0" noProof="0" dirty="0">
                          <a:solidFill>
                            <a:srgbClr val="FFFFFF"/>
                          </a:solidFill>
                          <a:effectLst/>
                          <a:latin typeface="Arial" panose="020B0604020202020204" pitchFamily="34" charset="0"/>
                        </a:rPr>
                        <a:t>Log Level Setting</a:t>
                      </a:r>
                    </a:p>
                  </a:txBody>
                  <a:tcPr marL="61573" marR="205240" marT="102622" marB="61573" anchor="b">
                    <a:lnL>
                      <a:noFill/>
                    </a:lnL>
                    <a:lnR>
                      <a:noFill/>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solidFill>
                      <a:srgbClr val="999999"/>
                    </a:solidFill>
                  </a:tcPr>
                </a:tc>
                <a:tc>
                  <a:txBody>
                    <a:bodyPr/>
                    <a:lstStyle/>
                    <a:p>
                      <a:pPr marL="0" marR="0" indent="0" algn="l" fontAlgn="base">
                        <a:spcAft>
                          <a:spcPts val="0"/>
                        </a:spcAft>
                      </a:pPr>
                      <a:r>
                        <a:rPr lang="en-US" sz="1600" b="1" i="0" noProof="0" dirty="0">
                          <a:solidFill>
                            <a:srgbClr val="FFFFFF"/>
                          </a:solidFill>
                          <a:effectLst/>
                          <a:latin typeface="Arial" panose="020B0604020202020204" pitchFamily="34" charset="0"/>
                        </a:rPr>
                        <a:t>Description</a:t>
                      </a:r>
                    </a:p>
                  </a:txBody>
                  <a:tcPr marL="61573" marR="205240" marT="102622" marB="61573" anchor="b">
                    <a:lnL>
                      <a:noFill/>
                    </a:lnL>
                    <a:lnR>
                      <a:noFill/>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solidFill>
                      <a:srgbClr val="999999"/>
                    </a:solidFill>
                  </a:tcPr>
                </a:tc>
                <a:extLst>
                  <a:ext uri="{0D108BD9-81ED-4DB2-BD59-A6C34878D82A}">
                    <a16:rowId xmlns:a16="http://schemas.microsoft.com/office/drawing/2014/main" val="3762771074"/>
                  </a:ext>
                </a:extLst>
              </a:tr>
              <a:tr h="312383">
                <a:tc>
                  <a:txBody>
                    <a:bodyPr/>
                    <a:lstStyle/>
                    <a:p>
                      <a:pPr marL="0" marR="0" indent="0" algn="l" fontAlgn="base">
                        <a:spcBef>
                          <a:spcPts val="600"/>
                        </a:spcBef>
                        <a:spcAft>
                          <a:spcPts val="600"/>
                        </a:spcAft>
                      </a:pPr>
                      <a:r>
                        <a:rPr lang="en-US" sz="1600" b="0" i="0" noProof="0" dirty="0">
                          <a:solidFill>
                            <a:srgbClr val="333333"/>
                          </a:solidFill>
                          <a:effectLst/>
                          <a:latin typeface="Arial" panose="020B0604020202020204" pitchFamily="34" charset="0"/>
                        </a:rPr>
                        <a:t>None</a:t>
                      </a:r>
                    </a:p>
                  </a:txBody>
                  <a:tcPr marL="30786" marR="30786" marT="30786" marB="30786">
                    <a:lnL>
                      <a:noFill/>
                    </a:lnL>
                    <a:lnR>
                      <a:noFill/>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tcPr>
                </a:tc>
                <a:tc>
                  <a:txBody>
                    <a:bodyPr/>
                    <a:lstStyle/>
                    <a:p>
                      <a:pPr marL="0" marR="0" indent="0" algn="l" fontAlgn="base">
                        <a:spcBef>
                          <a:spcPts val="600"/>
                        </a:spcBef>
                        <a:spcAft>
                          <a:spcPts val="600"/>
                        </a:spcAft>
                      </a:pPr>
                      <a:r>
                        <a:rPr lang="en-US" sz="1600" b="0" i="0" noProof="0" dirty="0">
                          <a:solidFill>
                            <a:srgbClr val="333333"/>
                          </a:solidFill>
                          <a:effectLst/>
                          <a:latin typeface="Arial" panose="020B0604020202020204" pitchFamily="34" charset="0"/>
                        </a:rPr>
                        <a:t>Disables logging.</a:t>
                      </a:r>
                    </a:p>
                  </a:txBody>
                  <a:tcPr marL="30786" marR="30786" marT="30786" marB="30786">
                    <a:lnL>
                      <a:noFill/>
                    </a:lnL>
                    <a:lnR>
                      <a:noFill/>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tcPr>
                </a:tc>
                <a:extLst>
                  <a:ext uri="{0D108BD9-81ED-4DB2-BD59-A6C34878D82A}">
                    <a16:rowId xmlns:a16="http://schemas.microsoft.com/office/drawing/2014/main" val="3106942307"/>
                  </a:ext>
                </a:extLst>
              </a:tr>
              <a:tr h="312383">
                <a:tc>
                  <a:txBody>
                    <a:bodyPr/>
                    <a:lstStyle/>
                    <a:p>
                      <a:pPr marL="0" marR="0" indent="0" algn="l" fontAlgn="base">
                        <a:spcBef>
                          <a:spcPts val="600"/>
                        </a:spcBef>
                        <a:spcAft>
                          <a:spcPts val="600"/>
                        </a:spcAft>
                      </a:pPr>
                      <a:r>
                        <a:rPr lang="en-US" sz="1600" b="0" i="0" noProof="0" dirty="0">
                          <a:solidFill>
                            <a:srgbClr val="333333"/>
                          </a:solidFill>
                          <a:effectLst/>
                          <a:latin typeface="Arial" panose="020B0604020202020204" pitchFamily="34" charset="0"/>
                        </a:rPr>
                        <a:t>Error</a:t>
                      </a:r>
                    </a:p>
                  </a:txBody>
                  <a:tcPr marL="30786" marR="30786" marT="30786" marB="30786">
                    <a:lnL>
                      <a:noFill/>
                    </a:lnL>
                    <a:lnR>
                      <a:noFill/>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tcPr>
                </a:tc>
                <a:tc>
                  <a:txBody>
                    <a:bodyPr/>
                    <a:lstStyle/>
                    <a:p>
                      <a:pPr marL="0" marR="0" indent="0" algn="l" fontAlgn="base">
                        <a:spcBef>
                          <a:spcPts val="600"/>
                        </a:spcBef>
                        <a:spcAft>
                          <a:spcPts val="600"/>
                        </a:spcAft>
                      </a:pPr>
                      <a:r>
                        <a:rPr lang="en-US" sz="1600" b="0" i="0" noProof="0" dirty="0">
                          <a:solidFill>
                            <a:srgbClr val="333333"/>
                          </a:solidFill>
                          <a:effectLst/>
                          <a:latin typeface="Arial" panose="020B0604020202020204" pitchFamily="34" charset="0"/>
                        </a:rPr>
                        <a:t>Logging limited to error messages.</a:t>
                      </a:r>
                    </a:p>
                  </a:txBody>
                  <a:tcPr marL="30786" marR="30786" marT="30786" marB="30786">
                    <a:lnL>
                      <a:noFill/>
                    </a:lnL>
                    <a:lnR>
                      <a:noFill/>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tcPr>
                </a:tc>
                <a:extLst>
                  <a:ext uri="{0D108BD9-81ED-4DB2-BD59-A6C34878D82A}">
                    <a16:rowId xmlns:a16="http://schemas.microsoft.com/office/drawing/2014/main" val="4056623138"/>
                  </a:ext>
                </a:extLst>
              </a:tr>
              <a:tr h="312383">
                <a:tc>
                  <a:txBody>
                    <a:bodyPr/>
                    <a:lstStyle/>
                    <a:p>
                      <a:pPr marL="0" marR="0" indent="0" algn="l" fontAlgn="base">
                        <a:spcBef>
                          <a:spcPts val="600"/>
                        </a:spcBef>
                        <a:spcAft>
                          <a:spcPts val="600"/>
                        </a:spcAft>
                      </a:pPr>
                      <a:r>
                        <a:rPr lang="en-US" sz="1600" b="0" i="0" noProof="0" dirty="0">
                          <a:solidFill>
                            <a:srgbClr val="333333"/>
                          </a:solidFill>
                          <a:effectLst/>
                          <a:latin typeface="Arial" panose="020B0604020202020204" pitchFamily="34" charset="0"/>
                        </a:rPr>
                        <a:t>Warning</a:t>
                      </a:r>
                    </a:p>
                  </a:txBody>
                  <a:tcPr marL="30786" marR="30786" marT="30786" marB="30786">
                    <a:lnL>
                      <a:noFill/>
                    </a:lnL>
                    <a:lnR>
                      <a:noFill/>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tcPr>
                </a:tc>
                <a:tc>
                  <a:txBody>
                    <a:bodyPr/>
                    <a:lstStyle/>
                    <a:p>
                      <a:pPr marL="0" marR="0" indent="0" algn="l" fontAlgn="base">
                        <a:spcBef>
                          <a:spcPts val="600"/>
                        </a:spcBef>
                        <a:spcAft>
                          <a:spcPts val="600"/>
                        </a:spcAft>
                      </a:pPr>
                      <a:r>
                        <a:rPr lang="en-US" sz="1600" b="0" i="0" kern="1200" noProof="0" dirty="0">
                          <a:solidFill>
                            <a:srgbClr val="333333"/>
                          </a:solidFill>
                          <a:effectLst/>
                          <a:latin typeface="Arial" panose="020B0604020202020204" pitchFamily="34" charset="0"/>
                          <a:ea typeface="+mn-ea"/>
                          <a:cs typeface="+mn-cs"/>
                        </a:rPr>
                        <a:t>Error messages plus warning messages are logged.</a:t>
                      </a:r>
                    </a:p>
                  </a:txBody>
                  <a:tcPr marL="30786" marR="30786" marT="30786" marB="30786">
                    <a:lnL>
                      <a:noFill/>
                    </a:lnL>
                    <a:lnR>
                      <a:noFill/>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tcPr>
                </a:tc>
                <a:extLst>
                  <a:ext uri="{0D108BD9-81ED-4DB2-BD59-A6C34878D82A}">
                    <a16:rowId xmlns:a16="http://schemas.microsoft.com/office/drawing/2014/main" val="849823532"/>
                  </a:ext>
                </a:extLst>
              </a:tr>
              <a:tr h="500492">
                <a:tc>
                  <a:txBody>
                    <a:bodyPr/>
                    <a:lstStyle/>
                    <a:p>
                      <a:pPr marL="0" marR="0" indent="0" algn="l" fontAlgn="base">
                        <a:spcBef>
                          <a:spcPts val="600"/>
                        </a:spcBef>
                        <a:spcAft>
                          <a:spcPts val="600"/>
                        </a:spcAft>
                      </a:pPr>
                      <a:r>
                        <a:rPr lang="en-US" sz="1600" b="0" i="0" noProof="0" dirty="0">
                          <a:solidFill>
                            <a:srgbClr val="333333"/>
                          </a:solidFill>
                          <a:effectLst/>
                          <a:latin typeface="Arial" panose="020B0604020202020204" pitchFamily="34" charset="0"/>
                        </a:rPr>
                        <a:t>Info</a:t>
                      </a:r>
                    </a:p>
                  </a:txBody>
                  <a:tcPr marL="30786" marR="30786" marT="30786" marB="30786">
                    <a:lnL>
                      <a:noFill/>
                    </a:lnL>
                    <a:lnR>
                      <a:noFill/>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tcPr>
                </a:tc>
                <a:tc>
                  <a:txBody>
                    <a:bodyPr/>
                    <a:lstStyle/>
                    <a:p>
                      <a:pPr marL="0" marR="0" indent="0" algn="l" fontAlgn="base">
                        <a:spcBef>
                          <a:spcPts val="600"/>
                        </a:spcBef>
                        <a:spcAft>
                          <a:spcPts val="600"/>
                        </a:spcAft>
                      </a:pPr>
                      <a:r>
                        <a:rPr lang="en-US" sz="1600" b="0" i="0" kern="1200" noProof="0" dirty="0">
                          <a:solidFill>
                            <a:srgbClr val="333333"/>
                          </a:solidFill>
                          <a:effectLst/>
                          <a:latin typeface="Arial" panose="020B0604020202020204" pitchFamily="34" charset="0"/>
                          <a:ea typeface="+mn-ea"/>
                          <a:cs typeface="+mn-cs"/>
                        </a:rPr>
                        <a:t>Default setting on ESX/</a:t>
                      </a:r>
                      <a:r>
                        <a:rPr lang="en-US" sz="1600" b="0" i="0" kern="1200" noProof="0" dirty="0" err="1">
                          <a:solidFill>
                            <a:srgbClr val="333333"/>
                          </a:solidFill>
                          <a:effectLst/>
                          <a:latin typeface="Arial" panose="020B0604020202020204" pitchFamily="34" charset="0"/>
                          <a:ea typeface="+mn-ea"/>
                          <a:cs typeface="+mn-cs"/>
                        </a:rPr>
                        <a:t>ESXi</a:t>
                      </a:r>
                      <a:r>
                        <a:rPr lang="en-US" sz="1600" b="0" i="0" kern="1200" noProof="0" dirty="0">
                          <a:solidFill>
                            <a:srgbClr val="333333"/>
                          </a:solidFill>
                          <a:effectLst/>
                          <a:latin typeface="Arial" panose="020B0604020202020204" pitchFamily="34" charset="0"/>
                          <a:ea typeface="+mn-ea"/>
                          <a:cs typeface="+mn-cs"/>
                        </a:rPr>
                        <a:t> and </a:t>
                      </a:r>
                      <a:r>
                        <a:rPr lang="en-US" sz="1600" b="0" i="0" kern="1200" noProof="0" dirty="0" err="1">
                          <a:solidFill>
                            <a:srgbClr val="333333"/>
                          </a:solidFill>
                          <a:effectLst/>
                          <a:latin typeface="Arial" panose="020B0604020202020204" pitchFamily="34" charset="0"/>
                          <a:ea typeface="+mn-ea"/>
                          <a:cs typeface="+mn-cs"/>
                        </a:rPr>
                        <a:t>vCenter</a:t>
                      </a:r>
                      <a:r>
                        <a:rPr lang="en-US" sz="1600" b="0" i="0" kern="1200" noProof="0" dirty="0">
                          <a:solidFill>
                            <a:srgbClr val="333333"/>
                          </a:solidFill>
                          <a:effectLst/>
                          <a:latin typeface="Arial" panose="020B0604020202020204" pitchFamily="34" charset="0"/>
                          <a:ea typeface="+mn-ea"/>
                          <a:cs typeface="+mn-cs"/>
                        </a:rPr>
                        <a:t> Server systems. Errors, warnings, plus informational messages about normal operations are logged. Acceptable for production environments.</a:t>
                      </a:r>
                    </a:p>
                  </a:txBody>
                  <a:tcPr marL="30786" marR="30786" marT="30786" marB="30786">
                    <a:lnL>
                      <a:noFill/>
                    </a:lnL>
                    <a:lnR>
                      <a:noFill/>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tcPr>
                </a:tc>
                <a:extLst>
                  <a:ext uri="{0D108BD9-81ED-4DB2-BD59-A6C34878D82A}">
                    <a16:rowId xmlns:a16="http://schemas.microsoft.com/office/drawing/2014/main" val="3588286347"/>
                  </a:ext>
                </a:extLst>
              </a:tr>
              <a:tr h="563195">
                <a:tc>
                  <a:txBody>
                    <a:bodyPr/>
                    <a:lstStyle/>
                    <a:p>
                      <a:pPr marL="0" marR="0" indent="0" algn="l" fontAlgn="base">
                        <a:spcBef>
                          <a:spcPts val="600"/>
                        </a:spcBef>
                        <a:spcAft>
                          <a:spcPts val="600"/>
                        </a:spcAft>
                      </a:pPr>
                      <a:r>
                        <a:rPr lang="en-US" sz="1600" b="0" i="0" noProof="0" dirty="0">
                          <a:solidFill>
                            <a:srgbClr val="333333"/>
                          </a:solidFill>
                          <a:effectLst/>
                          <a:latin typeface="Arial" panose="020B0604020202020204" pitchFamily="34" charset="0"/>
                        </a:rPr>
                        <a:t>Verbose</a:t>
                      </a:r>
                    </a:p>
                  </a:txBody>
                  <a:tcPr marL="30786" marR="30786" marT="30786" marB="30786">
                    <a:lnL>
                      <a:noFill/>
                    </a:lnL>
                    <a:lnR>
                      <a:noFill/>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tcPr>
                </a:tc>
                <a:tc>
                  <a:txBody>
                    <a:bodyPr/>
                    <a:lstStyle/>
                    <a:p>
                      <a:pPr marL="0" marR="0" indent="0" algn="l" fontAlgn="base">
                        <a:spcBef>
                          <a:spcPts val="600"/>
                        </a:spcBef>
                        <a:spcAft>
                          <a:spcPts val="600"/>
                        </a:spcAft>
                      </a:pPr>
                      <a:r>
                        <a:rPr lang="en-US" sz="1600" b="0" i="0" kern="1200" noProof="0" dirty="0">
                          <a:solidFill>
                            <a:srgbClr val="333333"/>
                          </a:solidFill>
                          <a:effectLst/>
                          <a:latin typeface="Arial" panose="020B0604020202020204" pitchFamily="34" charset="0"/>
                          <a:ea typeface="+mn-ea"/>
                          <a:cs typeface="+mn-cs"/>
                        </a:rPr>
                        <a:t>Can facilitate troubleshooting and debugging. Not recommended for production environments.</a:t>
                      </a:r>
                    </a:p>
                  </a:txBody>
                  <a:tcPr marL="30786" marR="30786" marT="30786" marB="30786">
                    <a:lnL>
                      <a:noFill/>
                    </a:lnL>
                    <a:lnR>
                      <a:noFill/>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tcPr>
                </a:tc>
                <a:extLst>
                  <a:ext uri="{0D108BD9-81ED-4DB2-BD59-A6C34878D82A}">
                    <a16:rowId xmlns:a16="http://schemas.microsoft.com/office/drawing/2014/main" val="2217058331"/>
                  </a:ext>
                </a:extLst>
              </a:tr>
              <a:tr h="977658">
                <a:tc>
                  <a:txBody>
                    <a:bodyPr/>
                    <a:lstStyle/>
                    <a:p>
                      <a:pPr marL="0" marR="0" indent="0" algn="l" fontAlgn="base">
                        <a:spcBef>
                          <a:spcPts val="600"/>
                        </a:spcBef>
                        <a:spcAft>
                          <a:spcPts val="600"/>
                        </a:spcAft>
                      </a:pPr>
                      <a:r>
                        <a:rPr lang="en-US" sz="1600" b="0" i="0" noProof="0" dirty="0">
                          <a:solidFill>
                            <a:srgbClr val="333333"/>
                          </a:solidFill>
                          <a:effectLst/>
                          <a:latin typeface="Arial" panose="020B0604020202020204" pitchFamily="34" charset="0"/>
                        </a:rPr>
                        <a:t>Trivia</a:t>
                      </a:r>
                    </a:p>
                  </a:txBody>
                  <a:tcPr marL="30786" marR="30786" marT="30786" marB="30786">
                    <a:lnL>
                      <a:noFill/>
                    </a:lnL>
                    <a:lnR>
                      <a:noFill/>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tcPr>
                </a:tc>
                <a:tc>
                  <a:txBody>
                    <a:bodyPr/>
                    <a:lstStyle/>
                    <a:p>
                      <a:pPr marL="0" marR="0" indent="0" algn="l" fontAlgn="base">
                        <a:spcBef>
                          <a:spcPts val="600"/>
                        </a:spcBef>
                        <a:spcAft>
                          <a:spcPts val="600"/>
                        </a:spcAft>
                      </a:pPr>
                      <a:r>
                        <a:rPr lang="en-US" sz="1600" b="0" i="0" kern="1200" noProof="0" dirty="0">
                          <a:solidFill>
                            <a:srgbClr val="333333"/>
                          </a:solidFill>
                          <a:effectLst/>
                          <a:latin typeface="Arial" panose="020B0604020202020204" pitchFamily="34" charset="0"/>
                          <a:ea typeface="+mn-ea"/>
                          <a:cs typeface="+mn-cs"/>
                        </a:rPr>
                        <a:t>Extended verbose logging. Provides complete detail, including content of all SOAP messages between client and server. Use for debugging and to facilitate client application development only. Not recommended for production environments.</a:t>
                      </a:r>
                    </a:p>
                  </a:txBody>
                  <a:tcPr marL="30786" marR="30786" marT="30786" marB="30786">
                    <a:lnL>
                      <a:noFill/>
                    </a:lnL>
                    <a:lnR>
                      <a:noFill/>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tcPr>
                </a:tc>
                <a:extLst>
                  <a:ext uri="{0D108BD9-81ED-4DB2-BD59-A6C34878D82A}">
                    <a16:rowId xmlns:a16="http://schemas.microsoft.com/office/drawing/2014/main" val="3870227879"/>
                  </a:ext>
                </a:extLst>
              </a:tr>
            </a:tbl>
          </a:graphicData>
        </a:graphic>
      </p:graphicFrame>
      <p:sp>
        <p:nvSpPr>
          <p:cNvPr id="4" name="Date Placeholder 3"/>
          <p:cNvSpPr>
            <a:spLocks noGrp="1"/>
          </p:cNvSpPr>
          <p:nvPr>
            <p:ph type="dt" sz="half" idx="10"/>
          </p:nvPr>
        </p:nvSpPr>
        <p:spPr/>
        <p:txBody>
          <a:bodyPr/>
          <a:lstStyle/>
          <a:p>
            <a:r>
              <a:rPr lang="et-EE" dirty="0"/>
              <a:t>2020</a:t>
            </a:r>
          </a:p>
        </p:txBody>
      </p:sp>
      <p:sp>
        <p:nvSpPr>
          <p:cNvPr id="5" name="Footer Placeholder 4"/>
          <p:cNvSpPr>
            <a:spLocks noGrp="1"/>
          </p:cNvSpPr>
          <p:nvPr>
            <p:ph type="ftr" sz="quarter" idx="11"/>
          </p:nvPr>
        </p:nvSpPr>
        <p:spPr/>
        <p:txBody>
          <a:bodyPr/>
          <a:lstStyle/>
          <a:p>
            <a:r>
              <a:rPr lang="et-EE"/>
              <a:t>Risto Heinsar</a:t>
            </a:r>
          </a:p>
        </p:txBody>
      </p:sp>
      <p:sp>
        <p:nvSpPr>
          <p:cNvPr id="6" name="Slide Number Placeholder 5"/>
          <p:cNvSpPr>
            <a:spLocks noGrp="1"/>
          </p:cNvSpPr>
          <p:nvPr>
            <p:ph type="sldNum" sz="quarter" idx="12"/>
          </p:nvPr>
        </p:nvSpPr>
        <p:spPr/>
        <p:txBody>
          <a:bodyPr/>
          <a:lstStyle/>
          <a:p>
            <a:fld id="{6D50953F-F8C7-4C4A-AE29-1C7891A915E4}" type="slidenum">
              <a:rPr lang="et-EE" smtClean="0"/>
              <a:t>14</a:t>
            </a:fld>
            <a:endParaRPr lang="et-EE"/>
          </a:p>
        </p:txBody>
      </p:sp>
      <p:sp>
        <p:nvSpPr>
          <p:cNvPr id="8" name="TextBox 7"/>
          <p:cNvSpPr txBox="1"/>
          <p:nvPr/>
        </p:nvSpPr>
        <p:spPr>
          <a:xfrm>
            <a:off x="987864" y="5404903"/>
            <a:ext cx="9891106" cy="307777"/>
          </a:xfrm>
          <a:prstGeom prst="rect">
            <a:avLst/>
          </a:prstGeom>
          <a:noFill/>
        </p:spPr>
        <p:txBody>
          <a:bodyPr wrap="none" rtlCol="0">
            <a:spAutoFit/>
          </a:bodyPr>
          <a:lstStyle/>
          <a:p>
            <a:r>
              <a:rPr lang="en-US" sz="1400" dirty="0"/>
              <a:t>Source: https://pubs.vmware.com/vsphere-50/index.jsp?topic=%2Fcom.vmware.wssdk.pg.doc_50%2FPG_ChA_Diagnostics.19.4.html</a:t>
            </a:r>
            <a:endParaRPr lang="et-EE" sz="1400" dirty="0"/>
          </a:p>
        </p:txBody>
      </p:sp>
    </p:spTree>
    <p:extLst>
      <p:ext uri="{BB962C8B-B14F-4D97-AF65-F5344CB8AC3E}">
        <p14:creationId xmlns:p14="http://schemas.microsoft.com/office/powerpoint/2010/main" val="1763591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logging (1) </a:t>
            </a:r>
            <a:r>
              <a:rPr lang="en-US" dirty="0" err="1"/>
              <a:t>WinSCP</a:t>
            </a:r>
            <a:endParaRPr lang="et-EE" dirty="0"/>
          </a:p>
        </p:txBody>
      </p:sp>
      <p:sp>
        <p:nvSpPr>
          <p:cNvPr id="3" name="Content Placeholder 2"/>
          <p:cNvSpPr>
            <a:spLocks noGrp="1"/>
          </p:cNvSpPr>
          <p:nvPr>
            <p:ph idx="1"/>
          </p:nvPr>
        </p:nvSpPr>
        <p:spPr/>
        <p:txBody>
          <a:bodyPr>
            <a:normAutofit fontScale="62500" lnSpcReduction="20000"/>
          </a:bodyPr>
          <a:lstStyle/>
          <a:p>
            <a:pPr marL="0" indent="0">
              <a:lnSpc>
                <a:spcPct val="100000"/>
              </a:lnSpc>
              <a:buNone/>
            </a:pPr>
            <a:r>
              <a:rPr lang="en-US" dirty="0">
                <a:latin typeface="Courier New" panose="02070309020205020404" pitchFamily="49" charset="0"/>
                <a:cs typeface="Courier New" panose="02070309020205020404" pitchFamily="49" charset="0"/>
              </a:rPr>
              <a:t>. 2020-02-10 16:06:28.639 Using SFTP protocol.</a:t>
            </a:r>
          </a:p>
          <a:p>
            <a:pPr marL="0" indent="0">
              <a:lnSpc>
                <a:spcPct val="100000"/>
              </a:lnSpc>
              <a:buNone/>
            </a:pPr>
            <a:r>
              <a:rPr lang="en-US" dirty="0">
                <a:latin typeface="Courier New" panose="02070309020205020404" pitchFamily="49" charset="0"/>
                <a:cs typeface="Courier New" panose="02070309020205020404" pitchFamily="49" charset="0"/>
              </a:rPr>
              <a:t>. 2020-02-10 16:06:28.639 Doing startup conversation with host.</a:t>
            </a:r>
          </a:p>
          <a:p>
            <a:pPr marL="0" indent="0">
              <a:lnSpc>
                <a:spcPct val="100000"/>
              </a:lnSpc>
              <a:buNone/>
            </a:pPr>
            <a:r>
              <a:rPr lang="en-US" dirty="0">
                <a:latin typeface="Courier New" panose="02070309020205020404" pitchFamily="49" charset="0"/>
                <a:cs typeface="Courier New" panose="02070309020205020404" pitchFamily="49" charset="0"/>
              </a:rPr>
              <a:t>. 2020-02-10 16:06:28.684 SFTP version 3 negotiated.</a:t>
            </a:r>
          </a:p>
          <a:p>
            <a:pPr marL="0" indent="0">
              <a:lnSpc>
                <a:spcPct val="100000"/>
              </a:lnSpc>
              <a:buNone/>
            </a:pPr>
            <a:r>
              <a:rPr lang="en-US" dirty="0">
                <a:latin typeface="Courier New" panose="02070309020205020404" pitchFamily="49" charset="0"/>
                <a:cs typeface="Courier New" panose="02070309020205020404" pitchFamily="49" charset="0"/>
              </a:rPr>
              <a:t>. 2020-02-10 16:06:28.684 We believe the server has signed timestamps bug</a:t>
            </a:r>
          </a:p>
          <a:p>
            <a:pPr marL="0" indent="0">
              <a:lnSpc>
                <a:spcPct val="100000"/>
              </a:lnSpc>
              <a:buNone/>
            </a:pPr>
            <a:r>
              <a:rPr lang="en-US" dirty="0">
                <a:latin typeface="Courier New" panose="02070309020205020404" pitchFamily="49" charset="0"/>
                <a:cs typeface="Courier New" panose="02070309020205020404" pitchFamily="49" charset="0"/>
              </a:rPr>
              <a:t>. 2020-02-10 16:06:28.684 We will use UTF-8 strings until server sends an invalid UTF-8 string as with SFTP version 3 and older UTF-8 strings are not mandatory</a:t>
            </a:r>
          </a:p>
          <a:p>
            <a:pPr marL="0" indent="0">
              <a:lnSpc>
                <a:spcPct val="100000"/>
              </a:lnSpc>
              <a:buNone/>
            </a:pPr>
            <a:r>
              <a:rPr lang="en-US" dirty="0">
                <a:latin typeface="Courier New" panose="02070309020205020404" pitchFamily="49" charset="0"/>
                <a:cs typeface="Courier New" panose="02070309020205020404" pitchFamily="49" charset="0"/>
              </a:rPr>
              <a:t>. 2020-02-10 16:06:28.684 Changing directory to "/".</a:t>
            </a:r>
          </a:p>
          <a:p>
            <a:pPr marL="0" indent="0">
              <a:lnSpc>
                <a:spcPct val="100000"/>
              </a:lnSpc>
              <a:buNone/>
            </a:pPr>
            <a:r>
              <a:rPr lang="en-US" dirty="0">
                <a:latin typeface="Courier New" panose="02070309020205020404" pitchFamily="49" charset="0"/>
                <a:cs typeface="Courier New" panose="02070309020205020404" pitchFamily="49" charset="0"/>
              </a:rPr>
              <a:t>. 2020-02-10 16:06:28.686 Trying to open directory "/".</a:t>
            </a:r>
          </a:p>
          <a:p>
            <a:pPr marL="0" indent="0">
              <a:lnSpc>
                <a:spcPct val="100000"/>
              </a:lnSpc>
              <a:buNone/>
            </a:pPr>
            <a:r>
              <a:rPr lang="en-US" dirty="0">
                <a:latin typeface="Courier New" panose="02070309020205020404" pitchFamily="49" charset="0"/>
                <a:cs typeface="Courier New" panose="02070309020205020404" pitchFamily="49" charset="0"/>
              </a:rPr>
              <a:t>. 2020-02-10 16:06:28.687 Getting current directory name.</a:t>
            </a:r>
          </a:p>
          <a:p>
            <a:pPr marL="0" indent="0">
              <a:lnSpc>
                <a:spcPct val="100000"/>
              </a:lnSpc>
              <a:buNone/>
            </a:pPr>
            <a:r>
              <a:rPr lang="en-US" dirty="0">
                <a:latin typeface="Courier New" panose="02070309020205020404" pitchFamily="49" charset="0"/>
                <a:cs typeface="Courier New" panose="02070309020205020404" pitchFamily="49" charset="0"/>
              </a:rPr>
              <a:t>. 2020-02-10 16:06:28.747 Listing directory "/".</a:t>
            </a:r>
          </a:p>
          <a:p>
            <a:pPr marL="0" indent="0">
              <a:lnSpc>
                <a:spcPct val="100000"/>
              </a:lnSpc>
              <a:buNone/>
            </a:pPr>
            <a:r>
              <a:rPr lang="en-US" dirty="0">
                <a:latin typeface="Courier New" panose="02070309020205020404" pitchFamily="49" charset="0"/>
                <a:cs typeface="Courier New" panose="02070309020205020404" pitchFamily="49" charset="0"/>
              </a:rPr>
              <a:t>. 2020-02-10 16:06:28.961 Startup conversation with host finished.</a:t>
            </a:r>
          </a:p>
          <a:p>
            <a:pPr marL="0" indent="0">
              <a:lnSpc>
                <a:spcPct val="100000"/>
              </a:lnSpc>
              <a:buNone/>
            </a:pPr>
            <a:r>
              <a:rPr lang="en-US" dirty="0">
                <a:latin typeface="Courier New" panose="02070309020205020404" pitchFamily="49" charset="0"/>
                <a:cs typeface="Courier New" panose="02070309020205020404" pitchFamily="49" charset="0"/>
              </a:rPr>
              <a:t>. 2020-02-10 16:07:47.364 Changing directory to "</a:t>
            </a:r>
            <a:r>
              <a:rPr lang="en-US" dirty="0" err="1">
                <a:latin typeface="Courier New" panose="02070309020205020404" pitchFamily="49" charset="0"/>
                <a:cs typeface="Courier New" panose="02070309020205020404" pitchFamily="49" charset="0"/>
              </a:rPr>
              <a:t>StudentsHome</a:t>
            </a:r>
            <a:r>
              <a:rPr lang="en-US" dirty="0">
                <a:latin typeface="Courier New" panose="02070309020205020404" pitchFamily="49" charset="0"/>
                <a:cs typeface="Courier New" panose="02070309020205020404" pitchFamily="49" charset="0"/>
              </a:rPr>
              <a:t> ".</a:t>
            </a:r>
          </a:p>
          <a:p>
            <a:pPr marL="0" indent="0">
              <a:lnSpc>
                <a:spcPct val="100000"/>
              </a:lnSpc>
              <a:buNone/>
            </a:pPr>
            <a:r>
              <a:rPr lang="en-US" dirty="0">
                <a:latin typeface="Courier New" panose="02070309020205020404" pitchFamily="49" charset="0"/>
                <a:cs typeface="Courier New" panose="02070309020205020404" pitchFamily="49" charset="0"/>
              </a:rPr>
              <a:t>. 2020-02-10 16:07:47.369 Trying to open directory "/</a:t>
            </a:r>
            <a:r>
              <a:rPr lang="en-US" dirty="0" err="1">
                <a:latin typeface="Courier New" panose="02070309020205020404" pitchFamily="49" charset="0"/>
                <a:cs typeface="Courier New" panose="02070309020205020404" pitchFamily="49" charset="0"/>
              </a:rPr>
              <a:t>StudentsHome</a:t>
            </a:r>
            <a:r>
              <a:rPr lang="en-US" dirty="0">
                <a:latin typeface="Courier New" panose="02070309020205020404" pitchFamily="49" charset="0"/>
                <a:cs typeface="Courier New" panose="02070309020205020404" pitchFamily="49" charset="0"/>
              </a:rPr>
              <a:t> ".</a:t>
            </a:r>
          </a:p>
        </p:txBody>
      </p:sp>
      <p:sp>
        <p:nvSpPr>
          <p:cNvPr id="4" name="Date Placeholder 3"/>
          <p:cNvSpPr>
            <a:spLocks noGrp="1"/>
          </p:cNvSpPr>
          <p:nvPr>
            <p:ph type="dt" sz="half" idx="10"/>
          </p:nvPr>
        </p:nvSpPr>
        <p:spPr/>
        <p:txBody>
          <a:bodyPr/>
          <a:lstStyle/>
          <a:p>
            <a:r>
              <a:rPr lang="et-EE"/>
              <a:t>2020</a:t>
            </a:r>
          </a:p>
        </p:txBody>
      </p:sp>
      <p:sp>
        <p:nvSpPr>
          <p:cNvPr id="5" name="Footer Placeholder 4"/>
          <p:cNvSpPr>
            <a:spLocks noGrp="1"/>
          </p:cNvSpPr>
          <p:nvPr>
            <p:ph type="ftr" sz="quarter" idx="11"/>
          </p:nvPr>
        </p:nvSpPr>
        <p:spPr/>
        <p:txBody>
          <a:bodyPr/>
          <a:lstStyle/>
          <a:p>
            <a:r>
              <a:rPr lang="et-EE"/>
              <a:t>Risto Heinsar</a:t>
            </a:r>
          </a:p>
        </p:txBody>
      </p:sp>
      <p:sp>
        <p:nvSpPr>
          <p:cNvPr id="6" name="Slide Number Placeholder 5"/>
          <p:cNvSpPr>
            <a:spLocks noGrp="1"/>
          </p:cNvSpPr>
          <p:nvPr>
            <p:ph type="sldNum" sz="quarter" idx="12"/>
          </p:nvPr>
        </p:nvSpPr>
        <p:spPr/>
        <p:txBody>
          <a:bodyPr/>
          <a:lstStyle/>
          <a:p>
            <a:fld id="{6D50953F-F8C7-4C4A-AE29-1C7891A915E4}" type="slidenum">
              <a:rPr lang="et-EE" smtClean="0"/>
              <a:t>15</a:t>
            </a:fld>
            <a:endParaRPr lang="et-EE"/>
          </a:p>
        </p:txBody>
      </p:sp>
    </p:spTree>
    <p:extLst>
      <p:ext uri="{BB962C8B-B14F-4D97-AF65-F5344CB8AC3E}">
        <p14:creationId xmlns:p14="http://schemas.microsoft.com/office/powerpoint/2010/main" val="496852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logging (2) Task 2</a:t>
            </a:r>
            <a:endParaRPr lang="et-EE" dirty="0"/>
          </a:p>
        </p:txBody>
      </p:sp>
      <p:sp>
        <p:nvSpPr>
          <p:cNvPr id="3" name="Content Placeholder 2"/>
          <p:cNvSpPr>
            <a:spLocks noGrp="1"/>
          </p:cNvSpPr>
          <p:nvPr>
            <p:ph idx="1"/>
          </p:nvPr>
        </p:nvSpPr>
        <p:spPr/>
        <p:txBody>
          <a:bodyPr>
            <a:normAutofit/>
          </a:bodyPr>
          <a:lstStyle/>
          <a:p>
            <a:pPr marL="0" indent="0">
              <a:buNone/>
            </a:pPr>
            <a:r>
              <a:rPr lang="et-EE" sz="1600" dirty="0">
                <a:latin typeface="Courier New" panose="02070309020205020404" pitchFamily="49" charset="0"/>
                <a:cs typeface="Courier New" panose="02070309020205020404" pitchFamily="49" charset="0"/>
              </a:rPr>
              <a:t>2020.02.10 15:18:44 INFO: </a:t>
            </a:r>
            <a:r>
              <a:rPr lang="et-EE" sz="1600" dirty="0" err="1">
                <a:latin typeface="Courier New" panose="02070309020205020404" pitchFamily="49" charset="0"/>
                <a:cs typeface="Courier New" panose="02070309020205020404" pitchFamily="49" charset="0"/>
              </a:rPr>
              <a:t>Program</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started</a:t>
            </a:r>
            <a:endParaRPr lang="et-EE" sz="1600" dirty="0">
              <a:latin typeface="Courier New" panose="02070309020205020404" pitchFamily="49" charset="0"/>
              <a:cs typeface="Courier New" panose="02070309020205020404" pitchFamily="49" charset="0"/>
            </a:endParaRPr>
          </a:p>
          <a:p>
            <a:pPr marL="0" indent="0">
              <a:buNone/>
            </a:pPr>
            <a:r>
              <a:rPr lang="et-EE" sz="1600" dirty="0">
                <a:latin typeface="Courier New" panose="02070309020205020404" pitchFamily="49" charset="0"/>
                <a:cs typeface="Courier New" panose="02070309020205020404" pitchFamily="49" charset="0"/>
              </a:rPr>
              <a:t>2020.02.10 15:18:44 ERROR: </a:t>
            </a:r>
            <a:r>
              <a:rPr lang="et-EE" sz="1600" dirty="0" err="1">
                <a:latin typeface="Courier New" panose="02070309020205020404" pitchFamily="49" charset="0"/>
                <a:cs typeface="Courier New" panose="02070309020205020404" pitchFamily="49" charset="0"/>
              </a:rPr>
              <a:t>Opening</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input</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file</a:t>
            </a:r>
            <a:r>
              <a:rPr lang="et-EE"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grades</a:t>
            </a:r>
            <a:r>
              <a:rPr lang="et-EE" sz="1600" dirty="0">
                <a:latin typeface="Courier New" panose="02070309020205020404" pitchFamily="49" charset="0"/>
                <a:cs typeface="Courier New" panose="02070309020205020404" pitchFamily="49" charset="0"/>
              </a:rPr>
              <a:t>.</a:t>
            </a:r>
            <a:r>
              <a:rPr lang="et-EE" sz="1600" dirty="0" err="1">
                <a:latin typeface="Courier New" panose="02070309020205020404" pitchFamily="49" charset="0"/>
                <a:cs typeface="Courier New" panose="02070309020205020404" pitchFamily="49" charset="0"/>
              </a:rPr>
              <a:t>txt</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failed</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Exiting</a:t>
            </a:r>
            <a:r>
              <a:rPr lang="et-EE" sz="1600" dirty="0">
                <a:latin typeface="Courier New" panose="02070309020205020404" pitchFamily="49" charset="0"/>
                <a:cs typeface="Courier New" panose="02070309020205020404" pitchFamily="49" charset="0"/>
              </a:rPr>
              <a:t>.</a:t>
            </a:r>
          </a:p>
          <a:p>
            <a:pPr marL="0" indent="0">
              <a:buNone/>
            </a:pPr>
            <a:r>
              <a:rPr lang="et-EE" sz="1600" dirty="0">
                <a:latin typeface="Courier New" panose="02070309020205020404" pitchFamily="49" charset="0"/>
                <a:cs typeface="Courier New" panose="02070309020205020404" pitchFamily="49" charset="0"/>
              </a:rPr>
              <a:t>2020.02.10 15:19:09 INFO: </a:t>
            </a:r>
            <a:r>
              <a:rPr lang="et-EE" sz="1600" dirty="0" err="1">
                <a:latin typeface="Courier New" panose="02070309020205020404" pitchFamily="49" charset="0"/>
                <a:cs typeface="Courier New" panose="02070309020205020404" pitchFamily="49" charset="0"/>
              </a:rPr>
              <a:t>Program</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started</a:t>
            </a:r>
            <a:endParaRPr lang="et-EE" sz="1600" dirty="0">
              <a:latin typeface="Courier New" panose="02070309020205020404" pitchFamily="49" charset="0"/>
              <a:cs typeface="Courier New" panose="02070309020205020404" pitchFamily="49" charset="0"/>
            </a:endParaRPr>
          </a:p>
          <a:p>
            <a:pPr marL="0" indent="0">
              <a:buNone/>
            </a:pPr>
            <a:r>
              <a:rPr lang="et-EE" sz="1600" dirty="0">
                <a:latin typeface="Courier New" panose="02070309020205020404" pitchFamily="49" charset="0"/>
                <a:cs typeface="Courier New" panose="02070309020205020404" pitchFamily="49" charset="0"/>
              </a:rPr>
              <a:t>2020.02.10 15:19:09 INFO: </a:t>
            </a:r>
            <a:r>
              <a:rPr lang="et-EE" sz="1600" dirty="0" err="1">
                <a:latin typeface="Courier New" panose="02070309020205020404" pitchFamily="49" charset="0"/>
                <a:cs typeface="Courier New" panose="02070309020205020404" pitchFamily="49" charset="0"/>
              </a:rPr>
              <a:t>Input</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file</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opened</a:t>
            </a:r>
            <a:endParaRPr lang="et-EE" sz="1600" dirty="0">
              <a:latin typeface="Courier New" panose="02070309020205020404" pitchFamily="49" charset="0"/>
              <a:cs typeface="Courier New" panose="02070309020205020404" pitchFamily="49" charset="0"/>
            </a:endParaRPr>
          </a:p>
          <a:p>
            <a:pPr marL="0" indent="0">
              <a:buNone/>
            </a:pPr>
            <a:r>
              <a:rPr lang="et-EE" sz="1600" dirty="0">
                <a:latin typeface="Courier New" panose="02070309020205020404" pitchFamily="49" charset="0"/>
                <a:cs typeface="Courier New" panose="02070309020205020404" pitchFamily="49" charset="0"/>
              </a:rPr>
              <a:t>2020.02.10 15:19:09 INFO: </a:t>
            </a:r>
            <a:r>
              <a:rPr lang="et-EE" sz="1600" dirty="0" err="1">
                <a:latin typeface="Courier New" panose="02070309020205020404" pitchFamily="49" charset="0"/>
                <a:cs typeface="Courier New" panose="02070309020205020404" pitchFamily="49" charset="0"/>
              </a:rPr>
              <a:t>Input</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file</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closed</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scanned</a:t>
            </a:r>
            <a:r>
              <a:rPr lang="et-EE" sz="1600" dirty="0">
                <a:latin typeface="Courier New" panose="02070309020205020404" pitchFamily="49" charset="0"/>
                <a:cs typeface="Courier New" panose="02070309020205020404" pitchFamily="49" charset="0"/>
              </a:rPr>
              <a:t> 3 </a:t>
            </a:r>
            <a:r>
              <a:rPr lang="et-EE" sz="1600" dirty="0" err="1">
                <a:latin typeface="Courier New" panose="02070309020205020404" pitchFamily="49" charset="0"/>
                <a:cs typeface="Courier New" panose="02070309020205020404" pitchFamily="49" charset="0"/>
              </a:rPr>
              <a:t>entries</a:t>
            </a:r>
            <a:endParaRPr lang="et-EE" sz="1600" dirty="0">
              <a:latin typeface="Courier New" panose="02070309020205020404" pitchFamily="49" charset="0"/>
              <a:cs typeface="Courier New" panose="02070309020205020404" pitchFamily="49" charset="0"/>
            </a:endParaRPr>
          </a:p>
          <a:p>
            <a:pPr marL="0" indent="0">
              <a:buNone/>
            </a:pPr>
            <a:r>
              <a:rPr lang="et-EE" sz="1600" dirty="0">
                <a:latin typeface="Courier New" panose="02070309020205020404" pitchFamily="49" charset="0"/>
                <a:cs typeface="Courier New" panose="02070309020205020404" pitchFamily="49" charset="0"/>
              </a:rPr>
              <a:t>2020.02.10 15:19:09 WARNING: </a:t>
            </a:r>
            <a:r>
              <a:rPr lang="et-EE" sz="1600" dirty="0" err="1">
                <a:latin typeface="Courier New" panose="02070309020205020404" pitchFamily="49" charset="0"/>
                <a:cs typeface="Courier New" panose="02070309020205020404" pitchFamily="49" charset="0"/>
              </a:rPr>
              <a:t>Can't</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calculate</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average</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for</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Logistics</a:t>
            </a:r>
            <a:r>
              <a:rPr lang="en-US" sz="1600" dirty="0">
                <a:latin typeface="Courier New" panose="02070309020205020404" pitchFamily="49" charset="0"/>
                <a:cs typeface="Courier New" panose="02070309020205020404" pitchFamily="49" charset="0"/>
              </a:rPr>
              <a:t>' - n</a:t>
            </a:r>
            <a:r>
              <a:rPr lang="et-EE" sz="1600" dirty="0">
                <a:latin typeface="Courier New" panose="02070309020205020404" pitchFamily="49" charset="0"/>
                <a:cs typeface="Courier New" panose="02070309020205020404" pitchFamily="49" charset="0"/>
              </a:rPr>
              <a:t>o </a:t>
            </a:r>
            <a:r>
              <a:rPr lang="et-EE" sz="1600" dirty="0" err="1">
                <a:latin typeface="Courier New" panose="02070309020205020404" pitchFamily="49" charset="0"/>
                <a:cs typeface="Courier New" panose="02070309020205020404" pitchFamily="49" charset="0"/>
              </a:rPr>
              <a:t>grades</a:t>
            </a:r>
            <a:endParaRPr lang="et-EE" sz="1600" dirty="0">
              <a:latin typeface="Courier New" panose="02070309020205020404" pitchFamily="49" charset="0"/>
              <a:cs typeface="Courier New" panose="02070309020205020404" pitchFamily="49" charset="0"/>
            </a:endParaRPr>
          </a:p>
          <a:p>
            <a:pPr marL="0" indent="0">
              <a:buNone/>
            </a:pPr>
            <a:r>
              <a:rPr lang="et-EE" sz="1600" dirty="0">
                <a:latin typeface="Courier New" panose="02070309020205020404" pitchFamily="49" charset="0"/>
                <a:cs typeface="Courier New" panose="02070309020205020404" pitchFamily="49" charset="0"/>
              </a:rPr>
              <a:t>2020.02.10 15:19:09 INFO: </a:t>
            </a:r>
            <a:r>
              <a:rPr lang="et-EE" sz="1600" dirty="0" err="1">
                <a:latin typeface="Courier New" panose="02070309020205020404" pitchFamily="49" charset="0"/>
                <a:cs typeface="Courier New" panose="02070309020205020404" pitchFamily="49" charset="0"/>
              </a:rPr>
              <a:t>Program</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exit</a:t>
            </a:r>
            <a:endParaRPr lang="et-EE" sz="1600" dirty="0">
              <a:latin typeface="Courier New" panose="02070309020205020404" pitchFamily="49" charset="0"/>
              <a:cs typeface="Courier New" panose="02070309020205020404" pitchFamily="49" charset="0"/>
            </a:endParaRPr>
          </a:p>
          <a:p>
            <a:pPr marL="0" indent="0">
              <a:buNone/>
            </a:pPr>
            <a:r>
              <a:rPr lang="et-EE" sz="1600" dirty="0">
                <a:latin typeface="Courier New" panose="02070309020205020404" pitchFamily="49" charset="0"/>
                <a:cs typeface="Courier New" panose="02070309020205020404" pitchFamily="49" charset="0"/>
              </a:rPr>
              <a:t>2020.02.10 15:24:33 INFO: </a:t>
            </a:r>
            <a:r>
              <a:rPr lang="et-EE" sz="1600" dirty="0" err="1">
                <a:latin typeface="Courier New" panose="02070309020205020404" pitchFamily="49" charset="0"/>
                <a:cs typeface="Courier New" panose="02070309020205020404" pitchFamily="49" charset="0"/>
              </a:rPr>
              <a:t>Program</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started</a:t>
            </a:r>
            <a:endParaRPr lang="et-EE" sz="1600" dirty="0">
              <a:latin typeface="Courier New" panose="02070309020205020404" pitchFamily="49" charset="0"/>
              <a:cs typeface="Courier New" panose="02070309020205020404" pitchFamily="49" charset="0"/>
            </a:endParaRPr>
          </a:p>
          <a:p>
            <a:pPr marL="0" indent="0">
              <a:buNone/>
            </a:pPr>
            <a:r>
              <a:rPr lang="et-EE" sz="1600" dirty="0">
                <a:latin typeface="Courier New" panose="02070309020205020404" pitchFamily="49" charset="0"/>
                <a:cs typeface="Courier New" panose="02070309020205020404" pitchFamily="49" charset="0"/>
              </a:rPr>
              <a:t>2020.02.10 15:24:33 INFO: </a:t>
            </a:r>
            <a:r>
              <a:rPr lang="et-EE" sz="1600" dirty="0" err="1">
                <a:latin typeface="Courier New" panose="02070309020205020404" pitchFamily="49" charset="0"/>
                <a:cs typeface="Courier New" panose="02070309020205020404" pitchFamily="49" charset="0"/>
              </a:rPr>
              <a:t>Input</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file</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opened</a:t>
            </a:r>
            <a:endParaRPr lang="et-EE" sz="1600" dirty="0">
              <a:latin typeface="Courier New" panose="02070309020205020404" pitchFamily="49" charset="0"/>
              <a:cs typeface="Courier New" panose="02070309020205020404" pitchFamily="49" charset="0"/>
            </a:endParaRPr>
          </a:p>
          <a:p>
            <a:pPr marL="0" indent="0">
              <a:buNone/>
            </a:pPr>
            <a:r>
              <a:rPr lang="et-EE" sz="1600" dirty="0">
                <a:latin typeface="Courier New" panose="02070309020205020404" pitchFamily="49" charset="0"/>
                <a:cs typeface="Courier New" panose="02070309020205020404" pitchFamily="49" charset="0"/>
              </a:rPr>
              <a:t>2020.02.10 15:24:33 WARNING: </a:t>
            </a:r>
            <a:r>
              <a:rPr lang="et-EE" sz="1600" dirty="0" err="1">
                <a:latin typeface="Courier New" panose="02070309020205020404" pitchFamily="49" charset="0"/>
                <a:cs typeface="Courier New" panose="02070309020205020404" pitchFamily="49" charset="0"/>
              </a:rPr>
              <a:t>The</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file</a:t>
            </a:r>
            <a:r>
              <a:rPr lang="et-EE"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too large</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be</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stored</a:t>
            </a:r>
            <a:r>
              <a:rPr lang="et-EE" sz="1600" dirty="0">
                <a:latin typeface="Courier New" panose="02070309020205020404" pitchFamily="49" charset="0"/>
                <a:cs typeface="Courier New" panose="02070309020205020404" pitchFamily="49" charset="0"/>
              </a:rPr>
              <a:t> in </a:t>
            </a:r>
            <a:r>
              <a:rPr lang="en-US" sz="1600" dirty="0">
                <a:latin typeface="Courier New" panose="02070309020205020404" pitchFamily="49" charset="0"/>
                <a:cs typeface="Courier New" panose="02070309020205020404" pitchFamily="49" charset="0"/>
              </a:rPr>
              <a:t>memory</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reading</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halted</a:t>
            </a:r>
            <a:endParaRPr lang="et-EE" sz="1600" dirty="0">
              <a:latin typeface="Courier New" panose="02070309020205020404" pitchFamily="49" charset="0"/>
              <a:cs typeface="Courier New" panose="02070309020205020404" pitchFamily="49" charset="0"/>
            </a:endParaRPr>
          </a:p>
          <a:p>
            <a:pPr marL="0" indent="0">
              <a:buNone/>
            </a:pPr>
            <a:r>
              <a:rPr lang="et-EE" sz="1600" dirty="0">
                <a:latin typeface="Courier New" panose="02070309020205020404" pitchFamily="49" charset="0"/>
                <a:cs typeface="Courier New" panose="02070309020205020404" pitchFamily="49" charset="0"/>
              </a:rPr>
              <a:t>2020.02.10 15:24:33 INFO: </a:t>
            </a:r>
            <a:r>
              <a:rPr lang="et-EE" sz="1600" dirty="0" err="1">
                <a:latin typeface="Courier New" panose="02070309020205020404" pitchFamily="49" charset="0"/>
                <a:cs typeface="Courier New" panose="02070309020205020404" pitchFamily="49" charset="0"/>
              </a:rPr>
              <a:t>Input</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file</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closed</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scanned</a:t>
            </a:r>
            <a:r>
              <a:rPr lang="et-EE" sz="1600" dirty="0">
                <a:latin typeface="Courier New" panose="02070309020205020404" pitchFamily="49" charset="0"/>
                <a:cs typeface="Courier New" panose="02070309020205020404" pitchFamily="49" charset="0"/>
              </a:rPr>
              <a:t> 10 </a:t>
            </a:r>
            <a:r>
              <a:rPr lang="et-EE" sz="1600" dirty="0" err="1">
                <a:latin typeface="Courier New" panose="02070309020205020404" pitchFamily="49" charset="0"/>
                <a:cs typeface="Courier New" panose="02070309020205020404" pitchFamily="49" charset="0"/>
              </a:rPr>
              <a:t>entries</a:t>
            </a:r>
            <a:endParaRPr lang="en-US" sz="1600" dirty="0">
              <a:latin typeface="Courier New" panose="02070309020205020404" pitchFamily="49" charset="0"/>
              <a:cs typeface="Courier New" panose="02070309020205020404" pitchFamily="49" charset="0"/>
            </a:endParaRPr>
          </a:p>
          <a:p>
            <a:pPr marL="0" indent="0">
              <a:buNone/>
            </a:pPr>
            <a:r>
              <a:rPr lang="et-EE" sz="1600" dirty="0">
                <a:latin typeface="Courier New" panose="02070309020205020404" pitchFamily="49" charset="0"/>
                <a:cs typeface="Courier New" panose="02070309020205020404" pitchFamily="49" charset="0"/>
              </a:rPr>
              <a:t>2020.02.10 15:</a:t>
            </a:r>
            <a:r>
              <a:rPr lang="en-US" sz="1600" dirty="0">
                <a:latin typeface="Courier New" panose="02070309020205020404" pitchFamily="49" charset="0"/>
                <a:cs typeface="Courier New" panose="02070309020205020404" pitchFamily="49" charset="0"/>
              </a:rPr>
              <a:t>24</a:t>
            </a:r>
            <a:r>
              <a:rPr lang="et-EE" sz="16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33</a:t>
            </a:r>
            <a:r>
              <a:rPr lang="et-EE" sz="1600" dirty="0">
                <a:latin typeface="Courier New" panose="02070309020205020404" pitchFamily="49" charset="0"/>
                <a:cs typeface="Courier New" panose="02070309020205020404" pitchFamily="49" charset="0"/>
              </a:rPr>
              <a:t> WARNING: </a:t>
            </a:r>
            <a:r>
              <a:rPr lang="et-EE" sz="1600" dirty="0" err="1">
                <a:latin typeface="Courier New" panose="02070309020205020404" pitchFamily="49" charset="0"/>
                <a:cs typeface="Courier New" panose="02070309020205020404" pitchFamily="49" charset="0"/>
              </a:rPr>
              <a:t>Can't</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calculate</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average</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for</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Logistics</a:t>
            </a:r>
            <a:r>
              <a:rPr lang="en-US" sz="1600" dirty="0">
                <a:latin typeface="Courier New" panose="02070309020205020404" pitchFamily="49" charset="0"/>
                <a:cs typeface="Courier New" panose="02070309020205020404" pitchFamily="49" charset="0"/>
              </a:rPr>
              <a:t>' - n</a:t>
            </a:r>
            <a:r>
              <a:rPr lang="et-EE" sz="1600" dirty="0">
                <a:latin typeface="Courier New" panose="02070309020205020404" pitchFamily="49" charset="0"/>
                <a:cs typeface="Courier New" panose="02070309020205020404" pitchFamily="49" charset="0"/>
              </a:rPr>
              <a:t>o </a:t>
            </a:r>
            <a:r>
              <a:rPr lang="et-EE" sz="1600" dirty="0" err="1">
                <a:latin typeface="Courier New" panose="02070309020205020404" pitchFamily="49" charset="0"/>
                <a:cs typeface="Courier New" panose="02070309020205020404" pitchFamily="49" charset="0"/>
              </a:rPr>
              <a:t>grades</a:t>
            </a:r>
            <a:endParaRPr lang="et-EE" sz="1600" dirty="0">
              <a:latin typeface="Courier New" panose="02070309020205020404" pitchFamily="49" charset="0"/>
              <a:cs typeface="Courier New" panose="02070309020205020404" pitchFamily="49" charset="0"/>
            </a:endParaRPr>
          </a:p>
          <a:p>
            <a:pPr marL="0" indent="0">
              <a:buNone/>
            </a:pPr>
            <a:r>
              <a:rPr lang="et-EE" sz="1600" dirty="0">
                <a:latin typeface="Courier New" panose="02070309020205020404" pitchFamily="49" charset="0"/>
                <a:cs typeface="Courier New" panose="02070309020205020404" pitchFamily="49" charset="0"/>
              </a:rPr>
              <a:t>2020.02.10 15:24:36 INFO: </a:t>
            </a:r>
            <a:r>
              <a:rPr lang="et-EE" sz="1600" dirty="0" err="1">
                <a:latin typeface="Courier New" panose="02070309020205020404" pitchFamily="49" charset="0"/>
                <a:cs typeface="Courier New" panose="02070309020205020404" pitchFamily="49" charset="0"/>
              </a:rPr>
              <a:t>Program</a:t>
            </a:r>
            <a:r>
              <a:rPr lang="et-EE" sz="1600" dirty="0">
                <a:latin typeface="Courier New" panose="02070309020205020404" pitchFamily="49" charset="0"/>
                <a:cs typeface="Courier New" panose="02070309020205020404" pitchFamily="49" charset="0"/>
              </a:rPr>
              <a:t> </a:t>
            </a:r>
            <a:r>
              <a:rPr lang="et-EE" sz="1600" dirty="0" err="1">
                <a:latin typeface="Courier New" panose="02070309020205020404" pitchFamily="49" charset="0"/>
                <a:cs typeface="Courier New" panose="02070309020205020404" pitchFamily="49" charset="0"/>
              </a:rPr>
              <a:t>exit</a:t>
            </a:r>
            <a:endParaRPr lang="et-EE" sz="1600" dirty="0">
              <a:latin typeface="Courier New" panose="02070309020205020404" pitchFamily="49" charset="0"/>
              <a:cs typeface="Courier New" panose="02070309020205020404" pitchFamily="49" charset="0"/>
            </a:endParaRPr>
          </a:p>
          <a:p>
            <a:pPr marL="0" indent="0">
              <a:buNone/>
            </a:pPr>
            <a:endParaRPr lang="et-EE"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t-EE"/>
              <a:t>2020</a:t>
            </a:r>
          </a:p>
        </p:txBody>
      </p:sp>
      <p:sp>
        <p:nvSpPr>
          <p:cNvPr id="5" name="Footer Placeholder 4"/>
          <p:cNvSpPr>
            <a:spLocks noGrp="1"/>
          </p:cNvSpPr>
          <p:nvPr>
            <p:ph type="ftr" sz="quarter" idx="11"/>
          </p:nvPr>
        </p:nvSpPr>
        <p:spPr/>
        <p:txBody>
          <a:bodyPr/>
          <a:lstStyle/>
          <a:p>
            <a:r>
              <a:rPr lang="et-EE"/>
              <a:t>Risto Heinsar</a:t>
            </a:r>
          </a:p>
        </p:txBody>
      </p:sp>
      <p:sp>
        <p:nvSpPr>
          <p:cNvPr id="6" name="Slide Number Placeholder 5"/>
          <p:cNvSpPr>
            <a:spLocks noGrp="1"/>
          </p:cNvSpPr>
          <p:nvPr>
            <p:ph type="sldNum" sz="quarter" idx="12"/>
          </p:nvPr>
        </p:nvSpPr>
        <p:spPr/>
        <p:txBody>
          <a:bodyPr/>
          <a:lstStyle/>
          <a:p>
            <a:fld id="{6D50953F-F8C7-4C4A-AE29-1C7891A915E4}" type="slidenum">
              <a:rPr lang="et-EE" smtClean="0"/>
              <a:t>16</a:t>
            </a:fld>
            <a:endParaRPr lang="et-EE"/>
          </a:p>
        </p:txBody>
      </p:sp>
    </p:spTree>
    <p:extLst>
      <p:ext uri="{BB962C8B-B14F-4D97-AF65-F5344CB8AC3E}">
        <p14:creationId xmlns:p14="http://schemas.microsoft.com/office/powerpoint/2010/main" val="171029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a:t>
            </a:r>
            <a:r>
              <a:rPr lang="et-EE" dirty="0"/>
              <a:t> 1</a:t>
            </a:r>
          </a:p>
        </p:txBody>
      </p:sp>
      <p:sp>
        <p:nvSpPr>
          <p:cNvPr id="3" name="Content Placeholder 2"/>
          <p:cNvSpPr>
            <a:spLocks noGrp="1"/>
          </p:cNvSpPr>
          <p:nvPr>
            <p:ph idx="1"/>
          </p:nvPr>
        </p:nvSpPr>
        <p:spPr/>
        <p:txBody>
          <a:bodyPr>
            <a:normAutofit lnSpcReduction="10000"/>
          </a:bodyPr>
          <a:lstStyle/>
          <a:p>
            <a:r>
              <a:rPr lang="en-US" dirty="0"/>
              <a:t>Read integers from input file (</a:t>
            </a:r>
            <a:r>
              <a:rPr lang="et-EE" dirty="0"/>
              <a:t>number </a:t>
            </a:r>
            <a:r>
              <a:rPr lang="en-US" dirty="0"/>
              <a:t>count is </a:t>
            </a:r>
            <a:r>
              <a:rPr lang="en-US" b="1" dirty="0"/>
              <a:t>not</a:t>
            </a:r>
            <a:r>
              <a:rPr lang="en-US" dirty="0"/>
              <a:t> known)</a:t>
            </a:r>
          </a:p>
          <a:p>
            <a:endParaRPr lang="en-US" dirty="0"/>
          </a:p>
          <a:p>
            <a:r>
              <a:rPr lang="en-US" dirty="0"/>
              <a:t>The numbers will be divided between two separate files based on the following principle:</a:t>
            </a:r>
          </a:p>
          <a:p>
            <a:pPr lvl="1"/>
            <a:r>
              <a:rPr lang="en-US" dirty="0"/>
              <a:t>Negative numbers will be ignored</a:t>
            </a:r>
          </a:p>
          <a:p>
            <a:pPr lvl="1"/>
            <a:r>
              <a:rPr lang="en-US" dirty="0"/>
              <a:t>Even numbers go to the first file</a:t>
            </a:r>
          </a:p>
          <a:p>
            <a:pPr lvl="1"/>
            <a:r>
              <a:rPr lang="en-US" dirty="0"/>
              <a:t>Odd numbers go to the second file</a:t>
            </a:r>
          </a:p>
          <a:p>
            <a:r>
              <a:rPr lang="en-US" dirty="0"/>
              <a:t>Don’t forget some basic error proofing</a:t>
            </a:r>
          </a:p>
          <a:p>
            <a:endParaRPr lang="en-US" dirty="0"/>
          </a:p>
          <a:p>
            <a:r>
              <a:rPr lang="en-US" dirty="0"/>
              <a:t>Don’t overdo it, less is more in this case</a:t>
            </a:r>
            <a:endParaRPr lang="et-EE" dirty="0"/>
          </a:p>
        </p:txBody>
      </p:sp>
      <p:sp>
        <p:nvSpPr>
          <p:cNvPr id="5" name="Slide Number Placeholder 4"/>
          <p:cNvSpPr>
            <a:spLocks noGrp="1"/>
          </p:cNvSpPr>
          <p:nvPr>
            <p:ph type="sldNum" sz="quarter" idx="12"/>
          </p:nvPr>
        </p:nvSpPr>
        <p:spPr/>
        <p:txBody>
          <a:bodyPr/>
          <a:lstStyle/>
          <a:p>
            <a:fld id="{6D50953F-F8C7-4C4A-AE29-1C7891A915E4}" type="slidenum">
              <a:rPr lang="et-EE" smtClean="0"/>
              <a:t>17</a:t>
            </a:fld>
            <a:endParaRPr lang="et-EE"/>
          </a:p>
        </p:txBody>
      </p:sp>
      <p:sp>
        <p:nvSpPr>
          <p:cNvPr id="6" name="Date Placeholder 5"/>
          <p:cNvSpPr>
            <a:spLocks noGrp="1"/>
          </p:cNvSpPr>
          <p:nvPr>
            <p:ph type="dt" sz="half" idx="10"/>
          </p:nvPr>
        </p:nvSpPr>
        <p:spPr/>
        <p:txBody>
          <a:bodyPr/>
          <a:lstStyle/>
          <a:p>
            <a:r>
              <a:rPr lang="et-EE"/>
              <a:t>2020</a:t>
            </a:r>
          </a:p>
        </p:txBody>
      </p:sp>
      <p:sp>
        <p:nvSpPr>
          <p:cNvPr id="4" name="Footer Placeholder 3">
            <a:extLst>
              <a:ext uri="{FF2B5EF4-FFF2-40B4-BE49-F238E27FC236}">
                <a16:creationId xmlns:a16="http://schemas.microsoft.com/office/drawing/2014/main" id="{BA7721E2-C690-413A-9D57-7785B91421C5}"/>
              </a:ext>
            </a:extLst>
          </p:cNvPr>
          <p:cNvSpPr>
            <a:spLocks noGrp="1"/>
          </p:cNvSpPr>
          <p:nvPr>
            <p:ph type="ftr" sz="quarter" idx="11"/>
          </p:nvPr>
        </p:nvSpPr>
        <p:spPr/>
        <p:txBody>
          <a:bodyPr/>
          <a:lstStyle/>
          <a:p>
            <a:r>
              <a:rPr lang="et-EE"/>
              <a:t>Risto Heinsar</a:t>
            </a:r>
          </a:p>
        </p:txBody>
      </p:sp>
    </p:spTree>
    <p:extLst>
      <p:ext uri="{BB962C8B-B14F-4D97-AF65-F5344CB8AC3E}">
        <p14:creationId xmlns:p14="http://schemas.microsoft.com/office/powerpoint/2010/main" val="323480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a:t>
            </a:r>
            <a:r>
              <a:rPr lang="et-EE" dirty="0"/>
              <a:t> 2 (part 1</a:t>
            </a:r>
            <a:r>
              <a:rPr lang="en-US" dirty="0"/>
              <a:t> </a:t>
            </a:r>
            <a:r>
              <a:rPr lang="et-EE" dirty="0"/>
              <a:t>/</a:t>
            </a:r>
            <a:r>
              <a:rPr lang="en-US" dirty="0"/>
              <a:t> </a:t>
            </a:r>
            <a:r>
              <a:rPr lang="et-EE" dirty="0"/>
              <a:t>3)</a:t>
            </a:r>
          </a:p>
        </p:txBody>
      </p:sp>
      <p:sp>
        <p:nvSpPr>
          <p:cNvPr id="3" name="Content Placeholder 2"/>
          <p:cNvSpPr>
            <a:spLocks noGrp="1"/>
          </p:cNvSpPr>
          <p:nvPr>
            <p:ph idx="1"/>
          </p:nvPr>
        </p:nvSpPr>
        <p:spPr>
          <a:xfrm>
            <a:off x="838200" y="1809149"/>
            <a:ext cx="10515600" cy="4352754"/>
          </a:xfrm>
        </p:spPr>
        <p:txBody>
          <a:bodyPr>
            <a:normAutofit/>
          </a:bodyPr>
          <a:lstStyle/>
          <a:p>
            <a:r>
              <a:rPr lang="en-US" dirty="0"/>
              <a:t>The input file contains statistics on different subjects (at least 5)</a:t>
            </a:r>
            <a:endParaRPr lang="et-EE" dirty="0"/>
          </a:p>
          <a:p>
            <a:r>
              <a:rPr lang="en-US" dirty="0"/>
              <a:t>The data format on each line is as follows:</a:t>
            </a:r>
            <a:br>
              <a:rPr lang="et-EE" dirty="0"/>
            </a:br>
            <a:br>
              <a:rPr lang="en-US" sz="1200" dirty="0"/>
            </a:br>
            <a:r>
              <a:rPr lang="et-EE" sz="2400" dirty="0"/>
              <a:t>	</a:t>
            </a:r>
            <a:r>
              <a:rPr lang="en-US" sz="2400" dirty="0"/>
              <a:t>&lt;subject&gt; &lt;grade count&gt; &lt;grades&gt;</a:t>
            </a:r>
          </a:p>
          <a:p>
            <a:r>
              <a:rPr lang="en-US" sz="2400" dirty="0"/>
              <a:t>Sample input data</a:t>
            </a:r>
            <a:br>
              <a:rPr lang="en-US" sz="2400" dirty="0"/>
            </a:br>
            <a:r>
              <a:rPr lang="et-EE" sz="2400" dirty="0"/>
              <a:t>	</a:t>
            </a:r>
            <a:r>
              <a:rPr lang="en-US" sz="2400" dirty="0"/>
              <a:t>Programming 10</a:t>
            </a:r>
            <a:r>
              <a:rPr lang="et-EE" sz="2400" dirty="0"/>
              <a:t> 4 5 5 4 2 5 1</a:t>
            </a:r>
            <a:r>
              <a:rPr lang="en-US" sz="2400" dirty="0"/>
              <a:t> 4 2 5</a:t>
            </a:r>
            <a:br>
              <a:rPr lang="et-EE" sz="2400" dirty="0"/>
            </a:br>
            <a:r>
              <a:rPr lang="et-EE" sz="2400" dirty="0"/>
              <a:t>	</a:t>
            </a:r>
            <a:r>
              <a:rPr lang="en-US" sz="2400" dirty="0"/>
              <a:t>Mechatronics</a:t>
            </a:r>
            <a:r>
              <a:rPr lang="et-EE" sz="2400" dirty="0"/>
              <a:t> 5 3 4 4 5 0</a:t>
            </a:r>
            <a:br>
              <a:rPr lang="et-EE" sz="2400" dirty="0"/>
            </a:br>
            <a:r>
              <a:rPr lang="et-EE" sz="2400" dirty="0"/>
              <a:t>	</a:t>
            </a:r>
            <a:r>
              <a:rPr lang="en-US" sz="2400" dirty="0"/>
              <a:t>Databases 3</a:t>
            </a:r>
            <a:r>
              <a:rPr lang="et-EE" sz="2400" dirty="0"/>
              <a:t> 1 2 1</a:t>
            </a:r>
            <a:br>
              <a:rPr lang="et-EE" sz="2400" dirty="0"/>
            </a:br>
            <a:r>
              <a:rPr lang="et-EE" sz="2400" dirty="0"/>
              <a:t>	……….</a:t>
            </a:r>
            <a:endParaRPr lang="en-US" sz="2400" dirty="0"/>
          </a:p>
          <a:p>
            <a:r>
              <a:rPr lang="en-US" sz="2400" dirty="0"/>
              <a:t>Read the original data from the file, store it in arrays and print it out</a:t>
            </a:r>
          </a:p>
          <a:p>
            <a:r>
              <a:rPr lang="en-US" sz="2400" dirty="0"/>
              <a:t>Some tips on last slide</a:t>
            </a:r>
            <a:endParaRPr lang="et-EE" dirty="0"/>
          </a:p>
          <a:p>
            <a:endParaRPr lang="et-EE" dirty="0"/>
          </a:p>
          <a:p>
            <a:endParaRPr lang="et-EE" dirty="0"/>
          </a:p>
        </p:txBody>
      </p:sp>
      <p:sp>
        <p:nvSpPr>
          <p:cNvPr id="5" name="Slide Number Placeholder 4"/>
          <p:cNvSpPr>
            <a:spLocks noGrp="1"/>
          </p:cNvSpPr>
          <p:nvPr>
            <p:ph type="sldNum" sz="quarter" idx="12"/>
          </p:nvPr>
        </p:nvSpPr>
        <p:spPr/>
        <p:txBody>
          <a:bodyPr/>
          <a:lstStyle/>
          <a:p>
            <a:fld id="{6D50953F-F8C7-4C4A-AE29-1C7891A915E4}" type="slidenum">
              <a:rPr lang="et-EE" smtClean="0"/>
              <a:t>18</a:t>
            </a:fld>
            <a:endParaRPr lang="et-EE"/>
          </a:p>
        </p:txBody>
      </p:sp>
      <p:sp>
        <p:nvSpPr>
          <p:cNvPr id="6" name="Date Placeholder 5"/>
          <p:cNvSpPr>
            <a:spLocks noGrp="1"/>
          </p:cNvSpPr>
          <p:nvPr>
            <p:ph type="dt" sz="half" idx="10"/>
          </p:nvPr>
        </p:nvSpPr>
        <p:spPr/>
        <p:txBody>
          <a:bodyPr/>
          <a:lstStyle/>
          <a:p>
            <a:r>
              <a:rPr lang="et-EE"/>
              <a:t>2020</a:t>
            </a:r>
          </a:p>
        </p:txBody>
      </p:sp>
      <p:sp>
        <p:nvSpPr>
          <p:cNvPr id="4" name="Footer Placeholder 3">
            <a:extLst>
              <a:ext uri="{FF2B5EF4-FFF2-40B4-BE49-F238E27FC236}">
                <a16:creationId xmlns:a16="http://schemas.microsoft.com/office/drawing/2014/main" id="{DADAFD3E-A6F3-4B89-9800-B85868AD17B3}"/>
              </a:ext>
            </a:extLst>
          </p:cNvPr>
          <p:cNvSpPr>
            <a:spLocks noGrp="1"/>
          </p:cNvSpPr>
          <p:nvPr>
            <p:ph type="ftr" sz="quarter" idx="11"/>
          </p:nvPr>
        </p:nvSpPr>
        <p:spPr/>
        <p:txBody>
          <a:bodyPr/>
          <a:lstStyle/>
          <a:p>
            <a:r>
              <a:rPr lang="et-EE"/>
              <a:t>Risto Heinsar</a:t>
            </a:r>
          </a:p>
        </p:txBody>
      </p:sp>
    </p:spTree>
    <p:extLst>
      <p:ext uri="{BB962C8B-B14F-4D97-AF65-F5344CB8AC3E}">
        <p14:creationId xmlns:p14="http://schemas.microsoft.com/office/powerpoint/2010/main" val="510431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ABBBE-9032-447C-A28E-B4DA41AA8F2D}"/>
              </a:ext>
            </a:extLst>
          </p:cNvPr>
          <p:cNvSpPr>
            <a:spLocks noGrp="1"/>
          </p:cNvSpPr>
          <p:nvPr>
            <p:ph type="title"/>
          </p:nvPr>
        </p:nvSpPr>
        <p:spPr/>
        <p:txBody>
          <a:bodyPr/>
          <a:lstStyle/>
          <a:p>
            <a:r>
              <a:rPr lang="et-EE" dirty="0" err="1"/>
              <a:t>Task</a:t>
            </a:r>
            <a:r>
              <a:rPr lang="et-EE" dirty="0"/>
              <a:t> 2 (parts 2 and 3)</a:t>
            </a:r>
            <a:endParaRPr lang="en-US" dirty="0"/>
          </a:p>
        </p:txBody>
      </p:sp>
      <p:sp>
        <p:nvSpPr>
          <p:cNvPr id="3" name="Content Placeholder 2">
            <a:extLst>
              <a:ext uri="{FF2B5EF4-FFF2-40B4-BE49-F238E27FC236}">
                <a16:creationId xmlns:a16="http://schemas.microsoft.com/office/drawing/2014/main" id="{410EF9D8-C001-44A0-945F-5C5A4378A8E2}"/>
              </a:ext>
            </a:extLst>
          </p:cNvPr>
          <p:cNvSpPr>
            <a:spLocks noGrp="1"/>
          </p:cNvSpPr>
          <p:nvPr>
            <p:ph idx="1"/>
          </p:nvPr>
        </p:nvSpPr>
        <p:spPr/>
        <p:txBody>
          <a:bodyPr>
            <a:normAutofit lnSpcReduction="10000"/>
          </a:bodyPr>
          <a:lstStyle/>
          <a:p>
            <a:r>
              <a:rPr lang="en-US" b="1" dirty="0"/>
              <a:t>Part 2: </a:t>
            </a:r>
            <a:r>
              <a:rPr lang="en-US" dirty="0"/>
              <a:t>You must be able to </a:t>
            </a:r>
            <a:r>
              <a:rPr lang="en-US" b="1" dirty="0"/>
              <a:t>repeatedly</a:t>
            </a:r>
            <a:r>
              <a:rPr lang="en-US" dirty="0"/>
              <a:t> perform following searches from the results</a:t>
            </a:r>
            <a:endParaRPr lang="et-EE" b="1" dirty="0"/>
          </a:p>
          <a:p>
            <a:pPr lvl="1"/>
            <a:r>
              <a:rPr lang="en-US" dirty="0"/>
              <a:t>Search for a subject by name</a:t>
            </a:r>
          </a:p>
          <a:p>
            <a:pPr lvl="1"/>
            <a:r>
              <a:rPr lang="en-US" dirty="0"/>
              <a:t>Search for subjects where the average grade is more / less than a given value</a:t>
            </a:r>
          </a:p>
          <a:p>
            <a:pPr lvl="1"/>
            <a:r>
              <a:rPr lang="en-US" dirty="0"/>
              <a:t>Search for subjects that have more / less than given amount of grades</a:t>
            </a:r>
          </a:p>
          <a:p>
            <a:pPr marL="457200" lvl="1" indent="0">
              <a:buNone/>
            </a:pPr>
            <a:r>
              <a:rPr lang="en-US" i="1" dirty="0"/>
              <a:t>Search criteria and values will be entered by the user using the keyboard</a:t>
            </a:r>
            <a:endParaRPr lang="et-EE" i="1" dirty="0"/>
          </a:p>
          <a:p>
            <a:r>
              <a:rPr lang="en-US" b="1" dirty="0"/>
              <a:t>Part 3: </a:t>
            </a:r>
            <a:r>
              <a:rPr lang="en-US" dirty="0"/>
              <a:t>Add logging</a:t>
            </a:r>
          </a:p>
          <a:p>
            <a:pPr lvl="1"/>
            <a:r>
              <a:rPr lang="en-US" dirty="0"/>
              <a:t>Each query must be logged</a:t>
            </a:r>
          </a:p>
          <a:p>
            <a:pPr lvl="1"/>
            <a:r>
              <a:rPr lang="en-US" dirty="0"/>
              <a:t>Each start of the program must be logged</a:t>
            </a:r>
          </a:p>
          <a:p>
            <a:pPr lvl="1"/>
            <a:r>
              <a:rPr lang="en-US" dirty="0"/>
              <a:t>Log from the previous run(s) must not be overwritten!</a:t>
            </a:r>
            <a:endParaRPr lang="et-EE" dirty="0"/>
          </a:p>
          <a:p>
            <a:endParaRPr lang="en-US" dirty="0"/>
          </a:p>
        </p:txBody>
      </p:sp>
      <p:sp>
        <p:nvSpPr>
          <p:cNvPr id="4" name="Date Placeholder 3">
            <a:extLst>
              <a:ext uri="{FF2B5EF4-FFF2-40B4-BE49-F238E27FC236}">
                <a16:creationId xmlns:a16="http://schemas.microsoft.com/office/drawing/2014/main" id="{3CD2132E-9115-40E7-BC83-372C7206806F}"/>
              </a:ext>
            </a:extLst>
          </p:cNvPr>
          <p:cNvSpPr>
            <a:spLocks noGrp="1"/>
          </p:cNvSpPr>
          <p:nvPr>
            <p:ph type="dt" sz="half" idx="10"/>
          </p:nvPr>
        </p:nvSpPr>
        <p:spPr/>
        <p:txBody>
          <a:bodyPr/>
          <a:lstStyle/>
          <a:p>
            <a:r>
              <a:rPr lang="et-EE"/>
              <a:t>2020</a:t>
            </a:r>
          </a:p>
        </p:txBody>
      </p:sp>
      <p:sp>
        <p:nvSpPr>
          <p:cNvPr id="5" name="Footer Placeholder 4">
            <a:extLst>
              <a:ext uri="{FF2B5EF4-FFF2-40B4-BE49-F238E27FC236}">
                <a16:creationId xmlns:a16="http://schemas.microsoft.com/office/drawing/2014/main" id="{374E46F4-0512-4A68-8C96-383F5CA0121C}"/>
              </a:ext>
            </a:extLst>
          </p:cNvPr>
          <p:cNvSpPr>
            <a:spLocks noGrp="1"/>
          </p:cNvSpPr>
          <p:nvPr>
            <p:ph type="ftr" sz="quarter" idx="11"/>
          </p:nvPr>
        </p:nvSpPr>
        <p:spPr/>
        <p:txBody>
          <a:bodyPr/>
          <a:lstStyle/>
          <a:p>
            <a:r>
              <a:rPr lang="et-EE"/>
              <a:t>Risto Heinsar</a:t>
            </a:r>
          </a:p>
        </p:txBody>
      </p:sp>
      <p:sp>
        <p:nvSpPr>
          <p:cNvPr id="6" name="Slide Number Placeholder 5">
            <a:extLst>
              <a:ext uri="{FF2B5EF4-FFF2-40B4-BE49-F238E27FC236}">
                <a16:creationId xmlns:a16="http://schemas.microsoft.com/office/drawing/2014/main" id="{A7BAFF78-8B20-4013-A685-7DB5EDD550C3}"/>
              </a:ext>
            </a:extLst>
          </p:cNvPr>
          <p:cNvSpPr>
            <a:spLocks noGrp="1"/>
          </p:cNvSpPr>
          <p:nvPr>
            <p:ph type="sldNum" sz="quarter" idx="12"/>
          </p:nvPr>
        </p:nvSpPr>
        <p:spPr/>
        <p:txBody>
          <a:bodyPr/>
          <a:lstStyle/>
          <a:p>
            <a:fld id="{6D50953F-F8C7-4C4A-AE29-1C7891A915E4}" type="slidenum">
              <a:rPr lang="et-EE" smtClean="0"/>
              <a:t>19</a:t>
            </a:fld>
            <a:endParaRPr lang="et-EE"/>
          </a:p>
        </p:txBody>
      </p:sp>
    </p:spTree>
    <p:extLst>
      <p:ext uri="{BB962C8B-B14F-4D97-AF65-F5344CB8AC3E}">
        <p14:creationId xmlns:p14="http://schemas.microsoft.com/office/powerpoint/2010/main" val="2187701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6A90-7D19-46F6-876F-B8946B1EFAEB}"/>
              </a:ext>
            </a:extLst>
          </p:cNvPr>
          <p:cNvSpPr>
            <a:spLocks noGrp="1"/>
          </p:cNvSpPr>
          <p:nvPr>
            <p:ph type="title"/>
          </p:nvPr>
        </p:nvSpPr>
        <p:spPr/>
        <p:txBody>
          <a:bodyPr/>
          <a:lstStyle/>
          <a:p>
            <a:r>
              <a:rPr lang="et-EE" dirty="0" err="1"/>
              <a:t>Information</a:t>
            </a:r>
            <a:endParaRPr lang="en-US" dirty="0"/>
          </a:p>
        </p:txBody>
      </p:sp>
      <p:sp>
        <p:nvSpPr>
          <p:cNvPr id="3" name="Content Placeholder 2">
            <a:extLst>
              <a:ext uri="{FF2B5EF4-FFF2-40B4-BE49-F238E27FC236}">
                <a16:creationId xmlns:a16="http://schemas.microsoft.com/office/drawing/2014/main" id="{C901A328-25FB-4D8F-9F5E-4412CF974AC3}"/>
              </a:ext>
            </a:extLst>
          </p:cNvPr>
          <p:cNvSpPr>
            <a:spLocks noGrp="1"/>
          </p:cNvSpPr>
          <p:nvPr>
            <p:ph idx="1"/>
          </p:nvPr>
        </p:nvSpPr>
        <p:spPr/>
        <p:txBody>
          <a:bodyPr/>
          <a:lstStyle/>
          <a:p>
            <a:r>
              <a:rPr lang="en-US" dirty="0"/>
              <a:t>Start with Your big homework!</a:t>
            </a:r>
            <a:endParaRPr lang="et-EE" dirty="0"/>
          </a:p>
          <a:p>
            <a:r>
              <a:rPr lang="en-US" dirty="0"/>
              <a:t>Complete the following by next week:</a:t>
            </a:r>
          </a:p>
          <a:p>
            <a:pPr lvl="1"/>
            <a:r>
              <a:rPr lang="en-US" dirty="0"/>
              <a:t>Read through the task description and Your task variant</a:t>
            </a:r>
          </a:p>
          <a:p>
            <a:pPr lvl="1"/>
            <a:r>
              <a:rPr lang="en-US" dirty="0"/>
              <a:t>Create the input data files with some basic data (10+ lines)</a:t>
            </a:r>
          </a:p>
          <a:p>
            <a:pPr lvl="1"/>
            <a:r>
              <a:rPr lang="en-US" dirty="0"/>
              <a:t>Create your initial program, that just reads through the file and prints data on the screen. Don’t forget to remember the read line count!</a:t>
            </a:r>
          </a:p>
          <a:p>
            <a:pPr lvl="1"/>
            <a:r>
              <a:rPr lang="en-US" dirty="0"/>
              <a:t>Next week, we’ll start to work with structures – then you can modify to store the data straight into structure as per task requirement</a:t>
            </a:r>
          </a:p>
          <a:p>
            <a:pPr lvl="1"/>
            <a:endParaRPr lang="en-US" dirty="0"/>
          </a:p>
        </p:txBody>
      </p:sp>
      <p:sp>
        <p:nvSpPr>
          <p:cNvPr id="4" name="Date Placeholder 3">
            <a:extLst>
              <a:ext uri="{FF2B5EF4-FFF2-40B4-BE49-F238E27FC236}">
                <a16:creationId xmlns:a16="http://schemas.microsoft.com/office/drawing/2014/main" id="{A1F384B2-FB14-405E-9AE3-565D93956EC4}"/>
              </a:ext>
            </a:extLst>
          </p:cNvPr>
          <p:cNvSpPr>
            <a:spLocks noGrp="1"/>
          </p:cNvSpPr>
          <p:nvPr>
            <p:ph type="dt" sz="half" idx="10"/>
          </p:nvPr>
        </p:nvSpPr>
        <p:spPr/>
        <p:txBody>
          <a:bodyPr/>
          <a:lstStyle/>
          <a:p>
            <a:r>
              <a:rPr lang="et-EE"/>
              <a:t>2020</a:t>
            </a:r>
          </a:p>
        </p:txBody>
      </p:sp>
      <p:sp>
        <p:nvSpPr>
          <p:cNvPr id="5" name="Slide Number Placeholder 4">
            <a:extLst>
              <a:ext uri="{FF2B5EF4-FFF2-40B4-BE49-F238E27FC236}">
                <a16:creationId xmlns:a16="http://schemas.microsoft.com/office/drawing/2014/main" id="{D523CE65-EDCE-431C-86C5-8BCF9C5DFB4E}"/>
              </a:ext>
            </a:extLst>
          </p:cNvPr>
          <p:cNvSpPr>
            <a:spLocks noGrp="1"/>
          </p:cNvSpPr>
          <p:nvPr>
            <p:ph type="sldNum" sz="quarter" idx="12"/>
          </p:nvPr>
        </p:nvSpPr>
        <p:spPr/>
        <p:txBody>
          <a:bodyPr/>
          <a:lstStyle/>
          <a:p>
            <a:fld id="{6D50953F-F8C7-4C4A-AE29-1C7891A915E4}" type="slidenum">
              <a:rPr lang="et-EE" smtClean="0"/>
              <a:t>2</a:t>
            </a:fld>
            <a:endParaRPr lang="et-EE"/>
          </a:p>
        </p:txBody>
      </p:sp>
      <p:sp>
        <p:nvSpPr>
          <p:cNvPr id="6" name="Footer Placeholder 5">
            <a:extLst>
              <a:ext uri="{FF2B5EF4-FFF2-40B4-BE49-F238E27FC236}">
                <a16:creationId xmlns:a16="http://schemas.microsoft.com/office/drawing/2014/main" id="{13DADC01-33C8-4F0C-86EB-3A0EE69C2AFB}"/>
              </a:ext>
            </a:extLst>
          </p:cNvPr>
          <p:cNvSpPr>
            <a:spLocks noGrp="1"/>
          </p:cNvSpPr>
          <p:nvPr>
            <p:ph type="ftr" sz="quarter" idx="11"/>
          </p:nvPr>
        </p:nvSpPr>
        <p:spPr/>
        <p:txBody>
          <a:bodyPr/>
          <a:lstStyle/>
          <a:p>
            <a:r>
              <a:rPr lang="et-EE"/>
              <a:t>Risto Heinsar</a:t>
            </a:r>
          </a:p>
        </p:txBody>
      </p:sp>
    </p:spTree>
    <p:extLst>
      <p:ext uri="{BB962C8B-B14F-4D97-AF65-F5344CB8AC3E}">
        <p14:creationId xmlns:p14="http://schemas.microsoft.com/office/powerpoint/2010/main" val="1914580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task 2</a:t>
            </a:r>
            <a:endParaRPr lang="et-EE" dirty="0"/>
          </a:p>
        </p:txBody>
      </p:sp>
      <p:sp>
        <p:nvSpPr>
          <p:cNvPr id="3" name="Content Placeholder 2"/>
          <p:cNvSpPr>
            <a:spLocks noGrp="1"/>
          </p:cNvSpPr>
          <p:nvPr>
            <p:ph idx="1"/>
          </p:nvPr>
        </p:nvSpPr>
        <p:spPr/>
        <p:txBody>
          <a:bodyPr>
            <a:normAutofit fontScale="92500" lnSpcReduction="10000"/>
          </a:bodyPr>
          <a:lstStyle/>
          <a:p>
            <a:r>
              <a:rPr lang="en-US" dirty="0"/>
              <a:t>Data structure: </a:t>
            </a:r>
          </a:p>
          <a:p>
            <a:pPr lvl="1"/>
            <a:r>
              <a:rPr lang="en-US" dirty="0"/>
              <a:t>You need 3 arrays for data storage</a:t>
            </a:r>
          </a:p>
          <a:p>
            <a:pPr lvl="1"/>
            <a:r>
              <a:rPr lang="en-US" dirty="0"/>
              <a:t>File length is not known – should be remembered when reading and stored for later use.</a:t>
            </a:r>
          </a:p>
          <a:p>
            <a:pPr lvl="1"/>
            <a:r>
              <a:rPr lang="en-US" dirty="0"/>
              <a:t>Next week we will convert this code to use structures.</a:t>
            </a:r>
          </a:p>
          <a:p>
            <a:r>
              <a:rPr lang="en-US" dirty="0"/>
              <a:t>Pt1: Reading data</a:t>
            </a:r>
          </a:p>
          <a:p>
            <a:pPr lvl="1"/>
            <a:r>
              <a:rPr lang="en-US" dirty="0"/>
              <a:t>You need nested loops for reading. The length of the inner loop will depend on the grade count – different on each line.</a:t>
            </a:r>
          </a:p>
          <a:p>
            <a:pPr lvl="1"/>
            <a:r>
              <a:rPr lang="en-US" dirty="0"/>
              <a:t>How to limit the reading process to stop if there are more lines in the file than there is room in the array?</a:t>
            </a:r>
          </a:p>
          <a:p>
            <a:r>
              <a:rPr lang="en-US" dirty="0"/>
              <a:t>Pt3: Logging</a:t>
            </a:r>
          </a:p>
          <a:p>
            <a:pPr lvl="1"/>
            <a:r>
              <a:rPr lang="en-US" dirty="0"/>
              <a:t>Do not store all output, only the actions and entered values / key phases</a:t>
            </a:r>
          </a:p>
          <a:p>
            <a:endParaRPr lang="et-EE" dirty="0"/>
          </a:p>
        </p:txBody>
      </p:sp>
      <p:sp>
        <p:nvSpPr>
          <p:cNvPr id="4" name="Date Placeholder 3"/>
          <p:cNvSpPr>
            <a:spLocks noGrp="1"/>
          </p:cNvSpPr>
          <p:nvPr>
            <p:ph type="dt" sz="half" idx="10"/>
          </p:nvPr>
        </p:nvSpPr>
        <p:spPr/>
        <p:txBody>
          <a:bodyPr/>
          <a:lstStyle/>
          <a:p>
            <a:r>
              <a:rPr lang="et-EE"/>
              <a:t>2020</a:t>
            </a:r>
          </a:p>
        </p:txBody>
      </p:sp>
      <p:sp>
        <p:nvSpPr>
          <p:cNvPr id="5" name="Footer Placeholder 4"/>
          <p:cNvSpPr>
            <a:spLocks noGrp="1"/>
          </p:cNvSpPr>
          <p:nvPr>
            <p:ph type="ftr" sz="quarter" idx="11"/>
          </p:nvPr>
        </p:nvSpPr>
        <p:spPr/>
        <p:txBody>
          <a:bodyPr/>
          <a:lstStyle/>
          <a:p>
            <a:r>
              <a:rPr lang="et-EE"/>
              <a:t>Risto Heinsar</a:t>
            </a:r>
          </a:p>
        </p:txBody>
      </p:sp>
      <p:sp>
        <p:nvSpPr>
          <p:cNvPr id="6" name="Slide Number Placeholder 5"/>
          <p:cNvSpPr>
            <a:spLocks noGrp="1"/>
          </p:cNvSpPr>
          <p:nvPr>
            <p:ph type="sldNum" sz="quarter" idx="12"/>
          </p:nvPr>
        </p:nvSpPr>
        <p:spPr/>
        <p:txBody>
          <a:bodyPr/>
          <a:lstStyle/>
          <a:p>
            <a:fld id="{6D50953F-F8C7-4C4A-AE29-1C7891A915E4}" type="slidenum">
              <a:rPr lang="et-EE" smtClean="0"/>
              <a:t>20</a:t>
            </a:fld>
            <a:endParaRPr lang="et-EE"/>
          </a:p>
        </p:txBody>
      </p:sp>
    </p:spTree>
    <p:extLst>
      <p:ext uri="{BB962C8B-B14F-4D97-AF65-F5344CB8AC3E}">
        <p14:creationId xmlns:p14="http://schemas.microsoft.com/office/powerpoint/2010/main" val="387716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 a file</a:t>
            </a:r>
            <a:endParaRPr lang="et-EE" dirty="0"/>
          </a:p>
        </p:txBody>
      </p:sp>
      <p:sp>
        <p:nvSpPr>
          <p:cNvPr id="3" name="Content Placeholder 2"/>
          <p:cNvSpPr>
            <a:spLocks noGrp="1"/>
          </p:cNvSpPr>
          <p:nvPr>
            <p:ph idx="1"/>
          </p:nvPr>
        </p:nvSpPr>
        <p:spPr/>
        <p:txBody>
          <a:bodyPr>
            <a:normAutofit fontScale="92500"/>
          </a:bodyPr>
          <a:lstStyle/>
          <a:p>
            <a:pPr>
              <a:lnSpc>
                <a:spcPct val="95000"/>
              </a:lnSpc>
            </a:pPr>
            <a:r>
              <a:rPr lang="en-US" dirty="0"/>
              <a:t>Working with files requires us to use file pointers</a:t>
            </a:r>
            <a:br>
              <a:rPr lang="et-EE" dirty="0"/>
            </a:br>
            <a:r>
              <a:rPr lang="en-US" dirty="0"/>
              <a:t>To declare a file pointer</a:t>
            </a:r>
            <a:r>
              <a:rPr lang="et-EE" dirty="0"/>
              <a:t>:</a:t>
            </a:r>
            <a:br>
              <a:rPr lang="et-EE" dirty="0"/>
            </a:br>
            <a:r>
              <a:rPr lang="en-US"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FILE </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t-EE"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fp</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95000"/>
              </a:lnSpc>
            </a:pPr>
            <a:r>
              <a:rPr lang="en-US" dirty="0"/>
              <a:t>Variable naming recommendation: f prefix (</a:t>
            </a:r>
            <a:r>
              <a:rPr lang="en-US" dirty="0" err="1"/>
              <a:t>fResults</a:t>
            </a:r>
            <a:r>
              <a:rPr lang="en-US" dirty="0"/>
              <a:t>, </a:t>
            </a:r>
            <a:r>
              <a:rPr lang="en-US" dirty="0" err="1"/>
              <a:t>fEven</a:t>
            </a:r>
            <a:r>
              <a:rPr lang="en-US" dirty="0"/>
              <a:t>, </a:t>
            </a:r>
            <a:r>
              <a:rPr lang="en-US" dirty="0" err="1"/>
              <a:t>fClientData</a:t>
            </a:r>
            <a:r>
              <a:rPr lang="en-US" dirty="0"/>
              <a:t>)</a:t>
            </a:r>
          </a:p>
          <a:p>
            <a:pPr>
              <a:lnSpc>
                <a:spcPct val="95000"/>
              </a:lnSpc>
            </a:pPr>
            <a:r>
              <a:rPr lang="en-US" dirty="0"/>
              <a:t>To open a file, use </a:t>
            </a:r>
            <a:r>
              <a:rPr lang="en-US" dirty="0" err="1"/>
              <a:t>fopen</a:t>
            </a:r>
            <a:r>
              <a:rPr lang="en-US" dirty="0"/>
              <a:t>() function:</a:t>
            </a:r>
            <a:br>
              <a:rPr lang="et-EE" dirty="0"/>
            </a:br>
            <a:r>
              <a:rPr lang="en-US"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FILE </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fopen</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const</a:t>
            </a:r>
            <a:r>
              <a:rPr lang="en-US"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char </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path</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t-EE"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const</a:t>
            </a:r>
            <a:r>
              <a:rPr lang="en-US"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char </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mode</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b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br>
            <a:r>
              <a:rPr lang="en-US" i="1" dirty="0"/>
              <a:t>char * - a text string</a:t>
            </a:r>
            <a:endParaRPr lang="et-EE" i="1" dirty="0"/>
          </a:p>
          <a:p>
            <a:pPr>
              <a:lnSpc>
                <a:spcPct val="95000"/>
              </a:lnSpc>
            </a:pPr>
            <a:endParaRPr lang="et-EE" dirty="0"/>
          </a:p>
          <a:p>
            <a:pPr>
              <a:lnSpc>
                <a:spcPct val="95000"/>
              </a:lnSpc>
            </a:pPr>
            <a:r>
              <a:rPr lang="en-US" dirty="0" err="1">
                <a:latin typeface="Courier New" panose="02070309020205020404" pitchFamily="49" charset="0"/>
                <a:cs typeface="Courier New" panose="02070309020205020404" pitchFamily="49" charset="0"/>
              </a:rPr>
              <a:t>fopen</a:t>
            </a:r>
            <a:r>
              <a:rPr lang="et-EE"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a:t>return</a:t>
            </a:r>
            <a:r>
              <a:rPr lang="et-EE" dirty="0"/>
              <a:t>s</a:t>
            </a:r>
            <a:r>
              <a:rPr lang="en-US" dirty="0"/>
              <a:t> </a:t>
            </a:r>
            <a:r>
              <a:rPr lang="et-EE" dirty="0"/>
              <a:t>a </a:t>
            </a:r>
            <a:r>
              <a:rPr lang="en-US" dirty="0">
                <a:latin typeface="Courier New" panose="02070309020205020404" pitchFamily="49" charset="0"/>
                <a:cs typeface="Courier New" panose="02070309020205020404" pitchFamily="49" charset="0"/>
              </a:rPr>
              <a:t>NULL</a:t>
            </a:r>
            <a:r>
              <a:rPr lang="et-EE" dirty="0"/>
              <a:t>-pointer</a:t>
            </a:r>
            <a:r>
              <a:rPr lang="en-US" dirty="0"/>
              <a:t> when opening the file fails. </a:t>
            </a:r>
            <a:r>
              <a:rPr lang="en-US" dirty="0">
                <a:solidFill>
                  <a:srgbClr val="FF0000"/>
                </a:solidFill>
              </a:rPr>
              <a:t>You must always check it for failure!</a:t>
            </a:r>
          </a:p>
        </p:txBody>
      </p:sp>
      <p:sp>
        <p:nvSpPr>
          <p:cNvPr id="5" name="Slide Number Placeholder 4"/>
          <p:cNvSpPr>
            <a:spLocks noGrp="1"/>
          </p:cNvSpPr>
          <p:nvPr>
            <p:ph type="sldNum" sz="quarter" idx="12"/>
          </p:nvPr>
        </p:nvSpPr>
        <p:spPr/>
        <p:txBody>
          <a:bodyPr/>
          <a:lstStyle/>
          <a:p>
            <a:fld id="{6D50953F-F8C7-4C4A-AE29-1C7891A915E4}" type="slidenum">
              <a:rPr lang="et-EE" smtClean="0"/>
              <a:t>3</a:t>
            </a:fld>
            <a:endParaRPr lang="et-EE"/>
          </a:p>
        </p:txBody>
      </p:sp>
      <p:sp>
        <p:nvSpPr>
          <p:cNvPr id="6" name="Date Placeholder 5"/>
          <p:cNvSpPr>
            <a:spLocks noGrp="1"/>
          </p:cNvSpPr>
          <p:nvPr>
            <p:ph type="dt" sz="half" idx="10"/>
          </p:nvPr>
        </p:nvSpPr>
        <p:spPr/>
        <p:txBody>
          <a:bodyPr/>
          <a:lstStyle/>
          <a:p>
            <a:r>
              <a:rPr lang="et-EE"/>
              <a:t>2020</a:t>
            </a:r>
          </a:p>
        </p:txBody>
      </p:sp>
      <p:sp>
        <p:nvSpPr>
          <p:cNvPr id="4" name="Footer Placeholder 3">
            <a:extLst>
              <a:ext uri="{FF2B5EF4-FFF2-40B4-BE49-F238E27FC236}">
                <a16:creationId xmlns:a16="http://schemas.microsoft.com/office/drawing/2014/main" id="{4A68EDAD-D5A6-4C82-821C-A05C53EFE0B2}"/>
              </a:ext>
            </a:extLst>
          </p:cNvPr>
          <p:cNvSpPr>
            <a:spLocks noGrp="1"/>
          </p:cNvSpPr>
          <p:nvPr>
            <p:ph type="ftr" sz="quarter" idx="11"/>
          </p:nvPr>
        </p:nvSpPr>
        <p:spPr/>
        <p:txBody>
          <a:bodyPr/>
          <a:lstStyle/>
          <a:p>
            <a:r>
              <a:rPr lang="et-EE"/>
              <a:t>Risto Heinsar</a:t>
            </a:r>
          </a:p>
        </p:txBody>
      </p:sp>
    </p:spTree>
    <p:extLst>
      <p:ext uri="{BB962C8B-B14F-4D97-AF65-F5344CB8AC3E}">
        <p14:creationId xmlns:p14="http://schemas.microsoft.com/office/powerpoint/2010/main" val="2877392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err="1"/>
              <a:t>Arguments</a:t>
            </a:r>
            <a:r>
              <a:rPr lang="et-EE" dirty="0"/>
              <a:t> </a:t>
            </a:r>
            <a:r>
              <a:rPr lang="en-US" dirty="0"/>
              <a:t>for </a:t>
            </a:r>
            <a:r>
              <a:rPr lang="en-US" dirty="0" err="1"/>
              <a:t>fopen</a:t>
            </a:r>
            <a:r>
              <a:rPr lang="en-US"/>
              <a:t>()</a:t>
            </a:r>
            <a:endParaRPr lang="et-EE" dirty="0"/>
          </a:p>
        </p:txBody>
      </p:sp>
      <p:sp>
        <p:nvSpPr>
          <p:cNvPr id="3" name="Content Placeholder 2"/>
          <p:cNvSpPr>
            <a:spLocks noGrp="1"/>
          </p:cNvSpPr>
          <p:nvPr>
            <p:ph idx="1"/>
          </p:nvPr>
        </p:nvSpPr>
        <p:spPr/>
        <p:txBody>
          <a:bodyPr>
            <a:normAutofit lnSpcReduction="10000"/>
          </a:bodyPr>
          <a:lstStyle/>
          <a:p>
            <a:r>
              <a:rPr lang="en-US" dirty="0"/>
              <a:t>Modes:</a:t>
            </a:r>
          </a:p>
          <a:p>
            <a:pPr lvl="1"/>
            <a:r>
              <a:rPr lang="en-US" dirty="0">
                <a:latin typeface="Courier New" panose="02070309020205020404" pitchFamily="49" charset="0"/>
                <a:cs typeface="Courier New" panose="02070309020205020404" pitchFamily="49" charset="0"/>
              </a:rPr>
              <a:t>"r"</a:t>
            </a:r>
            <a:r>
              <a:rPr lang="en-US" dirty="0"/>
              <a:t> – read</a:t>
            </a:r>
          </a:p>
          <a:p>
            <a:pPr lvl="1"/>
            <a:r>
              <a:rPr lang="en-US" dirty="0">
                <a:latin typeface="Courier New" panose="02070309020205020404" pitchFamily="49" charset="0"/>
                <a:cs typeface="Courier New" panose="02070309020205020404" pitchFamily="49" charset="0"/>
              </a:rPr>
              <a:t>"w"</a:t>
            </a:r>
            <a:r>
              <a:rPr lang="en-US" dirty="0"/>
              <a:t> – write (when the file already exists, it will be overwritten</a:t>
            </a:r>
            <a:r>
              <a:rPr lang="et-EE" dirty="0"/>
              <a:t>.</a:t>
            </a:r>
            <a:r>
              <a:rPr lang="en-US" dirty="0"/>
              <a:t> If there is no file, it will be created)</a:t>
            </a:r>
          </a:p>
          <a:p>
            <a:pPr lvl="1"/>
            <a:r>
              <a:rPr lang="en-US" dirty="0">
                <a:latin typeface="Courier New" panose="02070309020205020404" pitchFamily="49" charset="0"/>
                <a:cs typeface="Courier New" panose="02070309020205020404" pitchFamily="49" charset="0"/>
              </a:rPr>
              <a:t>"a"</a:t>
            </a:r>
            <a:r>
              <a:rPr lang="en-US" dirty="0"/>
              <a:t> – append (write to the end of an existing file)</a:t>
            </a:r>
            <a:endParaRPr lang="et-EE" dirty="0"/>
          </a:p>
          <a:p>
            <a:pPr lvl="1"/>
            <a:r>
              <a:rPr lang="et-EE" dirty="0"/>
              <a:t>…</a:t>
            </a:r>
            <a:endParaRPr lang="en-US" dirty="0"/>
          </a:p>
          <a:p>
            <a:r>
              <a:rPr lang="en-US" dirty="0"/>
              <a:t>Path:</a:t>
            </a:r>
          </a:p>
          <a:p>
            <a:pPr lvl="1"/>
            <a:r>
              <a:rPr lang="en-US" dirty="0"/>
              <a:t>Full name of the file </a:t>
            </a:r>
            <a:r>
              <a:rPr lang="en-US" dirty="0">
                <a:solidFill>
                  <a:schemeClr val="tx1">
                    <a:lumMod val="50000"/>
                    <a:lumOff val="50000"/>
                  </a:schemeClr>
                </a:solidFill>
              </a:rPr>
              <a:t>(name + extension) </a:t>
            </a:r>
            <a:r>
              <a:rPr lang="en-US" dirty="0"/>
              <a:t>as a string </a:t>
            </a:r>
            <a:r>
              <a:rPr lang="en-US" dirty="0">
                <a:solidFill>
                  <a:schemeClr val="tx1">
                    <a:lumMod val="50000"/>
                    <a:lumOff val="50000"/>
                  </a:schemeClr>
                </a:solidFill>
              </a:rPr>
              <a:t>(char</a:t>
            </a:r>
            <a:r>
              <a:rPr lang="et-EE" dirty="0">
                <a:solidFill>
                  <a:schemeClr val="tx1">
                    <a:lumMod val="50000"/>
                    <a:lumOff val="50000"/>
                  </a:schemeClr>
                </a:solidFill>
              </a:rPr>
              <a:t> </a:t>
            </a:r>
            <a:r>
              <a:rPr lang="en-US" dirty="0">
                <a:solidFill>
                  <a:schemeClr val="tx1">
                    <a:lumMod val="50000"/>
                    <a:lumOff val="50000"/>
                  </a:schemeClr>
                </a:solidFill>
              </a:rPr>
              <a:t>*)</a:t>
            </a:r>
          </a:p>
          <a:p>
            <a:pPr lvl="1"/>
            <a:r>
              <a:rPr lang="en-US" dirty="0"/>
              <a:t>The file will be searched for in the same directory as the executable </a:t>
            </a:r>
            <a:r>
              <a:rPr lang="en-US" dirty="0">
                <a:solidFill>
                  <a:schemeClr val="tx1">
                    <a:lumMod val="50000"/>
                    <a:lumOff val="50000"/>
                  </a:schemeClr>
                </a:solidFill>
              </a:rPr>
              <a:t>(relative path)</a:t>
            </a:r>
          </a:p>
          <a:p>
            <a:pPr lvl="1"/>
            <a:r>
              <a:rPr lang="en-US" dirty="0"/>
              <a:t>You can also specify the exact file location from the root </a:t>
            </a:r>
            <a:r>
              <a:rPr lang="en-US" dirty="0">
                <a:solidFill>
                  <a:schemeClr val="tx1">
                    <a:lumMod val="50000"/>
                    <a:lumOff val="50000"/>
                  </a:schemeClr>
                </a:solidFill>
              </a:rPr>
              <a:t>(full path)</a:t>
            </a:r>
            <a:endParaRPr lang="en-US" dirty="0"/>
          </a:p>
        </p:txBody>
      </p:sp>
      <p:sp>
        <p:nvSpPr>
          <p:cNvPr id="5" name="Slide Number Placeholder 4"/>
          <p:cNvSpPr>
            <a:spLocks noGrp="1"/>
          </p:cNvSpPr>
          <p:nvPr>
            <p:ph type="sldNum" sz="quarter" idx="12"/>
          </p:nvPr>
        </p:nvSpPr>
        <p:spPr/>
        <p:txBody>
          <a:bodyPr/>
          <a:lstStyle/>
          <a:p>
            <a:fld id="{6D50953F-F8C7-4C4A-AE29-1C7891A915E4}" type="slidenum">
              <a:rPr lang="et-EE" smtClean="0"/>
              <a:t>4</a:t>
            </a:fld>
            <a:endParaRPr lang="et-EE"/>
          </a:p>
        </p:txBody>
      </p:sp>
      <p:sp>
        <p:nvSpPr>
          <p:cNvPr id="6" name="Date Placeholder 5"/>
          <p:cNvSpPr>
            <a:spLocks noGrp="1"/>
          </p:cNvSpPr>
          <p:nvPr>
            <p:ph type="dt" sz="half" idx="10"/>
          </p:nvPr>
        </p:nvSpPr>
        <p:spPr/>
        <p:txBody>
          <a:bodyPr/>
          <a:lstStyle/>
          <a:p>
            <a:r>
              <a:rPr lang="et-EE"/>
              <a:t>2020</a:t>
            </a:r>
          </a:p>
        </p:txBody>
      </p:sp>
      <p:sp>
        <p:nvSpPr>
          <p:cNvPr id="4" name="Footer Placeholder 3">
            <a:extLst>
              <a:ext uri="{FF2B5EF4-FFF2-40B4-BE49-F238E27FC236}">
                <a16:creationId xmlns:a16="http://schemas.microsoft.com/office/drawing/2014/main" id="{BA7640C7-0B3D-4985-8321-5E73109BBB6D}"/>
              </a:ext>
            </a:extLst>
          </p:cNvPr>
          <p:cNvSpPr>
            <a:spLocks noGrp="1"/>
          </p:cNvSpPr>
          <p:nvPr>
            <p:ph type="ftr" sz="quarter" idx="11"/>
          </p:nvPr>
        </p:nvSpPr>
        <p:spPr/>
        <p:txBody>
          <a:bodyPr/>
          <a:lstStyle/>
          <a:p>
            <a:r>
              <a:rPr lang="et-EE"/>
              <a:t>Risto Heinsar</a:t>
            </a:r>
          </a:p>
        </p:txBody>
      </p:sp>
    </p:spTree>
    <p:extLst>
      <p:ext uri="{BB962C8B-B14F-4D97-AF65-F5344CB8AC3E}">
        <p14:creationId xmlns:p14="http://schemas.microsoft.com/office/powerpoint/2010/main" val="2214016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a:t>In </a:t>
            </a:r>
            <a:r>
              <a:rPr lang="et-EE" dirty="0" err="1"/>
              <a:t>code</a:t>
            </a:r>
            <a:endParaRPr lang="et-EE" dirty="0"/>
          </a:p>
        </p:txBody>
      </p:sp>
      <p:sp>
        <p:nvSpPr>
          <p:cNvPr id="3" name="Content Placeholder 2"/>
          <p:cNvSpPr>
            <a:spLocks noGrp="1"/>
          </p:cNvSpPr>
          <p:nvPr>
            <p:ph idx="1"/>
          </p:nvPr>
        </p:nvSpPr>
        <p:spPr/>
        <p:txBody>
          <a:bodyPr>
            <a:normAutofit fontScale="92500" lnSpcReduction="10000"/>
          </a:bodyPr>
          <a:lstStyle/>
          <a:p>
            <a:pPr>
              <a:lnSpc>
                <a:spcPct val="107000"/>
              </a:lnSpc>
              <a:spcAft>
                <a:spcPts val="0"/>
              </a:spcAft>
            </a:pPr>
            <a:r>
              <a:rPr lang="en-US" dirty="0"/>
              <a:t>You should always check if the file was opened successfully!</a:t>
            </a:r>
            <a:endParaRPr lang="et-EE" dirty="0"/>
          </a:p>
          <a:p>
            <a:pPr>
              <a:lnSpc>
                <a:spcPct val="107000"/>
              </a:lnSpc>
              <a:spcAft>
                <a:spcPts val="0"/>
              </a:spcAft>
            </a:pPr>
            <a:r>
              <a:rPr lang="en-US" dirty="0"/>
              <a:t>When opening a file fails, “reading from/writing to it” may crash the program (effectively it will be dereferencing a </a:t>
            </a:r>
            <a:r>
              <a:rPr lang="en-US" dirty="0">
                <a:latin typeface="Courier New" panose="02070309020205020404" pitchFamily="49" charset="0"/>
                <a:cs typeface="Courier New" panose="02070309020205020404" pitchFamily="49" charset="0"/>
              </a:rPr>
              <a:t>NULL</a:t>
            </a:r>
            <a:r>
              <a:rPr lang="en-US" dirty="0"/>
              <a:t> pointer)</a:t>
            </a:r>
            <a:br>
              <a:rPr lang="et-EE" dirty="0"/>
            </a:br>
            <a:endParaRPr lang="et-EE" dirty="0"/>
          </a:p>
          <a:p>
            <a:pPr marL="0" indent="0">
              <a:lnSpc>
                <a:spcPct val="107000"/>
              </a:lnSpc>
              <a:spcAft>
                <a:spcPts val="0"/>
              </a:spcAft>
              <a:buNone/>
            </a:pPr>
            <a:r>
              <a:rPr lang="en-US" sz="2200"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t-EE" sz="2200"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FILE </a:t>
            </a:r>
            <a:r>
              <a:rPr lang="en-US"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t-EE" sz="2000"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a:t>
            </a:r>
            <a:r>
              <a:rPr lang="en-US"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t-EE"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0" dirty="0">
                <a:solidFill>
                  <a:schemeClr val="tx1">
                    <a:lumMod val="65000"/>
                    <a:lumOff val="35000"/>
                  </a:schemeClr>
                </a:solidFill>
                <a:latin typeface="Courier New" panose="02070309020205020404" pitchFamily="49" charset="0"/>
                <a:ea typeface="Times New Roman" panose="02020603050405020304" pitchFamily="18" charset="0"/>
                <a:cs typeface="Times New Roman" panose="02020603050405020304" pitchFamily="18" charset="0"/>
              </a:rPr>
              <a:t>// file pointer declaration</a:t>
            </a:r>
            <a:endParaRPr lang="et-EE" sz="2000" kern="100" dirty="0">
              <a:solidFill>
                <a:schemeClr val="tx1">
                  <a:lumMod val="65000"/>
                  <a:lumOff val="35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457200" lvl="1" indent="0">
              <a:lnSpc>
                <a:spcPct val="107000"/>
              </a:lnSpc>
              <a:buNone/>
            </a:pPr>
            <a:r>
              <a:rPr lang="en-US" sz="2000" kern="0" dirty="0">
                <a:solidFill>
                  <a:srgbClr val="BEBEE6"/>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kern="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char </a:t>
            </a:r>
            <a:r>
              <a:rPr lang="et-EE" sz="2000"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inputFile</a:t>
            </a:r>
            <a:r>
              <a:rPr lang="en-US"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t-EE"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t-EE"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"numb</a:t>
            </a:r>
            <a:r>
              <a:rPr lang="et-EE" sz="2000" kern="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ers</a:t>
            </a:r>
            <a:r>
              <a:rPr lang="en-US" sz="2000" kern="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.txt"</a:t>
            </a:r>
            <a:r>
              <a:rPr lang="en-US"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sz="2000" kern="100" dirty="0">
              <a:latin typeface="Calibri" panose="020F0502020204030204" pitchFamily="34" charset="0"/>
              <a:ea typeface="Times New Roman" panose="02020603050405020304" pitchFamily="18" charset="0"/>
              <a:cs typeface="Times New Roman" panose="02020603050405020304" pitchFamily="18" charset="0"/>
            </a:endParaRPr>
          </a:p>
          <a:p>
            <a:pPr marL="457200" lvl="1" indent="0">
              <a:lnSpc>
                <a:spcPct val="107000"/>
              </a:lnSpc>
              <a:buNone/>
            </a:pPr>
            <a:r>
              <a:rPr lang="en-US"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t-EE" sz="2000"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a:t>
            </a:r>
            <a:r>
              <a:rPr lang="et-EE" sz="2000"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t-EE"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fopen</a:t>
            </a:r>
            <a:r>
              <a:rPr lang="en-US"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t-EE" sz="2000"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inputFile</a:t>
            </a:r>
            <a:r>
              <a:rPr lang="en-US"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kern="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"r"</a:t>
            </a:r>
            <a:r>
              <a:rPr lang="en-US"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0" dirty="0">
                <a:solidFill>
                  <a:schemeClr val="tx1">
                    <a:lumMod val="65000"/>
                    <a:lumOff val="35000"/>
                  </a:schemeClr>
                </a:solidFill>
                <a:latin typeface="Courier New" panose="02070309020205020404" pitchFamily="49" charset="0"/>
                <a:cs typeface="Times New Roman" panose="02020603050405020304" pitchFamily="18" charset="0"/>
              </a:rPr>
              <a:t>//</a:t>
            </a:r>
            <a:r>
              <a:rPr lang="et-EE" sz="2000" kern="0" dirty="0">
                <a:solidFill>
                  <a:schemeClr val="tx1">
                    <a:lumMod val="65000"/>
                    <a:lumOff val="35000"/>
                  </a:schemeClr>
                </a:solidFill>
                <a:latin typeface="Courier New" panose="02070309020205020404" pitchFamily="49" charset="0"/>
                <a:cs typeface="Times New Roman" panose="02020603050405020304" pitchFamily="18" charset="0"/>
              </a:rPr>
              <a:t> </a:t>
            </a:r>
            <a:r>
              <a:rPr lang="en-US" sz="2000" kern="0" dirty="0">
                <a:solidFill>
                  <a:schemeClr val="tx1">
                    <a:lumMod val="65000"/>
                    <a:lumOff val="35000"/>
                  </a:schemeClr>
                </a:solidFill>
                <a:latin typeface="Courier New" panose="02070309020205020404" pitchFamily="49" charset="0"/>
                <a:cs typeface="Times New Roman" panose="02020603050405020304" pitchFamily="18" charset="0"/>
              </a:rPr>
              <a:t>opening it</a:t>
            </a:r>
            <a:endParaRPr lang="et-EE" sz="2000" kern="0" dirty="0">
              <a:solidFill>
                <a:schemeClr val="tx1">
                  <a:lumMod val="65000"/>
                  <a:lumOff val="35000"/>
                </a:schemeClr>
              </a:solidFill>
              <a:latin typeface="Courier New" panose="02070309020205020404" pitchFamily="49" charset="0"/>
              <a:cs typeface="Times New Roman" panose="02020603050405020304" pitchFamily="18" charset="0"/>
            </a:endParaRPr>
          </a:p>
          <a:p>
            <a:pPr marL="457200" lvl="1" indent="0">
              <a:lnSpc>
                <a:spcPct val="107000"/>
              </a:lnSpc>
              <a:buNone/>
            </a:pPr>
            <a:r>
              <a:rPr lang="en-US" sz="2000" kern="0" dirty="0">
                <a:solidFill>
                  <a:srgbClr val="BEBEE6"/>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kern="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if </a:t>
            </a:r>
            <a:r>
              <a:rPr lang="en-US"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t-EE" sz="2000"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a:t>
            </a:r>
            <a:r>
              <a:rPr lang="et-EE" sz="2000"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t-EE"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NULL</a:t>
            </a:r>
            <a:r>
              <a:rPr lang="en-US"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kern="0" dirty="0">
                <a:solidFill>
                  <a:srgbClr val="BEBEE6"/>
                </a:solidFill>
                <a:latin typeface="Courier New" panose="02070309020205020404" pitchFamily="49" charset="0"/>
                <a:ea typeface="Times New Roman" panose="02020603050405020304" pitchFamily="18" charset="0"/>
                <a:cs typeface="Times New Roman" panose="02020603050405020304" pitchFamily="18" charset="0"/>
              </a:rPr>
              <a:t> </a:t>
            </a:r>
            <a:r>
              <a:rPr lang="et-EE" sz="2000" kern="0" dirty="0">
                <a:solidFill>
                  <a:srgbClr val="BEBEE6"/>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0" dirty="0">
                <a:solidFill>
                  <a:schemeClr val="tx1">
                    <a:lumMod val="65000"/>
                    <a:lumOff val="35000"/>
                  </a:schemeClr>
                </a:solidFill>
                <a:latin typeface="Courier New" panose="02070309020205020404" pitchFamily="49" charset="0"/>
                <a:cs typeface="Times New Roman" panose="02020603050405020304" pitchFamily="18" charset="0"/>
              </a:rPr>
              <a:t>// check for errors</a:t>
            </a:r>
            <a:endParaRPr lang="et-EE" sz="2000" kern="0" dirty="0">
              <a:solidFill>
                <a:schemeClr val="tx1">
                  <a:lumMod val="65000"/>
                  <a:lumOff val="35000"/>
                </a:schemeClr>
              </a:solidFill>
              <a:latin typeface="Courier New" panose="02070309020205020404" pitchFamily="49" charset="0"/>
              <a:cs typeface="Times New Roman" panose="02020603050405020304" pitchFamily="18" charset="0"/>
            </a:endParaRPr>
          </a:p>
          <a:p>
            <a:pPr marL="457200" lvl="1" indent="0">
              <a:lnSpc>
                <a:spcPct val="107000"/>
              </a:lnSpc>
              <a:buNone/>
            </a:pPr>
            <a:r>
              <a:rPr lang="en-US" sz="2000" kern="0" dirty="0">
                <a:solidFill>
                  <a:srgbClr val="BEBEE6"/>
                </a:solidFill>
                <a:latin typeface="Courier New" panose="02070309020205020404" pitchFamily="49" charset="0"/>
                <a:ea typeface="Times New Roman" panose="02020603050405020304" pitchFamily="18" charset="0"/>
                <a:cs typeface="Times New Roman" panose="02020603050405020304" pitchFamily="18" charset="0"/>
              </a:rPr>
              <a:t> </a:t>
            </a:r>
            <a:r>
              <a:rPr lang="et-EE" sz="2000" kern="0" dirty="0">
                <a:solidFill>
                  <a:srgbClr val="BEBEE6"/>
                </a:solidFill>
                <a:latin typeface="Courier New" panose="02070309020205020404" pitchFamily="49" charset="0"/>
                <a:ea typeface="Times New Roman" panose="02020603050405020304" pitchFamily="18" charset="0"/>
                <a:cs typeface="Times New Roman" panose="02020603050405020304" pitchFamily="18" charset="0"/>
              </a:rPr>
              <a:t>	 </a:t>
            </a:r>
            <a:r>
              <a:rPr lang="et-EE"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sz="2000" dirty="0"/>
          </a:p>
          <a:p>
            <a:pPr marL="457200" lvl="1" indent="0">
              <a:lnSpc>
                <a:spcPct val="107000"/>
              </a:lnSpc>
              <a:buNone/>
            </a:pPr>
            <a:r>
              <a:rPr lang="et-EE" sz="2000" kern="0" dirty="0">
                <a:solidFill>
                  <a:srgbClr val="BEBEE6"/>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exit</a:t>
            </a:r>
            <a:r>
              <a:rPr lang="en-US"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kern="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t-EE"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0" dirty="0">
                <a:solidFill>
                  <a:schemeClr val="tx1">
                    <a:lumMod val="65000"/>
                    <a:lumOff val="35000"/>
                  </a:schemeClr>
                </a:solidFill>
                <a:latin typeface="Courier New" panose="02070309020205020404" pitchFamily="49" charset="0"/>
                <a:cs typeface="Times New Roman" panose="02020603050405020304" pitchFamily="18" charset="0"/>
              </a:rPr>
              <a:t>// abort. Exit comes from </a:t>
            </a:r>
            <a:r>
              <a:rPr lang="en-US" sz="2000" kern="0" dirty="0" err="1">
                <a:solidFill>
                  <a:schemeClr val="tx1">
                    <a:lumMod val="65000"/>
                    <a:lumOff val="35000"/>
                  </a:schemeClr>
                </a:solidFill>
                <a:latin typeface="Courier New" panose="02070309020205020404" pitchFamily="49" charset="0"/>
                <a:cs typeface="Times New Roman" panose="02020603050405020304" pitchFamily="18" charset="0"/>
              </a:rPr>
              <a:t>stdlib.h</a:t>
            </a:r>
            <a:endParaRPr lang="et-EE" sz="2000" kern="0" dirty="0">
              <a:solidFill>
                <a:schemeClr val="tx1">
                  <a:lumMod val="65000"/>
                  <a:lumOff val="35000"/>
                </a:schemeClr>
              </a:solidFill>
              <a:latin typeface="Courier New" panose="02070309020205020404" pitchFamily="49" charset="0"/>
              <a:cs typeface="Times New Roman" panose="02020603050405020304" pitchFamily="18" charset="0"/>
            </a:endParaRPr>
          </a:p>
          <a:p>
            <a:pPr marL="0" indent="0">
              <a:lnSpc>
                <a:spcPct val="107000"/>
              </a:lnSpc>
              <a:spcAft>
                <a:spcPts val="0"/>
              </a:spcAft>
              <a:buNone/>
            </a:pPr>
            <a:r>
              <a:rPr lang="en-US" sz="2000" kern="0" dirty="0">
                <a:solidFill>
                  <a:srgbClr val="BEBEE6"/>
                </a:solidFill>
                <a:latin typeface="Courier New" panose="02070309020205020404" pitchFamily="49" charset="0"/>
                <a:ea typeface="Times New Roman" panose="02020603050405020304" pitchFamily="18" charset="0"/>
                <a:cs typeface="Times New Roman" panose="02020603050405020304" pitchFamily="18" charset="0"/>
              </a:rPr>
              <a:t> </a:t>
            </a:r>
            <a:r>
              <a:rPr lang="et-EE" sz="2000" kern="0" dirty="0">
                <a:solidFill>
                  <a:srgbClr val="BEBEE6"/>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t-EE" sz="2000" dirty="0"/>
          </a:p>
        </p:txBody>
      </p:sp>
      <p:sp>
        <p:nvSpPr>
          <p:cNvPr id="5" name="Slide Number Placeholder 4"/>
          <p:cNvSpPr>
            <a:spLocks noGrp="1"/>
          </p:cNvSpPr>
          <p:nvPr>
            <p:ph type="sldNum" sz="quarter" idx="12"/>
          </p:nvPr>
        </p:nvSpPr>
        <p:spPr/>
        <p:txBody>
          <a:bodyPr/>
          <a:lstStyle/>
          <a:p>
            <a:fld id="{6D50953F-F8C7-4C4A-AE29-1C7891A915E4}" type="slidenum">
              <a:rPr lang="et-EE" smtClean="0"/>
              <a:t>5</a:t>
            </a:fld>
            <a:endParaRPr lang="et-EE"/>
          </a:p>
        </p:txBody>
      </p:sp>
      <p:sp>
        <p:nvSpPr>
          <p:cNvPr id="6" name="Date Placeholder 5"/>
          <p:cNvSpPr>
            <a:spLocks noGrp="1"/>
          </p:cNvSpPr>
          <p:nvPr>
            <p:ph type="dt" sz="half" idx="10"/>
          </p:nvPr>
        </p:nvSpPr>
        <p:spPr/>
        <p:txBody>
          <a:bodyPr/>
          <a:lstStyle/>
          <a:p>
            <a:r>
              <a:rPr lang="et-EE"/>
              <a:t>2020</a:t>
            </a:r>
          </a:p>
        </p:txBody>
      </p:sp>
      <p:sp>
        <p:nvSpPr>
          <p:cNvPr id="4" name="Footer Placeholder 3">
            <a:extLst>
              <a:ext uri="{FF2B5EF4-FFF2-40B4-BE49-F238E27FC236}">
                <a16:creationId xmlns:a16="http://schemas.microsoft.com/office/drawing/2014/main" id="{2CA56E6C-A3C3-43A9-9545-452E5C47ECEB}"/>
              </a:ext>
            </a:extLst>
          </p:cNvPr>
          <p:cNvSpPr>
            <a:spLocks noGrp="1"/>
          </p:cNvSpPr>
          <p:nvPr>
            <p:ph type="ftr" sz="quarter" idx="11"/>
          </p:nvPr>
        </p:nvSpPr>
        <p:spPr/>
        <p:txBody>
          <a:bodyPr/>
          <a:lstStyle/>
          <a:p>
            <a:r>
              <a:rPr lang="et-EE"/>
              <a:t>Risto Heinsar</a:t>
            </a:r>
          </a:p>
        </p:txBody>
      </p:sp>
    </p:spTree>
    <p:extLst>
      <p:ext uri="{BB962C8B-B14F-4D97-AF65-F5344CB8AC3E}">
        <p14:creationId xmlns:p14="http://schemas.microsoft.com/office/powerpoint/2010/main" val="2461948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 a file</a:t>
            </a:r>
            <a:endParaRPr lang="et-EE" dirty="0"/>
          </a:p>
        </p:txBody>
      </p:sp>
      <p:sp>
        <p:nvSpPr>
          <p:cNvPr id="3" name="Content Placeholder 2"/>
          <p:cNvSpPr>
            <a:spLocks noGrp="1"/>
          </p:cNvSpPr>
          <p:nvPr>
            <p:ph idx="1"/>
          </p:nvPr>
        </p:nvSpPr>
        <p:spPr>
          <a:xfrm>
            <a:off x="838200" y="1825625"/>
            <a:ext cx="10515600" cy="4351338"/>
          </a:xfrm>
        </p:spPr>
        <p:txBody>
          <a:bodyPr>
            <a:normAutofit/>
          </a:bodyPr>
          <a:lstStyle/>
          <a:p>
            <a:r>
              <a:rPr lang="et-EE" dirty="0"/>
              <a:t>All </a:t>
            </a:r>
            <a:r>
              <a:rPr lang="en-US" dirty="0"/>
              <a:t>resources should be freed once no longer needed</a:t>
            </a:r>
          </a:p>
          <a:p>
            <a:r>
              <a:rPr lang="en-US" dirty="0"/>
              <a:t>All of the files should be closed before exiting</a:t>
            </a:r>
          </a:p>
          <a:p>
            <a:r>
              <a:rPr lang="en-US" dirty="0"/>
              <a:t>Closing the file clears associated buffers, output buffers are written to the file</a:t>
            </a:r>
          </a:p>
          <a:p>
            <a:endParaRPr lang="en-US" dirty="0"/>
          </a:p>
          <a:p>
            <a:r>
              <a:rPr lang="en-US" dirty="0"/>
              <a:t>To close a file</a:t>
            </a:r>
            <a:r>
              <a:rPr lang="et-EE" dirty="0"/>
              <a:t>:</a:t>
            </a:r>
            <a:br>
              <a:rPr lang="et-EE" dirty="0"/>
            </a:br>
            <a:r>
              <a:rPr lang="en-US"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int</a:t>
            </a:r>
            <a:r>
              <a:rPr lang="en-US" kern="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fclose</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cs typeface="Courier New" panose="02070309020205020404" pitchFamily="49" charset="0"/>
              </a:rPr>
              <a:t>FILE *stream</a:t>
            </a:r>
            <a:r>
              <a:rPr lang="en-US" kern="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p>
          <a:p>
            <a:r>
              <a:rPr lang="en-US" dirty="0"/>
              <a:t>Never use </a:t>
            </a:r>
            <a:r>
              <a:rPr lang="en-US" dirty="0" err="1">
                <a:latin typeface="Courier New" panose="02070309020205020404" pitchFamily="49" charset="0"/>
                <a:cs typeface="Courier New" panose="02070309020205020404" pitchFamily="49" charset="0"/>
              </a:rPr>
              <a:t>fclose</a:t>
            </a:r>
            <a:r>
              <a:rPr lang="en-US" dirty="0">
                <a:latin typeface="Courier New" panose="02070309020205020404" pitchFamily="49" charset="0"/>
                <a:cs typeface="Courier New" panose="02070309020205020404" pitchFamily="49" charset="0"/>
              </a:rPr>
              <a:t>()</a:t>
            </a:r>
            <a:r>
              <a:rPr lang="et-EE" dirty="0"/>
              <a:t> o</a:t>
            </a:r>
            <a:r>
              <a:rPr lang="en-US" dirty="0"/>
              <a:t>n an invalid pointer </a:t>
            </a:r>
          </a:p>
          <a:p>
            <a:endParaRPr lang="et-EE" dirty="0"/>
          </a:p>
        </p:txBody>
      </p:sp>
      <p:sp>
        <p:nvSpPr>
          <p:cNvPr id="5" name="Slide Number Placeholder 4"/>
          <p:cNvSpPr>
            <a:spLocks noGrp="1"/>
          </p:cNvSpPr>
          <p:nvPr>
            <p:ph type="sldNum" sz="quarter" idx="12"/>
          </p:nvPr>
        </p:nvSpPr>
        <p:spPr/>
        <p:txBody>
          <a:bodyPr/>
          <a:lstStyle/>
          <a:p>
            <a:fld id="{6D50953F-F8C7-4C4A-AE29-1C7891A915E4}" type="slidenum">
              <a:rPr lang="et-EE" smtClean="0"/>
              <a:t>6</a:t>
            </a:fld>
            <a:endParaRPr lang="et-EE"/>
          </a:p>
        </p:txBody>
      </p:sp>
      <p:sp>
        <p:nvSpPr>
          <p:cNvPr id="6" name="Date Placeholder 5"/>
          <p:cNvSpPr>
            <a:spLocks noGrp="1"/>
          </p:cNvSpPr>
          <p:nvPr>
            <p:ph type="dt" sz="half" idx="10"/>
          </p:nvPr>
        </p:nvSpPr>
        <p:spPr/>
        <p:txBody>
          <a:bodyPr/>
          <a:lstStyle/>
          <a:p>
            <a:r>
              <a:rPr lang="et-EE"/>
              <a:t>2020</a:t>
            </a:r>
          </a:p>
        </p:txBody>
      </p:sp>
      <p:sp>
        <p:nvSpPr>
          <p:cNvPr id="4" name="Footer Placeholder 3">
            <a:extLst>
              <a:ext uri="{FF2B5EF4-FFF2-40B4-BE49-F238E27FC236}">
                <a16:creationId xmlns:a16="http://schemas.microsoft.com/office/drawing/2014/main" id="{BCE4B3DF-06EF-41E8-BDB1-C80F2530ACE5}"/>
              </a:ext>
            </a:extLst>
          </p:cNvPr>
          <p:cNvSpPr>
            <a:spLocks noGrp="1"/>
          </p:cNvSpPr>
          <p:nvPr>
            <p:ph type="ftr" sz="quarter" idx="11"/>
          </p:nvPr>
        </p:nvSpPr>
        <p:spPr/>
        <p:txBody>
          <a:bodyPr/>
          <a:lstStyle/>
          <a:p>
            <a:r>
              <a:rPr lang="et-EE"/>
              <a:t>Risto Heinsar</a:t>
            </a:r>
          </a:p>
        </p:txBody>
      </p:sp>
    </p:spTree>
    <p:extLst>
      <p:ext uri="{BB962C8B-B14F-4D97-AF65-F5344CB8AC3E}">
        <p14:creationId xmlns:p14="http://schemas.microsoft.com/office/powerpoint/2010/main" val="82164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for files </a:t>
            </a:r>
            <a:r>
              <a:rPr lang="et-EE" dirty="0"/>
              <a:t>(</a:t>
            </a:r>
            <a:r>
              <a:rPr lang="en-US" dirty="0"/>
              <a:t>see </a:t>
            </a:r>
            <a:r>
              <a:rPr lang="et-EE" dirty="0" err="1"/>
              <a:t>stdio.h</a:t>
            </a:r>
            <a:r>
              <a:rPr lang="en-US" dirty="0"/>
              <a:t> for more</a:t>
            </a:r>
            <a:r>
              <a:rPr lang="et-EE" dirty="0"/>
              <a:t>)</a:t>
            </a:r>
          </a:p>
        </p:txBody>
      </p:sp>
      <p:sp>
        <p:nvSpPr>
          <p:cNvPr id="3" name="Content Placeholder 2"/>
          <p:cNvSpPr>
            <a:spLocks noGrp="1"/>
          </p:cNvSpPr>
          <p:nvPr>
            <p:ph idx="1"/>
          </p:nvPr>
        </p:nvSpPr>
        <p:spPr/>
        <p:txBody>
          <a:bodyPr>
            <a:normAutofit fontScale="85000" lnSpcReduction="20000"/>
          </a:bodyPr>
          <a:lstStyle/>
          <a:p>
            <a:pPr>
              <a:lnSpc>
                <a:spcPct val="105000"/>
              </a:lnSpc>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f</a:t>
            </a:r>
            <a:r>
              <a:rPr lang="et-EE" dirty="0" err="1">
                <a:latin typeface="Courier New" panose="02070309020205020404" pitchFamily="49" charset="0"/>
                <a:cs typeface="Courier New" panose="02070309020205020404" pitchFamily="49" charset="0"/>
              </a:rPr>
              <a:t>scanf</a:t>
            </a:r>
            <a:r>
              <a:rPr lang="et-EE"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FILE *stream</a:t>
            </a:r>
            <a:r>
              <a:rPr lang="et-EE"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char *format</a:t>
            </a:r>
            <a:r>
              <a:rPr lang="et-EE" dirty="0">
                <a:latin typeface="Courier New" panose="02070309020205020404" pitchFamily="49" charset="0"/>
                <a:cs typeface="Courier New" panose="02070309020205020404" pitchFamily="49" charset="0"/>
              </a:rPr>
              <a:t>, …);  </a:t>
            </a:r>
            <a:br>
              <a:rPr lang="en-US" dirty="0">
                <a:latin typeface="Courier New" panose="02070309020205020404" pitchFamily="49" charset="0"/>
                <a:cs typeface="Courier New" panose="02070309020205020404" pitchFamily="49" charset="0"/>
              </a:rPr>
            </a:br>
            <a:r>
              <a:rPr lang="en-US" dirty="0">
                <a:cs typeface="Courier New" panose="02070309020205020404" pitchFamily="49" charset="0"/>
              </a:rPr>
              <a:t>read formatted text from a file</a:t>
            </a:r>
            <a:endParaRPr lang="en-US" dirty="0">
              <a:solidFill>
                <a:schemeClr val="tx1">
                  <a:lumMod val="50000"/>
                  <a:lumOff val="50000"/>
                </a:schemeClr>
              </a:solidFill>
            </a:endParaRPr>
          </a:p>
          <a:p>
            <a:pPr>
              <a:lnSpc>
                <a:spcPct val="105000"/>
              </a:lnSpc>
            </a:pPr>
            <a:r>
              <a:rPr lang="en-US" dirty="0">
                <a:latin typeface="Courier New" panose="02070309020205020404" pitchFamily="49" charset="0"/>
                <a:cs typeface="Courier New" panose="02070309020205020404" pitchFamily="49" charset="0"/>
              </a:rPr>
              <a:t>char *</a:t>
            </a:r>
            <a:r>
              <a:rPr lang="et-EE" dirty="0" err="1">
                <a:latin typeface="Courier New" panose="02070309020205020404" pitchFamily="49" charset="0"/>
                <a:cs typeface="Courier New" panose="02070309020205020404" pitchFamily="49" charset="0"/>
              </a:rPr>
              <a:t>fgets</a:t>
            </a:r>
            <a:r>
              <a:rPr lang="et-EE"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char *s</a:t>
            </a:r>
            <a:r>
              <a:rPr lang="et-EE"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size</a:t>
            </a:r>
            <a:r>
              <a:rPr lang="et-EE"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FILE *stream</a:t>
            </a:r>
            <a:r>
              <a:rPr lang="et-EE" dirty="0">
                <a:latin typeface="Courier New" panose="02070309020205020404" pitchFamily="49" charset="0"/>
                <a:cs typeface="Courier New" panose="02070309020205020404" pitchFamily="49" charset="0"/>
              </a:rPr>
              <a:t>);</a:t>
            </a:r>
            <a:br>
              <a:rPr lang="en-US" dirty="0"/>
            </a:br>
            <a:r>
              <a:rPr lang="en-US" dirty="0"/>
              <a:t>read line by line or until length is exceeded</a:t>
            </a:r>
            <a:endParaRPr lang="et-EE" dirty="0">
              <a:solidFill>
                <a:schemeClr val="tx1">
                  <a:lumMod val="50000"/>
                  <a:lumOff val="50000"/>
                </a:schemeClr>
              </a:solidFill>
            </a:endParaRPr>
          </a:p>
          <a:p>
            <a:pPr>
              <a:lnSpc>
                <a:spcPct val="105000"/>
              </a:lnSpc>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t-EE" dirty="0" err="1">
                <a:latin typeface="Courier New" panose="02070309020205020404" pitchFamily="49" charset="0"/>
                <a:cs typeface="Courier New" panose="02070309020205020404" pitchFamily="49" charset="0"/>
              </a:rPr>
              <a:t>fprintf</a:t>
            </a:r>
            <a:r>
              <a:rPr lang="et-EE"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FILE *stream</a:t>
            </a:r>
            <a:r>
              <a:rPr lang="et-EE"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char *format</a:t>
            </a:r>
            <a:r>
              <a:rPr lang="et-EE" dirty="0">
                <a:latin typeface="Courier New" panose="02070309020205020404" pitchFamily="49" charset="0"/>
                <a:cs typeface="Courier New" panose="02070309020205020404" pitchFamily="49" charset="0"/>
              </a:rPr>
              <a:t>, …); </a:t>
            </a:r>
            <a:br>
              <a:rPr lang="en-US" dirty="0">
                <a:solidFill>
                  <a:schemeClr val="tx1">
                    <a:lumMod val="50000"/>
                    <a:lumOff val="50000"/>
                  </a:schemeClr>
                </a:solidFill>
              </a:rPr>
            </a:br>
            <a:r>
              <a:rPr lang="en-US" dirty="0"/>
              <a:t>write formatted text to a file</a:t>
            </a:r>
            <a:endParaRPr lang="et-EE" dirty="0"/>
          </a:p>
          <a:p>
            <a:pPr>
              <a:lnSpc>
                <a:spcPct val="105000"/>
              </a:lnSpc>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t-EE" dirty="0" err="1">
                <a:latin typeface="Courier New" panose="02070309020205020404" pitchFamily="49" charset="0"/>
                <a:cs typeface="Courier New" panose="02070309020205020404" pitchFamily="49" charset="0"/>
              </a:rPr>
              <a:t>fputs</a:t>
            </a:r>
            <a:r>
              <a:rPr lang="et-EE"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char *s</a:t>
            </a:r>
            <a:r>
              <a:rPr lang="et-EE"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FILE *stream</a:t>
            </a:r>
            <a:r>
              <a:rPr lang="et-EE" dirty="0">
                <a:latin typeface="Courier New" panose="02070309020205020404" pitchFamily="49" charset="0"/>
                <a:cs typeface="Courier New" panose="02070309020205020404" pitchFamily="49" charset="0"/>
              </a:rPr>
              <a:t>);</a:t>
            </a:r>
            <a:br>
              <a:rPr lang="en-US" dirty="0"/>
            </a:br>
            <a:r>
              <a:rPr lang="et-EE" dirty="0" err="1"/>
              <a:t>Writes</a:t>
            </a:r>
            <a:r>
              <a:rPr lang="et-EE" dirty="0"/>
              <a:t> a string </a:t>
            </a:r>
            <a:r>
              <a:rPr lang="et-EE" dirty="0" err="1"/>
              <a:t>to</a:t>
            </a:r>
            <a:r>
              <a:rPr lang="et-EE" dirty="0"/>
              <a:t> </a:t>
            </a:r>
            <a:r>
              <a:rPr lang="et-EE" dirty="0" err="1"/>
              <a:t>the</a:t>
            </a:r>
            <a:r>
              <a:rPr lang="et-EE" dirty="0"/>
              <a:t> </a:t>
            </a:r>
            <a:r>
              <a:rPr lang="et-EE" dirty="0" err="1"/>
              <a:t>file</a:t>
            </a:r>
            <a:r>
              <a:rPr lang="et-EE" dirty="0"/>
              <a:t>, </a:t>
            </a:r>
            <a:r>
              <a:rPr lang="et-EE" dirty="0" err="1"/>
              <a:t>does</a:t>
            </a:r>
            <a:r>
              <a:rPr lang="et-EE" dirty="0"/>
              <a:t> </a:t>
            </a:r>
            <a:r>
              <a:rPr lang="et-EE" dirty="0" err="1"/>
              <a:t>not</a:t>
            </a:r>
            <a:r>
              <a:rPr lang="et-EE" dirty="0"/>
              <a:t> </a:t>
            </a:r>
            <a:r>
              <a:rPr lang="et-EE" dirty="0" err="1"/>
              <a:t>append</a:t>
            </a:r>
            <a:r>
              <a:rPr lang="et-EE" dirty="0"/>
              <a:t> a </a:t>
            </a:r>
            <a:r>
              <a:rPr lang="et-EE" dirty="0" err="1"/>
              <a:t>newline</a:t>
            </a:r>
            <a:r>
              <a:rPr lang="et-EE" dirty="0"/>
              <a:t> </a:t>
            </a:r>
            <a:r>
              <a:rPr lang="et-EE" dirty="0" err="1"/>
              <a:t>compared</a:t>
            </a:r>
            <a:r>
              <a:rPr lang="et-EE" dirty="0"/>
              <a:t> </a:t>
            </a:r>
            <a:r>
              <a:rPr lang="et-EE" dirty="0" err="1"/>
              <a:t>to</a:t>
            </a:r>
            <a:r>
              <a:rPr lang="et-EE"/>
              <a:t> puts()</a:t>
            </a:r>
            <a:endParaRPr lang="et-EE" dirty="0"/>
          </a:p>
          <a:p>
            <a:pPr>
              <a:lnSpc>
                <a:spcPct val="105000"/>
              </a:lnSpc>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fflush</a:t>
            </a:r>
            <a:r>
              <a:rPr lang="et-EE"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FILE *stream</a:t>
            </a:r>
            <a:r>
              <a:rPr lang="et-EE" dirty="0">
                <a:latin typeface="Courier New" panose="02070309020205020404" pitchFamily="49" charset="0"/>
                <a:cs typeface="Courier New" panose="02070309020205020404" pitchFamily="49" charset="0"/>
              </a:rPr>
              <a:t>);</a:t>
            </a:r>
            <a:br>
              <a:rPr lang="en-US" dirty="0"/>
            </a:br>
            <a:r>
              <a:rPr lang="en-US" dirty="0"/>
              <a:t>Writes the </a:t>
            </a:r>
            <a:r>
              <a:rPr lang="en-US" b="1" dirty="0"/>
              <a:t>output buffer</a:t>
            </a:r>
            <a:r>
              <a:rPr lang="et-EE" b="1" dirty="0"/>
              <a:t> </a:t>
            </a:r>
            <a:r>
              <a:rPr lang="en-US" dirty="0"/>
              <a:t>contents to the file</a:t>
            </a:r>
          </a:p>
          <a:p>
            <a:endParaRPr lang="et-EE" sz="1300" dirty="0">
              <a:solidFill>
                <a:schemeClr val="tx1">
                  <a:lumMod val="50000"/>
                  <a:lumOff val="50000"/>
                </a:schemeClr>
              </a:solidFill>
            </a:endParaRPr>
          </a:p>
          <a:p>
            <a:r>
              <a:rPr lang="et-EE" dirty="0">
                <a:latin typeface="Courier New" panose="02070309020205020404" pitchFamily="49" charset="0"/>
                <a:cs typeface="Courier New" panose="02070309020205020404" pitchFamily="49" charset="0"/>
              </a:rPr>
              <a:t>EOF</a:t>
            </a:r>
            <a:r>
              <a:rPr lang="en-US" dirty="0"/>
              <a:t>  - a constant to indicate the end of file. Typically -1 in C</a:t>
            </a:r>
            <a:endParaRPr lang="et-EE" dirty="0"/>
          </a:p>
        </p:txBody>
      </p:sp>
      <p:sp>
        <p:nvSpPr>
          <p:cNvPr id="5" name="Slide Number Placeholder 4"/>
          <p:cNvSpPr>
            <a:spLocks noGrp="1"/>
          </p:cNvSpPr>
          <p:nvPr>
            <p:ph type="sldNum" sz="quarter" idx="12"/>
          </p:nvPr>
        </p:nvSpPr>
        <p:spPr/>
        <p:txBody>
          <a:bodyPr/>
          <a:lstStyle/>
          <a:p>
            <a:fld id="{6D50953F-F8C7-4C4A-AE29-1C7891A915E4}" type="slidenum">
              <a:rPr lang="et-EE" smtClean="0"/>
              <a:t>7</a:t>
            </a:fld>
            <a:endParaRPr lang="et-EE"/>
          </a:p>
        </p:txBody>
      </p:sp>
      <p:sp>
        <p:nvSpPr>
          <p:cNvPr id="6" name="Date Placeholder 5"/>
          <p:cNvSpPr>
            <a:spLocks noGrp="1"/>
          </p:cNvSpPr>
          <p:nvPr>
            <p:ph type="dt" sz="half" idx="10"/>
          </p:nvPr>
        </p:nvSpPr>
        <p:spPr/>
        <p:txBody>
          <a:bodyPr/>
          <a:lstStyle/>
          <a:p>
            <a:r>
              <a:rPr lang="et-EE"/>
              <a:t>2020</a:t>
            </a:r>
          </a:p>
        </p:txBody>
      </p:sp>
      <p:sp>
        <p:nvSpPr>
          <p:cNvPr id="4" name="Footer Placeholder 3">
            <a:extLst>
              <a:ext uri="{FF2B5EF4-FFF2-40B4-BE49-F238E27FC236}">
                <a16:creationId xmlns:a16="http://schemas.microsoft.com/office/drawing/2014/main" id="{66A305BB-2572-46E1-9D6E-1505DA7CB59F}"/>
              </a:ext>
            </a:extLst>
          </p:cNvPr>
          <p:cNvSpPr>
            <a:spLocks noGrp="1"/>
          </p:cNvSpPr>
          <p:nvPr>
            <p:ph type="ftr" sz="quarter" idx="11"/>
          </p:nvPr>
        </p:nvSpPr>
        <p:spPr/>
        <p:txBody>
          <a:bodyPr/>
          <a:lstStyle/>
          <a:p>
            <a:r>
              <a:rPr lang="et-EE"/>
              <a:t>Risto Heinsar</a:t>
            </a:r>
          </a:p>
        </p:txBody>
      </p:sp>
    </p:spTree>
    <p:extLst>
      <p:ext uri="{BB962C8B-B14F-4D97-AF65-F5344CB8AC3E}">
        <p14:creationId xmlns:p14="http://schemas.microsoft.com/office/powerpoint/2010/main" val="3193196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2CDD-6E42-48B4-8777-6A8AC6BE0C84}"/>
              </a:ext>
            </a:extLst>
          </p:cNvPr>
          <p:cNvSpPr>
            <a:spLocks noGrp="1"/>
          </p:cNvSpPr>
          <p:nvPr>
            <p:ph type="title"/>
          </p:nvPr>
        </p:nvSpPr>
        <p:spPr/>
        <p:txBody>
          <a:bodyPr/>
          <a:lstStyle/>
          <a:p>
            <a:r>
              <a:rPr lang="en-US" dirty="0"/>
              <a:t>Buffers</a:t>
            </a:r>
          </a:p>
        </p:txBody>
      </p:sp>
      <p:sp>
        <p:nvSpPr>
          <p:cNvPr id="3" name="Content Placeholder 2">
            <a:extLst>
              <a:ext uri="{FF2B5EF4-FFF2-40B4-BE49-F238E27FC236}">
                <a16:creationId xmlns:a16="http://schemas.microsoft.com/office/drawing/2014/main" id="{27192C88-A2C9-4375-9244-1C21661ECD36}"/>
              </a:ext>
            </a:extLst>
          </p:cNvPr>
          <p:cNvSpPr>
            <a:spLocks noGrp="1"/>
          </p:cNvSpPr>
          <p:nvPr>
            <p:ph idx="1"/>
          </p:nvPr>
        </p:nvSpPr>
        <p:spPr/>
        <p:txBody>
          <a:bodyPr>
            <a:normAutofit lnSpcReduction="10000"/>
          </a:bodyPr>
          <a:lstStyle/>
          <a:p>
            <a:r>
              <a:rPr lang="en-US" dirty="0"/>
              <a:t>Most file read/write functions are buffered</a:t>
            </a:r>
          </a:p>
          <a:p>
            <a:r>
              <a:rPr lang="en-US" dirty="0"/>
              <a:t>Data is not written </a:t>
            </a:r>
            <a:r>
              <a:rPr lang="en-US" b="1" dirty="0"/>
              <a:t>each time </a:t>
            </a:r>
            <a:r>
              <a:rPr lang="en-US" dirty="0" err="1"/>
              <a:t>fprintf</a:t>
            </a:r>
            <a:r>
              <a:rPr lang="en-US" dirty="0"/>
              <a:t>(), </a:t>
            </a:r>
            <a:r>
              <a:rPr lang="en-US" dirty="0" err="1"/>
              <a:t>fputs</a:t>
            </a:r>
            <a:r>
              <a:rPr lang="en-US" dirty="0"/>
              <a:t>(), </a:t>
            </a:r>
            <a:r>
              <a:rPr lang="en-US" dirty="0" err="1"/>
              <a:t>fwrite</a:t>
            </a:r>
            <a:r>
              <a:rPr lang="en-US" dirty="0"/>
              <a:t>(), … is called</a:t>
            </a:r>
            <a:br>
              <a:rPr lang="en-US" dirty="0"/>
            </a:br>
            <a:r>
              <a:rPr lang="en-US" dirty="0"/>
              <a:t>nor is it read</a:t>
            </a:r>
            <a:r>
              <a:rPr lang="en-US" b="1" dirty="0"/>
              <a:t> each time</a:t>
            </a:r>
            <a:r>
              <a:rPr lang="en-US" dirty="0"/>
              <a:t> </a:t>
            </a:r>
            <a:r>
              <a:rPr lang="en-US" dirty="0" err="1"/>
              <a:t>fscanf</a:t>
            </a:r>
            <a:r>
              <a:rPr lang="en-US" dirty="0"/>
              <a:t>(), </a:t>
            </a:r>
            <a:r>
              <a:rPr lang="en-US" dirty="0" err="1"/>
              <a:t>fgets</a:t>
            </a:r>
            <a:r>
              <a:rPr lang="en-US" dirty="0"/>
              <a:t>(), </a:t>
            </a:r>
            <a:r>
              <a:rPr lang="en-US" dirty="0" err="1"/>
              <a:t>fread</a:t>
            </a:r>
            <a:r>
              <a:rPr lang="en-US" dirty="0"/>
              <a:t>(), … is called</a:t>
            </a:r>
          </a:p>
          <a:p>
            <a:r>
              <a:rPr lang="en-US" dirty="0"/>
              <a:t>Data is typically read as large chunks and passed to the appropriate functions as requested.</a:t>
            </a:r>
          </a:p>
          <a:p>
            <a:r>
              <a:rPr lang="en-US" dirty="0"/>
              <a:t>Data is typically written to the file once the buffer becomes full or the file is closed.</a:t>
            </a:r>
          </a:p>
          <a:p>
            <a:r>
              <a:rPr lang="en-US" dirty="0"/>
              <a:t>The contents of the buffer may be lost if the program crashes! This is especially important for log files!</a:t>
            </a:r>
          </a:p>
          <a:p>
            <a:r>
              <a:rPr lang="en-US" dirty="0"/>
              <a:t>You can force </a:t>
            </a:r>
            <a:r>
              <a:rPr lang="en-US" b="1" dirty="0">
                <a:solidFill>
                  <a:srgbClr val="FF0000"/>
                </a:solidFill>
              </a:rPr>
              <a:t>output </a:t>
            </a:r>
            <a:r>
              <a:rPr lang="en-US" dirty="0"/>
              <a:t>buffer write using </a:t>
            </a:r>
            <a:r>
              <a:rPr lang="en-US" dirty="0" err="1"/>
              <a:t>fflush</a:t>
            </a:r>
            <a:r>
              <a:rPr lang="en-US" dirty="0"/>
              <a:t>()</a:t>
            </a:r>
          </a:p>
        </p:txBody>
      </p:sp>
      <p:sp>
        <p:nvSpPr>
          <p:cNvPr id="4" name="Date Placeholder 3">
            <a:extLst>
              <a:ext uri="{FF2B5EF4-FFF2-40B4-BE49-F238E27FC236}">
                <a16:creationId xmlns:a16="http://schemas.microsoft.com/office/drawing/2014/main" id="{308A3EA6-C4F0-40F5-B202-95AAEA48F5C6}"/>
              </a:ext>
            </a:extLst>
          </p:cNvPr>
          <p:cNvSpPr>
            <a:spLocks noGrp="1"/>
          </p:cNvSpPr>
          <p:nvPr>
            <p:ph type="dt" sz="half" idx="10"/>
          </p:nvPr>
        </p:nvSpPr>
        <p:spPr/>
        <p:txBody>
          <a:bodyPr/>
          <a:lstStyle/>
          <a:p>
            <a:r>
              <a:rPr lang="et-EE"/>
              <a:t>2020</a:t>
            </a:r>
          </a:p>
        </p:txBody>
      </p:sp>
      <p:sp>
        <p:nvSpPr>
          <p:cNvPr id="5" name="Slide Number Placeholder 4">
            <a:extLst>
              <a:ext uri="{FF2B5EF4-FFF2-40B4-BE49-F238E27FC236}">
                <a16:creationId xmlns:a16="http://schemas.microsoft.com/office/drawing/2014/main" id="{7FD4A7B2-F11A-430C-8413-AFCD2D17AD57}"/>
              </a:ext>
            </a:extLst>
          </p:cNvPr>
          <p:cNvSpPr>
            <a:spLocks noGrp="1"/>
          </p:cNvSpPr>
          <p:nvPr>
            <p:ph type="sldNum" sz="quarter" idx="12"/>
          </p:nvPr>
        </p:nvSpPr>
        <p:spPr/>
        <p:txBody>
          <a:bodyPr/>
          <a:lstStyle/>
          <a:p>
            <a:fld id="{6D50953F-F8C7-4C4A-AE29-1C7891A915E4}" type="slidenum">
              <a:rPr lang="et-EE" smtClean="0"/>
              <a:t>8</a:t>
            </a:fld>
            <a:endParaRPr lang="et-EE"/>
          </a:p>
        </p:txBody>
      </p:sp>
      <p:sp>
        <p:nvSpPr>
          <p:cNvPr id="6" name="Footer Placeholder 5">
            <a:extLst>
              <a:ext uri="{FF2B5EF4-FFF2-40B4-BE49-F238E27FC236}">
                <a16:creationId xmlns:a16="http://schemas.microsoft.com/office/drawing/2014/main" id="{67EB82F3-A6F4-482C-B80A-F28167402EFB}"/>
              </a:ext>
            </a:extLst>
          </p:cNvPr>
          <p:cNvSpPr>
            <a:spLocks noGrp="1"/>
          </p:cNvSpPr>
          <p:nvPr>
            <p:ph type="ftr" sz="quarter" idx="11"/>
          </p:nvPr>
        </p:nvSpPr>
        <p:spPr/>
        <p:txBody>
          <a:bodyPr/>
          <a:lstStyle/>
          <a:p>
            <a:r>
              <a:rPr lang="et-EE"/>
              <a:t>Risto Heinsar</a:t>
            </a:r>
          </a:p>
        </p:txBody>
      </p:sp>
    </p:spTree>
    <p:extLst>
      <p:ext uri="{BB962C8B-B14F-4D97-AF65-F5344CB8AC3E}">
        <p14:creationId xmlns:p14="http://schemas.microsoft.com/office/powerpoint/2010/main" val="3203985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B992-4FBB-4AA0-8C6A-87B23C36FDD2}"/>
              </a:ext>
            </a:extLst>
          </p:cNvPr>
          <p:cNvSpPr>
            <a:spLocks noGrp="1"/>
          </p:cNvSpPr>
          <p:nvPr>
            <p:ph type="title"/>
          </p:nvPr>
        </p:nvSpPr>
        <p:spPr/>
        <p:txBody>
          <a:bodyPr/>
          <a:lstStyle/>
          <a:p>
            <a:r>
              <a:rPr lang="en-US" dirty="0"/>
              <a:t>Some additional information</a:t>
            </a:r>
          </a:p>
        </p:txBody>
      </p:sp>
      <p:sp>
        <p:nvSpPr>
          <p:cNvPr id="3" name="Content Placeholder 2">
            <a:extLst>
              <a:ext uri="{FF2B5EF4-FFF2-40B4-BE49-F238E27FC236}">
                <a16:creationId xmlns:a16="http://schemas.microsoft.com/office/drawing/2014/main" id="{CCCCC86C-D544-455B-B6C3-3D29002CDE2E}"/>
              </a:ext>
            </a:extLst>
          </p:cNvPr>
          <p:cNvSpPr>
            <a:spLocks noGrp="1"/>
          </p:cNvSpPr>
          <p:nvPr>
            <p:ph idx="1"/>
          </p:nvPr>
        </p:nvSpPr>
        <p:spPr/>
        <p:txBody>
          <a:bodyPr/>
          <a:lstStyle/>
          <a:p>
            <a:r>
              <a:rPr lang="en-US" dirty="0"/>
              <a:t>MS Office, OpenOffice, …. don’t produce basic ASCII text files we are working with. </a:t>
            </a:r>
          </a:p>
          <a:p>
            <a:r>
              <a:rPr lang="en-US" dirty="0"/>
              <a:t>Windows and Linux often use a different line ending (LF vs CRLF)</a:t>
            </a:r>
          </a:p>
          <a:p>
            <a:r>
              <a:rPr lang="en-US" dirty="0"/>
              <a:t>You can open files in binary form instead of ASCII</a:t>
            </a:r>
          </a:p>
          <a:p>
            <a:r>
              <a:rPr lang="en-US" dirty="0"/>
              <a:t>Each time you call any read function, the next portion of the file will be passed to you (from buffer)</a:t>
            </a:r>
            <a:br>
              <a:rPr lang="en-US" dirty="0"/>
            </a:br>
            <a:r>
              <a:rPr lang="en-US" i="1" dirty="0"/>
              <a:t>Think of reading a book while tracking your progress with your finger</a:t>
            </a:r>
          </a:p>
          <a:p>
            <a:r>
              <a:rPr lang="en-US" dirty="0"/>
              <a:t>This position can be manipulated with (</a:t>
            </a:r>
            <a:r>
              <a:rPr lang="en-US" dirty="0" err="1"/>
              <a:t>fseek</a:t>
            </a:r>
            <a:r>
              <a:rPr lang="en-US" dirty="0"/>
              <a:t>, </a:t>
            </a:r>
            <a:r>
              <a:rPr lang="en-US" dirty="0" err="1"/>
              <a:t>ftell</a:t>
            </a:r>
            <a:r>
              <a:rPr lang="en-US" dirty="0"/>
              <a:t>, </a:t>
            </a:r>
            <a:r>
              <a:rPr lang="en-US" dirty="0" err="1"/>
              <a:t>fsetpos</a:t>
            </a:r>
            <a:r>
              <a:rPr lang="en-US" dirty="0"/>
              <a:t>, rewind)</a:t>
            </a:r>
          </a:p>
          <a:p>
            <a:endParaRPr lang="en-US" dirty="0"/>
          </a:p>
        </p:txBody>
      </p:sp>
      <p:sp>
        <p:nvSpPr>
          <p:cNvPr id="4" name="Date Placeholder 3">
            <a:extLst>
              <a:ext uri="{FF2B5EF4-FFF2-40B4-BE49-F238E27FC236}">
                <a16:creationId xmlns:a16="http://schemas.microsoft.com/office/drawing/2014/main" id="{29F2182D-84EF-45FF-A66F-1295AC2EA2C3}"/>
              </a:ext>
            </a:extLst>
          </p:cNvPr>
          <p:cNvSpPr>
            <a:spLocks noGrp="1"/>
          </p:cNvSpPr>
          <p:nvPr>
            <p:ph type="dt" sz="half" idx="10"/>
          </p:nvPr>
        </p:nvSpPr>
        <p:spPr/>
        <p:txBody>
          <a:bodyPr/>
          <a:lstStyle/>
          <a:p>
            <a:r>
              <a:rPr lang="et-EE"/>
              <a:t>2020</a:t>
            </a:r>
          </a:p>
        </p:txBody>
      </p:sp>
      <p:sp>
        <p:nvSpPr>
          <p:cNvPr id="5" name="Footer Placeholder 4">
            <a:extLst>
              <a:ext uri="{FF2B5EF4-FFF2-40B4-BE49-F238E27FC236}">
                <a16:creationId xmlns:a16="http://schemas.microsoft.com/office/drawing/2014/main" id="{0897B8B7-46D0-485D-B787-865C1E44F4A3}"/>
              </a:ext>
            </a:extLst>
          </p:cNvPr>
          <p:cNvSpPr>
            <a:spLocks noGrp="1"/>
          </p:cNvSpPr>
          <p:nvPr>
            <p:ph type="ftr" sz="quarter" idx="11"/>
          </p:nvPr>
        </p:nvSpPr>
        <p:spPr/>
        <p:txBody>
          <a:bodyPr/>
          <a:lstStyle/>
          <a:p>
            <a:r>
              <a:rPr lang="et-EE"/>
              <a:t>Risto Heinsar</a:t>
            </a:r>
          </a:p>
        </p:txBody>
      </p:sp>
      <p:sp>
        <p:nvSpPr>
          <p:cNvPr id="6" name="Slide Number Placeholder 5">
            <a:extLst>
              <a:ext uri="{FF2B5EF4-FFF2-40B4-BE49-F238E27FC236}">
                <a16:creationId xmlns:a16="http://schemas.microsoft.com/office/drawing/2014/main" id="{94013412-5B12-4AC8-9C5C-6E5E34F1DF36}"/>
              </a:ext>
            </a:extLst>
          </p:cNvPr>
          <p:cNvSpPr>
            <a:spLocks noGrp="1"/>
          </p:cNvSpPr>
          <p:nvPr>
            <p:ph type="sldNum" sz="quarter" idx="12"/>
          </p:nvPr>
        </p:nvSpPr>
        <p:spPr/>
        <p:txBody>
          <a:bodyPr/>
          <a:lstStyle/>
          <a:p>
            <a:fld id="{6D50953F-F8C7-4C4A-AE29-1C7891A915E4}" type="slidenum">
              <a:rPr lang="et-EE" smtClean="0"/>
              <a:t>9</a:t>
            </a:fld>
            <a:endParaRPr lang="et-EE"/>
          </a:p>
        </p:txBody>
      </p:sp>
    </p:spTree>
    <p:extLst>
      <p:ext uri="{BB962C8B-B14F-4D97-AF65-F5344CB8AC3E}">
        <p14:creationId xmlns:p14="http://schemas.microsoft.com/office/powerpoint/2010/main" val="259734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5916</TotalTime>
  <Words>1447</Words>
  <Application>Microsoft Office PowerPoint</Application>
  <PresentationFormat>Widescreen</PresentationFormat>
  <Paragraphs>262</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New</vt:lpstr>
      <vt:lpstr>Office Theme</vt:lpstr>
      <vt:lpstr>Files</vt:lpstr>
      <vt:lpstr>Information</vt:lpstr>
      <vt:lpstr>Opening a file</vt:lpstr>
      <vt:lpstr>Arguments for fopen()</vt:lpstr>
      <vt:lpstr>In code</vt:lpstr>
      <vt:lpstr>Closing a file</vt:lpstr>
      <vt:lpstr>Functions for files (see stdio.h for more)</vt:lpstr>
      <vt:lpstr>Buffers</vt:lpstr>
      <vt:lpstr>Some additional information</vt:lpstr>
      <vt:lpstr>Sample 1 (reading using EOF)</vt:lpstr>
      <vt:lpstr>Sample 2 (check success count)</vt:lpstr>
      <vt:lpstr>Sample 3 (writing to a file)</vt:lpstr>
      <vt:lpstr>Logging</vt:lpstr>
      <vt:lpstr>Example: logging levels in production (VMWare)</vt:lpstr>
      <vt:lpstr>Example: logging (1) WinSCP</vt:lpstr>
      <vt:lpstr>Example: logging (2) Task 2</vt:lpstr>
      <vt:lpstr>Task 1</vt:lpstr>
      <vt:lpstr>Task 2 (part 1 / 3)</vt:lpstr>
      <vt:lpstr>Task 2 (parts 2 and 3)</vt:lpstr>
      <vt:lpstr>Tips for task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Failid</dc:title>
  <dc:creator>Risto Heinsar</dc:creator>
  <cp:lastModifiedBy>Risto Heinsar</cp:lastModifiedBy>
  <cp:revision>263</cp:revision>
  <dcterms:created xsi:type="dcterms:W3CDTF">2013-02-05T22:32:07Z</dcterms:created>
  <dcterms:modified xsi:type="dcterms:W3CDTF">2020-02-10T21:55:07Z</dcterms:modified>
</cp:coreProperties>
</file>