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0" r:id="rId5"/>
    <p:sldId id="264" r:id="rId6"/>
    <p:sldId id="271" r:id="rId7"/>
    <p:sldId id="258" r:id="rId8"/>
    <p:sldId id="259" r:id="rId9"/>
    <p:sldId id="266" r:id="rId10"/>
    <p:sldId id="262" r:id="rId11"/>
    <p:sldId id="270" r:id="rId12"/>
    <p:sldId id="277" r:id="rId13"/>
    <p:sldId id="278" r:id="rId14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EB6D4-B55D-48B9-AB79-7A3D0496AA0C}" type="datetimeFigureOut">
              <a:rPr lang="et-EE" smtClean="0"/>
              <a:t>16.02.2020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9DDF4-7109-4ABF-8BF6-8A98A915D31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4549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DDF4-7109-4ABF-8BF6-8A98A915D317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2948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9DDF4-7109-4ABF-8BF6-8A98A915D317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027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07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146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9638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1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8320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324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33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05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0337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530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713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A96F-A522-4962-AA30-0721EBAEBA6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965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.pri.ee/ttu/programming-ii/labs/grades-c-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9206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t-EE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employee records from a file</a:t>
            </a:r>
            <a:r>
              <a:rPr lang="et-EE" dirty="0"/>
              <a:t>: </a:t>
            </a:r>
            <a:br>
              <a:rPr lang="et-EE" dirty="0"/>
            </a:br>
            <a:r>
              <a:rPr lang="en-US" dirty="0"/>
              <a:t>national identity number (</a:t>
            </a:r>
            <a:r>
              <a:rPr lang="en-US" dirty="0" err="1"/>
              <a:t>eID</a:t>
            </a:r>
            <a:r>
              <a:rPr lang="en-US" dirty="0"/>
              <a:t>), first name, last name, city</a:t>
            </a:r>
            <a:r>
              <a:rPr lang="et-EE" dirty="0"/>
              <a:t>.</a:t>
            </a:r>
          </a:p>
          <a:p>
            <a:pPr lvl="1"/>
            <a:r>
              <a:rPr lang="en-US" dirty="0"/>
              <a:t>The data file is provided</a:t>
            </a:r>
            <a:endParaRPr lang="et-EE" dirty="0"/>
          </a:p>
          <a:p>
            <a:r>
              <a:rPr lang="en-US" dirty="0"/>
              <a:t>Use structure array for storing data</a:t>
            </a:r>
          </a:p>
          <a:p>
            <a:r>
              <a:rPr lang="en-US" dirty="0"/>
              <a:t>The program must work with varying number of entries. You’re allowed to define a maximum number</a:t>
            </a:r>
          </a:p>
          <a:p>
            <a:r>
              <a:rPr lang="en-US" dirty="0"/>
              <a:t>User can search the records by entering the name of the city</a:t>
            </a:r>
          </a:p>
          <a:p>
            <a:pPr lvl="1"/>
            <a:r>
              <a:rPr lang="en-US" dirty="0"/>
              <a:t>The program should output all of the employees in that city</a:t>
            </a:r>
          </a:p>
          <a:p>
            <a:pPr lvl="1"/>
            <a:r>
              <a:rPr lang="en-US" dirty="0"/>
              <a:t>If no employees are found to live there a corresponding message should be displayed</a:t>
            </a:r>
            <a:endParaRPr lang="et-E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10</a:t>
            </a:fld>
            <a:endParaRPr lang="et-E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B329A-E081-4A61-A17E-63672F7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94830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t-EE" dirty="0"/>
              <a:t> (5 </a:t>
            </a:r>
            <a:r>
              <a:rPr lang="et-EE" dirty="0" err="1"/>
              <a:t>tasks</a:t>
            </a:r>
            <a:r>
              <a:rPr lang="et-E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Sort the results based on last name</a:t>
            </a:r>
            <a:endParaRPr lang="et-EE" dirty="0"/>
          </a:p>
          <a:p>
            <a:pPr>
              <a:lnSpc>
                <a:spcPct val="100000"/>
              </a:lnSpc>
            </a:pPr>
            <a:r>
              <a:rPr lang="en-US" dirty="0"/>
              <a:t>Allow partial searches. When looking for “</a:t>
            </a:r>
            <a:r>
              <a:rPr lang="en-US" dirty="0" err="1"/>
              <a:t>Karksi</a:t>
            </a:r>
            <a:r>
              <a:rPr lang="en-US" dirty="0"/>
              <a:t>”, it will find </a:t>
            </a:r>
            <a:r>
              <a:rPr lang="en-US" dirty="0" err="1"/>
              <a:t>Karksi</a:t>
            </a:r>
            <a:r>
              <a:rPr lang="en-US" dirty="0"/>
              <a:t>, as well as </a:t>
            </a:r>
            <a:r>
              <a:rPr lang="en-US" dirty="0" err="1"/>
              <a:t>Karksi-nuia</a:t>
            </a:r>
            <a:r>
              <a:rPr lang="en-US" dirty="0"/>
              <a:t>; Looking for “all” will find Tallinn, </a:t>
            </a:r>
            <a:r>
              <a:rPr lang="en-US" dirty="0" err="1"/>
              <a:t>Alliku</a:t>
            </a:r>
            <a:r>
              <a:rPr lang="en-US" dirty="0"/>
              <a:t>, </a:t>
            </a:r>
            <a:r>
              <a:rPr lang="en-US" dirty="0" err="1"/>
              <a:t>Kallaste</a:t>
            </a:r>
            <a:r>
              <a:rPr lang="en-US" dirty="0"/>
              <a:t>, etc.</a:t>
            </a:r>
          </a:p>
          <a:p>
            <a:pPr>
              <a:lnSpc>
                <a:spcPct val="100000"/>
              </a:lnSpc>
            </a:pPr>
            <a:r>
              <a:rPr lang="en-US" dirty="0"/>
              <a:t>Display how many matched from the total (e.g. [7/92])</a:t>
            </a:r>
          </a:p>
          <a:p>
            <a:pPr>
              <a:lnSpc>
                <a:spcPct val="100000"/>
              </a:lnSpc>
            </a:pPr>
            <a:r>
              <a:rPr lang="en-US" dirty="0"/>
              <a:t>Searching is not case sensitive (“</a:t>
            </a:r>
            <a:r>
              <a:rPr lang="en-US" dirty="0" err="1"/>
              <a:t>tALLinn</a:t>
            </a:r>
            <a:r>
              <a:rPr lang="en-US" dirty="0"/>
              <a:t>” is the same as “</a:t>
            </a:r>
            <a:r>
              <a:rPr lang="en-US" dirty="0" err="1"/>
              <a:t>tallinn</a:t>
            </a:r>
            <a:r>
              <a:rPr lang="en-US" dirty="0"/>
              <a:t>”)</a:t>
            </a:r>
          </a:p>
          <a:p>
            <a:pPr>
              <a:lnSpc>
                <a:spcPct val="100000"/>
              </a:lnSpc>
            </a:pPr>
            <a:r>
              <a:rPr lang="en-US" dirty="0"/>
              <a:t>Parse the identity number. </a:t>
            </a:r>
            <a:r>
              <a:rPr lang="et-EE" dirty="0"/>
              <a:t>Output </a:t>
            </a:r>
            <a:r>
              <a:rPr lang="en-US" dirty="0"/>
              <a:t>gender and birth of date (use </a:t>
            </a:r>
            <a:r>
              <a:rPr lang="en-US" dirty="0" err="1"/>
              <a:t>d.mmmm.yyyy</a:t>
            </a:r>
            <a:r>
              <a:rPr lang="en-US" dirty="0"/>
              <a:t> format)</a:t>
            </a:r>
            <a:br>
              <a:rPr lang="en-US" dirty="0"/>
            </a:br>
            <a:r>
              <a:rPr lang="en-US" i="1" dirty="0" err="1"/>
              <a:t>eID</a:t>
            </a:r>
            <a:r>
              <a:rPr lang="en-US" i="1" dirty="0"/>
              <a:t> help provided on next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11</a:t>
            </a:fld>
            <a:endParaRPr lang="et-E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4F472-EA8C-49B4-B683-A658DB01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33507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eID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/>
              <a:t>Format: GYYMMDDSSSC</a:t>
            </a:r>
          </a:p>
          <a:p>
            <a:pPr lvl="1"/>
            <a:r>
              <a:rPr lang="et-EE" dirty="0"/>
              <a:t>Gender, year, month, day, serial (birth order), checksum</a:t>
            </a:r>
          </a:p>
          <a:p>
            <a:r>
              <a:rPr lang="et-EE" dirty="0"/>
              <a:t>Gender </a:t>
            </a:r>
          </a:p>
          <a:p>
            <a:pPr lvl="1"/>
            <a:r>
              <a:rPr lang="et-EE" dirty="0"/>
              <a:t>Male: 3 (1900 – 1999), 5 (2000 – 2099)</a:t>
            </a:r>
          </a:p>
          <a:p>
            <a:pPr lvl="1"/>
            <a:r>
              <a:rPr lang="et-EE" dirty="0"/>
              <a:t>Female: 4 (1900 – 1999), 6 (2000 – 2099)</a:t>
            </a:r>
          </a:p>
          <a:p>
            <a:r>
              <a:rPr lang="et-EE" dirty="0"/>
              <a:t>Checksum – calculated by multiplying numbers with weights and adding them up. After summing the result, take modulo 11 from that.</a:t>
            </a:r>
          </a:p>
          <a:p>
            <a:pPr lvl="1"/>
            <a:r>
              <a:rPr lang="et-EE" dirty="0"/>
              <a:t>Class 1 weights: 1 2 3 4 5 6 7 8 9 1</a:t>
            </a:r>
          </a:p>
          <a:p>
            <a:pPr lvl="1"/>
            <a:r>
              <a:rPr lang="et-EE" dirty="0"/>
              <a:t>Class 2 weights: 3 4 5 6 7 8 9 1 2 3</a:t>
            </a:r>
          </a:p>
          <a:p>
            <a:pPr lvl="1"/>
            <a:r>
              <a:rPr lang="et-EE" dirty="0"/>
              <a:t>If first class weights get a remainder of 10, class 2 is used. If that’s also 10, 0 is used as the last number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12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C2337-3F8E-470B-A557-3D2B4464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90905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eID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eID</a:t>
            </a:r>
            <a:r>
              <a:rPr lang="en-US" dirty="0"/>
              <a:t> number: </a:t>
            </a:r>
            <a:r>
              <a:rPr lang="et-EE" dirty="0"/>
              <a:t>37605030299</a:t>
            </a:r>
          </a:p>
          <a:p>
            <a:r>
              <a:rPr lang="et-EE" dirty="0"/>
              <a:t>Male (3)</a:t>
            </a:r>
          </a:p>
          <a:p>
            <a:r>
              <a:rPr lang="et-EE" dirty="0"/>
              <a:t>Born in 1976 (76)</a:t>
            </a:r>
          </a:p>
          <a:p>
            <a:r>
              <a:rPr lang="et-EE" dirty="0"/>
              <a:t>In May (05)</a:t>
            </a:r>
          </a:p>
          <a:p>
            <a:r>
              <a:rPr lang="et-EE" dirty="0"/>
              <a:t>Serial number (029)</a:t>
            </a:r>
          </a:p>
          <a:p>
            <a:r>
              <a:rPr lang="et-EE" dirty="0" err="1"/>
              <a:t>Checksum</a:t>
            </a:r>
            <a:r>
              <a:rPr lang="et-EE" dirty="0"/>
              <a:t> (9)</a:t>
            </a:r>
          </a:p>
          <a:p>
            <a:r>
              <a:rPr lang="et-EE" dirty="0"/>
              <a:t>1*3 + 2*7 + 3*6 + 4*0 + 5*5 + 6*0 + 7*3 + 8*0 + 9*2 + 1*9 = 108.</a:t>
            </a:r>
          </a:p>
          <a:p>
            <a:r>
              <a:rPr lang="et-EE" dirty="0"/>
              <a:t>108 % 11 = 9</a:t>
            </a:r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0E28-B0F1-47A5-836C-7287D6FCB543}" type="slidenum">
              <a:rPr lang="et-EE" smtClean="0"/>
              <a:t>13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F658-1890-4A70-B676-197340D0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94103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structure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1519"/>
          </a:xfrm>
        </p:spPr>
        <p:txBody>
          <a:bodyPr/>
          <a:lstStyle/>
          <a:p>
            <a:r>
              <a:rPr lang="en-US" dirty="0"/>
              <a:t>Complex data type</a:t>
            </a:r>
            <a:endParaRPr lang="et-EE" dirty="0"/>
          </a:p>
          <a:p>
            <a:r>
              <a:rPr lang="en-US" dirty="0"/>
              <a:t>The contents of a structure can be handpicked</a:t>
            </a:r>
            <a:endParaRPr lang="et-EE" dirty="0"/>
          </a:p>
          <a:p>
            <a:r>
              <a:rPr lang="en-US" dirty="0"/>
              <a:t>It consist of other data types (int, char, float etc.)</a:t>
            </a:r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838200" y="3502081"/>
            <a:ext cx="4624346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kern="0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kern="0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t-EE" sz="2400" kern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kern="0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kern="0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kern="0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2400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kern="0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2400" kern="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kern="0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t-EE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2400" kern="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2</a:t>
            </a:fld>
            <a:endParaRPr lang="et-EE" dirty="0"/>
          </a:p>
        </p:txBody>
      </p:sp>
      <p:sp>
        <p:nvSpPr>
          <p:cNvPr id="5" name="Rectangle 4"/>
          <p:cNvSpPr/>
          <p:nvPr/>
        </p:nvSpPr>
        <p:spPr>
          <a:xfrm>
            <a:off x="6096000" y="3888123"/>
            <a:ext cx="4561358" cy="213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CDBD30-F2A0-4492-8F8F-E5BAD043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73213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in the memory?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4358641" cy="256349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t-EE" sz="1800" kern="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2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2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18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32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18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32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t-EE" sz="32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18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3</a:t>
            </a:fld>
            <a:endParaRPr lang="et-EE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21985"/>
              </p:ext>
            </p:extLst>
          </p:nvPr>
        </p:nvGraphicFramePr>
        <p:xfrm>
          <a:off x="2657066" y="4429228"/>
          <a:ext cx="687786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t-EE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eC</a:t>
                      </a:r>
                      <a:endParaRPr lang="et-E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t-E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t-E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  <a:endParaRPr lang="et-E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t-E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47940" y="5170908"/>
            <a:ext cx="6680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Structure</a:t>
            </a:r>
            <a:r>
              <a:rPr lang="et-EE" sz="2000" dirty="0"/>
              <a:t>’s</a:t>
            </a:r>
            <a:r>
              <a:rPr lang="en-US" sz="2000" dirty="0"/>
              <a:t> size in memory = the size of its members + padding</a:t>
            </a:r>
          </a:p>
          <a:p>
            <a:pPr algn="ctr"/>
            <a:r>
              <a:rPr lang="en-US" sz="2000" dirty="0"/>
              <a:t>In this case, the structure is 38 bytes + 2 bytes of ballast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0314" y="2511776"/>
            <a:ext cx="4033486" cy="15150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79ED-007D-4C32-BC6F-2D25B1CC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423404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structure members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585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Stucture</a:t>
            </a:r>
            <a:r>
              <a:rPr lang="en-US" sz="2400" dirty="0"/>
              <a:t> member names are separated by points from the structure variable name.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structureVariableName.memberName</a:t>
            </a:r>
            <a:endParaRPr lang="et-EE" sz="2400" dirty="0"/>
          </a:p>
          <a:p>
            <a:pPr marL="0" indent="0">
              <a:buNone/>
            </a:pPr>
            <a:endParaRPr lang="et-EE" sz="2400" dirty="0"/>
          </a:p>
          <a:p>
            <a:endParaRPr lang="et-EE" sz="2400" dirty="0"/>
          </a:p>
          <a:p>
            <a:endParaRPr lang="et-EE" sz="2400" dirty="0"/>
          </a:p>
          <a:p>
            <a:endParaRPr lang="et-EE" sz="2400" dirty="0"/>
          </a:p>
        </p:txBody>
      </p:sp>
      <p:sp>
        <p:nvSpPr>
          <p:cNvPr id="5" name="Rectangle 4"/>
          <p:cNvSpPr/>
          <p:nvPr/>
        </p:nvSpPr>
        <p:spPr>
          <a:xfrm>
            <a:off x="1117600" y="2569210"/>
            <a:ext cx="731520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000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15.4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"%f"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000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000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Indrek</a:t>
            </a:r>
            <a:r>
              <a:rPr lang="en-US" sz="20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428573"/>
            <a:ext cx="5040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assign structures as a whole</a:t>
            </a:r>
            <a:endParaRPr lang="et-EE" sz="2400" dirty="0"/>
          </a:p>
        </p:txBody>
      </p:sp>
      <p:sp>
        <p:nvSpPr>
          <p:cNvPr id="7" name="Rectangle 6"/>
          <p:cNvSpPr/>
          <p:nvPr/>
        </p:nvSpPr>
        <p:spPr>
          <a:xfrm>
            <a:off x="1117600" y="4890238"/>
            <a:ext cx="7315200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4</a:t>
            </a:fld>
            <a:endParaRPr lang="et-E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0DD0C-C04F-4DC8-BB0B-BDE6311C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53292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t-EE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487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5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t-EE" sz="2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t-EE" sz="4400" kern="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t-EE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5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t-EE" sz="23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kern="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7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7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7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manager</a:t>
            </a:r>
            <a:r>
              <a:rPr lang="en-US" sz="27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15.75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kern="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Indrek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%06d, %s makes %5.2f in an hour\n"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5</a:t>
            </a:fld>
            <a:endParaRPr lang="et-E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t-E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128C2-95A7-4492-A852-F56D76EE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23165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types (</a:t>
            </a:r>
            <a:r>
              <a:rPr lang="en-US" dirty="0" err="1"/>
              <a:t>typedef</a:t>
            </a:r>
            <a:r>
              <a:rPr lang="en-US" dirty="0"/>
              <a:t>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us to create aliases for existing types</a:t>
            </a:r>
          </a:p>
          <a:p>
            <a:r>
              <a:rPr lang="en-US" dirty="0"/>
              <a:t>Type definitions are managed by the compiler (#define was managed by the preprocessor)</a:t>
            </a:r>
          </a:p>
          <a:p>
            <a:pPr marL="0" indent="0">
              <a:spcBef>
                <a:spcPts val="1100"/>
              </a:spcBef>
              <a:buNone/>
            </a:pPr>
            <a:endParaRPr lang="en-US" b="1" kern="0" dirty="0">
              <a:solidFill>
                <a:srgbClr val="0000A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unsigned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kern="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1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1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6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08FA0-EFE2-4CA0-9C45-F818515F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72340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type for our structure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29469"/>
          </a:xfrm>
        </p:spPr>
        <p:txBody>
          <a:bodyPr>
            <a:noAutofit/>
          </a:bodyPr>
          <a:lstStyle/>
          <a:p>
            <a:r>
              <a:rPr lang="en-US" sz="2400" dirty="0"/>
              <a:t>By creating an type for our struct, we can write less code</a:t>
            </a:r>
          </a:p>
          <a:p>
            <a:r>
              <a:rPr lang="en-US" sz="2400" dirty="0"/>
              <a:t>Example below combines struct declaration and type definition into ne</a:t>
            </a:r>
            <a:endParaRPr lang="et-EE" sz="2400" dirty="0"/>
          </a:p>
          <a:p>
            <a:r>
              <a:rPr lang="en-US" sz="2400" dirty="0"/>
              <a:t>Structures and type definitions are typically stored in a header file</a:t>
            </a:r>
          </a:p>
          <a:p>
            <a:r>
              <a:rPr lang="en-US" sz="2400" dirty="0"/>
              <a:t>For simple codes, they can be added after preprocessor directives, before function declarations</a:t>
            </a:r>
            <a:endParaRPr lang="et-EE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3855093"/>
            <a:ext cx="4648200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kern="0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t-EE" sz="2000" kern="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employeeCode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t-EE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et-EE" sz="36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0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3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7</a:t>
            </a:fld>
            <a:endParaRPr lang="et-EE"/>
          </a:p>
        </p:txBody>
      </p:sp>
      <p:sp>
        <p:nvSpPr>
          <p:cNvPr id="5" name="Rectangle 4"/>
          <p:cNvSpPr/>
          <p:nvPr/>
        </p:nvSpPr>
        <p:spPr>
          <a:xfrm>
            <a:off x="5854810" y="4287132"/>
            <a:ext cx="6096000" cy="17335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2000" kern="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t-EE" sz="20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kern="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t-EE" sz="2000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20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318102-9052-4C95-AFE3-584BD976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302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t-EE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segment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“Enter the start and the end of a line segment x1 y1 x2 y2\n"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d%d%d%d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“The segment length is %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96F-A522-4962-AA30-0721EBAEBA62}" type="slidenum">
              <a:rPr lang="et-EE" smtClean="0"/>
              <a:t>8</a:t>
            </a:fld>
            <a:endParaRPr lang="et-E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528DB-3E47-446D-8664-D5048D0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42801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t-EE" dirty="0"/>
              <a:t>I (</a:t>
            </a:r>
            <a:r>
              <a:rPr lang="en-US" dirty="0"/>
              <a:t>convert to struct)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49"/>
            <a:ext cx="10515600" cy="435275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This task is based on last week’s lab</a:t>
            </a:r>
            <a:endParaRPr lang="et-EE" dirty="0"/>
          </a:p>
          <a:p>
            <a:pPr>
              <a:lnSpc>
                <a:spcPct val="95000"/>
              </a:lnSpc>
            </a:pPr>
            <a:r>
              <a:rPr lang="en-US" dirty="0"/>
              <a:t>Follow the task steps from:</a:t>
            </a:r>
            <a:br>
              <a:rPr lang="en-US" dirty="0"/>
            </a:br>
            <a:r>
              <a:rPr lang="en-US" dirty="0">
                <a:hlinkClick r:id="rId2"/>
              </a:rPr>
              <a:t>https://blue.pri.ee/ttu/programming-ii/labs/grades-c-2/</a:t>
            </a:r>
            <a:r>
              <a:rPr lang="en-US" dirty="0"/>
              <a:t> </a:t>
            </a:r>
            <a:endParaRPr lang="et-EE" dirty="0"/>
          </a:p>
          <a:p>
            <a:pPr lvl="1">
              <a:lnSpc>
                <a:spcPct val="95000"/>
              </a:lnSpc>
            </a:pPr>
            <a:r>
              <a:rPr lang="en-US" dirty="0"/>
              <a:t>Read the data from the file into a structure array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The data file contains statistics on different subjects (at least 5)</a:t>
            </a:r>
            <a:r>
              <a:rPr lang="et-EE" dirty="0"/>
              <a:t>:</a:t>
            </a:r>
            <a:br>
              <a:rPr lang="en-US" sz="1000" dirty="0"/>
            </a:br>
            <a:r>
              <a:rPr lang="et-EE" dirty="0"/>
              <a:t>	</a:t>
            </a:r>
            <a:r>
              <a:rPr lang="en-US" dirty="0"/>
              <a:t>&lt;subject&gt; &lt;grade count&gt; &lt;grades&gt;</a:t>
            </a:r>
            <a:br>
              <a:rPr lang="en-US" dirty="0"/>
            </a:br>
            <a:r>
              <a:rPr lang="et-EE" dirty="0"/>
              <a:t>	</a:t>
            </a:r>
            <a:r>
              <a:rPr lang="en-US" dirty="0"/>
              <a:t>Programming </a:t>
            </a:r>
            <a:r>
              <a:rPr lang="et-EE" dirty="0"/>
              <a:t>7 4 5 5 4 2 5 1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Mechatronics</a:t>
            </a:r>
            <a:r>
              <a:rPr lang="et-EE" dirty="0"/>
              <a:t> 5 3 4 4 5 0</a:t>
            </a:r>
            <a:br>
              <a:rPr lang="et-EE" dirty="0"/>
            </a:br>
            <a:r>
              <a:rPr lang="et-EE" dirty="0"/>
              <a:t>	……….</a:t>
            </a:r>
            <a:endParaRPr lang="et-EE" sz="600" dirty="0"/>
          </a:p>
          <a:p>
            <a:pPr lvl="1"/>
            <a:r>
              <a:rPr lang="en-US" dirty="0"/>
              <a:t>Output the </a:t>
            </a:r>
            <a:r>
              <a:rPr lang="en-US" b="1" dirty="0"/>
              <a:t>subject names </a:t>
            </a:r>
            <a:r>
              <a:rPr lang="en-US" dirty="0"/>
              <a:t>and </a:t>
            </a:r>
            <a:r>
              <a:rPr lang="en-US" b="1" dirty="0"/>
              <a:t>average grade</a:t>
            </a:r>
            <a:r>
              <a:rPr lang="et-EE" b="1" dirty="0"/>
              <a:t> </a:t>
            </a:r>
            <a:r>
              <a:rPr lang="en-US" b="1" dirty="0"/>
              <a:t>for</a:t>
            </a:r>
            <a:r>
              <a:rPr lang="et-EE" b="1" dirty="0"/>
              <a:t> </a:t>
            </a:r>
            <a:r>
              <a:rPr lang="en-US" b="1" dirty="0"/>
              <a:t>each</a:t>
            </a:r>
            <a:r>
              <a:rPr lang="et-EE" b="1" dirty="0"/>
              <a:t> </a:t>
            </a:r>
            <a:r>
              <a:rPr lang="en-US" b="1" dirty="0"/>
              <a:t>subject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953F-F8C7-4C4A-AE29-1C7891A915E4}" type="slidenum">
              <a:rPr lang="et-EE" smtClean="0"/>
              <a:t>9</a:t>
            </a:fld>
            <a:endParaRPr lang="et-E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75093-7543-4CF8-95BE-FB8B738D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28687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843</Words>
  <Application>Microsoft Office PowerPoint</Application>
  <PresentationFormat>Widescreen</PresentationFormat>
  <Paragraphs>193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Structures</vt:lpstr>
      <vt:lpstr>What’s a structure</vt:lpstr>
      <vt:lpstr>What’s going on in the memory?</vt:lpstr>
      <vt:lpstr>Accessing structure members</vt:lpstr>
      <vt:lpstr>Sample 1</vt:lpstr>
      <vt:lpstr>Redefining types (typedef)</vt:lpstr>
      <vt:lpstr>Creating a type for our structure</vt:lpstr>
      <vt:lpstr>Sample 2</vt:lpstr>
      <vt:lpstr>Task I (convert to struct)</vt:lpstr>
      <vt:lpstr>Task 2</vt:lpstr>
      <vt:lpstr>Advanced (5 tasks)</vt:lpstr>
      <vt:lpstr>eID help</vt:lpstr>
      <vt:lpstr>eID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Struktuurid</dc:title>
  <dc:creator>Risto Heinsar</dc:creator>
  <cp:lastModifiedBy>Risto Heinsar</cp:lastModifiedBy>
  <cp:revision>170</cp:revision>
  <dcterms:created xsi:type="dcterms:W3CDTF">2013-02-11T14:09:04Z</dcterms:created>
  <dcterms:modified xsi:type="dcterms:W3CDTF">2020-02-16T21:17:20Z</dcterms:modified>
</cp:coreProperties>
</file>