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64" r:id="rId3"/>
    <p:sldId id="265" r:id="rId4"/>
    <p:sldId id="270" r:id="rId5"/>
    <p:sldId id="271" r:id="rId6"/>
    <p:sldId id="266" r:id="rId7"/>
    <p:sldId id="267" r:id="rId8"/>
    <p:sldId id="258" r:id="rId9"/>
    <p:sldId id="259" r:id="rId10"/>
    <p:sldId id="261" r:id="rId11"/>
    <p:sldId id="262" r:id="rId12"/>
    <p:sldId id="276" r:id="rId13"/>
    <p:sldId id="263" r:id="rId14"/>
    <p:sldId id="278" r:id="rId15"/>
    <p:sldId id="281" r:id="rId16"/>
    <p:sldId id="279" r:id="rId17"/>
    <p:sldId id="280" r:id="rId18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357B8-1F5D-436E-8118-4BA0CCAFD3EC}" type="datetimeFigureOut">
              <a:rPr lang="et-EE" smtClean="0"/>
              <a:t>24.02.2020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E63F4-E696-4E8A-8A61-4DB27C624AE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7212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5B7D-E3EC-4887-9EF8-5BF1559EB24C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6713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E63F4-E696-4E8A-8A61-4DB27C624AE6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334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E63F4-E696-4E8A-8A61-4DB27C624AE6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0035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E63F4-E696-4E8A-8A61-4DB27C624AE6}" type="slidenum">
              <a:rPr lang="et-EE" smtClean="0"/>
              <a:t>11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4129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E63F4-E696-4E8A-8A61-4DB27C624AE6}" type="slidenum">
              <a:rPr lang="et-EE" smtClean="0"/>
              <a:t>12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8080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E63F4-E696-4E8A-8A61-4DB27C624AE6}" type="slidenum">
              <a:rPr lang="et-EE" smtClean="0"/>
              <a:t>13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005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9833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1306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8379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8877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887"/>
            <a:ext cx="10515600" cy="480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7190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6557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2218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9630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0632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66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2835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2183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0E28-B0F1-47A5-836C-7287D6FCB54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3155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br>
              <a:rPr lang="et-EE" dirty="0"/>
            </a:br>
            <a:r>
              <a:rPr lang="et-EE" dirty="0" err="1"/>
              <a:t>continued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7011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point (refer) to the start of a structure or an element inside of it.</a:t>
            </a:r>
            <a:endParaRPr lang="et-EE" dirty="0"/>
          </a:p>
          <a:p>
            <a:endParaRPr lang="et-EE" dirty="0"/>
          </a:p>
        </p:txBody>
      </p:sp>
      <p:sp>
        <p:nvSpPr>
          <p:cNvPr id="4" name="Rectangle 3"/>
          <p:cNvSpPr/>
          <p:nvPr/>
        </p:nvSpPr>
        <p:spPr>
          <a:xfrm>
            <a:off x="838200" y="2267844"/>
            <a:ext cx="6902824" cy="3780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t-EE" sz="2000" kern="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employeeCode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20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t-EE" sz="2000" kern="0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manager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t-EE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t-EE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&amp;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10</a:t>
            </a:fld>
            <a:endParaRPr lang="et-E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E74307-3769-413F-BD17-E0A78EED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67166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members using pointers</a:t>
            </a:r>
            <a:r>
              <a:rPr lang="et-EE" dirty="0"/>
              <a:t> (1)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2511035"/>
            <a:ext cx="5181600" cy="245054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t-EE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employeeCode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t-EE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t-EE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t-EE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2511035"/>
            <a:ext cx="5181600" cy="2450540"/>
          </a:xfrm>
          <a:ln w="762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t-EE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employeeCode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t-EE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t-EE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t-EE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10" name="TextBox 9"/>
          <p:cNvSpPr txBox="1"/>
          <p:nvPr/>
        </p:nvSpPr>
        <p:spPr>
          <a:xfrm>
            <a:off x="3987301" y="1818006"/>
            <a:ext cx="4217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Both of these are equal</a:t>
            </a:r>
            <a:r>
              <a:rPr lang="et-EE" sz="32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52083" y="5644257"/>
            <a:ext cx="4248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However some are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more equal than others</a:t>
            </a:r>
            <a:r>
              <a:rPr lang="et-EE" sz="3200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762999" y="4961576"/>
            <a:ext cx="13448" cy="8203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11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2995-E8A2-4F9A-AC20-1ECC63C8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33357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members using pointers</a:t>
            </a:r>
            <a:r>
              <a:rPr lang="et-EE" dirty="0"/>
              <a:t> (2)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2511035"/>
            <a:ext cx="5181600" cy="245054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employeeCode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2511035"/>
            <a:ext cx="5181600" cy="2450540"/>
          </a:xfrm>
          <a:ln w="762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employeeCode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sz="2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87301" y="1818006"/>
            <a:ext cx="4217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Both of these are equal</a:t>
            </a:r>
            <a:r>
              <a:rPr lang="et-EE" sz="32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52083" y="5644257"/>
            <a:ext cx="4248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However some are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more equal than others</a:t>
            </a:r>
            <a:r>
              <a:rPr lang="et-EE" sz="3200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762999" y="4961576"/>
            <a:ext cx="13448" cy="8203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12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1300-7416-4473-BC74-F1812D21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30808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r>
              <a:rPr lang="et-EE" dirty="0"/>
              <a:t> 4</a:t>
            </a:r>
            <a:endParaRPr lang="et-E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300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300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t-EE" sz="5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13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t-EE" sz="1300" kern="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employeeCode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3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sz="13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t-EE" sz="5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PrintEmployee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t-EE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3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t-EE" sz="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t-EE" sz="13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employee manager</a:t>
            </a:r>
            <a:r>
              <a:rPr lang="et-EE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3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300" kern="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Indrek</a:t>
            </a:r>
            <a:r>
              <a:rPr lang="en-US" sz="13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3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3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.75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PrintEmployee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3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t-EE" sz="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PrintEmployee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t-EE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3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t-EE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"Employee %06d, %s, earns %2.2f per hour"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3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3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employeeCode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3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3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3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pStr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3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1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13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13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36AB0-B696-4D64-8140-B8B116C4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62836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Task</a:t>
            </a:r>
            <a:r>
              <a:rPr lang="en-US" dirty="0"/>
              <a:t> general description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files are given</a:t>
            </a:r>
          </a:p>
          <a:p>
            <a:r>
              <a:rPr lang="en-US" dirty="0"/>
              <a:t>Read data from </a:t>
            </a:r>
            <a:r>
              <a:rPr lang="en-US" b="1" dirty="0"/>
              <a:t>two</a:t>
            </a:r>
            <a:r>
              <a:rPr lang="en-US" dirty="0"/>
              <a:t> files into </a:t>
            </a:r>
            <a:r>
              <a:rPr lang="en-US" b="1" dirty="0"/>
              <a:t>two</a:t>
            </a:r>
            <a:r>
              <a:rPr lang="en-US" dirty="0"/>
              <a:t> structure arrays</a:t>
            </a:r>
            <a:r>
              <a:rPr lang="et-EE" dirty="0"/>
              <a:t>:</a:t>
            </a:r>
          </a:p>
          <a:p>
            <a:pPr lvl="1"/>
            <a:r>
              <a:rPr lang="en-US" dirty="0"/>
              <a:t>Person – ID code, first name, last name, annual income</a:t>
            </a:r>
          </a:p>
          <a:p>
            <a:pPr lvl="1"/>
            <a:r>
              <a:rPr lang="en-US" dirty="0"/>
              <a:t>Motor vehicle – Person ID code, registration number, annual ownership tax</a:t>
            </a:r>
            <a:endParaRPr lang="et-EE" dirty="0"/>
          </a:p>
          <a:p>
            <a:pPr lvl="1"/>
            <a:r>
              <a:rPr lang="en-US" dirty="0"/>
              <a:t>Store the </a:t>
            </a:r>
            <a:r>
              <a:rPr lang="en-US" dirty="0" err="1"/>
              <a:t>eID</a:t>
            </a:r>
            <a:r>
              <a:rPr lang="en-US" dirty="0"/>
              <a:t> as an integer! (look for a suitable data type)</a:t>
            </a:r>
            <a:endParaRPr lang="et-EE" dirty="0"/>
          </a:p>
          <a:p>
            <a:r>
              <a:rPr lang="en-US" dirty="0"/>
              <a:t>One person can have multiple </a:t>
            </a:r>
            <a:r>
              <a:rPr lang="en-US" dirty="0" err="1"/>
              <a:t>motorvehicles</a:t>
            </a:r>
            <a:endParaRPr lang="en-US" dirty="0"/>
          </a:p>
          <a:p>
            <a:r>
              <a:rPr lang="en-US" dirty="0"/>
              <a:t>Association is done by </a:t>
            </a:r>
            <a:r>
              <a:rPr lang="et-EE" dirty="0"/>
              <a:t>ID</a:t>
            </a:r>
            <a:r>
              <a:rPr lang="en-US" dirty="0"/>
              <a:t> code (key)</a:t>
            </a:r>
          </a:p>
          <a:p>
            <a:endParaRPr lang="en-US" dirty="0"/>
          </a:p>
          <a:p>
            <a:r>
              <a:rPr lang="en-US" b="1" dirty="0"/>
              <a:t>Use the -&gt; notation for referencing members of structure</a:t>
            </a:r>
          </a:p>
          <a:p>
            <a:r>
              <a:rPr lang="en-US" dirty="0"/>
              <a:t>Do not forget to separate your code into manageable functions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14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9465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5B9-91E6-4374-B616-F8FD1205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expected output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365D-47AF-46E5-B0D7-A74D7EFA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4F5A-1A62-4131-A341-394508E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DCA7-EDB5-4039-B736-2071FB56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15</a:t>
            </a:fld>
            <a:endParaRPr lang="et-EE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158F409-77A8-4DE6-ABC0-DEB9B6A7F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009" y="1436631"/>
            <a:ext cx="6973981" cy="45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0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(graded separately)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Part 1 / 2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Print out the list of people and the motor vehicles they own. </a:t>
            </a:r>
          </a:p>
          <a:p>
            <a:pPr lvl="1"/>
            <a:r>
              <a:rPr lang="en-US" dirty="0"/>
              <a:t>List must be sorted alphabetically by last name.</a:t>
            </a:r>
          </a:p>
          <a:p>
            <a:pPr lvl="1"/>
            <a:r>
              <a:rPr lang="en-US" dirty="0"/>
              <a:t>Don’t print the person’s data multiple times if they have more than one vehicle  (you must not sort the vehicles for this!).</a:t>
            </a:r>
          </a:p>
          <a:p>
            <a:pPr lvl="1"/>
            <a:r>
              <a:rPr lang="en-US" dirty="0"/>
              <a:t>If they have no registered vehicles, print a corresponding message</a:t>
            </a:r>
          </a:p>
          <a:p>
            <a:r>
              <a:rPr lang="en-US" b="1" dirty="0"/>
              <a:t>Part 2 / 2</a:t>
            </a:r>
            <a:r>
              <a:rPr lang="en-US" dirty="0"/>
              <a:t>:</a:t>
            </a:r>
            <a:br>
              <a:rPr lang="et-EE" dirty="0"/>
            </a:br>
            <a:r>
              <a:rPr lang="en-US" dirty="0"/>
              <a:t>Print out the list of people with the percentage of their income going to the car ownership tax (</a:t>
            </a:r>
            <a:r>
              <a:rPr lang="en-US" b="1" dirty="0"/>
              <a:t>total </a:t>
            </a:r>
            <a:r>
              <a:rPr lang="en-US" dirty="0"/>
              <a:t>for all cars)</a:t>
            </a:r>
          </a:p>
          <a:p>
            <a:pPr lvl="1"/>
            <a:r>
              <a:rPr lang="en-US" dirty="0"/>
              <a:t>Add a warning for those whose tax is more than 10% of their income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16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4794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887792"/>
          </a:xfrm>
        </p:spPr>
        <p:txBody>
          <a:bodyPr/>
          <a:lstStyle/>
          <a:p>
            <a:r>
              <a:rPr lang="en-US"/>
              <a:t>Advanced task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description</a:t>
            </a:r>
            <a:r>
              <a:rPr lang="et-EE" dirty="0"/>
              <a:t>: </a:t>
            </a:r>
            <a:endParaRPr lang="en-US" dirty="0"/>
          </a:p>
          <a:p>
            <a:pPr lvl="1"/>
            <a:r>
              <a:rPr lang="en-US" dirty="0"/>
              <a:t>Calculate the cost for parking for each car owner!</a:t>
            </a:r>
          </a:p>
          <a:p>
            <a:r>
              <a:rPr lang="en-US" dirty="0"/>
              <a:t>Create a new file for parking data</a:t>
            </a:r>
          </a:p>
          <a:p>
            <a:pPr lvl="1"/>
            <a:r>
              <a:rPr lang="en-US" dirty="0"/>
              <a:t>Must contain parking duration, license plate and parking zone</a:t>
            </a:r>
          </a:p>
          <a:p>
            <a:pPr lvl="1"/>
            <a:r>
              <a:rPr lang="en-US" dirty="0"/>
              <a:t>Must have at least one car parked multiple times in different zones</a:t>
            </a:r>
          </a:p>
          <a:p>
            <a:pPr lvl="1"/>
            <a:r>
              <a:rPr lang="en-US" dirty="0"/>
              <a:t>Parking zones must be strings as provided below (T1 – T11)</a:t>
            </a:r>
          </a:p>
          <a:p>
            <a:pPr lvl="1"/>
            <a:r>
              <a:rPr lang="en-US" dirty="0"/>
              <a:t>Add a column to the motor vehicles file to identify electric cars</a:t>
            </a:r>
          </a:p>
          <a:p>
            <a:r>
              <a:rPr lang="en-US" dirty="0"/>
              <a:t>Zones</a:t>
            </a:r>
          </a:p>
          <a:p>
            <a:pPr lvl="1"/>
            <a:r>
              <a:rPr lang="en-US" dirty="0"/>
              <a:t>T1, T2: 0</a:t>
            </a:r>
            <a:r>
              <a:rPr lang="et-EE" dirty="0"/>
              <a:t>.10</a:t>
            </a:r>
            <a:r>
              <a:rPr lang="en-US" dirty="0"/>
              <a:t> </a:t>
            </a:r>
            <a:r>
              <a:rPr lang="et-EE" dirty="0"/>
              <a:t>€ </a:t>
            </a:r>
            <a:r>
              <a:rPr lang="et-EE" dirty="0" err="1"/>
              <a:t>per</a:t>
            </a:r>
            <a:r>
              <a:rPr lang="et-EE" dirty="0"/>
              <a:t> </a:t>
            </a:r>
            <a:r>
              <a:rPr lang="et-EE" dirty="0" err="1"/>
              <a:t>minute</a:t>
            </a:r>
            <a:endParaRPr lang="et-EE" dirty="0"/>
          </a:p>
          <a:p>
            <a:pPr lvl="1"/>
            <a:r>
              <a:rPr lang="et-EE" dirty="0"/>
              <a:t>T3, T4: 0.08 € </a:t>
            </a:r>
            <a:r>
              <a:rPr lang="et-EE" dirty="0" err="1"/>
              <a:t>per</a:t>
            </a:r>
            <a:r>
              <a:rPr lang="et-EE" dirty="0"/>
              <a:t> </a:t>
            </a:r>
            <a:r>
              <a:rPr lang="et-EE" dirty="0" err="1"/>
              <a:t>minute</a:t>
            </a:r>
            <a:endParaRPr lang="et-EE" dirty="0"/>
          </a:p>
          <a:p>
            <a:pPr lvl="1"/>
            <a:r>
              <a:rPr lang="et-EE" dirty="0"/>
              <a:t>T5 – T11: 0,025</a:t>
            </a:r>
            <a:r>
              <a:rPr lang="en-US" dirty="0"/>
              <a:t> </a:t>
            </a:r>
            <a:r>
              <a:rPr lang="et-EE" dirty="0"/>
              <a:t>€</a:t>
            </a:r>
            <a:r>
              <a:rPr lang="en-US" dirty="0"/>
              <a:t> per minute (except electric vehicles – 0</a:t>
            </a:r>
            <a:r>
              <a:rPr lang="et-EE" dirty="0"/>
              <a:t>€)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</p:spPr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/>
          <a:p>
            <a:fld id="{E13A0E28-B0F1-47A5-836C-7287D6FCB543}" type="slidenum">
              <a:rPr lang="et-EE" smtClean="0"/>
              <a:t>17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7931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structure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291887"/>
            <a:ext cx="11139778" cy="4801416"/>
          </a:xfrm>
        </p:spPr>
        <p:txBody>
          <a:bodyPr>
            <a:normAutofit/>
          </a:bodyPr>
          <a:lstStyle/>
          <a:p>
            <a:r>
              <a:rPr lang="en-US" dirty="0"/>
              <a:t>Initializing, when the data is passed in original order of the declaration</a:t>
            </a:r>
            <a:br>
              <a:rPr lang="et-EE" dirty="0"/>
            </a:br>
            <a:r>
              <a:rPr lang="en-US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product item 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t-EE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kern="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4.00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"Cucumber</a:t>
            </a:r>
            <a:r>
              <a:rPr lang="en-US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};</a:t>
            </a:r>
            <a:endParaRPr lang="et-EE" kern="0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t-EE" kern="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You can specify the field and list them out of order</a:t>
            </a:r>
            <a:br>
              <a:rPr lang="et-EE" dirty="0"/>
            </a:b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product item 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t-EE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{.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"Cabbage"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.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price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0.</a:t>
            </a:r>
            <a:r>
              <a:rPr lang="et-EE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25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};</a:t>
            </a:r>
            <a:endParaRPr lang="et-EE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t-EE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/>
              <a:t>You can initialize an array of structures</a:t>
            </a:r>
            <a:br>
              <a:rPr lang="et-EE" dirty="0"/>
            </a:br>
            <a:r>
              <a:rPr lang="en-US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items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t-EE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t-EE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kern="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t-EE" kern="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t-EE" kern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  <a:r>
              <a:rPr lang="en-US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t-EE" kern="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t-EE" kern="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kern="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t-EE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"Tomato"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t-EE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21189-D583-40DA-854B-3F743835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40653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r>
              <a:rPr lang="et-EE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400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14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et-EE" sz="2400" kern="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14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2400" kern="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item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{.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t-EE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t-EE" sz="1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t-EE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"Cabbage"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items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t-EE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1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t-EE" sz="1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"Noodles"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t-EE" sz="1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.90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t-EE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"Tomato"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}};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"%.2f </a:t>
            </a:r>
            <a:r>
              <a:rPr lang="en-US" sz="1400" kern="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</a:t>
            </a:r>
            <a:r>
              <a:rPr lang="en-US" sz="14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%s\n"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"%.2f </a:t>
            </a:r>
            <a:r>
              <a:rPr lang="en-US" sz="1400" kern="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</a:t>
            </a:r>
            <a:r>
              <a:rPr lang="en-US" sz="14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%s\n"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"%.2f </a:t>
            </a:r>
            <a:r>
              <a:rPr lang="en-US" sz="1400" kern="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</a:t>
            </a:r>
            <a:r>
              <a:rPr lang="en-US" sz="14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%s\n"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t-E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3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9430F-4066-47F0-B098-EC7F0478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26897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t-EE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contractSigned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4</a:t>
            </a:fld>
            <a:endParaRPr lang="et-EE"/>
          </a:p>
        </p:txBody>
      </p:sp>
      <p:sp>
        <p:nvSpPr>
          <p:cNvPr id="8" name="TextBox 7"/>
          <p:cNvSpPr txBox="1"/>
          <p:nvPr/>
        </p:nvSpPr>
        <p:spPr>
          <a:xfrm>
            <a:off x="838200" y="1825625"/>
            <a:ext cx="4842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put one structure inside of another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Remember – structure is just another data type</a:t>
            </a:r>
            <a:endParaRPr lang="et-E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t-E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order they’re defined is important</a:t>
            </a:r>
            <a:endParaRPr lang="et-E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t-E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Point can be used as the separator between the name and the field</a:t>
            </a:r>
            <a:endParaRPr lang="et-EE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E886E-DD4B-495D-9343-CA1B6B00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13436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r>
              <a:rPr lang="et-EE" dirty="0"/>
              <a:t>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US" sz="29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29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t-EE" sz="29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5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5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5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5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5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2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9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29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9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t-EE" sz="29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5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sz="29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9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45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sz="29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9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45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contractSigned</a:t>
            </a: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5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2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5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5</a:t>
            </a:fld>
            <a:endParaRPr lang="et-EE"/>
          </a:p>
        </p:txBody>
      </p:sp>
      <p:sp>
        <p:nvSpPr>
          <p:cNvPr id="8" name="TextBox 7"/>
          <p:cNvSpPr txBox="1"/>
          <p:nvPr/>
        </p:nvSpPr>
        <p:spPr>
          <a:xfrm>
            <a:off x="838200" y="1677911"/>
            <a:ext cx="5196840" cy="451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t-EE" sz="16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employee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6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t-EE" sz="5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</a:t>
            </a:r>
            <a:r>
              <a:rPr lang="et-EE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Haab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contractSigned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t-EE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1985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contractSigned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contractSigned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6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t-EE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"%s %s - %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u.%u.%u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coontractSigned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contractSigned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contractSigned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84B87-6C91-4D8F-8B5B-7A2BA438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77892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a structure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887"/>
            <a:ext cx="10515600" cy="1236508"/>
          </a:xfrm>
        </p:spPr>
        <p:txBody>
          <a:bodyPr>
            <a:normAutofit/>
          </a:bodyPr>
          <a:lstStyle/>
          <a:p>
            <a:r>
              <a:rPr lang="en-US" sz="2400" dirty="0"/>
              <a:t>Reminder: structure was a data type, albeit a complex one. This means that we can also use it as a return type for a function.</a:t>
            </a:r>
          </a:p>
          <a:p>
            <a:r>
              <a:rPr lang="en-US" sz="2400" dirty="0"/>
              <a:t>We can return one whole structure per function call. </a:t>
            </a:r>
            <a:endParaRPr lang="et-E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6</a:t>
            </a:fld>
            <a:endParaRPr lang="et-EE"/>
          </a:p>
        </p:txBody>
      </p:sp>
      <p:sp>
        <p:nvSpPr>
          <p:cNvPr id="6" name="Rectangle 5"/>
          <p:cNvSpPr/>
          <p:nvPr/>
        </p:nvSpPr>
        <p:spPr>
          <a:xfrm>
            <a:off x="5912800" y="2538770"/>
            <a:ext cx="3036163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16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6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et-EE" sz="1600" kern="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28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8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56" y="2528395"/>
            <a:ext cx="3660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Let’s create a new type for our structure for easier use</a:t>
            </a:r>
            <a:endParaRPr lang="et-EE" dirty="0"/>
          </a:p>
          <a:p>
            <a:pPr marL="342900" indent="-342900">
              <a:buFont typeface="+mj-lt"/>
              <a:buAutoNum type="arabicPeriod"/>
            </a:pPr>
            <a:endParaRPr lang="et-EE" dirty="0"/>
          </a:p>
          <a:p>
            <a:pPr marL="342900" indent="-342900">
              <a:buFont typeface="+mj-lt"/>
              <a:buAutoNum type="arabicPeriod"/>
            </a:pPr>
            <a:endParaRPr lang="et-EE" dirty="0"/>
          </a:p>
          <a:p>
            <a:pPr marL="342900" indent="-342900">
              <a:buFont typeface="+mj-lt"/>
              <a:buAutoNum type="arabicPeriod"/>
            </a:pPr>
            <a:endParaRPr lang="et-EE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prototype for our function</a:t>
            </a:r>
            <a:endParaRPr lang="et-EE" dirty="0"/>
          </a:p>
          <a:p>
            <a:pPr marL="342900" indent="-342900">
              <a:buFont typeface="+mj-lt"/>
              <a:buAutoNum type="arabicPeriod"/>
            </a:pPr>
            <a:endParaRPr lang="et-EE" dirty="0"/>
          </a:p>
          <a:p>
            <a:pPr marL="342900" indent="-342900">
              <a:buFont typeface="+mj-lt"/>
              <a:buAutoNum type="arabicPeriod"/>
            </a:pPr>
            <a:endParaRPr lang="et-EE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function itself</a:t>
            </a:r>
            <a:endParaRPr lang="et-EE" dirty="0"/>
          </a:p>
        </p:txBody>
      </p:sp>
      <p:sp>
        <p:nvSpPr>
          <p:cNvPr id="9" name="Rectangle 8"/>
          <p:cNvSpPr/>
          <p:nvPr/>
        </p:nvSpPr>
        <p:spPr>
          <a:xfrm>
            <a:off x="5912800" y="3880601"/>
            <a:ext cx="2653290" cy="35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EnterCoords</a:t>
            </a: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t-EE" sz="2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12801" y="4413539"/>
            <a:ext cx="3834493" cy="1965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EnterCoords</a:t>
            </a: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t-EE" sz="16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28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temporar</a:t>
            </a:r>
            <a:r>
              <a:rPr lang="et-EE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8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et-EE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 </a:t>
            </a: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6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8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et-EE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 </a:t>
            </a: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6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8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2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76FD4A-AAD3-479E-A694-4958DC86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97327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r>
              <a:rPr lang="et-EE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886"/>
            <a:ext cx="10515600" cy="506446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200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sz="1200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7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t-EE" sz="5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12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12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7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t-EE" sz="5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EnterCoords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7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t-EE" sz="5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t-EE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point 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t-EE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EnterCoords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t-EE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EnterCoords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length is %.2f"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)));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8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t-EE" sz="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EnterCoords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t-EE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point temporary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"Enter the x and y coordinates for point %d\n&gt; "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 %d"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en-US" sz="1200" kern="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en-US" sz="1200" kern="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2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7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FFE81-4D12-40E5-925C-7B1A47E6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28006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visualized</a:t>
            </a:r>
            <a:endParaRPr lang="et-EE" dirty="0"/>
          </a:p>
        </p:txBody>
      </p:sp>
      <p:sp>
        <p:nvSpPr>
          <p:cNvPr id="4" name="Rectangle 3"/>
          <p:cNvSpPr/>
          <p:nvPr/>
        </p:nvSpPr>
        <p:spPr>
          <a:xfrm>
            <a:off x="838199" y="2743200"/>
            <a:ext cx="2214457" cy="20082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br>
              <a:rPr lang="et-EE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0x0199FF8A</a:t>
            </a:r>
            <a:endParaRPr lang="et-EE" dirty="0"/>
          </a:p>
        </p:txBody>
      </p:sp>
      <p:sp>
        <p:nvSpPr>
          <p:cNvPr id="7" name="Rectangle 6"/>
          <p:cNvSpPr/>
          <p:nvPr/>
        </p:nvSpPr>
        <p:spPr>
          <a:xfrm>
            <a:off x="3744313" y="2743200"/>
            <a:ext cx="2092607" cy="20082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4400" dirty="0"/>
              <a:t> </a:t>
            </a:r>
            <a:br>
              <a:rPr lang="et-EE" dirty="0"/>
            </a:br>
            <a:r>
              <a:rPr lang="et-EE" sz="2800" dirty="0"/>
              <a:t>       </a:t>
            </a:r>
            <a:r>
              <a:rPr lang="et-EE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t-EE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25</a:t>
            </a:r>
            <a:endParaRPr lang="et-EE" sz="3200" dirty="0"/>
          </a:p>
        </p:txBody>
      </p: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3052656" y="3747307"/>
            <a:ext cx="6916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24921" y="2743200"/>
            <a:ext cx="2977097" cy="1928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t-EE" sz="28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t-EE" sz="28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8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8</a:t>
            </a:fld>
            <a:endParaRPr lang="et-EE"/>
          </a:p>
        </p:txBody>
      </p:sp>
      <p:sp>
        <p:nvSpPr>
          <p:cNvPr id="5" name="TextBox 4"/>
          <p:cNvSpPr txBox="1"/>
          <p:nvPr/>
        </p:nvSpPr>
        <p:spPr>
          <a:xfrm>
            <a:off x="838200" y="2132401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3600" dirty="0">
                <a:ln w="0"/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*p</a:t>
            </a:r>
            <a:endParaRPr lang="et-EE" sz="3600" dirty="0"/>
          </a:p>
        </p:txBody>
      </p:sp>
      <p:sp>
        <p:nvSpPr>
          <p:cNvPr id="8" name="Rectangle 7"/>
          <p:cNvSpPr/>
          <p:nvPr/>
        </p:nvSpPr>
        <p:spPr>
          <a:xfrm>
            <a:off x="3744313" y="2132401"/>
            <a:ext cx="1037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sz="3600" dirty="0">
                <a:ln w="0"/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num</a:t>
            </a:r>
          </a:p>
        </p:txBody>
      </p:sp>
      <p:sp>
        <p:nvSpPr>
          <p:cNvPr id="9" name="Rectangle 8"/>
          <p:cNvSpPr/>
          <p:nvPr/>
        </p:nvSpPr>
        <p:spPr>
          <a:xfrm>
            <a:off x="3744313" y="4751414"/>
            <a:ext cx="171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sz="2400" dirty="0">
                <a:ln w="0"/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0x0199FF8A</a:t>
            </a:r>
            <a:endParaRPr lang="et-EE" sz="24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4751414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sz="2400" dirty="0">
                <a:ln w="0"/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0x0199FF86</a:t>
            </a:r>
            <a:endParaRPr lang="et-EE" sz="24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D3703D2-9D96-4CA2-B562-171491E3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76909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visualized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9</a:t>
            </a:fld>
            <a:endParaRPr lang="et-EE"/>
          </a:p>
        </p:txBody>
      </p:sp>
      <p:sp>
        <p:nvSpPr>
          <p:cNvPr id="7" name="Rectangle 6"/>
          <p:cNvSpPr/>
          <p:nvPr/>
        </p:nvSpPr>
        <p:spPr>
          <a:xfrm>
            <a:off x="838200" y="1950868"/>
            <a:ext cx="1279071" cy="10940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*p</a:t>
            </a: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48F9AC00</a:t>
            </a:r>
            <a:endParaRPr lang="et-EE" sz="1900" dirty="0"/>
          </a:p>
        </p:txBody>
      </p:sp>
      <p:sp>
        <p:nvSpPr>
          <p:cNvPr id="11" name="Rectangle 10"/>
          <p:cNvSpPr/>
          <p:nvPr/>
        </p:nvSpPr>
        <p:spPr>
          <a:xfrm>
            <a:off x="838199" y="3875088"/>
            <a:ext cx="1279071" cy="10940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array</a:t>
            </a: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[0]</a:t>
            </a: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5</a:t>
            </a:r>
            <a:endParaRPr lang="et-EE" sz="2000" dirty="0"/>
          </a:p>
        </p:txBody>
      </p:sp>
      <p:sp>
        <p:nvSpPr>
          <p:cNvPr id="12" name="Rectangle 11"/>
          <p:cNvSpPr/>
          <p:nvPr/>
        </p:nvSpPr>
        <p:spPr>
          <a:xfrm>
            <a:off x="2117270" y="3875088"/>
            <a:ext cx="1279071" cy="10940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array</a:t>
            </a: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[1]</a:t>
            </a: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3</a:t>
            </a:r>
            <a:endParaRPr lang="et-EE" sz="2000" dirty="0"/>
          </a:p>
        </p:txBody>
      </p:sp>
      <p:sp>
        <p:nvSpPr>
          <p:cNvPr id="13" name="Rectangle 12"/>
          <p:cNvSpPr/>
          <p:nvPr/>
        </p:nvSpPr>
        <p:spPr>
          <a:xfrm>
            <a:off x="3396341" y="3875088"/>
            <a:ext cx="1279071" cy="10940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array</a:t>
            </a: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[2]</a:t>
            </a: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7</a:t>
            </a:r>
            <a:endParaRPr lang="et-EE" sz="2000" dirty="0"/>
          </a:p>
        </p:txBody>
      </p:sp>
      <p:sp>
        <p:nvSpPr>
          <p:cNvPr id="14" name="Rectangle 13"/>
          <p:cNvSpPr/>
          <p:nvPr/>
        </p:nvSpPr>
        <p:spPr>
          <a:xfrm>
            <a:off x="4675412" y="3875088"/>
            <a:ext cx="1279071" cy="10940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array</a:t>
            </a: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[3]</a:t>
            </a: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3</a:t>
            </a:r>
            <a:endParaRPr lang="et-EE" sz="2000" dirty="0"/>
          </a:p>
        </p:txBody>
      </p:sp>
      <p:sp>
        <p:nvSpPr>
          <p:cNvPr id="15" name="Rectangle 14"/>
          <p:cNvSpPr/>
          <p:nvPr/>
        </p:nvSpPr>
        <p:spPr>
          <a:xfrm>
            <a:off x="5954483" y="3875088"/>
            <a:ext cx="1279071" cy="10940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array</a:t>
            </a: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[4]</a:t>
            </a: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5</a:t>
            </a:r>
            <a:endParaRPr lang="et-EE" sz="2000" dirty="0"/>
          </a:p>
        </p:txBody>
      </p:sp>
      <p:cxnSp>
        <p:nvCxnSpPr>
          <p:cNvPr id="18" name="Straight Arrow Connector 17"/>
          <p:cNvCxnSpPr>
            <a:stCxn id="7" idx="2"/>
            <a:endCxn id="11" idx="0"/>
          </p:cNvCxnSpPr>
          <p:nvPr/>
        </p:nvCxnSpPr>
        <p:spPr>
          <a:xfrm flipH="1">
            <a:off x="1477734" y="3044882"/>
            <a:ext cx="0" cy="828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96341" y="4977633"/>
            <a:ext cx="10263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*(p + 2)</a:t>
            </a:r>
            <a:br>
              <a:rPr lang="et-EE" dirty="0"/>
            </a:br>
            <a:r>
              <a:rPr lang="et-EE" sz="1600" dirty="0">
                <a:ln w="0"/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48F9AC94</a:t>
            </a:r>
            <a:endParaRPr lang="et-EE" dirty="0"/>
          </a:p>
        </p:txBody>
      </p:sp>
      <p:sp>
        <p:nvSpPr>
          <p:cNvPr id="20" name="TextBox 19"/>
          <p:cNvSpPr txBox="1"/>
          <p:nvPr/>
        </p:nvSpPr>
        <p:spPr>
          <a:xfrm>
            <a:off x="2117270" y="4977633"/>
            <a:ext cx="10263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*(p + 1)</a:t>
            </a:r>
            <a:br>
              <a:rPr lang="et-EE" dirty="0"/>
            </a:br>
            <a:r>
              <a:rPr lang="et-EE" sz="1600" dirty="0">
                <a:ln w="0"/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48F9AC92</a:t>
            </a:r>
            <a:endParaRPr lang="et-EE" dirty="0"/>
          </a:p>
        </p:txBody>
      </p:sp>
      <p:sp>
        <p:nvSpPr>
          <p:cNvPr id="21" name="TextBox 20"/>
          <p:cNvSpPr txBox="1"/>
          <p:nvPr/>
        </p:nvSpPr>
        <p:spPr>
          <a:xfrm>
            <a:off x="838199" y="4977633"/>
            <a:ext cx="10263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*(p + 0)</a:t>
            </a:r>
            <a:br>
              <a:rPr lang="et-EE" dirty="0"/>
            </a:br>
            <a:r>
              <a:rPr lang="et-EE" sz="1600" dirty="0">
                <a:ln w="0"/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48F9AC00</a:t>
            </a:r>
            <a:endParaRPr lang="et-EE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4979235"/>
            <a:ext cx="10263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*(p + 3)</a:t>
            </a:r>
            <a:br>
              <a:rPr lang="et-EE" dirty="0"/>
            </a:br>
            <a:r>
              <a:rPr lang="et-EE" sz="1600" dirty="0">
                <a:ln w="0"/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48F9AC96</a:t>
            </a:r>
            <a:endParaRPr lang="et-EE" dirty="0"/>
          </a:p>
        </p:txBody>
      </p:sp>
      <p:sp>
        <p:nvSpPr>
          <p:cNvPr id="23" name="TextBox 22"/>
          <p:cNvSpPr txBox="1"/>
          <p:nvPr/>
        </p:nvSpPr>
        <p:spPr>
          <a:xfrm>
            <a:off x="5954483" y="4977633"/>
            <a:ext cx="10263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*(p + 4)</a:t>
            </a:r>
            <a:br>
              <a:rPr lang="et-EE" dirty="0"/>
            </a:br>
            <a:r>
              <a:rPr lang="et-EE" sz="1600" dirty="0">
                <a:ln w="0"/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48F9AC98</a:t>
            </a:r>
            <a:endParaRPr lang="et-EE" dirty="0"/>
          </a:p>
        </p:txBody>
      </p:sp>
      <p:sp>
        <p:nvSpPr>
          <p:cNvPr id="24" name="TextBox 23"/>
          <p:cNvSpPr txBox="1"/>
          <p:nvPr/>
        </p:nvSpPr>
        <p:spPr>
          <a:xfrm>
            <a:off x="5314947" y="1950868"/>
            <a:ext cx="6257158" cy="127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4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3765B-EFA9-47E2-9EFE-B10A943F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054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1278</Words>
  <Application>Microsoft Office PowerPoint</Application>
  <PresentationFormat>Widescreen</PresentationFormat>
  <Paragraphs>291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Structures continued</vt:lpstr>
      <vt:lpstr>Initializing a structure</vt:lpstr>
      <vt:lpstr>Sample 1</vt:lpstr>
      <vt:lpstr>Nested structures</vt:lpstr>
      <vt:lpstr>Sample 2</vt:lpstr>
      <vt:lpstr>Function returning a structure</vt:lpstr>
      <vt:lpstr>Sample 3</vt:lpstr>
      <vt:lpstr>Pointers visualized</vt:lpstr>
      <vt:lpstr>Pointers and arrays visualized</vt:lpstr>
      <vt:lpstr>Pointers and structures</vt:lpstr>
      <vt:lpstr>Accessing members using pointers (1)</vt:lpstr>
      <vt:lpstr>Accessing members using pointers (2)</vt:lpstr>
      <vt:lpstr>Sample 4</vt:lpstr>
      <vt:lpstr>Task general description</vt:lpstr>
      <vt:lpstr>Sample of expected output</vt:lpstr>
      <vt:lpstr>Tasks (graded separately)</vt:lpstr>
      <vt:lpstr>Advanced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Struktuurid vol2</dc:title>
  <dc:creator>Risto Heinsar</dc:creator>
  <cp:lastModifiedBy>Risto Heinsar</cp:lastModifiedBy>
  <cp:revision>203</cp:revision>
  <dcterms:created xsi:type="dcterms:W3CDTF">2013-02-13T09:21:05Z</dcterms:created>
  <dcterms:modified xsi:type="dcterms:W3CDTF">2020-02-24T17:24:02Z</dcterms:modified>
</cp:coreProperties>
</file>