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74" r:id="rId4"/>
    <p:sldId id="290" r:id="rId5"/>
    <p:sldId id="287" r:id="rId6"/>
    <p:sldId id="288" r:id="rId7"/>
    <p:sldId id="275" r:id="rId8"/>
    <p:sldId id="289" r:id="rId9"/>
    <p:sldId id="258" r:id="rId10"/>
    <p:sldId id="260" r:id="rId11"/>
    <p:sldId id="278" r:id="rId12"/>
    <p:sldId id="282" r:id="rId13"/>
    <p:sldId id="285" r:id="rId14"/>
    <p:sldId id="267" r:id="rId15"/>
    <p:sldId id="286" r:id="rId1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0B791-0D86-42C4-A8CC-9832632C1A68}" type="datetimeFigureOut">
              <a:rPr lang="et-EE" smtClean="0"/>
              <a:t>30.03.2020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9527E-97BC-4F3A-9A51-8FDFAD36133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1030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3449A-8505-4DF4-92DF-A04B5F4B3BBF}" type="slidenum">
              <a:rPr lang="et-EE" smtClean="0"/>
              <a:t>13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5102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2720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8501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5189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4113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380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7141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5274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1323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5160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8433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0009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D6BF8-BED5-49CF-A2B1-B145E0CE6C5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4979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r>
              <a:rPr lang="et-EE" dirty="0"/>
              <a:t> </a:t>
            </a:r>
            <a:r>
              <a:rPr lang="en-US" dirty="0"/>
              <a:t>v3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/>
              <a:t>realloc</a:t>
            </a:r>
            <a:r>
              <a:rPr lang="et-E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86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unknown number of records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dirty="0"/>
              <a:t>1. </a:t>
            </a:r>
            <a:r>
              <a:rPr lang="en-US" dirty="0"/>
              <a:t>option</a:t>
            </a:r>
            <a:r>
              <a:rPr lang="et-EE" dirty="0"/>
              <a:t>: </a:t>
            </a:r>
            <a:r>
              <a:rPr lang="en-US" dirty="0"/>
              <a:t>read a record at a time while expanding memory</a:t>
            </a:r>
            <a:endParaRPr lang="et-EE" dirty="0"/>
          </a:p>
          <a:p>
            <a:pPr lvl="1"/>
            <a:r>
              <a:rPr lang="en-US" dirty="0"/>
              <a:t>While reading, check if there is enough memory allocated. If needed, expand using </a:t>
            </a:r>
            <a:r>
              <a:rPr lang="en-US" dirty="0" err="1"/>
              <a:t>realloc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Strategies: expand on each line (n + 1), expand preemptively (n * 2)</a:t>
            </a:r>
          </a:p>
          <a:p>
            <a:r>
              <a:rPr lang="et-EE" dirty="0"/>
              <a:t>2. </a:t>
            </a:r>
            <a:r>
              <a:rPr lang="en-US" dirty="0"/>
              <a:t>option</a:t>
            </a:r>
            <a:r>
              <a:rPr lang="et-EE" dirty="0"/>
              <a:t>: </a:t>
            </a:r>
            <a:r>
              <a:rPr lang="en-US" dirty="0"/>
              <a:t>identify record count in file beforehand</a:t>
            </a:r>
            <a:endParaRPr lang="et-EE" dirty="0"/>
          </a:p>
          <a:p>
            <a:pPr lvl="1"/>
            <a:r>
              <a:rPr lang="en-US" dirty="0"/>
              <a:t>Find the file record count (either read the file twice </a:t>
            </a:r>
            <a:r>
              <a:rPr lang="en-US" dirty="0">
                <a:solidFill>
                  <a:srgbClr val="FF0000"/>
                </a:solidFill>
                <a:latin typeface="Wingdings" panose="05000000000000000000" pitchFamily="2" charset="2"/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save the count in file </a:t>
            </a:r>
            <a:r>
              <a:rPr lang="en-US" dirty="0">
                <a:solidFill>
                  <a:srgbClr val="FF0000"/>
                </a:solidFill>
                <a:latin typeface="Wingdings" panose="05000000000000000000" pitchFamily="2" charset="2"/>
              </a:rPr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Allocate memory according to the identified record count</a:t>
            </a:r>
          </a:p>
          <a:p>
            <a:pPr lvl="1"/>
            <a:r>
              <a:rPr lang="en-US" dirty="0"/>
              <a:t>Read the records into memory</a:t>
            </a:r>
          </a:p>
          <a:p>
            <a:r>
              <a:rPr lang="et-EE" dirty="0"/>
              <a:t>3. </a:t>
            </a:r>
            <a:r>
              <a:rPr lang="en-US" dirty="0"/>
              <a:t>option</a:t>
            </a:r>
            <a:r>
              <a:rPr lang="et-EE" dirty="0"/>
              <a:t>: </a:t>
            </a:r>
            <a:r>
              <a:rPr lang="en-US" dirty="0"/>
              <a:t>read a record at a time to linked structures </a:t>
            </a:r>
            <a:endParaRPr lang="et-EE" dirty="0"/>
          </a:p>
          <a:p>
            <a:pPr lvl="1"/>
            <a:r>
              <a:rPr lang="en-US" dirty="0"/>
              <a:t>Each structure is allocated separately as a record is read</a:t>
            </a:r>
          </a:p>
          <a:p>
            <a:pPr lvl="1"/>
            <a:r>
              <a:rPr lang="en-US" dirty="0"/>
              <a:t>Structures are linked to each other using pointers</a:t>
            </a:r>
          </a:p>
          <a:p>
            <a:pPr lvl="1"/>
            <a:r>
              <a:rPr lang="en-US" dirty="0"/>
              <a:t>You’re going to have yourself a linked list (advanced data structures)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3195-632F-428C-B0B4-3C4FA1F4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34587-4FED-48BB-84AE-3EC78DE8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5041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r>
              <a:rPr lang="et-EE" dirty="0"/>
              <a:t> ((n + 1) </a:t>
            </a:r>
            <a:r>
              <a:rPr lang="en-US" dirty="0"/>
              <a:t>strategy</a:t>
            </a:r>
            <a:r>
              <a:rPr lang="et-EE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counter, 2 structure pointers, temporary variables (buffers), initialize what is needed</a:t>
            </a:r>
            <a:endParaRPr lang="et-EE" dirty="0"/>
          </a:p>
          <a:p>
            <a:r>
              <a:rPr lang="en-US" dirty="0"/>
              <a:t>In a loop, read the record from a file to the buffer(s):</a:t>
            </a:r>
          </a:p>
          <a:p>
            <a:pPr lvl="1"/>
            <a:r>
              <a:rPr lang="en-US" dirty="0"/>
              <a:t>If reading was successful, then:</a:t>
            </a:r>
          </a:p>
          <a:p>
            <a:pPr lvl="2"/>
            <a:r>
              <a:rPr lang="en-US" dirty="0"/>
              <a:t>Expand the memory by (counter + 1) structures </a:t>
            </a:r>
          </a:p>
          <a:p>
            <a:pPr lvl="2"/>
            <a:r>
              <a:rPr lang="en-US" dirty="0"/>
              <a:t>If expanding failed, then:</a:t>
            </a:r>
          </a:p>
          <a:p>
            <a:pPr lvl="3"/>
            <a:r>
              <a:rPr lang="en-US" dirty="0"/>
              <a:t>Close the file</a:t>
            </a:r>
          </a:p>
          <a:p>
            <a:pPr lvl="3"/>
            <a:r>
              <a:rPr lang="en-US" dirty="0"/>
              <a:t>Decide what to do next (work with what you’ve got, free everything and abort, …)</a:t>
            </a:r>
          </a:p>
          <a:p>
            <a:pPr lvl="2"/>
            <a:r>
              <a:rPr lang="en-US" dirty="0"/>
              <a:t>Otherwise:</a:t>
            </a:r>
            <a:endParaRPr lang="et-EE" dirty="0"/>
          </a:p>
          <a:p>
            <a:pPr lvl="3"/>
            <a:r>
              <a:rPr lang="en-US" dirty="0"/>
              <a:t>Unify the “alternating” pointers </a:t>
            </a:r>
            <a:r>
              <a:rPr lang="et-EE" dirty="0"/>
              <a:t>(ptr1 = ptr2)</a:t>
            </a:r>
            <a:endParaRPr lang="en-US" dirty="0"/>
          </a:p>
          <a:p>
            <a:pPr lvl="3"/>
            <a:r>
              <a:rPr lang="en-US" dirty="0"/>
              <a:t>Copy the record from your buffer(s) to the allocated array</a:t>
            </a:r>
            <a:endParaRPr lang="et-EE" dirty="0"/>
          </a:p>
          <a:p>
            <a:pPr lvl="3"/>
            <a:r>
              <a:rPr lang="en-US" dirty="0"/>
              <a:t>Increment counter</a:t>
            </a:r>
            <a:endParaRPr lang="et-EE" dirty="0"/>
          </a:p>
          <a:p>
            <a:r>
              <a:rPr lang="en-US" dirty="0"/>
              <a:t>Close the file</a:t>
            </a:r>
            <a:endParaRPr lang="et-EE" dirty="0"/>
          </a:p>
          <a:p>
            <a:r>
              <a:rPr lang="en-US" dirty="0"/>
              <a:t>Start working with the data</a:t>
            </a:r>
            <a:endParaRPr lang="et-EE" dirty="0"/>
          </a:p>
          <a:p>
            <a:pPr lvl="3"/>
            <a:endParaRPr lang="et-EE" dirty="0"/>
          </a:p>
          <a:p>
            <a:pPr lvl="2"/>
            <a:endParaRPr lang="et-EE" dirty="0"/>
          </a:p>
          <a:p>
            <a:pPr lvl="2"/>
            <a:endParaRPr lang="et-EE" dirty="0"/>
          </a:p>
          <a:p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4F5AB5-3855-4CA6-9991-FAA77118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3B856-048D-4764-B9CC-741ABA36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11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4680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r>
              <a:rPr lang="et-EE" dirty="0"/>
              <a:t> ((</a:t>
            </a:r>
            <a:r>
              <a:rPr lang="en-US" dirty="0"/>
              <a:t>2 * n</a:t>
            </a:r>
            <a:r>
              <a:rPr lang="et-EE" dirty="0"/>
              <a:t>) </a:t>
            </a:r>
            <a:r>
              <a:rPr lang="en-US" dirty="0"/>
              <a:t>strategy</a:t>
            </a:r>
            <a:r>
              <a:rPr lang="et-EE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Create a 2 counters, 2 structure pointers and buffers, initialize</a:t>
            </a:r>
            <a:endParaRPr lang="et-EE" sz="2400" dirty="0"/>
          </a:p>
          <a:p>
            <a:r>
              <a:rPr lang="en-US" sz="2400" dirty="0"/>
              <a:t>In a loop, read the record from a file to the buffer(s):</a:t>
            </a:r>
          </a:p>
          <a:p>
            <a:pPr lvl="1"/>
            <a:r>
              <a:rPr lang="en-US" dirty="0"/>
              <a:t>If reading was successful, then:</a:t>
            </a:r>
          </a:p>
          <a:p>
            <a:pPr lvl="2"/>
            <a:r>
              <a:rPr lang="en-US" dirty="0"/>
              <a:t>Check if there is enough memory (</a:t>
            </a:r>
            <a:r>
              <a:rPr lang="en-US" dirty="0" err="1"/>
              <a:t>current_record_count</a:t>
            </a:r>
            <a:r>
              <a:rPr lang="en-US" dirty="0"/>
              <a:t> &lt; </a:t>
            </a:r>
            <a:r>
              <a:rPr lang="en-US" dirty="0" err="1"/>
              <a:t>total_allocated</a:t>
            </a:r>
            <a:r>
              <a:rPr lang="en-US" dirty="0"/>
              <a:t>). If not, then:</a:t>
            </a:r>
          </a:p>
          <a:p>
            <a:pPr lvl="3"/>
            <a:r>
              <a:rPr lang="en-US" dirty="0"/>
              <a:t>Allocate a larger block (</a:t>
            </a:r>
            <a:r>
              <a:rPr lang="en-US" dirty="0" err="1"/>
              <a:t>total_allocated</a:t>
            </a:r>
            <a:r>
              <a:rPr lang="en-US" dirty="0"/>
              <a:t> * 2) using </a:t>
            </a:r>
            <a:r>
              <a:rPr lang="en-US" dirty="0" err="1"/>
              <a:t>realloc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If expanding failed, then:</a:t>
            </a:r>
          </a:p>
          <a:p>
            <a:pPr lvl="4"/>
            <a:r>
              <a:rPr lang="en-US" dirty="0"/>
              <a:t>Close the file</a:t>
            </a:r>
          </a:p>
          <a:p>
            <a:pPr lvl="4"/>
            <a:r>
              <a:rPr lang="en-US" dirty="0"/>
              <a:t>Decide what to do next (work with what you’ve got, free everything and abort, …)</a:t>
            </a:r>
          </a:p>
          <a:p>
            <a:pPr lvl="3"/>
            <a:r>
              <a:rPr lang="en-US" dirty="0"/>
              <a:t>Otherwise:</a:t>
            </a:r>
          </a:p>
          <a:p>
            <a:pPr lvl="4"/>
            <a:r>
              <a:rPr lang="en-US" dirty="0"/>
              <a:t>Update </a:t>
            </a:r>
            <a:r>
              <a:rPr lang="en-US" dirty="0" err="1"/>
              <a:t>total_allocated</a:t>
            </a:r>
            <a:endParaRPr lang="en-US" dirty="0"/>
          </a:p>
          <a:p>
            <a:pPr lvl="4"/>
            <a:r>
              <a:rPr lang="en-US" dirty="0"/>
              <a:t>Unify the “alternating” pointers </a:t>
            </a:r>
            <a:r>
              <a:rPr lang="et-EE" dirty="0"/>
              <a:t>(ptr1 = ptr2)</a:t>
            </a:r>
            <a:endParaRPr lang="en-US" dirty="0"/>
          </a:p>
          <a:p>
            <a:pPr lvl="2"/>
            <a:r>
              <a:rPr lang="en-US" dirty="0"/>
              <a:t>Copy the record from your buffer(s) to the allocated array</a:t>
            </a:r>
            <a:endParaRPr lang="et-EE" dirty="0"/>
          </a:p>
          <a:p>
            <a:pPr lvl="2"/>
            <a:r>
              <a:rPr lang="en-US" dirty="0"/>
              <a:t>Increment </a:t>
            </a:r>
            <a:r>
              <a:rPr lang="en-US" dirty="0" err="1"/>
              <a:t>current_record_count</a:t>
            </a:r>
            <a:r>
              <a:rPr lang="en-US"/>
              <a:t> </a:t>
            </a:r>
            <a:endParaRPr lang="et-EE" dirty="0"/>
          </a:p>
          <a:p>
            <a:r>
              <a:rPr lang="en-US" sz="2400" dirty="0"/>
              <a:t>Close the file</a:t>
            </a:r>
          </a:p>
          <a:p>
            <a:r>
              <a:rPr lang="en-US" sz="2400" dirty="0"/>
              <a:t>Reallocate to the exact number that was actually needed</a:t>
            </a:r>
          </a:p>
          <a:p>
            <a:r>
              <a:rPr lang="en-US" sz="2400" dirty="0"/>
              <a:t>Start working with the data</a:t>
            </a:r>
            <a:endParaRPr lang="et-EE" sz="2400" dirty="0"/>
          </a:p>
          <a:p>
            <a:pPr lvl="3"/>
            <a:endParaRPr lang="et-EE" dirty="0"/>
          </a:p>
          <a:p>
            <a:pPr lvl="2"/>
            <a:endParaRPr lang="et-EE" dirty="0"/>
          </a:p>
          <a:p>
            <a:pPr lvl="2"/>
            <a:endParaRPr lang="et-EE" dirty="0"/>
          </a:p>
          <a:p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4F5AB5-3855-4CA6-9991-FAA77118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7CA53-1EF3-4DB2-8E8A-28D651BD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12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4636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Read N records from a file into a structure array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Array must be allocated dynamically using </a:t>
            </a:r>
            <a:r>
              <a:rPr lang="en-US" dirty="0" err="1"/>
              <a:t>realloc</a:t>
            </a:r>
            <a:r>
              <a:rPr lang="en-US" dirty="0"/>
              <a:t>() as you read the data, allocation must be exact!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Allocate the varying length strings inside of the structure dynamically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Allocated amount should depend on the length of the string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Generate the data file using the generator from last week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if you don’t have one, look at last slide</a:t>
            </a:r>
            <a:endParaRPr lang="et-EE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t-EE" b="1" dirty="0"/>
              <a:t>C</a:t>
            </a:r>
            <a:r>
              <a:rPr lang="en-US" b="1" dirty="0"/>
              <a:t>heck for memory problems with </a:t>
            </a:r>
            <a:r>
              <a:rPr lang="en-US" b="1" dirty="0" err="1"/>
              <a:t>valgrind</a:t>
            </a:r>
            <a:r>
              <a:rPr lang="en-US" b="1" dirty="0"/>
              <a:t>, prove that there are no issues!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Create an admissions list. Those who have more points than the average (overall) get accepted. Acceptance list must ordered by the score.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6D62-F667-41A3-87BF-AF89E2A7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7CEE-E359-4039-8F3C-1B154248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13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8819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Advanced 1</a:t>
            </a:r>
            <a:r>
              <a:rPr lang="en-US" dirty="0"/>
              <a:t>: Find the percentage of candidates each curriculum got</a:t>
            </a:r>
          </a:p>
          <a:p>
            <a:r>
              <a:rPr lang="en-US" b="1" dirty="0"/>
              <a:t>Advanced 2: </a:t>
            </a:r>
            <a:r>
              <a:rPr lang="en-US" dirty="0"/>
              <a:t>Identify how many unique curriculums there were and</a:t>
            </a:r>
            <a:r>
              <a:rPr lang="et-EE" dirty="0"/>
              <a:t> </a:t>
            </a:r>
            <a:r>
              <a:rPr lang="en-US" dirty="0"/>
              <a:t>display their names, use them for the previous task. Don’t hardcode the curriculum list!</a:t>
            </a:r>
          </a:p>
          <a:p>
            <a:r>
              <a:rPr lang="en-US" b="1" dirty="0"/>
              <a:t>Advanced 3: </a:t>
            </a:r>
            <a:r>
              <a:rPr lang="en-US" dirty="0"/>
              <a:t>Use the (n * 2) expansion strategy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14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19C92-CF78-4991-93A7-0DE29512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90942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 structure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Index (integer, counts up from 0 or 1)</a:t>
            </a:r>
          </a:p>
          <a:p>
            <a:r>
              <a:rPr lang="en-US" dirty="0"/>
              <a:t>First name (string)</a:t>
            </a:r>
          </a:p>
          <a:p>
            <a:r>
              <a:rPr lang="en-US" dirty="0"/>
              <a:t>Last name (string)</a:t>
            </a:r>
          </a:p>
          <a:p>
            <a:r>
              <a:rPr lang="en-US" dirty="0"/>
              <a:t>Curriculum code (string – IACB, MVEB, EARB etc.)</a:t>
            </a:r>
          </a:p>
          <a:p>
            <a:r>
              <a:rPr lang="en-US" dirty="0"/>
              <a:t>Points (floating point, between 10 and 30, ends inclusive, precision 0.1)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457200" lvl="1" indent="0">
              <a:buNone/>
            </a:pPr>
            <a:r>
              <a:rPr lang="en-US" dirty="0"/>
              <a:t>0 Mari </a:t>
            </a:r>
            <a:r>
              <a:rPr lang="en-US" dirty="0" err="1"/>
              <a:t>Kalkun</a:t>
            </a:r>
            <a:r>
              <a:rPr lang="en-US" dirty="0"/>
              <a:t> IACB 24.1</a:t>
            </a:r>
          </a:p>
          <a:p>
            <a:pPr marL="457200" lvl="1" indent="0">
              <a:buNone/>
            </a:pPr>
            <a:r>
              <a:rPr lang="en-US" dirty="0"/>
              <a:t>1 Valdo </a:t>
            </a:r>
            <a:r>
              <a:rPr lang="en-US" dirty="0" err="1"/>
              <a:t>Kuusik</a:t>
            </a:r>
            <a:r>
              <a:rPr lang="en-US" dirty="0"/>
              <a:t> MVEB 23.9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15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5994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realloc</a:t>
            </a:r>
            <a:r>
              <a:rPr lang="en-US" dirty="0"/>
              <a:t>() works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It allows us to expand or shrink the memory we’ve already allocated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It can also be used to do initial allocation when passing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-pointer to it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If expanding in the current location fails, a new pointer will be returned. Existing data will be copied to the new location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fails, a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 pointer will be returned. When expanding previously allocated memory, the old pointer will still be valid (risk of memory leaks when done wrong)</a:t>
            </a:r>
            <a:endParaRPr lang="et-EE" dirty="0">
              <a:solidFill>
                <a:srgbClr val="000000"/>
              </a:solidFill>
            </a:endParaRPr>
          </a:p>
          <a:p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1F08-407C-43E3-A764-E6AC06C3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E3075-667E-4591-8146-FB7196FB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7678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realloc</a:t>
            </a:r>
            <a:r>
              <a:rPr lang="et-EE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t-EE" dirty="0"/>
              <a:t> </a:t>
            </a:r>
            <a:r>
              <a:rPr lang="en-US" dirty="0"/>
              <a:t>function prototype</a:t>
            </a:r>
            <a:r>
              <a:rPr lang="et-EE" dirty="0"/>
              <a:t>:</a:t>
            </a:r>
            <a:br>
              <a:rPr lang="et-EE" dirty="0"/>
            </a:br>
            <a:r>
              <a:rPr lang="et-EE" sz="2400" dirty="0"/>
              <a:t>	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t-EE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size_t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t-EE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 type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t-EE" dirty="0"/>
              <a:t> - </a:t>
            </a:r>
            <a:r>
              <a:rPr lang="en-US" dirty="0"/>
              <a:t>a pointer to “newly” allocated memory</a:t>
            </a:r>
            <a:endParaRPr lang="et-EE" dirty="0"/>
          </a:p>
          <a:p>
            <a:pPr lvl="1">
              <a:lnSpc>
                <a:spcPct val="100000"/>
              </a:lnSpc>
            </a:pPr>
            <a:r>
              <a:rPr lang="et-EE" dirty="0"/>
              <a:t>1. </a:t>
            </a:r>
            <a:r>
              <a:rPr lang="en-US" dirty="0"/>
              <a:t>parameter</a:t>
            </a:r>
            <a:r>
              <a:rPr lang="et-EE" dirty="0"/>
              <a:t>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/>
              <a:t> -</a:t>
            </a:r>
            <a:r>
              <a:rPr lang="et-EE" dirty="0"/>
              <a:t> 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t-EE" dirty="0"/>
              <a:t> – </a:t>
            </a:r>
            <a:r>
              <a:rPr lang="en-US" dirty="0" err="1"/>
              <a:t>ptr</a:t>
            </a:r>
            <a:r>
              <a:rPr lang="en-US" dirty="0"/>
              <a:t> to current memory</a:t>
            </a:r>
            <a:endParaRPr lang="et-EE" dirty="0"/>
          </a:p>
          <a:p>
            <a:pPr lvl="1">
              <a:lnSpc>
                <a:spcPct val="100000"/>
              </a:lnSpc>
            </a:pPr>
            <a:r>
              <a:rPr lang="et-EE" dirty="0"/>
              <a:t>2. </a:t>
            </a:r>
            <a:r>
              <a:rPr lang="en-US" dirty="0"/>
              <a:t>parameter</a:t>
            </a:r>
            <a:r>
              <a:rPr lang="et-EE" dirty="0"/>
              <a:t>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-</a:t>
            </a:r>
            <a:r>
              <a:rPr lang="et-EE" dirty="0"/>
              <a:t> 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t-EE" dirty="0"/>
              <a:t> – </a:t>
            </a:r>
            <a:r>
              <a:rPr lang="en-US" dirty="0"/>
              <a:t>new size</a:t>
            </a:r>
            <a:endParaRPr lang="et-EE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t-EE" sz="1500" dirty="0"/>
          </a:p>
          <a:p>
            <a:endParaRPr lang="et-EE" sz="17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07000"/>
              </a:lnSpc>
            </a:pPr>
            <a:r>
              <a:rPr lang="et-EE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t-EE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kern="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t-EE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t-EE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1F22-0CCF-49B8-8413-50B69654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4938-B5F1-4661-BF76-BAEEF0BF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4229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1AED-5172-4BAA-A735-829EACF1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outcomes (1/4)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574F-6E39-453E-8497-B3B6877A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635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/>
              <a:t> used for initial allocation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A2F2-B708-404E-8C24-ED543E6F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C9C9-72EF-438C-B2AE-C1A4CF2B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5B1A6-1A72-47E1-9528-876EF9F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4</a:t>
            </a:fld>
            <a:endParaRPr lang="et-E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7C46A-CBA8-43BB-8A0E-AE1DED67FB95}"/>
              </a:ext>
            </a:extLst>
          </p:cNvPr>
          <p:cNvSpPr/>
          <p:nvPr/>
        </p:nvSpPr>
        <p:spPr>
          <a:xfrm>
            <a:off x="937997" y="2312548"/>
            <a:ext cx="10152790" cy="3657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6DC4B-BC32-44F1-8F9A-B289E8CF9161}"/>
              </a:ext>
            </a:extLst>
          </p:cNvPr>
          <p:cNvSpPr/>
          <p:nvPr/>
        </p:nvSpPr>
        <p:spPr>
          <a:xfrm>
            <a:off x="937998" y="2312548"/>
            <a:ext cx="548640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0CD504-9C5A-4456-ABDA-E98CA1254094}"/>
              </a:ext>
            </a:extLst>
          </p:cNvPr>
          <p:cNvSpPr/>
          <p:nvPr/>
        </p:nvSpPr>
        <p:spPr>
          <a:xfrm>
            <a:off x="4872867" y="2312548"/>
            <a:ext cx="973394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360BA-360B-479E-878D-D098292AA655}"/>
              </a:ext>
            </a:extLst>
          </p:cNvPr>
          <p:cNvSpPr/>
          <p:nvPr/>
        </p:nvSpPr>
        <p:spPr>
          <a:xfrm>
            <a:off x="8908026" y="2312547"/>
            <a:ext cx="2182761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D593AD-DA92-4827-B099-5AD5D4226E57}"/>
              </a:ext>
            </a:extLst>
          </p:cNvPr>
          <p:cNvSpPr/>
          <p:nvPr/>
        </p:nvSpPr>
        <p:spPr>
          <a:xfrm>
            <a:off x="872485" y="5345411"/>
            <a:ext cx="482768" cy="21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52540-4D8A-4942-A1B6-7321E9992378}"/>
              </a:ext>
            </a:extLst>
          </p:cNvPr>
          <p:cNvSpPr/>
          <p:nvPr/>
        </p:nvSpPr>
        <p:spPr>
          <a:xfrm>
            <a:off x="872485" y="5653537"/>
            <a:ext cx="482768" cy="215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E1AF4A-530F-44EE-9185-0013F245FC93}"/>
              </a:ext>
            </a:extLst>
          </p:cNvPr>
          <p:cNvSpPr/>
          <p:nvPr/>
        </p:nvSpPr>
        <p:spPr>
          <a:xfrm>
            <a:off x="872485" y="5961663"/>
            <a:ext cx="482768" cy="215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6C343-ECF8-45B0-863C-3162FA72D80F}"/>
              </a:ext>
            </a:extLst>
          </p:cNvPr>
          <p:cNvSpPr/>
          <p:nvPr/>
        </p:nvSpPr>
        <p:spPr>
          <a:xfrm>
            <a:off x="1811102" y="2312546"/>
            <a:ext cx="932097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F23F36-14BD-4AFD-84A2-2A294EC903C5}"/>
              </a:ext>
            </a:extLst>
          </p:cNvPr>
          <p:cNvSpPr/>
          <p:nvPr/>
        </p:nvSpPr>
        <p:spPr>
          <a:xfrm>
            <a:off x="2743198" y="3073916"/>
            <a:ext cx="1510235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C26020-FBE6-41E8-BB1E-EC423D526646}"/>
              </a:ext>
            </a:extLst>
          </p:cNvPr>
          <p:cNvSpPr/>
          <p:nvPr/>
        </p:nvSpPr>
        <p:spPr>
          <a:xfrm>
            <a:off x="937997" y="3953930"/>
            <a:ext cx="10152790" cy="3657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C0D0AE-757F-45A6-9FA1-55DB28AEA37E}"/>
              </a:ext>
            </a:extLst>
          </p:cNvPr>
          <p:cNvSpPr/>
          <p:nvPr/>
        </p:nvSpPr>
        <p:spPr>
          <a:xfrm>
            <a:off x="937998" y="3953930"/>
            <a:ext cx="548640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3B78C6-7F2A-43E8-8C53-ECBFFC092F2A}"/>
              </a:ext>
            </a:extLst>
          </p:cNvPr>
          <p:cNvSpPr/>
          <p:nvPr/>
        </p:nvSpPr>
        <p:spPr>
          <a:xfrm>
            <a:off x="4872867" y="3953930"/>
            <a:ext cx="973394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07100E-A235-4719-A6DD-DC581A22C7C8}"/>
              </a:ext>
            </a:extLst>
          </p:cNvPr>
          <p:cNvSpPr/>
          <p:nvPr/>
        </p:nvSpPr>
        <p:spPr>
          <a:xfrm>
            <a:off x="8908026" y="3953929"/>
            <a:ext cx="2182761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8B02C0-C9C0-4857-875F-B1E474570633}"/>
              </a:ext>
            </a:extLst>
          </p:cNvPr>
          <p:cNvSpPr/>
          <p:nvPr/>
        </p:nvSpPr>
        <p:spPr>
          <a:xfrm>
            <a:off x="1811102" y="3953928"/>
            <a:ext cx="932097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F2DA5E-4839-4582-ACE7-5D6188A798C4}"/>
              </a:ext>
            </a:extLst>
          </p:cNvPr>
          <p:cNvSpPr/>
          <p:nvPr/>
        </p:nvSpPr>
        <p:spPr>
          <a:xfrm>
            <a:off x="2743199" y="3953927"/>
            <a:ext cx="1510235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3197A-923C-415A-B97E-82C0F879990A}"/>
              </a:ext>
            </a:extLst>
          </p:cNvPr>
          <p:cNvSpPr txBox="1"/>
          <p:nvPr/>
        </p:nvSpPr>
        <p:spPr>
          <a:xfrm>
            <a:off x="1486637" y="5250993"/>
            <a:ext cx="6516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Allocated by program</a:t>
            </a:r>
          </a:p>
          <a:p>
            <a:r>
              <a:rPr lang="en-US" sz="2000" dirty="0"/>
              <a:t>Blocked by other applications, system, reserved</a:t>
            </a:r>
          </a:p>
          <a:p>
            <a:r>
              <a:rPr lang="en-US" sz="2000" dirty="0"/>
              <a:t>Available memory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B55C5A-249F-42D1-BB3A-CF8076ED780D}"/>
              </a:ext>
            </a:extLst>
          </p:cNvPr>
          <p:cNvCxnSpPr>
            <a:cxnSpLocks/>
          </p:cNvCxnSpPr>
          <p:nvPr/>
        </p:nvCxnSpPr>
        <p:spPr>
          <a:xfrm>
            <a:off x="2743199" y="2683064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BF50A9-C7CE-4735-80AC-DF6DF343C55A}"/>
              </a:ext>
            </a:extLst>
          </p:cNvPr>
          <p:cNvSpPr txBox="1"/>
          <p:nvPr/>
        </p:nvSpPr>
        <p:spPr>
          <a:xfrm>
            <a:off x="2750108" y="261138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</a:t>
            </a:r>
            <a:endParaRPr lang="et-EE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07B848-7EDF-4F7E-B6E1-FD09A8D9CFF8}"/>
              </a:ext>
            </a:extLst>
          </p:cNvPr>
          <p:cNvCxnSpPr>
            <a:cxnSpLocks/>
          </p:cNvCxnSpPr>
          <p:nvPr/>
        </p:nvCxnSpPr>
        <p:spPr>
          <a:xfrm>
            <a:off x="5851396" y="2683064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1B7BBA-FF0D-40C2-A5F1-97A9707F5738}"/>
              </a:ext>
            </a:extLst>
          </p:cNvPr>
          <p:cNvSpPr txBox="1"/>
          <p:nvPr/>
        </p:nvSpPr>
        <p:spPr>
          <a:xfrm>
            <a:off x="5848781" y="261138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0x28</a:t>
            </a:r>
            <a:endParaRPr lang="et-EE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CFE557-843D-4DC8-9C9A-EFC7A6D3F005}"/>
              </a:ext>
            </a:extLst>
          </p:cNvPr>
          <p:cNvCxnSpPr>
            <a:cxnSpLocks/>
          </p:cNvCxnSpPr>
          <p:nvPr/>
        </p:nvCxnSpPr>
        <p:spPr>
          <a:xfrm>
            <a:off x="2736290" y="4324537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B29863-1950-4570-8B75-69CAF50880FA}"/>
              </a:ext>
            </a:extLst>
          </p:cNvPr>
          <p:cNvSpPr txBox="1"/>
          <p:nvPr/>
        </p:nvSpPr>
        <p:spPr>
          <a:xfrm>
            <a:off x="2743199" y="42528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</a:t>
            </a:r>
            <a:endParaRPr lang="et-EE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1675EA-7054-4BC6-B4EF-BC40BC8F5FA3}"/>
              </a:ext>
            </a:extLst>
          </p:cNvPr>
          <p:cNvCxnSpPr>
            <a:cxnSpLocks/>
          </p:cNvCxnSpPr>
          <p:nvPr/>
        </p:nvCxnSpPr>
        <p:spPr>
          <a:xfrm>
            <a:off x="5844487" y="4324537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B35522-DE26-4C4F-A72E-B663ED295E09}"/>
              </a:ext>
            </a:extLst>
          </p:cNvPr>
          <p:cNvSpPr txBox="1"/>
          <p:nvPr/>
        </p:nvSpPr>
        <p:spPr>
          <a:xfrm>
            <a:off x="5841872" y="42528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0x28</a:t>
            </a:r>
            <a:endParaRPr lang="et-E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356AD8-E0AD-46BE-905D-35F9DE2E0BE0}"/>
              </a:ext>
            </a:extLst>
          </p:cNvPr>
          <p:cNvSpPr txBox="1"/>
          <p:nvPr/>
        </p:nvSpPr>
        <p:spPr>
          <a:xfrm>
            <a:off x="1684894" y="299627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Need:</a:t>
            </a:r>
            <a:endParaRPr lang="et-EE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C27228-DA38-47C5-920D-68F073FBE6FF}"/>
              </a:ext>
            </a:extLst>
          </p:cNvPr>
          <p:cNvSpPr txBox="1"/>
          <p:nvPr/>
        </p:nvSpPr>
        <p:spPr>
          <a:xfrm>
            <a:off x="7680960" y="4671981"/>
            <a:ext cx="3638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t-EE" sz="20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ptr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  NULL</a:t>
            </a:r>
          </a:p>
          <a:p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ptr2:  0x10</a:t>
            </a:r>
            <a:endParaRPr lang="et-EE" sz="2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6739B9-4CE8-4316-A027-2A138F7C2886}"/>
              </a:ext>
            </a:extLst>
          </p:cNvPr>
          <p:cNvCxnSpPr>
            <a:cxnSpLocks/>
          </p:cNvCxnSpPr>
          <p:nvPr/>
        </p:nvCxnSpPr>
        <p:spPr>
          <a:xfrm>
            <a:off x="2746372" y="3439675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740B79-A7CF-4294-A261-74D5C23862A4}"/>
              </a:ext>
            </a:extLst>
          </p:cNvPr>
          <p:cNvCxnSpPr>
            <a:cxnSpLocks/>
          </p:cNvCxnSpPr>
          <p:nvPr/>
        </p:nvCxnSpPr>
        <p:spPr>
          <a:xfrm>
            <a:off x="4253433" y="3436500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73AD87D-22CB-42A6-A391-FC182F2F2B4F}"/>
              </a:ext>
            </a:extLst>
          </p:cNvPr>
          <p:cNvSpPr txBox="1"/>
          <p:nvPr/>
        </p:nvSpPr>
        <p:spPr>
          <a:xfrm>
            <a:off x="3078601" y="3357232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  <a:endParaRPr lang="et-EE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C46EDE-1825-419F-9439-0DEC60427B8C}"/>
              </a:ext>
            </a:extLst>
          </p:cNvPr>
          <p:cNvCxnSpPr>
            <a:cxnSpLocks/>
          </p:cNvCxnSpPr>
          <p:nvPr/>
        </p:nvCxnSpPr>
        <p:spPr>
          <a:xfrm flipH="1">
            <a:off x="2750108" y="3540310"/>
            <a:ext cx="3106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D2FE17-FCD2-442E-9EEF-21FA4CBB4B32}"/>
              </a:ext>
            </a:extLst>
          </p:cNvPr>
          <p:cNvCxnSpPr>
            <a:cxnSpLocks/>
          </p:cNvCxnSpPr>
          <p:nvPr/>
        </p:nvCxnSpPr>
        <p:spPr>
          <a:xfrm>
            <a:off x="3939612" y="3540310"/>
            <a:ext cx="3106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1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1AED-5172-4BAA-A735-829EACF1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outcomes (2/4)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574F-6E39-453E-8497-B3B6877A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63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will expand from current location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A2F2-B708-404E-8C24-ED543E6F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C9C9-72EF-438C-B2AE-C1A4CF2B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5B1A6-1A72-47E1-9528-876EF9F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5</a:t>
            </a:fld>
            <a:endParaRPr lang="et-E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7C46A-CBA8-43BB-8A0E-AE1DED67FB95}"/>
              </a:ext>
            </a:extLst>
          </p:cNvPr>
          <p:cNvSpPr/>
          <p:nvPr/>
        </p:nvSpPr>
        <p:spPr>
          <a:xfrm>
            <a:off x="937997" y="2312548"/>
            <a:ext cx="10152790" cy="3657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6DC4B-BC32-44F1-8F9A-B289E8CF9161}"/>
              </a:ext>
            </a:extLst>
          </p:cNvPr>
          <p:cNvSpPr/>
          <p:nvPr/>
        </p:nvSpPr>
        <p:spPr>
          <a:xfrm>
            <a:off x="937998" y="2312548"/>
            <a:ext cx="548640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0CD504-9C5A-4456-ABDA-E98CA1254094}"/>
              </a:ext>
            </a:extLst>
          </p:cNvPr>
          <p:cNvSpPr/>
          <p:nvPr/>
        </p:nvSpPr>
        <p:spPr>
          <a:xfrm>
            <a:off x="4872867" y="2312548"/>
            <a:ext cx="973394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360BA-360B-479E-878D-D098292AA655}"/>
              </a:ext>
            </a:extLst>
          </p:cNvPr>
          <p:cNvSpPr/>
          <p:nvPr/>
        </p:nvSpPr>
        <p:spPr>
          <a:xfrm>
            <a:off x="8908026" y="2312547"/>
            <a:ext cx="2182761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0DC18-2CC4-40D0-8D6D-1AA0E78A50DC}"/>
              </a:ext>
            </a:extLst>
          </p:cNvPr>
          <p:cNvSpPr/>
          <p:nvPr/>
        </p:nvSpPr>
        <p:spPr>
          <a:xfrm>
            <a:off x="2743200" y="2312547"/>
            <a:ext cx="932097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D593AD-DA92-4827-B099-5AD5D4226E57}"/>
              </a:ext>
            </a:extLst>
          </p:cNvPr>
          <p:cNvSpPr/>
          <p:nvPr/>
        </p:nvSpPr>
        <p:spPr>
          <a:xfrm>
            <a:off x="872485" y="5345411"/>
            <a:ext cx="482768" cy="21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52540-4D8A-4942-A1B6-7321E9992378}"/>
              </a:ext>
            </a:extLst>
          </p:cNvPr>
          <p:cNvSpPr/>
          <p:nvPr/>
        </p:nvSpPr>
        <p:spPr>
          <a:xfrm>
            <a:off x="872485" y="5653537"/>
            <a:ext cx="482768" cy="215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E1AF4A-530F-44EE-9185-0013F245FC93}"/>
              </a:ext>
            </a:extLst>
          </p:cNvPr>
          <p:cNvSpPr/>
          <p:nvPr/>
        </p:nvSpPr>
        <p:spPr>
          <a:xfrm>
            <a:off x="872485" y="5961663"/>
            <a:ext cx="482768" cy="215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6C343-ECF8-45B0-863C-3162FA72D80F}"/>
              </a:ext>
            </a:extLst>
          </p:cNvPr>
          <p:cNvSpPr/>
          <p:nvPr/>
        </p:nvSpPr>
        <p:spPr>
          <a:xfrm>
            <a:off x="1811102" y="2312546"/>
            <a:ext cx="932097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F23F36-14BD-4AFD-84A2-2A294EC903C5}"/>
              </a:ext>
            </a:extLst>
          </p:cNvPr>
          <p:cNvSpPr/>
          <p:nvPr/>
        </p:nvSpPr>
        <p:spPr>
          <a:xfrm>
            <a:off x="2743198" y="3073916"/>
            <a:ext cx="1510235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C26020-FBE6-41E8-BB1E-EC423D526646}"/>
              </a:ext>
            </a:extLst>
          </p:cNvPr>
          <p:cNvSpPr/>
          <p:nvPr/>
        </p:nvSpPr>
        <p:spPr>
          <a:xfrm>
            <a:off x="937997" y="3953930"/>
            <a:ext cx="10152790" cy="3657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C0D0AE-757F-45A6-9FA1-55DB28AEA37E}"/>
              </a:ext>
            </a:extLst>
          </p:cNvPr>
          <p:cNvSpPr/>
          <p:nvPr/>
        </p:nvSpPr>
        <p:spPr>
          <a:xfrm>
            <a:off x="937998" y="3953930"/>
            <a:ext cx="548640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3B78C6-7F2A-43E8-8C53-ECBFFC092F2A}"/>
              </a:ext>
            </a:extLst>
          </p:cNvPr>
          <p:cNvSpPr/>
          <p:nvPr/>
        </p:nvSpPr>
        <p:spPr>
          <a:xfrm>
            <a:off x="4872867" y="3953930"/>
            <a:ext cx="973394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07100E-A235-4719-A6DD-DC581A22C7C8}"/>
              </a:ext>
            </a:extLst>
          </p:cNvPr>
          <p:cNvSpPr/>
          <p:nvPr/>
        </p:nvSpPr>
        <p:spPr>
          <a:xfrm>
            <a:off x="8908026" y="3953929"/>
            <a:ext cx="2182761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8B02C0-C9C0-4857-875F-B1E474570633}"/>
              </a:ext>
            </a:extLst>
          </p:cNvPr>
          <p:cNvSpPr/>
          <p:nvPr/>
        </p:nvSpPr>
        <p:spPr>
          <a:xfrm>
            <a:off x="1811102" y="3953928"/>
            <a:ext cx="932097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F2DA5E-4839-4582-ACE7-5D6188A798C4}"/>
              </a:ext>
            </a:extLst>
          </p:cNvPr>
          <p:cNvSpPr/>
          <p:nvPr/>
        </p:nvSpPr>
        <p:spPr>
          <a:xfrm>
            <a:off x="2743199" y="3953927"/>
            <a:ext cx="1510235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3197A-923C-415A-B97E-82C0F879990A}"/>
              </a:ext>
            </a:extLst>
          </p:cNvPr>
          <p:cNvSpPr txBox="1"/>
          <p:nvPr/>
        </p:nvSpPr>
        <p:spPr>
          <a:xfrm>
            <a:off x="1486637" y="5250993"/>
            <a:ext cx="6516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Allocated by program</a:t>
            </a:r>
          </a:p>
          <a:p>
            <a:r>
              <a:rPr lang="en-US" sz="2000" dirty="0"/>
              <a:t>Blocked by other applications, system, reserved</a:t>
            </a:r>
          </a:p>
          <a:p>
            <a:r>
              <a:rPr lang="en-US" sz="2000" dirty="0"/>
              <a:t>Available memory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B55C5A-249F-42D1-BB3A-CF8076ED780D}"/>
              </a:ext>
            </a:extLst>
          </p:cNvPr>
          <p:cNvCxnSpPr>
            <a:cxnSpLocks/>
          </p:cNvCxnSpPr>
          <p:nvPr/>
        </p:nvCxnSpPr>
        <p:spPr>
          <a:xfrm>
            <a:off x="2743199" y="2683064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BF50A9-C7CE-4735-80AC-DF6DF343C55A}"/>
              </a:ext>
            </a:extLst>
          </p:cNvPr>
          <p:cNvSpPr txBox="1"/>
          <p:nvPr/>
        </p:nvSpPr>
        <p:spPr>
          <a:xfrm>
            <a:off x="2750108" y="261138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</a:t>
            </a:r>
            <a:endParaRPr lang="et-EE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07B848-7EDF-4F7E-B6E1-FD09A8D9CFF8}"/>
              </a:ext>
            </a:extLst>
          </p:cNvPr>
          <p:cNvCxnSpPr>
            <a:cxnSpLocks/>
          </p:cNvCxnSpPr>
          <p:nvPr/>
        </p:nvCxnSpPr>
        <p:spPr>
          <a:xfrm>
            <a:off x="5851396" y="2683064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1B7BBA-FF0D-40C2-A5F1-97A9707F5738}"/>
              </a:ext>
            </a:extLst>
          </p:cNvPr>
          <p:cNvSpPr txBox="1"/>
          <p:nvPr/>
        </p:nvSpPr>
        <p:spPr>
          <a:xfrm>
            <a:off x="5848781" y="261138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0x28</a:t>
            </a:r>
            <a:endParaRPr lang="et-EE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CFE557-843D-4DC8-9C9A-EFC7A6D3F005}"/>
              </a:ext>
            </a:extLst>
          </p:cNvPr>
          <p:cNvCxnSpPr>
            <a:cxnSpLocks/>
          </p:cNvCxnSpPr>
          <p:nvPr/>
        </p:nvCxnSpPr>
        <p:spPr>
          <a:xfrm>
            <a:off x="2736290" y="4324537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B29863-1950-4570-8B75-69CAF50880FA}"/>
              </a:ext>
            </a:extLst>
          </p:cNvPr>
          <p:cNvSpPr txBox="1"/>
          <p:nvPr/>
        </p:nvSpPr>
        <p:spPr>
          <a:xfrm>
            <a:off x="2743199" y="42528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</a:t>
            </a:r>
            <a:endParaRPr lang="et-EE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1675EA-7054-4BC6-B4EF-BC40BC8F5FA3}"/>
              </a:ext>
            </a:extLst>
          </p:cNvPr>
          <p:cNvCxnSpPr>
            <a:cxnSpLocks/>
          </p:cNvCxnSpPr>
          <p:nvPr/>
        </p:nvCxnSpPr>
        <p:spPr>
          <a:xfrm>
            <a:off x="5844487" y="4324537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B35522-DE26-4C4F-A72E-B663ED295E09}"/>
              </a:ext>
            </a:extLst>
          </p:cNvPr>
          <p:cNvSpPr txBox="1"/>
          <p:nvPr/>
        </p:nvSpPr>
        <p:spPr>
          <a:xfrm>
            <a:off x="5841872" y="42528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0x28</a:t>
            </a:r>
            <a:endParaRPr lang="et-E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356AD8-E0AD-46BE-905D-35F9DE2E0BE0}"/>
              </a:ext>
            </a:extLst>
          </p:cNvPr>
          <p:cNvSpPr txBox="1"/>
          <p:nvPr/>
        </p:nvSpPr>
        <p:spPr>
          <a:xfrm>
            <a:off x="1684894" y="299627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Need:</a:t>
            </a:r>
            <a:endParaRPr lang="et-EE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C27228-DA38-47C5-920D-68F073FBE6FF}"/>
              </a:ext>
            </a:extLst>
          </p:cNvPr>
          <p:cNvSpPr txBox="1"/>
          <p:nvPr/>
        </p:nvSpPr>
        <p:spPr>
          <a:xfrm>
            <a:off x="7680960" y="4671981"/>
            <a:ext cx="3638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t-EE" sz="20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ptr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  0x10</a:t>
            </a:r>
          </a:p>
          <a:p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ptr2:  0x10</a:t>
            </a:r>
            <a:endParaRPr lang="et-EE" sz="2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6739B9-4CE8-4316-A027-2A138F7C2886}"/>
              </a:ext>
            </a:extLst>
          </p:cNvPr>
          <p:cNvCxnSpPr>
            <a:cxnSpLocks/>
          </p:cNvCxnSpPr>
          <p:nvPr/>
        </p:nvCxnSpPr>
        <p:spPr>
          <a:xfrm>
            <a:off x="2746372" y="3439675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740B79-A7CF-4294-A261-74D5C23862A4}"/>
              </a:ext>
            </a:extLst>
          </p:cNvPr>
          <p:cNvCxnSpPr>
            <a:cxnSpLocks/>
          </p:cNvCxnSpPr>
          <p:nvPr/>
        </p:nvCxnSpPr>
        <p:spPr>
          <a:xfrm>
            <a:off x="4253433" y="3436500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73AD87D-22CB-42A6-A391-FC182F2F2B4F}"/>
              </a:ext>
            </a:extLst>
          </p:cNvPr>
          <p:cNvSpPr txBox="1"/>
          <p:nvPr/>
        </p:nvSpPr>
        <p:spPr>
          <a:xfrm>
            <a:off x="3078601" y="3357232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  <a:endParaRPr lang="et-EE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C46EDE-1825-419F-9439-0DEC60427B8C}"/>
              </a:ext>
            </a:extLst>
          </p:cNvPr>
          <p:cNvCxnSpPr>
            <a:cxnSpLocks/>
          </p:cNvCxnSpPr>
          <p:nvPr/>
        </p:nvCxnSpPr>
        <p:spPr>
          <a:xfrm flipH="1">
            <a:off x="2750108" y="3540310"/>
            <a:ext cx="3106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D2FE17-FCD2-442E-9EEF-21FA4CBB4B32}"/>
              </a:ext>
            </a:extLst>
          </p:cNvPr>
          <p:cNvCxnSpPr>
            <a:cxnSpLocks/>
          </p:cNvCxnSpPr>
          <p:nvPr/>
        </p:nvCxnSpPr>
        <p:spPr>
          <a:xfrm>
            <a:off x="3939612" y="3540310"/>
            <a:ext cx="3106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82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1AED-5172-4BAA-A735-829EACF1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outcomes (3/4)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574F-6E39-453E-8497-B3B6877A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63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will expand to a new location, data copied over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A2F2-B708-404E-8C24-ED543E6F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C9C9-72EF-438C-B2AE-C1A4CF2B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5B1A6-1A72-47E1-9528-876EF9F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6</a:t>
            </a:fld>
            <a:endParaRPr lang="et-E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7C46A-CBA8-43BB-8A0E-AE1DED67FB95}"/>
              </a:ext>
            </a:extLst>
          </p:cNvPr>
          <p:cNvSpPr/>
          <p:nvPr/>
        </p:nvSpPr>
        <p:spPr>
          <a:xfrm>
            <a:off x="937997" y="2312548"/>
            <a:ext cx="10152790" cy="3657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6DC4B-BC32-44F1-8F9A-B289E8CF9161}"/>
              </a:ext>
            </a:extLst>
          </p:cNvPr>
          <p:cNvSpPr/>
          <p:nvPr/>
        </p:nvSpPr>
        <p:spPr>
          <a:xfrm>
            <a:off x="937998" y="2312548"/>
            <a:ext cx="548640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0CD504-9C5A-4456-ABDA-E98CA1254094}"/>
              </a:ext>
            </a:extLst>
          </p:cNvPr>
          <p:cNvSpPr/>
          <p:nvPr/>
        </p:nvSpPr>
        <p:spPr>
          <a:xfrm>
            <a:off x="4872867" y="2312548"/>
            <a:ext cx="973394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360BA-360B-479E-878D-D098292AA655}"/>
              </a:ext>
            </a:extLst>
          </p:cNvPr>
          <p:cNvSpPr/>
          <p:nvPr/>
        </p:nvSpPr>
        <p:spPr>
          <a:xfrm>
            <a:off x="8908026" y="2312547"/>
            <a:ext cx="2182761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0DC18-2CC4-40D0-8D6D-1AA0E78A50DC}"/>
              </a:ext>
            </a:extLst>
          </p:cNvPr>
          <p:cNvSpPr/>
          <p:nvPr/>
        </p:nvSpPr>
        <p:spPr>
          <a:xfrm>
            <a:off x="2743200" y="2312547"/>
            <a:ext cx="932097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D593AD-DA92-4827-B099-5AD5D4226E57}"/>
              </a:ext>
            </a:extLst>
          </p:cNvPr>
          <p:cNvSpPr/>
          <p:nvPr/>
        </p:nvSpPr>
        <p:spPr>
          <a:xfrm>
            <a:off x="872485" y="5345411"/>
            <a:ext cx="482768" cy="21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52540-4D8A-4942-A1B6-7321E9992378}"/>
              </a:ext>
            </a:extLst>
          </p:cNvPr>
          <p:cNvSpPr/>
          <p:nvPr/>
        </p:nvSpPr>
        <p:spPr>
          <a:xfrm>
            <a:off x="872485" y="5653537"/>
            <a:ext cx="482768" cy="215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E1AF4A-530F-44EE-9185-0013F245FC93}"/>
              </a:ext>
            </a:extLst>
          </p:cNvPr>
          <p:cNvSpPr/>
          <p:nvPr/>
        </p:nvSpPr>
        <p:spPr>
          <a:xfrm>
            <a:off x="872485" y="5961663"/>
            <a:ext cx="482768" cy="215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6C343-ECF8-45B0-863C-3162FA72D80F}"/>
              </a:ext>
            </a:extLst>
          </p:cNvPr>
          <p:cNvSpPr/>
          <p:nvPr/>
        </p:nvSpPr>
        <p:spPr>
          <a:xfrm>
            <a:off x="1811102" y="2312546"/>
            <a:ext cx="932097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F23F36-14BD-4AFD-84A2-2A294EC903C5}"/>
              </a:ext>
            </a:extLst>
          </p:cNvPr>
          <p:cNvSpPr/>
          <p:nvPr/>
        </p:nvSpPr>
        <p:spPr>
          <a:xfrm>
            <a:off x="2743198" y="3073916"/>
            <a:ext cx="2501899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C26020-FBE6-41E8-BB1E-EC423D526646}"/>
              </a:ext>
            </a:extLst>
          </p:cNvPr>
          <p:cNvSpPr/>
          <p:nvPr/>
        </p:nvSpPr>
        <p:spPr>
          <a:xfrm>
            <a:off x="937997" y="3953930"/>
            <a:ext cx="10152790" cy="3657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C0D0AE-757F-45A6-9FA1-55DB28AEA37E}"/>
              </a:ext>
            </a:extLst>
          </p:cNvPr>
          <p:cNvSpPr/>
          <p:nvPr/>
        </p:nvSpPr>
        <p:spPr>
          <a:xfrm>
            <a:off x="937998" y="3953930"/>
            <a:ext cx="548640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3B78C6-7F2A-43E8-8C53-ECBFFC092F2A}"/>
              </a:ext>
            </a:extLst>
          </p:cNvPr>
          <p:cNvSpPr/>
          <p:nvPr/>
        </p:nvSpPr>
        <p:spPr>
          <a:xfrm>
            <a:off x="4872867" y="3953930"/>
            <a:ext cx="973394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07100E-A235-4719-A6DD-DC581A22C7C8}"/>
              </a:ext>
            </a:extLst>
          </p:cNvPr>
          <p:cNvSpPr/>
          <p:nvPr/>
        </p:nvSpPr>
        <p:spPr>
          <a:xfrm>
            <a:off x="8908026" y="3953929"/>
            <a:ext cx="2182761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8B02C0-C9C0-4857-875F-B1E474570633}"/>
              </a:ext>
            </a:extLst>
          </p:cNvPr>
          <p:cNvSpPr/>
          <p:nvPr/>
        </p:nvSpPr>
        <p:spPr>
          <a:xfrm>
            <a:off x="1811102" y="3953928"/>
            <a:ext cx="932097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3197A-923C-415A-B97E-82C0F879990A}"/>
              </a:ext>
            </a:extLst>
          </p:cNvPr>
          <p:cNvSpPr txBox="1"/>
          <p:nvPr/>
        </p:nvSpPr>
        <p:spPr>
          <a:xfrm>
            <a:off x="1486637" y="5250993"/>
            <a:ext cx="6516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Allocated by program</a:t>
            </a:r>
          </a:p>
          <a:p>
            <a:r>
              <a:rPr lang="en-US" sz="2000" dirty="0"/>
              <a:t>Blocked by other applications, system, reserved</a:t>
            </a:r>
          </a:p>
          <a:p>
            <a:r>
              <a:rPr lang="en-US" sz="2000" dirty="0"/>
              <a:t>Available memory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B55C5A-249F-42D1-BB3A-CF8076ED780D}"/>
              </a:ext>
            </a:extLst>
          </p:cNvPr>
          <p:cNvCxnSpPr>
            <a:cxnSpLocks/>
          </p:cNvCxnSpPr>
          <p:nvPr/>
        </p:nvCxnSpPr>
        <p:spPr>
          <a:xfrm>
            <a:off x="2743199" y="2683064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BF50A9-C7CE-4735-80AC-DF6DF343C55A}"/>
              </a:ext>
            </a:extLst>
          </p:cNvPr>
          <p:cNvSpPr txBox="1"/>
          <p:nvPr/>
        </p:nvSpPr>
        <p:spPr>
          <a:xfrm>
            <a:off x="2750108" y="261138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</a:t>
            </a:r>
            <a:endParaRPr lang="et-EE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07B848-7EDF-4F7E-B6E1-FD09A8D9CFF8}"/>
              </a:ext>
            </a:extLst>
          </p:cNvPr>
          <p:cNvCxnSpPr>
            <a:cxnSpLocks/>
          </p:cNvCxnSpPr>
          <p:nvPr/>
        </p:nvCxnSpPr>
        <p:spPr>
          <a:xfrm>
            <a:off x="5851396" y="2683064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1B7BBA-FF0D-40C2-A5F1-97A9707F5738}"/>
              </a:ext>
            </a:extLst>
          </p:cNvPr>
          <p:cNvSpPr txBox="1"/>
          <p:nvPr/>
        </p:nvSpPr>
        <p:spPr>
          <a:xfrm>
            <a:off x="5848781" y="261138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0x28</a:t>
            </a:r>
            <a:endParaRPr lang="et-EE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CFE557-843D-4DC8-9C9A-EFC7A6D3F005}"/>
              </a:ext>
            </a:extLst>
          </p:cNvPr>
          <p:cNvCxnSpPr>
            <a:cxnSpLocks/>
          </p:cNvCxnSpPr>
          <p:nvPr/>
        </p:nvCxnSpPr>
        <p:spPr>
          <a:xfrm>
            <a:off x="2736290" y="4324537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B29863-1950-4570-8B75-69CAF50880FA}"/>
              </a:ext>
            </a:extLst>
          </p:cNvPr>
          <p:cNvSpPr txBox="1"/>
          <p:nvPr/>
        </p:nvSpPr>
        <p:spPr>
          <a:xfrm>
            <a:off x="2743199" y="42528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</a:t>
            </a:r>
            <a:endParaRPr lang="et-EE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1675EA-7054-4BC6-B4EF-BC40BC8F5FA3}"/>
              </a:ext>
            </a:extLst>
          </p:cNvPr>
          <p:cNvCxnSpPr>
            <a:cxnSpLocks/>
          </p:cNvCxnSpPr>
          <p:nvPr/>
        </p:nvCxnSpPr>
        <p:spPr>
          <a:xfrm>
            <a:off x="5844487" y="4324537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B35522-DE26-4C4F-A72E-B663ED295E09}"/>
              </a:ext>
            </a:extLst>
          </p:cNvPr>
          <p:cNvSpPr txBox="1"/>
          <p:nvPr/>
        </p:nvSpPr>
        <p:spPr>
          <a:xfrm>
            <a:off x="5841872" y="42528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0x28</a:t>
            </a:r>
            <a:endParaRPr lang="et-E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356AD8-E0AD-46BE-905D-35F9DE2E0BE0}"/>
              </a:ext>
            </a:extLst>
          </p:cNvPr>
          <p:cNvSpPr txBox="1"/>
          <p:nvPr/>
        </p:nvSpPr>
        <p:spPr>
          <a:xfrm>
            <a:off x="1684894" y="299627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Need:</a:t>
            </a:r>
            <a:endParaRPr lang="et-EE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C27228-DA38-47C5-920D-68F073FBE6FF}"/>
              </a:ext>
            </a:extLst>
          </p:cNvPr>
          <p:cNvSpPr txBox="1"/>
          <p:nvPr/>
        </p:nvSpPr>
        <p:spPr>
          <a:xfrm>
            <a:off x="7680960" y="4671981"/>
            <a:ext cx="3638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t-EE" sz="20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ptr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  0x10</a:t>
            </a:r>
          </a:p>
          <a:p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ptr2:  0x28</a:t>
            </a:r>
            <a:endParaRPr lang="et-EE" sz="2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6739B9-4CE8-4316-A027-2A138F7C2886}"/>
              </a:ext>
            </a:extLst>
          </p:cNvPr>
          <p:cNvCxnSpPr>
            <a:cxnSpLocks/>
          </p:cNvCxnSpPr>
          <p:nvPr/>
        </p:nvCxnSpPr>
        <p:spPr>
          <a:xfrm>
            <a:off x="2746372" y="3439675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740B79-A7CF-4294-A261-74D5C23862A4}"/>
              </a:ext>
            </a:extLst>
          </p:cNvPr>
          <p:cNvCxnSpPr>
            <a:cxnSpLocks/>
          </p:cNvCxnSpPr>
          <p:nvPr/>
        </p:nvCxnSpPr>
        <p:spPr>
          <a:xfrm>
            <a:off x="5238747" y="3436500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73AD87D-22CB-42A6-A391-FC182F2F2B4F}"/>
              </a:ext>
            </a:extLst>
          </p:cNvPr>
          <p:cNvSpPr txBox="1"/>
          <p:nvPr/>
        </p:nvSpPr>
        <p:spPr>
          <a:xfrm>
            <a:off x="3568082" y="3349412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  <a:endParaRPr lang="et-EE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C46EDE-1825-419F-9439-0DEC60427B8C}"/>
              </a:ext>
            </a:extLst>
          </p:cNvPr>
          <p:cNvCxnSpPr>
            <a:cxnSpLocks/>
          </p:cNvCxnSpPr>
          <p:nvPr/>
        </p:nvCxnSpPr>
        <p:spPr>
          <a:xfrm flipH="1">
            <a:off x="2750108" y="3540310"/>
            <a:ext cx="7482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D2FE17-FCD2-442E-9EEF-21FA4CBB4B32}"/>
              </a:ext>
            </a:extLst>
          </p:cNvPr>
          <p:cNvCxnSpPr>
            <a:cxnSpLocks/>
          </p:cNvCxnSpPr>
          <p:nvPr/>
        </p:nvCxnSpPr>
        <p:spPr>
          <a:xfrm>
            <a:off x="4470400" y="3540310"/>
            <a:ext cx="7683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DF6AB8-8013-463B-B45F-DAD353BEB2E2}"/>
              </a:ext>
            </a:extLst>
          </p:cNvPr>
          <p:cNvSpPr/>
          <p:nvPr/>
        </p:nvSpPr>
        <p:spPr>
          <a:xfrm>
            <a:off x="5847103" y="3950366"/>
            <a:ext cx="2501899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997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r>
              <a:rPr lang="et-EE" dirty="0"/>
              <a:t>: realloc may change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t-EE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stdlib</a:t>
            </a:r>
            <a:r>
              <a:rPr lang="en-US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.h&gt;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21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t-EE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dirty="0">
                <a:solidFill>
                  <a:srgbClr val="0000FF"/>
                </a:solidFill>
                <a:latin typeface="Courier New"/>
                <a:ea typeface="Times New Roman"/>
              </a:rPr>
              <a:t>"</a:t>
            </a:r>
            <a:r>
              <a:rPr lang="et-EE" kern="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t-EE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%p\n"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  <a:r>
              <a:rPr lang="et-EE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</a:t>
            </a:r>
            <a:r>
              <a:rPr lang="et-EE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dirty="0">
                <a:solidFill>
                  <a:srgbClr val="0000FF"/>
                </a:solidFill>
                <a:latin typeface="Courier New"/>
                <a:ea typeface="Times New Roman"/>
              </a:rPr>
              <a:t>"</a:t>
            </a:r>
            <a:r>
              <a:rPr lang="et-EE" kern="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t-EE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t-EE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dirty="0">
                <a:solidFill>
                  <a:srgbClr val="0000FF"/>
                </a:solidFill>
                <a:latin typeface="Courier New"/>
                <a:ea typeface="Times New Roman"/>
              </a:rPr>
              <a:t>"</a:t>
            </a:r>
            <a:r>
              <a:rPr lang="et-EE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ptr2 = </a:t>
            </a:r>
            <a:r>
              <a:rPr lang="en-US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%p\n"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722" y="3598675"/>
            <a:ext cx="2634078" cy="80523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EA54-7882-464B-AD5F-BDD20291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CA56E-DB79-4C95-8695-8306B26C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359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1AED-5172-4BAA-A735-829EACF1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outcomes (4/4)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574F-6E39-453E-8497-B3B6877A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63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Expansion will fail, old data remains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A2F2-B708-404E-8C24-ED543E6F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C9C9-72EF-438C-B2AE-C1A4CF2B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5B1A6-1A72-47E1-9528-876EF9F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8</a:t>
            </a:fld>
            <a:endParaRPr lang="et-E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7C46A-CBA8-43BB-8A0E-AE1DED67FB95}"/>
              </a:ext>
            </a:extLst>
          </p:cNvPr>
          <p:cNvSpPr/>
          <p:nvPr/>
        </p:nvSpPr>
        <p:spPr>
          <a:xfrm>
            <a:off x="937997" y="2312548"/>
            <a:ext cx="10152790" cy="3657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6DC4B-BC32-44F1-8F9A-B289E8CF9161}"/>
              </a:ext>
            </a:extLst>
          </p:cNvPr>
          <p:cNvSpPr/>
          <p:nvPr/>
        </p:nvSpPr>
        <p:spPr>
          <a:xfrm>
            <a:off x="937998" y="2312548"/>
            <a:ext cx="548640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0CD504-9C5A-4456-ABDA-E98CA1254094}"/>
              </a:ext>
            </a:extLst>
          </p:cNvPr>
          <p:cNvSpPr/>
          <p:nvPr/>
        </p:nvSpPr>
        <p:spPr>
          <a:xfrm>
            <a:off x="4872867" y="2312548"/>
            <a:ext cx="973394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360BA-360B-479E-878D-D098292AA655}"/>
              </a:ext>
            </a:extLst>
          </p:cNvPr>
          <p:cNvSpPr/>
          <p:nvPr/>
        </p:nvSpPr>
        <p:spPr>
          <a:xfrm>
            <a:off x="8908026" y="2312547"/>
            <a:ext cx="2182761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0DC18-2CC4-40D0-8D6D-1AA0E78A50DC}"/>
              </a:ext>
            </a:extLst>
          </p:cNvPr>
          <p:cNvSpPr/>
          <p:nvPr/>
        </p:nvSpPr>
        <p:spPr>
          <a:xfrm>
            <a:off x="2743200" y="2312547"/>
            <a:ext cx="932097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D593AD-DA92-4827-B099-5AD5D4226E57}"/>
              </a:ext>
            </a:extLst>
          </p:cNvPr>
          <p:cNvSpPr/>
          <p:nvPr/>
        </p:nvSpPr>
        <p:spPr>
          <a:xfrm>
            <a:off x="872485" y="5345411"/>
            <a:ext cx="482768" cy="21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52540-4D8A-4942-A1B6-7321E9992378}"/>
              </a:ext>
            </a:extLst>
          </p:cNvPr>
          <p:cNvSpPr/>
          <p:nvPr/>
        </p:nvSpPr>
        <p:spPr>
          <a:xfrm>
            <a:off x="872485" y="5653537"/>
            <a:ext cx="482768" cy="215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E1AF4A-530F-44EE-9185-0013F245FC93}"/>
              </a:ext>
            </a:extLst>
          </p:cNvPr>
          <p:cNvSpPr/>
          <p:nvPr/>
        </p:nvSpPr>
        <p:spPr>
          <a:xfrm>
            <a:off x="872485" y="5961663"/>
            <a:ext cx="482768" cy="215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6C343-ECF8-45B0-863C-3162FA72D80F}"/>
              </a:ext>
            </a:extLst>
          </p:cNvPr>
          <p:cNvSpPr/>
          <p:nvPr/>
        </p:nvSpPr>
        <p:spPr>
          <a:xfrm>
            <a:off x="1811102" y="2312546"/>
            <a:ext cx="932097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F23F36-14BD-4AFD-84A2-2A294EC903C5}"/>
              </a:ext>
            </a:extLst>
          </p:cNvPr>
          <p:cNvSpPr/>
          <p:nvPr/>
        </p:nvSpPr>
        <p:spPr>
          <a:xfrm>
            <a:off x="2743198" y="3073916"/>
            <a:ext cx="344169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C26020-FBE6-41E8-BB1E-EC423D526646}"/>
              </a:ext>
            </a:extLst>
          </p:cNvPr>
          <p:cNvSpPr/>
          <p:nvPr/>
        </p:nvSpPr>
        <p:spPr>
          <a:xfrm>
            <a:off x="937997" y="3953930"/>
            <a:ext cx="10152790" cy="3657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C0D0AE-757F-45A6-9FA1-55DB28AEA37E}"/>
              </a:ext>
            </a:extLst>
          </p:cNvPr>
          <p:cNvSpPr/>
          <p:nvPr/>
        </p:nvSpPr>
        <p:spPr>
          <a:xfrm>
            <a:off x="937998" y="3953930"/>
            <a:ext cx="548640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3B78C6-7F2A-43E8-8C53-ECBFFC092F2A}"/>
              </a:ext>
            </a:extLst>
          </p:cNvPr>
          <p:cNvSpPr/>
          <p:nvPr/>
        </p:nvSpPr>
        <p:spPr>
          <a:xfrm>
            <a:off x="4872867" y="3953930"/>
            <a:ext cx="973394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07100E-A235-4719-A6DD-DC581A22C7C8}"/>
              </a:ext>
            </a:extLst>
          </p:cNvPr>
          <p:cNvSpPr/>
          <p:nvPr/>
        </p:nvSpPr>
        <p:spPr>
          <a:xfrm>
            <a:off x="8908026" y="3953929"/>
            <a:ext cx="2182761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8B02C0-C9C0-4857-875F-B1E474570633}"/>
              </a:ext>
            </a:extLst>
          </p:cNvPr>
          <p:cNvSpPr/>
          <p:nvPr/>
        </p:nvSpPr>
        <p:spPr>
          <a:xfrm>
            <a:off x="1811102" y="3953928"/>
            <a:ext cx="932097" cy="3657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3197A-923C-415A-B97E-82C0F879990A}"/>
              </a:ext>
            </a:extLst>
          </p:cNvPr>
          <p:cNvSpPr txBox="1"/>
          <p:nvPr/>
        </p:nvSpPr>
        <p:spPr>
          <a:xfrm>
            <a:off x="1486637" y="5250993"/>
            <a:ext cx="6516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Allocated by program</a:t>
            </a:r>
          </a:p>
          <a:p>
            <a:r>
              <a:rPr lang="en-US" sz="2000" dirty="0"/>
              <a:t>Blocked by other applications, system, reserved</a:t>
            </a:r>
          </a:p>
          <a:p>
            <a:r>
              <a:rPr lang="en-US" sz="2000" dirty="0"/>
              <a:t>Available memory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B55C5A-249F-42D1-BB3A-CF8076ED780D}"/>
              </a:ext>
            </a:extLst>
          </p:cNvPr>
          <p:cNvCxnSpPr>
            <a:cxnSpLocks/>
          </p:cNvCxnSpPr>
          <p:nvPr/>
        </p:nvCxnSpPr>
        <p:spPr>
          <a:xfrm>
            <a:off x="2743199" y="2683064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BF50A9-C7CE-4735-80AC-DF6DF343C55A}"/>
              </a:ext>
            </a:extLst>
          </p:cNvPr>
          <p:cNvSpPr txBox="1"/>
          <p:nvPr/>
        </p:nvSpPr>
        <p:spPr>
          <a:xfrm>
            <a:off x="2750108" y="261138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</a:t>
            </a:r>
            <a:endParaRPr lang="et-EE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07B848-7EDF-4F7E-B6E1-FD09A8D9CFF8}"/>
              </a:ext>
            </a:extLst>
          </p:cNvPr>
          <p:cNvCxnSpPr>
            <a:cxnSpLocks/>
          </p:cNvCxnSpPr>
          <p:nvPr/>
        </p:nvCxnSpPr>
        <p:spPr>
          <a:xfrm>
            <a:off x="5851396" y="2683064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1B7BBA-FF0D-40C2-A5F1-97A9707F5738}"/>
              </a:ext>
            </a:extLst>
          </p:cNvPr>
          <p:cNvSpPr txBox="1"/>
          <p:nvPr/>
        </p:nvSpPr>
        <p:spPr>
          <a:xfrm>
            <a:off x="5848781" y="261138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0x28</a:t>
            </a:r>
            <a:endParaRPr lang="et-EE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CFE557-843D-4DC8-9C9A-EFC7A6D3F005}"/>
              </a:ext>
            </a:extLst>
          </p:cNvPr>
          <p:cNvCxnSpPr>
            <a:cxnSpLocks/>
          </p:cNvCxnSpPr>
          <p:nvPr/>
        </p:nvCxnSpPr>
        <p:spPr>
          <a:xfrm>
            <a:off x="2736290" y="4324537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B29863-1950-4570-8B75-69CAF50880FA}"/>
              </a:ext>
            </a:extLst>
          </p:cNvPr>
          <p:cNvSpPr txBox="1"/>
          <p:nvPr/>
        </p:nvSpPr>
        <p:spPr>
          <a:xfrm>
            <a:off x="2743199" y="42528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</a:t>
            </a:r>
            <a:endParaRPr lang="et-EE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1675EA-7054-4BC6-B4EF-BC40BC8F5FA3}"/>
              </a:ext>
            </a:extLst>
          </p:cNvPr>
          <p:cNvCxnSpPr>
            <a:cxnSpLocks/>
          </p:cNvCxnSpPr>
          <p:nvPr/>
        </p:nvCxnSpPr>
        <p:spPr>
          <a:xfrm>
            <a:off x="5844487" y="4324537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B35522-DE26-4C4F-A72E-B663ED295E09}"/>
              </a:ext>
            </a:extLst>
          </p:cNvPr>
          <p:cNvSpPr txBox="1"/>
          <p:nvPr/>
        </p:nvSpPr>
        <p:spPr>
          <a:xfrm>
            <a:off x="5841872" y="42528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0x28</a:t>
            </a:r>
            <a:endParaRPr lang="et-E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356AD8-E0AD-46BE-905D-35F9DE2E0BE0}"/>
              </a:ext>
            </a:extLst>
          </p:cNvPr>
          <p:cNvSpPr txBox="1"/>
          <p:nvPr/>
        </p:nvSpPr>
        <p:spPr>
          <a:xfrm>
            <a:off x="1684894" y="299627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Need:</a:t>
            </a:r>
            <a:endParaRPr lang="et-EE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C27228-DA38-47C5-920D-68F073FBE6FF}"/>
              </a:ext>
            </a:extLst>
          </p:cNvPr>
          <p:cNvSpPr txBox="1"/>
          <p:nvPr/>
        </p:nvSpPr>
        <p:spPr>
          <a:xfrm>
            <a:off x="7680960" y="4671981"/>
            <a:ext cx="3638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t-EE" sz="20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ptr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  0x10</a:t>
            </a:r>
          </a:p>
          <a:p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ptr2:  NULL</a:t>
            </a:r>
            <a:endParaRPr lang="et-EE" sz="2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6739B9-4CE8-4316-A027-2A138F7C2886}"/>
              </a:ext>
            </a:extLst>
          </p:cNvPr>
          <p:cNvCxnSpPr>
            <a:cxnSpLocks/>
          </p:cNvCxnSpPr>
          <p:nvPr/>
        </p:nvCxnSpPr>
        <p:spPr>
          <a:xfrm>
            <a:off x="2746372" y="3439675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740B79-A7CF-4294-A261-74D5C23862A4}"/>
              </a:ext>
            </a:extLst>
          </p:cNvPr>
          <p:cNvCxnSpPr>
            <a:cxnSpLocks/>
          </p:cNvCxnSpPr>
          <p:nvPr/>
        </p:nvCxnSpPr>
        <p:spPr>
          <a:xfrm>
            <a:off x="6177479" y="3439675"/>
            <a:ext cx="0" cy="2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73AD87D-22CB-42A6-A391-FC182F2F2B4F}"/>
              </a:ext>
            </a:extLst>
          </p:cNvPr>
          <p:cNvSpPr txBox="1"/>
          <p:nvPr/>
        </p:nvSpPr>
        <p:spPr>
          <a:xfrm>
            <a:off x="4043346" y="3351329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  <a:endParaRPr lang="et-EE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C46EDE-1825-419F-9439-0DEC60427B8C}"/>
              </a:ext>
            </a:extLst>
          </p:cNvPr>
          <p:cNvCxnSpPr>
            <a:cxnSpLocks/>
          </p:cNvCxnSpPr>
          <p:nvPr/>
        </p:nvCxnSpPr>
        <p:spPr>
          <a:xfrm flipH="1" flipV="1">
            <a:off x="2750108" y="3540310"/>
            <a:ext cx="1184762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D2FE17-FCD2-442E-9EEF-21FA4CBB4B32}"/>
              </a:ext>
            </a:extLst>
          </p:cNvPr>
          <p:cNvCxnSpPr>
            <a:cxnSpLocks/>
          </p:cNvCxnSpPr>
          <p:nvPr/>
        </p:nvCxnSpPr>
        <p:spPr>
          <a:xfrm>
            <a:off x="4931861" y="3543485"/>
            <a:ext cx="12424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4A8C45-2AFF-4873-BC13-AE018E1C4A0C}"/>
              </a:ext>
            </a:extLst>
          </p:cNvPr>
          <p:cNvSpPr/>
          <p:nvPr/>
        </p:nvSpPr>
        <p:spPr>
          <a:xfrm>
            <a:off x="2739260" y="3957187"/>
            <a:ext cx="932097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9410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r>
              <a:rPr lang="et-EE" dirty="0"/>
              <a:t>: realloc may fail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t-EE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stdlib</a:t>
            </a:r>
            <a:r>
              <a:rPr lang="en-US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.h&gt;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21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  <a:r>
              <a:rPr lang="et-EE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t-EE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dirty="0">
                <a:solidFill>
                  <a:srgbClr val="0000FF"/>
                </a:solidFill>
                <a:latin typeface="Courier New"/>
                <a:ea typeface="Times New Roman"/>
              </a:rPr>
              <a:t>"</a:t>
            </a:r>
            <a:r>
              <a:rPr lang="et-EE" kern="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t-EE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%p\n"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  <a:r>
              <a:rPr lang="et-EE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</a:t>
            </a:r>
            <a:r>
              <a:rPr lang="en-US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190</a:t>
            </a:r>
            <a:r>
              <a:rPr lang="et-EE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dirty="0">
                <a:solidFill>
                  <a:srgbClr val="0000FF"/>
                </a:solidFill>
                <a:latin typeface="Courier New"/>
                <a:ea typeface="Times New Roman"/>
              </a:rPr>
              <a:t>"</a:t>
            </a:r>
            <a:r>
              <a:rPr lang="et-EE" kern="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t-EE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t-EE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dirty="0">
                <a:solidFill>
                  <a:srgbClr val="0000FF"/>
                </a:solidFill>
                <a:latin typeface="Courier New"/>
                <a:ea typeface="Times New Roman"/>
              </a:rPr>
              <a:t>"</a:t>
            </a:r>
            <a:r>
              <a:rPr lang="et-EE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ptr2 = </a:t>
            </a:r>
            <a:r>
              <a:rPr lang="en-US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%p\n"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494" y="3645273"/>
            <a:ext cx="2574306" cy="71204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7D2B8-F76F-473A-86B6-69248D95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E6A1-4421-41BD-8601-2CC01AC0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6BF8-BED5-49CF-A2B1-B145E0CE6C53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6965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1048</Words>
  <Application>Microsoft Office PowerPoint</Application>
  <PresentationFormat>Widescreen</PresentationFormat>
  <Paragraphs>221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Memory management v3</vt:lpstr>
      <vt:lpstr>How realloc() works</vt:lpstr>
      <vt:lpstr>realloc()</vt:lpstr>
      <vt:lpstr>Possible outcomes (1/4)</vt:lpstr>
      <vt:lpstr>Possible outcomes (2/4)</vt:lpstr>
      <vt:lpstr>Possible outcomes (3/4)</vt:lpstr>
      <vt:lpstr>Sample: realloc may change location</vt:lpstr>
      <vt:lpstr>Possible outcomes (4/4)</vt:lpstr>
      <vt:lpstr>Sample: realloc may fail</vt:lpstr>
      <vt:lpstr>How to read unknown number of records</vt:lpstr>
      <vt:lpstr>Pseudocode ((n + 1) strategy)</vt:lpstr>
      <vt:lpstr>Pseudocode ((2 * n) strategy)</vt:lpstr>
      <vt:lpstr>Lab task</vt:lpstr>
      <vt:lpstr>Advanced</vt:lpstr>
      <vt:lpstr>Data file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Mäluhaldus v2</dc:title>
  <dc:creator>Risto Heinsar</dc:creator>
  <cp:lastModifiedBy>Risto Heinsar</cp:lastModifiedBy>
  <cp:revision>171</cp:revision>
  <dcterms:created xsi:type="dcterms:W3CDTF">2014-03-12T10:49:08Z</dcterms:created>
  <dcterms:modified xsi:type="dcterms:W3CDTF">2020-03-30T20:51:23Z</dcterms:modified>
</cp:coreProperties>
</file>