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57" r:id="rId4"/>
    <p:sldId id="260" r:id="rId5"/>
    <p:sldId id="258" r:id="rId6"/>
    <p:sldId id="266" r:id="rId7"/>
    <p:sldId id="265" r:id="rId8"/>
    <p:sldId id="261" r:id="rId9"/>
    <p:sldId id="264" r:id="rId10"/>
    <p:sldId id="269" r:id="rId11"/>
    <p:sldId id="263" r:id="rId12"/>
    <p:sldId id="268" r:id="rId13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B9EA9-1063-4F7B-BCB1-6946BCA37CAD}" type="datetimeFigureOut">
              <a:rPr lang="et-EE" smtClean="0"/>
              <a:t>5.04.2020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3F862-FA80-4372-8132-DE6E8ED98D6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63139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3F862-FA80-4372-8132-DE6E8ED98D69}" type="slidenum">
              <a:rPr lang="et-EE" smtClean="0"/>
              <a:t>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900151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3F862-FA80-4372-8132-DE6E8ED98D69}" type="slidenum">
              <a:rPr lang="et-EE" smtClean="0"/>
              <a:t>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29283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3F862-FA80-4372-8132-DE6E8ED98D69}" type="slidenum">
              <a:rPr lang="et-EE" smtClean="0"/>
              <a:t>6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911102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3F862-FA80-4372-8132-DE6E8ED98D69}" type="slidenum">
              <a:rPr lang="et-EE" smtClean="0"/>
              <a:t>7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89200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3F862-FA80-4372-8132-DE6E8ED98D69}" type="slidenum">
              <a:rPr lang="et-EE" smtClean="0"/>
              <a:t>9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29048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3F862-FA80-4372-8132-DE6E8ED98D69}" type="slidenum">
              <a:rPr lang="et-EE" smtClean="0"/>
              <a:t>10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150954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CEDD-4550-4733-874F-51AB22B3B71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149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CEDD-4550-4733-874F-51AB22B3B71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5778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CEDD-4550-4733-874F-51AB22B3B71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97500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CEDD-4550-4733-874F-51AB22B3B71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5821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CEDD-4550-4733-874F-51AB22B3B71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8305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CEDD-4550-4733-874F-51AB22B3B71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7729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C270AB6-2F3B-4179-95A9-2A5E9E604BF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2738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CEDD-4550-4733-874F-51AB22B3B71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2783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CEDD-4550-4733-874F-51AB22B3B71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9848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CEDD-4550-4733-874F-51AB22B3B71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3004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CEDD-4550-4733-874F-51AB22B3B71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2184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Risto Heinsar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0CEDD-4550-4733-874F-51AB22B3B71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73546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err="1"/>
              <a:t>Stack</a:t>
            </a:r>
            <a:r>
              <a:rPr lang="et-EE" dirty="0"/>
              <a:t> </a:t>
            </a:r>
            <a:r>
              <a:rPr lang="et-EE" dirty="0" err="1"/>
              <a:t>data</a:t>
            </a:r>
            <a:r>
              <a:rPr lang="et-EE" dirty="0"/>
              <a:t> </a:t>
            </a:r>
            <a:r>
              <a:rPr lang="et-EE" dirty="0" err="1"/>
              <a:t>structure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6549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dynamic array based stack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an element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Check for stack overflow</a:t>
            </a:r>
            <a:endParaRPr lang="et-EE" dirty="0"/>
          </a:p>
          <a:p>
            <a:r>
              <a:rPr lang="en-US" dirty="0"/>
              <a:t>Yes</a:t>
            </a:r>
            <a:r>
              <a:rPr lang="et-EE" dirty="0"/>
              <a:t>:</a:t>
            </a:r>
            <a:br>
              <a:rPr lang="et-EE" dirty="0"/>
            </a:br>
            <a:r>
              <a:rPr lang="et-EE" dirty="0"/>
              <a:t>	</a:t>
            </a:r>
            <a:r>
              <a:rPr lang="en-US" dirty="0"/>
              <a:t>Output error</a:t>
            </a:r>
            <a:endParaRPr lang="et-EE" dirty="0"/>
          </a:p>
          <a:p>
            <a:r>
              <a:rPr lang="en-US" dirty="0"/>
              <a:t>No</a:t>
            </a:r>
            <a:r>
              <a:rPr lang="et-EE" dirty="0"/>
              <a:t>:</a:t>
            </a:r>
            <a:br>
              <a:rPr lang="et-EE" dirty="0"/>
            </a:br>
            <a:r>
              <a:rPr lang="et-EE" dirty="0"/>
              <a:t>	</a:t>
            </a:r>
            <a:r>
              <a:rPr lang="en-US" dirty="0"/>
              <a:t>Reallocate</a:t>
            </a:r>
            <a:br>
              <a:rPr lang="en-US" dirty="0"/>
            </a:br>
            <a:r>
              <a:rPr lang="en-US" dirty="0"/>
              <a:t>	Add data to the stack</a:t>
            </a:r>
            <a:br>
              <a:rPr lang="en-US" dirty="0"/>
            </a:br>
            <a:r>
              <a:rPr lang="en-US" dirty="0"/>
              <a:t>	Increment stack pointer</a:t>
            </a:r>
            <a:endParaRPr lang="et-E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Removing an element</a:t>
            </a:r>
            <a:endParaRPr lang="et-E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Check for stack underflow</a:t>
            </a:r>
            <a:endParaRPr lang="et-EE" dirty="0"/>
          </a:p>
          <a:p>
            <a:r>
              <a:rPr lang="en-US" dirty="0"/>
              <a:t>Yes</a:t>
            </a:r>
            <a:r>
              <a:rPr lang="et-EE" dirty="0"/>
              <a:t>:</a:t>
            </a:r>
            <a:br>
              <a:rPr lang="et-EE" dirty="0"/>
            </a:br>
            <a:r>
              <a:rPr lang="et-EE" dirty="0"/>
              <a:t>	</a:t>
            </a:r>
            <a:r>
              <a:rPr lang="en-US" dirty="0"/>
              <a:t>Output error</a:t>
            </a:r>
            <a:endParaRPr lang="et-EE" dirty="0"/>
          </a:p>
          <a:p>
            <a:r>
              <a:rPr lang="en-US" dirty="0"/>
              <a:t>No</a:t>
            </a:r>
            <a:r>
              <a:rPr lang="et-EE" dirty="0"/>
              <a:t>:</a:t>
            </a:r>
            <a:br>
              <a:rPr lang="et-EE" dirty="0"/>
            </a:br>
            <a:r>
              <a:rPr lang="et-EE" dirty="0"/>
              <a:t>	</a:t>
            </a:r>
            <a:r>
              <a:rPr lang="en-US" dirty="0"/>
              <a:t>Decrement stack pointer</a:t>
            </a:r>
            <a:br>
              <a:rPr lang="et-EE" dirty="0"/>
            </a:br>
            <a:r>
              <a:rPr lang="et-EE" dirty="0"/>
              <a:t>	</a:t>
            </a:r>
            <a:r>
              <a:rPr lang="en-US" dirty="0"/>
              <a:t>Reallocate</a:t>
            </a:r>
            <a:br>
              <a:rPr lang="en-US" dirty="0"/>
            </a:br>
            <a:r>
              <a:rPr lang="en-US" dirty="0"/>
              <a:t>	return the top element</a:t>
            </a:r>
            <a:endParaRPr lang="et-EE" dirty="0"/>
          </a:p>
          <a:p>
            <a:endParaRPr lang="et-E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AB6-2F3B-4179-95A9-2A5E9E604BFC}" type="slidenum">
              <a:rPr lang="et-EE" smtClean="0"/>
              <a:t>10</a:t>
            </a:fld>
            <a:endParaRPr lang="et-E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FB9A466-B3AF-4174-A2E1-CAB6E74F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1220822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</a:t>
            </a:r>
            <a:r>
              <a:rPr lang="en-US" b="1" dirty="0"/>
              <a:t>pop</a:t>
            </a:r>
            <a:r>
              <a:rPr lang="en-US" dirty="0"/>
              <a:t>() and </a:t>
            </a:r>
            <a:r>
              <a:rPr lang="en-US" b="1" dirty="0"/>
              <a:t>peek</a:t>
            </a:r>
            <a:r>
              <a:rPr lang="en-US" dirty="0"/>
              <a:t>() functions</a:t>
            </a:r>
          </a:p>
          <a:p>
            <a:pPr marL="457200" lvl="1" indent="0">
              <a:buNone/>
            </a:pPr>
            <a:r>
              <a:rPr lang="en-US" b="1" dirty="0"/>
              <a:t>pop</a:t>
            </a:r>
            <a:r>
              <a:rPr lang="en-US" dirty="0"/>
              <a:t>() – removes and returns the topmost element.</a:t>
            </a:r>
          </a:p>
          <a:p>
            <a:pPr marL="457200" lvl="1" indent="0">
              <a:buNone/>
            </a:pPr>
            <a:r>
              <a:rPr lang="en-US" b="1" dirty="0"/>
              <a:t>peek</a:t>
            </a:r>
            <a:r>
              <a:rPr lang="en-US" dirty="0"/>
              <a:t>() – returns the topmost element, does not remove it</a:t>
            </a:r>
          </a:p>
          <a:p>
            <a:endParaRPr lang="en-US" dirty="0"/>
          </a:p>
          <a:p>
            <a:r>
              <a:rPr lang="en-US" dirty="0"/>
              <a:t>The returned item will be printed on the screen from where the functions were called from</a:t>
            </a:r>
          </a:p>
          <a:p>
            <a:r>
              <a:rPr lang="en-US" dirty="0"/>
              <a:t>Add menu logic so the user can choose between </a:t>
            </a:r>
            <a:r>
              <a:rPr lang="et-EE" i="1" dirty="0" err="1"/>
              <a:t>push</a:t>
            </a:r>
            <a:r>
              <a:rPr lang="et-EE" i="1" dirty="0"/>
              <a:t>/</a:t>
            </a:r>
            <a:r>
              <a:rPr lang="et-EE" i="1" dirty="0" err="1"/>
              <a:t>pop</a:t>
            </a:r>
            <a:r>
              <a:rPr lang="et-EE" i="1" dirty="0"/>
              <a:t>/</a:t>
            </a:r>
            <a:r>
              <a:rPr lang="en-US" i="1" dirty="0"/>
              <a:t>peek</a:t>
            </a:r>
            <a:r>
              <a:rPr lang="et-EE" dirty="0"/>
              <a:t> </a:t>
            </a:r>
            <a:r>
              <a:rPr lang="en-US" dirty="0"/>
              <a:t>operations.</a:t>
            </a:r>
            <a:endParaRPr lang="et-EE" dirty="0"/>
          </a:p>
          <a:p>
            <a:endParaRPr lang="et-EE" dirty="0"/>
          </a:p>
          <a:p>
            <a:r>
              <a:rPr lang="en-US" dirty="0"/>
              <a:t>Don’t forget to check for underflow, overflow and memory errors</a:t>
            </a:r>
            <a:r>
              <a:rPr lang="et-EE" dirty="0"/>
              <a:t>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CEDD-4550-4733-874F-51AB22B3B718}" type="slidenum">
              <a:rPr lang="et-EE" smtClean="0"/>
              <a:t>11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59E50-D2E7-42CA-AF2D-150891A8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3540590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(3 tasks)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Pt1 and 2:</a:t>
            </a:r>
            <a:r>
              <a:rPr lang="en-US" dirty="0"/>
              <a:t> Add functionality 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(1)</a:t>
            </a:r>
            <a:r>
              <a:rPr lang="en-US" dirty="0"/>
              <a:t> Implement Duplicate() and Swap() functions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(2)</a:t>
            </a:r>
            <a:r>
              <a:rPr lang="en-US" dirty="0"/>
              <a:t> Implement Display() and Rotate()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functions are limited to push and pop function calls.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Pt3:</a:t>
            </a:r>
            <a:r>
              <a:rPr lang="en-US" dirty="0"/>
              <a:t> Make creating and destroying stacks dynamic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Both functions must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/>
              <a:t>as the return datatype and will have the stack parameter as a double pointer.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Create() – give memory to stack structure, initializes structure members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Destroy() – Clears all items and stack from memory. Must assign NULL to the pointer.</a:t>
            </a:r>
            <a:endParaRPr lang="et-EE" dirty="0"/>
          </a:p>
          <a:p>
            <a:endParaRPr lang="et-EE" dirty="0"/>
          </a:p>
          <a:p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CEDD-4550-4733-874F-51AB22B3B718}" type="slidenum">
              <a:rPr lang="et-EE" smtClean="0"/>
              <a:t>12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53098-38AF-472F-97D7-A2107CB5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394182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E257-1CC6-4B9B-992B-04C4F296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89399-6115-4BD5-B774-BC3B4A20D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object, which is defined by the data and operations it supports</a:t>
            </a:r>
          </a:p>
          <a:p>
            <a:r>
              <a:rPr lang="en-US" sz="2400" dirty="0"/>
              <a:t>Interface is publicly visible</a:t>
            </a:r>
          </a:p>
          <a:p>
            <a:r>
              <a:rPr lang="en-US" sz="2400" dirty="0"/>
              <a:t>Internal representation and operations are typically hidden</a:t>
            </a:r>
          </a:p>
          <a:p>
            <a:r>
              <a:rPr lang="en-US" sz="2400" dirty="0"/>
              <a:t>Used for complex data structures, such as linked lists, trees, queues, stacks, graphs, …</a:t>
            </a:r>
          </a:p>
          <a:p>
            <a:pPr marL="0" indent="0">
              <a:buNone/>
            </a:pPr>
            <a:endParaRPr lang="et-E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666A8-52A2-460B-9146-9B683539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79365-48D5-42F0-B4D0-96BF6F40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8B4E6-4E8F-400B-980C-373C87F5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CEDD-4550-4733-874F-51AB22B3B718}" type="slidenum">
              <a:rPr lang="et-EE" smtClean="0"/>
              <a:t>2</a:t>
            </a:fld>
            <a:endParaRPr lang="et-EE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9117F67-8448-40D7-9A54-3CB0B8239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445" y="3786239"/>
            <a:ext cx="2694038" cy="252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C2E882F-E648-454D-A9D3-6827AAED5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14" y="3973720"/>
            <a:ext cx="3702086" cy="37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AF79B23-C30C-45A0-A3AE-69DEC393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483" y="4725241"/>
            <a:ext cx="4819773" cy="32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5C12A65-6DD5-4879-AC6D-C7281D56E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005" y="5428454"/>
            <a:ext cx="3055298" cy="52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8B7BE4-ECA0-4AFF-8DE4-66D5C7BAF904}"/>
              </a:ext>
            </a:extLst>
          </p:cNvPr>
          <p:cNvSpPr txBox="1"/>
          <p:nvPr/>
        </p:nvSpPr>
        <p:spPr>
          <a:xfrm>
            <a:off x="8616488" y="6112768"/>
            <a:ext cx="1772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images: wikipedia.org</a:t>
            </a:r>
            <a:endParaRPr lang="et-EE" sz="140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6B652892-9672-4D4C-8C81-86F7C3114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18" y="3851408"/>
            <a:ext cx="2952590" cy="246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22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LIFO </a:t>
            </a:r>
            <a:r>
              <a:rPr lang="en-US" dirty="0"/>
              <a:t>algorithm</a:t>
            </a:r>
            <a:endParaRPr lang="et-E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0894"/>
          <a:stretch/>
        </p:blipFill>
        <p:spPr>
          <a:xfrm>
            <a:off x="838200" y="2690119"/>
            <a:ext cx="4730791" cy="308973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19" b="13473"/>
          <a:stretch/>
        </p:blipFill>
        <p:spPr bwMode="auto">
          <a:xfrm>
            <a:off x="6848206" y="2690119"/>
            <a:ext cx="3911966" cy="281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CEDD-4550-4733-874F-51AB22B3B718}" type="slidenum">
              <a:rPr lang="et-EE" smtClean="0"/>
              <a:t>3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B67E0-55AD-44DE-8F13-E65BE3E1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3375B-4B22-4CCC-8DF0-B3BF8D1DD3AA}"/>
              </a:ext>
            </a:extLst>
          </p:cNvPr>
          <p:cNvSpPr txBox="1"/>
          <p:nvPr/>
        </p:nvSpPr>
        <p:spPr>
          <a:xfrm>
            <a:off x="773307" y="2176490"/>
            <a:ext cx="2891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LIFO - Last in, first out</a:t>
            </a:r>
            <a:endParaRPr lang="et-EE" sz="2400" dirty="0"/>
          </a:p>
        </p:txBody>
      </p:sp>
    </p:spTree>
    <p:extLst>
      <p:ext uri="{BB962C8B-B14F-4D97-AF65-F5344CB8AC3E}">
        <p14:creationId xmlns:p14="http://schemas.microsoft.com/office/powerpoint/2010/main" val="42300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principles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You can only access the top member of the stack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add to the top using push operation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remove from the top using pop operation</a:t>
            </a:r>
          </a:p>
          <a:p>
            <a:pPr>
              <a:spcBef>
                <a:spcPts val="600"/>
              </a:spcBef>
            </a:pPr>
            <a:r>
              <a:rPr lang="en-US" dirty="0"/>
              <a:t>Because the way data is accessed (limited), operations on a stack are fast</a:t>
            </a:r>
          </a:p>
          <a:p>
            <a:pPr>
              <a:spcBef>
                <a:spcPts val="600"/>
              </a:spcBef>
            </a:pPr>
            <a:r>
              <a:rPr lang="en-US" dirty="0"/>
              <a:t>Stack pointer (SP) is used to keep track of the top element </a:t>
            </a:r>
          </a:p>
          <a:p>
            <a:pPr>
              <a:spcBef>
                <a:spcPts val="600"/>
              </a:spcBef>
            </a:pPr>
            <a:r>
              <a:rPr lang="en-US" dirty="0"/>
              <a:t>We’ve seen stack in use: function call stack</a:t>
            </a:r>
            <a:endParaRPr lang="et-EE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CEDD-4550-4733-874F-51AB22B3B718}" type="slidenum">
              <a:rPr lang="et-EE" smtClean="0"/>
              <a:t>4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FB175-3FEF-44B1-A1B2-291C14E7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47592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stack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Main operations: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t-EE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ush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t-EE" dirty="0"/>
              <a:t>– </a:t>
            </a:r>
            <a:r>
              <a:rPr lang="en-US" dirty="0"/>
              <a:t>add an element to the stack</a:t>
            </a:r>
            <a:endParaRPr lang="et-EE" i="1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op() </a:t>
            </a:r>
            <a:r>
              <a:rPr lang="et-EE" dirty="0"/>
              <a:t>– </a:t>
            </a:r>
            <a:r>
              <a:rPr lang="en-US" dirty="0"/>
              <a:t>removes an element from the stack, returns the value</a:t>
            </a:r>
            <a:endParaRPr lang="et-EE" dirty="0"/>
          </a:p>
          <a:p>
            <a:endParaRPr lang="et-EE" dirty="0"/>
          </a:p>
          <a:p>
            <a:pPr marL="0" indent="0">
              <a:buNone/>
            </a:pPr>
            <a:r>
              <a:rPr lang="en-US" b="1" dirty="0"/>
              <a:t>Optional</a:t>
            </a:r>
            <a:r>
              <a:rPr lang="et-EE" b="1" dirty="0"/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t-EE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t-EE" dirty="0"/>
              <a:t>– </a:t>
            </a:r>
            <a:r>
              <a:rPr lang="en-US" dirty="0"/>
              <a:t>peek at the last element added without removing 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Duplicate() </a:t>
            </a:r>
            <a:r>
              <a:rPr lang="et-EE" dirty="0"/>
              <a:t>– </a:t>
            </a:r>
            <a:r>
              <a:rPr lang="en-US" dirty="0"/>
              <a:t>duplicate the topmost element in the stack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Swap() </a:t>
            </a:r>
            <a:r>
              <a:rPr lang="en-US" dirty="0"/>
              <a:t>– swap the 2 topmost elements in the stack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Rotate() </a:t>
            </a:r>
            <a:r>
              <a:rPr lang="en-US" dirty="0"/>
              <a:t>– change the order the stack elements are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Display() </a:t>
            </a:r>
            <a:r>
              <a:rPr lang="en-US" dirty="0"/>
              <a:t>– display and clear all of the elements in the stack</a:t>
            </a:r>
          </a:p>
          <a:p>
            <a:r>
              <a:rPr lang="en-US" dirty="0"/>
              <a:t>etc.</a:t>
            </a:r>
            <a:endParaRPr lang="et-EE" dirty="0"/>
          </a:p>
          <a:p>
            <a:endParaRPr lang="et-E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CEDD-4550-4733-874F-51AB22B3B718}" type="slidenum">
              <a:rPr lang="et-EE" smtClean="0"/>
              <a:t>5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9C918-F2BA-4E10-BBF9-B95C8978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218782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the stack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/>
              <a:t>Access is only to the top member</a:t>
            </a:r>
          </a:p>
          <a:p>
            <a:pPr>
              <a:spcBef>
                <a:spcPts val="2400"/>
              </a:spcBef>
            </a:pPr>
            <a:r>
              <a:rPr lang="en-US" dirty="0"/>
              <a:t>Stack size is typically limited either by some previously agreed upon value or by the amount of resources available to it</a:t>
            </a:r>
          </a:p>
          <a:p>
            <a:pPr>
              <a:spcBef>
                <a:spcPts val="2400"/>
              </a:spcBef>
            </a:pPr>
            <a:r>
              <a:rPr lang="en-US" dirty="0"/>
              <a:t>Stack underflow – trying to remove an element from the stack when the stack is already empty (pop operation)</a:t>
            </a:r>
          </a:p>
          <a:p>
            <a:pPr>
              <a:spcBef>
                <a:spcPts val="2400"/>
              </a:spcBef>
            </a:pPr>
            <a:r>
              <a:rPr lang="en-US" dirty="0"/>
              <a:t>Stack overflow – trying to add a member to a stack which is already full (push operation)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CEDD-4550-4733-874F-51AB22B3B718}" type="slidenum">
              <a:rPr lang="et-EE" smtClean="0"/>
              <a:t>6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30BE-038A-45DE-8696-447D848F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32815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for stacks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t-EE" dirty="0"/>
              <a:t>Hanoi </a:t>
            </a:r>
            <a:r>
              <a:rPr lang="en-US" dirty="0"/>
              <a:t>tower algorithm</a:t>
            </a:r>
            <a:endParaRPr lang="et-EE" dirty="0"/>
          </a:p>
          <a:p>
            <a:r>
              <a:rPr lang="en-US" dirty="0"/>
              <a:t>Sorting algorithms</a:t>
            </a:r>
            <a:endParaRPr lang="et-EE" dirty="0"/>
          </a:p>
          <a:p>
            <a:r>
              <a:rPr lang="en-US" dirty="0"/>
              <a:t>Conversions between Radixes (number base)</a:t>
            </a:r>
            <a:endParaRPr lang="et-EE" dirty="0"/>
          </a:p>
          <a:p>
            <a:r>
              <a:rPr lang="en-US" dirty="0"/>
              <a:t>Syntax evaluation</a:t>
            </a:r>
            <a:endParaRPr lang="et-EE" dirty="0"/>
          </a:p>
          <a:p>
            <a:r>
              <a:rPr lang="en-US" dirty="0"/>
              <a:t>Postfix notation</a:t>
            </a:r>
          </a:p>
          <a:p>
            <a:r>
              <a:rPr lang="en-US" dirty="0"/>
              <a:t>Backtracking</a:t>
            </a:r>
          </a:p>
          <a:p>
            <a:r>
              <a:rPr lang="en-US" dirty="0"/>
              <a:t>Function call stack</a:t>
            </a:r>
          </a:p>
          <a:p>
            <a:r>
              <a:rPr lang="en-US" dirty="0"/>
              <a:t>Hardware stacks</a:t>
            </a:r>
          </a:p>
          <a:p>
            <a:r>
              <a:rPr lang="en-US" dirty="0"/>
              <a:t>etc.</a:t>
            </a:r>
            <a:endParaRPr lang="et-EE" dirty="0"/>
          </a:p>
          <a:p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CEDD-4550-4733-874F-51AB22B3B718}" type="slidenum">
              <a:rPr lang="et-EE" smtClean="0"/>
              <a:t>7</a:t>
            </a:fld>
            <a:endParaRPr lang="et-E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A034A-8B17-4A87-9FFD-D52637F4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423488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in memory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A</a:t>
            </a:r>
            <a:r>
              <a:rPr lang="en-US" dirty="0" err="1"/>
              <a:t>rray</a:t>
            </a:r>
            <a:r>
              <a:rPr lang="en-US" dirty="0"/>
              <a:t> based stack</a:t>
            </a:r>
          </a:p>
          <a:p>
            <a:endParaRPr lang="en-US" dirty="0"/>
          </a:p>
          <a:p>
            <a:endParaRPr lang="et-EE" dirty="0"/>
          </a:p>
          <a:p>
            <a:endParaRPr lang="et-EE" dirty="0"/>
          </a:p>
          <a:p>
            <a:r>
              <a:rPr lang="en-US" dirty="0"/>
              <a:t>Linked list based stack</a:t>
            </a:r>
            <a:endParaRPr lang="et-EE" dirty="0"/>
          </a:p>
        </p:txBody>
      </p:sp>
      <p:sp>
        <p:nvSpPr>
          <p:cNvPr id="4" name="Rectangle 3"/>
          <p:cNvSpPr/>
          <p:nvPr/>
        </p:nvSpPr>
        <p:spPr>
          <a:xfrm>
            <a:off x="1432560" y="2560320"/>
            <a:ext cx="6858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5" name="Rectangle 4"/>
          <p:cNvSpPr/>
          <p:nvPr/>
        </p:nvSpPr>
        <p:spPr>
          <a:xfrm>
            <a:off x="2118360" y="2560320"/>
            <a:ext cx="6858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323</a:t>
            </a:r>
          </a:p>
        </p:txBody>
      </p:sp>
      <p:sp>
        <p:nvSpPr>
          <p:cNvPr id="6" name="Rectangle 5"/>
          <p:cNvSpPr/>
          <p:nvPr/>
        </p:nvSpPr>
        <p:spPr>
          <a:xfrm>
            <a:off x="2804160" y="2560320"/>
            <a:ext cx="6858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423</a:t>
            </a:r>
          </a:p>
        </p:txBody>
      </p:sp>
      <p:sp>
        <p:nvSpPr>
          <p:cNvPr id="7" name="Rectangle 6"/>
          <p:cNvSpPr/>
          <p:nvPr/>
        </p:nvSpPr>
        <p:spPr>
          <a:xfrm>
            <a:off x="3489960" y="2560320"/>
            <a:ext cx="6858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8" name="Rectangle 7"/>
          <p:cNvSpPr/>
          <p:nvPr/>
        </p:nvSpPr>
        <p:spPr>
          <a:xfrm>
            <a:off x="4175760" y="2560320"/>
            <a:ext cx="6858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43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560" y="4693920"/>
            <a:ext cx="6858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05100" y="4693920"/>
            <a:ext cx="6858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323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3360" y="4693920"/>
            <a:ext cx="6858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423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13120" y="4693920"/>
            <a:ext cx="6858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35240" y="4693920"/>
            <a:ext cx="6858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18360" y="4693920"/>
            <a:ext cx="58674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90900" y="4693920"/>
            <a:ext cx="63246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XXX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09160" y="4693920"/>
            <a:ext cx="120396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XXXXXXXX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6060" y="4693920"/>
            <a:ext cx="105918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XXXXXXX</a:t>
            </a:r>
          </a:p>
        </p:txBody>
      </p:sp>
      <p:cxnSp>
        <p:nvCxnSpPr>
          <p:cNvPr id="21" name="Curved Connector 20"/>
          <p:cNvCxnSpPr>
            <a:stCxn id="9" idx="2"/>
            <a:endCxn id="10" idx="2"/>
          </p:cNvCxnSpPr>
          <p:nvPr/>
        </p:nvCxnSpPr>
        <p:spPr>
          <a:xfrm rot="16200000" flipH="1">
            <a:off x="2411730" y="4895850"/>
            <a:ext cx="12700" cy="127254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0" idx="2"/>
            <a:endCxn id="11" idx="2"/>
          </p:cNvCxnSpPr>
          <p:nvPr/>
        </p:nvCxnSpPr>
        <p:spPr>
          <a:xfrm rot="16200000" flipH="1">
            <a:off x="3707130" y="4872990"/>
            <a:ext cx="12700" cy="131826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2"/>
            <a:endCxn id="12" idx="2"/>
          </p:cNvCxnSpPr>
          <p:nvPr/>
        </p:nvCxnSpPr>
        <p:spPr>
          <a:xfrm rot="16200000" flipH="1">
            <a:off x="5311140" y="4587240"/>
            <a:ext cx="12700" cy="188976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2"/>
            <a:endCxn id="13" idx="2"/>
          </p:cNvCxnSpPr>
          <p:nvPr/>
        </p:nvCxnSpPr>
        <p:spPr>
          <a:xfrm rot="16200000" flipH="1">
            <a:off x="7117080" y="4671060"/>
            <a:ext cx="12700" cy="172212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4861560" y="2769870"/>
            <a:ext cx="960120" cy="419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2"/>
            <a:endCxn id="5" idx="2"/>
          </p:cNvCxnSpPr>
          <p:nvPr/>
        </p:nvCxnSpPr>
        <p:spPr>
          <a:xfrm rot="16200000" flipH="1">
            <a:off x="2118360" y="3055620"/>
            <a:ext cx="12700" cy="6858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16200000" flipH="1">
            <a:off x="2797810" y="3055620"/>
            <a:ext cx="12700" cy="6858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6200000" flipH="1">
            <a:off x="3483610" y="3068320"/>
            <a:ext cx="12700" cy="6858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6200000" flipH="1">
            <a:off x="4169410" y="3055620"/>
            <a:ext cx="12700" cy="6858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CEDD-4550-4733-874F-51AB22B3B718}" type="slidenum">
              <a:rPr lang="et-EE" smtClean="0"/>
              <a:t>8</a:t>
            </a:fld>
            <a:endParaRPr lang="et-EE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BC0FF69-B6AA-4C00-AA32-9AE41C16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194454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 declaration</a:t>
            </a:r>
            <a:endParaRPr lang="et-E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based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en-US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t-EE" b="1" kern="0" dirty="0">
              <a:solidFill>
                <a:srgbClr val="0000A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t-EE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t-E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t-EE" dirty="0" err="1"/>
              <a:t>Linked</a:t>
            </a:r>
            <a:r>
              <a:rPr lang="et-EE" dirty="0"/>
              <a:t> list </a:t>
            </a:r>
            <a:r>
              <a:rPr lang="en-US" dirty="0"/>
              <a:t>based</a:t>
            </a:r>
            <a:endParaRPr lang="et-EE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buNone/>
            </a:pPr>
            <a:r>
              <a:rPr lang="en-US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t-EE" kern="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kern="0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b="1" kern="0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pNext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t-EE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t-EE" sz="4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/>
              <a:t>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CEDD-4550-4733-874F-51AB22B3B718}" type="slidenum">
              <a:rPr lang="et-EE" smtClean="0"/>
              <a:t>9</a:t>
            </a:fld>
            <a:endParaRPr lang="et-E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5321950-9CD4-411D-96A1-75CFE002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Risto Heinsar</a:t>
            </a:r>
          </a:p>
        </p:txBody>
      </p:sp>
    </p:spTree>
    <p:extLst>
      <p:ext uri="{BB962C8B-B14F-4D97-AF65-F5344CB8AC3E}">
        <p14:creationId xmlns:p14="http://schemas.microsoft.com/office/powerpoint/2010/main" val="60853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</TotalTime>
  <Words>632</Words>
  <Application>Microsoft Office PowerPoint</Application>
  <PresentationFormat>Widescreen</PresentationFormat>
  <Paragraphs>142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Stack data structure</vt:lpstr>
      <vt:lpstr>Abstract data type</vt:lpstr>
      <vt:lpstr>LIFO algorithm</vt:lpstr>
      <vt:lpstr>Some principles</vt:lpstr>
      <vt:lpstr>Operations on stack</vt:lpstr>
      <vt:lpstr>Limitations of the stack</vt:lpstr>
      <vt:lpstr>Uses for stacks</vt:lpstr>
      <vt:lpstr>Data structure in memory</vt:lpstr>
      <vt:lpstr>Datatype declaration</vt:lpstr>
      <vt:lpstr>Pseudocode for dynamic array based stack</vt:lpstr>
      <vt:lpstr>Lab task</vt:lpstr>
      <vt:lpstr>Advanced (3 tasks)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(pinu, magasin)</dc:title>
  <dc:creator>Risto Heinsar</dc:creator>
  <cp:lastModifiedBy>Risto Heinsar</cp:lastModifiedBy>
  <cp:revision>126</cp:revision>
  <dcterms:created xsi:type="dcterms:W3CDTF">2013-03-14T21:04:09Z</dcterms:created>
  <dcterms:modified xsi:type="dcterms:W3CDTF">2020-04-05T18:44:10Z</dcterms:modified>
</cp:coreProperties>
</file>