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5" r:id="rId4"/>
    <p:sldId id="287" r:id="rId5"/>
    <p:sldId id="283" r:id="rId6"/>
    <p:sldId id="286" r:id="rId7"/>
    <p:sldId id="280" r:id="rId8"/>
    <p:sldId id="281" r:id="rId9"/>
    <p:sldId id="291" r:id="rId10"/>
    <p:sldId id="293" r:id="rId11"/>
    <p:sldId id="294" r:id="rId12"/>
    <p:sldId id="284" r:id="rId13"/>
    <p:sldId id="296" r:id="rId14"/>
    <p:sldId id="288" r:id="rId15"/>
    <p:sldId id="289" r:id="rId1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EC233-48E5-4A84-87BA-FC310B787EB7}" type="datetimeFigureOut">
              <a:rPr lang="et-EE" smtClean="0"/>
              <a:t>21.04.2020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F6E6-0582-456D-84F9-BD46C383E7D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509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EF6E6-0582-456D-84F9-BD46C383E7D9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7571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757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3751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6410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5638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354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3385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9131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850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068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1507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5055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59FD-9EF8-4A8B-88E9-D6A24490DEE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12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t-EE" dirty="0" err="1"/>
              <a:t>Trees</a:t>
            </a:r>
            <a:endParaRPr lang="et-EE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0237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E88B-F35A-4232-857D-212BC845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data structure</a:t>
            </a:r>
            <a:endParaRPr lang="et-E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3EFB3E-FCA0-44DE-9BF0-924C91F90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t-EE" sz="12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t-EE" sz="18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t-EE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pLeft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pRight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F941-8CA1-4517-9874-A2532851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A459-07C0-4D36-A549-3C1F66DB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A148-9819-447F-87FC-523E60ED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10</a:t>
            </a:fld>
            <a:endParaRPr lang="et-EE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87F33924-88EE-42BC-B744-786229A4C0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8" y="1825625"/>
            <a:ext cx="4868023" cy="4351338"/>
          </a:xfrm>
        </p:spPr>
      </p:pic>
    </p:spTree>
    <p:extLst>
      <p:ext uri="{BB962C8B-B14F-4D97-AF65-F5344CB8AC3E}">
        <p14:creationId xmlns:p14="http://schemas.microsoft.com/office/powerpoint/2010/main" val="261390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E88B-F35A-4232-857D-212BC845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traversal, depth first</a:t>
            </a:r>
            <a:endParaRPr lang="et-E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3EFB3E-FCA0-44DE-9BF0-924C91F90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692" y="1825625"/>
            <a:ext cx="492210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PrintTree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t-EE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PrintTree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pLeft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PrintTree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pRight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F941-8CA1-4517-9874-A2532851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A459-07C0-4D36-A549-3C1F66DB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A148-9819-447F-87FC-523E60ED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11</a:t>
            </a:fld>
            <a:endParaRPr lang="et-EE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87F33924-88EE-42BC-B744-786229A4C0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8" y="1825625"/>
            <a:ext cx="4868023" cy="4351338"/>
          </a:xfrm>
        </p:spPr>
      </p:pic>
    </p:spTree>
    <p:extLst>
      <p:ext uri="{BB962C8B-B14F-4D97-AF65-F5344CB8AC3E}">
        <p14:creationId xmlns:p14="http://schemas.microsoft.com/office/powerpoint/2010/main" val="377320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2773-6785-4615-BC61-A56EF951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Trie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9CA3-96D3-46C9-B453-A8E1E91B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tree that is used for storing strings</a:t>
            </a:r>
          </a:p>
          <a:p>
            <a:r>
              <a:rPr lang="en-US" dirty="0"/>
              <a:t>Each node contains</a:t>
            </a:r>
          </a:p>
          <a:p>
            <a:pPr lvl="1"/>
            <a:r>
              <a:rPr lang="en-US" dirty="0"/>
              <a:t>A flag whether it’s an end node or not to determine end of a string</a:t>
            </a:r>
          </a:p>
          <a:p>
            <a:pPr lvl="1"/>
            <a:r>
              <a:rPr lang="en-US" dirty="0"/>
              <a:t>An array for each character in the alphabet </a:t>
            </a:r>
            <a:r>
              <a:rPr lang="et-EE" dirty="0"/>
              <a:t>as</a:t>
            </a:r>
            <a:r>
              <a:rPr lang="en-US" dirty="0"/>
              <a:t> pointers to children</a:t>
            </a:r>
          </a:p>
          <a:p>
            <a:pPr lvl="1"/>
            <a:r>
              <a:rPr lang="en-US" dirty="0"/>
              <a:t>Possibly additional children for extra symbols – e.g. spaces, hyphens etc.</a:t>
            </a:r>
          </a:p>
          <a:p>
            <a:r>
              <a:rPr lang="en-US" dirty="0"/>
              <a:t>Sorted by design</a:t>
            </a:r>
          </a:p>
          <a:p>
            <a:r>
              <a:rPr lang="en-US" dirty="0"/>
              <a:t>Faster for strings compared to binary a tree – traversal time is linear to string length. </a:t>
            </a:r>
          </a:p>
          <a:p>
            <a:r>
              <a:rPr lang="en-US" dirty="0"/>
              <a:t>More memory intensive – each node has full set of pointers, each character is a node</a:t>
            </a:r>
          </a:p>
          <a:p>
            <a:r>
              <a:rPr lang="en-US" dirty="0"/>
              <a:t>More complicated code-wise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4BD8-5F9D-4BC7-981A-9AC75B69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0E02-CD46-4B6C-8AD5-CBBA06B2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EE7A-32EE-4764-BE89-9054AC48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7261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DD0A-A3AD-4D43-BEC3-A21E2542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data structure</a:t>
            </a:r>
            <a:endParaRPr lang="et-E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0275FF-8D57-4EEA-822A-3ABAB4E74A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19525"/>
            <a:ext cx="5745480" cy="433223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6F84-5122-49D9-A035-26882CC39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0702" y="1825625"/>
            <a:ext cx="525307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t-EE" sz="18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t-EE" sz="18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et-E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isLeaf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ALPHA_LEN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t-E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trie_t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29DA-0921-4600-BFC1-29BB9698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6DD5-9B0C-4E44-A5F4-0BC30743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9A5E0-B800-4433-BFCF-A60BBCD7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4806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7E2-7A17-4A00-A960-9BAC482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  <a:r>
              <a:rPr lang="et-EE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F6EC-967D-4F73-90E8-4BA1F30A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all the unique names in the input file</a:t>
            </a:r>
          </a:p>
          <a:p>
            <a:r>
              <a:rPr lang="en-US" dirty="0"/>
              <a:t>Find how many times each name occurred</a:t>
            </a:r>
          </a:p>
          <a:p>
            <a:r>
              <a:rPr lang="en-US" dirty="0"/>
              <a:t>Output the unique names and the number of occurrences to an output file</a:t>
            </a:r>
          </a:p>
          <a:p>
            <a:r>
              <a:rPr lang="en-US" dirty="0"/>
              <a:t>Do it twice – first with linear search, secondly with a binary search tree data structure. I recommend submitting them as separate code files!</a:t>
            </a:r>
          </a:p>
          <a:p>
            <a:r>
              <a:rPr lang="en-US" dirty="0"/>
              <a:t>Calculate the time for both and print it</a:t>
            </a:r>
          </a:p>
          <a:p>
            <a:pPr lvl="1"/>
            <a:r>
              <a:rPr lang="en-US" dirty="0"/>
              <a:t>Times must be comparable – if one includes reading from the file, other must as well</a:t>
            </a:r>
          </a:p>
          <a:p>
            <a:r>
              <a:rPr lang="en-US" dirty="0"/>
              <a:t>Focus on time, not memory efficiency – strings can be static</a:t>
            </a:r>
            <a:endParaRPr lang="et-EE" dirty="0"/>
          </a:p>
          <a:p>
            <a:r>
              <a:rPr lang="en-US" dirty="0"/>
              <a:t>Don’t forget to check and free all the memory! </a:t>
            </a:r>
          </a:p>
          <a:p>
            <a:r>
              <a:rPr lang="en-US" dirty="0"/>
              <a:t>Data file and </a:t>
            </a:r>
            <a:r>
              <a:rPr lang="en-US"/>
              <a:t>examples are provided as links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6E04-E704-4802-A83D-D302E2D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A5BE-A49E-4A2B-8CA0-D20785B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7091-089A-43AD-B3B6-C79B673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14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4648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86EB-8F50-4F33-89BC-DDC0C913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Advanced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79F1-116B-42A7-B386-BB50FF7C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Task</a:t>
            </a:r>
            <a:r>
              <a:rPr lang="et-EE" dirty="0"/>
              <a:t> 1:</a:t>
            </a:r>
            <a:r>
              <a:rPr lang="en-US" dirty="0"/>
              <a:t> Do both a binary tree and a </a:t>
            </a:r>
            <a:r>
              <a:rPr lang="en-US" dirty="0" err="1"/>
              <a:t>trie</a:t>
            </a:r>
            <a:r>
              <a:rPr lang="en-US" dirty="0"/>
              <a:t>, find which is faster and by how much.</a:t>
            </a:r>
          </a:p>
          <a:p>
            <a:pPr lvl="1"/>
            <a:r>
              <a:rPr lang="en-US" dirty="0"/>
              <a:t>Write the results of your particular system and conclusion in the mini-report</a:t>
            </a:r>
          </a:p>
          <a:p>
            <a:pPr lvl="1"/>
            <a:r>
              <a:rPr lang="en-US" dirty="0"/>
              <a:t>What do you think – how will the differences between binary tree and </a:t>
            </a:r>
            <a:r>
              <a:rPr lang="en-US" dirty="0" err="1"/>
              <a:t>trie</a:t>
            </a:r>
            <a:r>
              <a:rPr lang="en-US" dirty="0"/>
              <a:t> become when adding more unique strings to our program? Explain your conclusion</a:t>
            </a:r>
          </a:p>
          <a:p>
            <a:r>
              <a:rPr lang="en-US" dirty="0"/>
              <a:t>Task 2: Add a search feature to one of your </a:t>
            </a:r>
            <a:r>
              <a:rPr lang="en-US" dirty="0" err="1"/>
              <a:t>desings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User will be able to enter a name until they choose to quit</a:t>
            </a:r>
          </a:p>
          <a:p>
            <a:pPr lvl="1"/>
            <a:r>
              <a:rPr lang="en-US" dirty="0"/>
              <a:t>Program will print out everyone by that name with their id code and city</a:t>
            </a:r>
          </a:p>
          <a:p>
            <a:pPr lvl="1"/>
            <a:r>
              <a:rPr lang="en-US" dirty="0"/>
              <a:t>The list of people by that name will be stored in a linked list, starting from the tree node</a:t>
            </a:r>
          </a:p>
          <a:p>
            <a:pPr lvl="1"/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4ABC1-4F64-4752-AA52-B5CA3D0E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1003-20A4-408E-A151-E1256B82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E576-B98E-4AFB-8ED0-ED8E687A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15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12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7640-F1CE-46A0-94E6-7D4193A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time (</a:t>
            </a:r>
            <a:r>
              <a:rPr lang="en-US" dirty="0" err="1"/>
              <a:t>unix</a:t>
            </a:r>
            <a:r>
              <a:rPr lang="en-US" dirty="0"/>
              <a:t>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E0DA-650C-4EA9-AD5F-8A8C2F59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Linux way: run your program through time:</a:t>
            </a:r>
          </a:p>
          <a:p>
            <a:pPr lvl="1"/>
            <a:r>
              <a:rPr lang="en-US" dirty="0"/>
              <a:t>real – time it took for the program</a:t>
            </a:r>
          </a:p>
          <a:p>
            <a:pPr lvl="1"/>
            <a:r>
              <a:rPr lang="en-US" dirty="0"/>
              <a:t>user – time in user mode</a:t>
            </a:r>
          </a:p>
          <a:p>
            <a:pPr lvl="1"/>
            <a:r>
              <a:rPr lang="en-US" dirty="0"/>
              <a:t>sys – time in kernel privileged mode</a:t>
            </a:r>
          </a:p>
          <a:p>
            <a:r>
              <a:rPr lang="en-US" dirty="0"/>
              <a:t>Kernel mode – system calls</a:t>
            </a:r>
          </a:p>
          <a:p>
            <a:pPr lvl="1"/>
            <a:r>
              <a:rPr lang="en-US" dirty="0"/>
              <a:t>Managing processes (forking, signals, memory, …)</a:t>
            </a:r>
          </a:p>
          <a:p>
            <a:pPr lvl="1"/>
            <a:r>
              <a:rPr lang="en-US" dirty="0"/>
              <a:t>Managing files (opening, reading, writing, managing attributes, …)</a:t>
            </a:r>
          </a:p>
          <a:p>
            <a:pPr lvl="1"/>
            <a:r>
              <a:rPr lang="en-US" dirty="0"/>
              <a:t>Managing devices (drivers)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8B54-948D-4D45-A81E-1CA17681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EB48-6311-4213-8423-2807F8EE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EC11-9448-4B44-A9A4-BC3BB2CD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2</a:t>
            </a:fld>
            <a:endParaRPr lang="et-E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BF92C-3CBF-4F98-85D0-2CAE6AB7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82" y="2341107"/>
            <a:ext cx="3950218" cy="9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3BC3-BAAF-4AD9-9B59-13554C8F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time in C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D299-B5BE-48E0-9B25-A5B11715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two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clock_t</a:t>
            </a:r>
            <a:r>
              <a:rPr lang="en-US" dirty="0"/>
              <a:t> type variables 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t-EE" dirty="0" err="1">
                <a:solidFill>
                  <a:srgbClr val="8000FF"/>
                </a:solidFill>
                <a:latin typeface="Courier New" panose="02070309020205020404" pitchFamily="49" charset="0"/>
              </a:rPr>
              <a:t>clock_t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t-E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 end</a:t>
            </a:r>
            <a:r>
              <a:rPr lang="et-EE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t-EE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Store the time of start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t-EE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clock</a:t>
            </a:r>
            <a:r>
              <a:rPr lang="et-EE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t-EE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Store the time of stop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stop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t-EE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clock</a:t>
            </a:r>
            <a:r>
              <a:rPr lang="et-EE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Calculate the duration (in seconds)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time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end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CLOCKS_PER_SEC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001B-64D9-4460-8A8F-DF890414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7BF94-7BB3-44FE-A836-CE9ED5FB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251B-1AD4-447D-8322-5A0C9247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75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CC34-0466-47D3-AAC3-7DD99A3B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Sample</a:t>
            </a:r>
            <a:r>
              <a:rPr lang="et-EE" dirty="0"/>
              <a:t>: </a:t>
            </a:r>
            <a:r>
              <a:rPr lang="et-EE" dirty="0" err="1"/>
              <a:t>time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86AF-1A6C-490E-9039-9C5869AF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clock_t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t-EE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a</a:t>
            </a:r>
            <a:r>
              <a:rPr lang="et-EE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t-EE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t-EE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CLOCKS_PER_SEC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"Time it took for you to enter a number: %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s\n"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400"/>
              </a:spcBef>
              <a:buNone/>
            </a:pP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DC46-73E2-4577-B710-5B790EE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AB80-5326-4692-924A-7A50F9AB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DB63-7B9A-4D0F-936F-E5A1AA35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3831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B86A-E35D-4FC8-BE1D-41AE78A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notable results (</a:t>
            </a:r>
            <a:r>
              <a:rPr lang="en-US" dirty="0" err="1"/>
              <a:t>realloc</a:t>
            </a:r>
            <a:r>
              <a:rPr lang="en-US" dirty="0"/>
              <a:t>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1BD2-BF6D-4A63-81A0-E3A97265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() strategy difference</a:t>
            </a:r>
          </a:p>
          <a:p>
            <a:pPr lvl="1"/>
            <a:r>
              <a:rPr lang="en-US" dirty="0"/>
              <a:t>Allocated 20 000 000 struct array,</a:t>
            </a:r>
            <a:br>
              <a:rPr lang="en-US" dirty="0"/>
            </a:br>
            <a:r>
              <a:rPr lang="en-US" dirty="0"/>
              <a:t>84 bytes per item (~ 1.</a:t>
            </a:r>
            <a:r>
              <a:rPr lang="et-EE" dirty="0"/>
              <a:t>56</a:t>
            </a:r>
            <a:r>
              <a:rPr lang="en-US" dirty="0"/>
              <a:t> GB)</a:t>
            </a:r>
          </a:p>
          <a:p>
            <a:pPr lvl="1"/>
            <a:r>
              <a:rPr lang="en-US" dirty="0"/>
              <a:t>Filled with dummy data</a:t>
            </a:r>
          </a:p>
          <a:p>
            <a:r>
              <a:rPr lang="en-US" dirty="0"/>
              <a:t>User/sys ratio will depend on </a:t>
            </a:r>
            <a:br>
              <a:rPr lang="en-US" dirty="0"/>
            </a:br>
            <a:r>
              <a:rPr lang="en-US" dirty="0"/>
              <a:t>algorithm choice and dataset size</a:t>
            </a:r>
          </a:p>
          <a:p>
            <a:r>
              <a:rPr lang="en-US" dirty="0"/>
              <a:t>If you exceed the physical ram,</a:t>
            </a:r>
            <a:br>
              <a:rPr lang="en-US" dirty="0"/>
            </a:br>
            <a:r>
              <a:rPr lang="en-US" dirty="0"/>
              <a:t>page swapping may happen!</a:t>
            </a:r>
            <a:br>
              <a:rPr lang="en-US" dirty="0"/>
            </a:br>
            <a:r>
              <a:rPr lang="en-US" dirty="0"/>
              <a:t>Allocated</a:t>
            </a:r>
            <a:r>
              <a:rPr lang="en-US" i="1" dirty="0"/>
              <a:t> 21 000 000 members (</a:t>
            </a:r>
            <a:r>
              <a:rPr lang="et-EE" i="1" dirty="0"/>
              <a:t>~ 1.64 GB)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9EB0-747C-42D3-99C2-8C3F7E31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C782-D8AF-4E03-9A60-52FDEF2D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E11C-2994-4832-82E8-55599E24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5</a:t>
            </a:fld>
            <a:endParaRPr lang="et-E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574FB7-A3EA-4EE9-8D2F-3281DB88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19" y="1870075"/>
            <a:ext cx="4666181" cy="27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B05F-8A17-4B5D-BF6D-941ACB94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notable results (sorting)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07D7-E236-4290-8C9D-5F099299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Randomly generated 50 000 numbers</a:t>
            </a:r>
          </a:p>
          <a:p>
            <a:r>
              <a:rPr lang="en-US" sz="2400" dirty="0"/>
              <a:t>3 timed tests</a:t>
            </a:r>
          </a:p>
          <a:p>
            <a:pPr lvl="1"/>
            <a:r>
              <a:rPr lang="en-US" sz="2000" dirty="0"/>
              <a:t>Basic bubble sort</a:t>
            </a:r>
          </a:p>
          <a:p>
            <a:pPr lvl="1"/>
            <a:r>
              <a:rPr lang="en-US" sz="2000" dirty="0"/>
              <a:t>Optimized inner loop with (N -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Qsort</a:t>
            </a:r>
            <a:r>
              <a:rPr lang="en-US" sz="2000" dirty="0"/>
              <a:t> using integer subtraction</a:t>
            </a:r>
          </a:p>
          <a:p>
            <a:r>
              <a:rPr lang="en-US" sz="2400" dirty="0"/>
              <a:t>Second run done with </a:t>
            </a:r>
            <a:r>
              <a:rPr lang="en-US" sz="2400" dirty="0" err="1"/>
              <a:t>gcc</a:t>
            </a:r>
            <a:r>
              <a:rPr lang="en-US" sz="2400" dirty="0"/>
              <a:t> -O3 optimization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Careful, it can break things!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It breaks debugging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It can skip a lot of operations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You can miss bugs</a:t>
            </a:r>
            <a:endParaRPr lang="et-EE" sz="2000" b="1" dirty="0">
              <a:solidFill>
                <a:srgbClr val="FF0000"/>
              </a:solidFill>
            </a:endParaRPr>
          </a:p>
          <a:p>
            <a:r>
              <a:rPr lang="en-US" sz="2400" dirty="0"/>
              <a:t>Optimization with -</a:t>
            </a:r>
            <a:r>
              <a:rPr lang="en-US" sz="2400" dirty="0" err="1"/>
              <a:t>Ofast</a:t>
            </a:r>
            <a:r>
              <a:rPr lang="en-US" sz="2400" dirty="0"/>
              <a:t> may be even faster</a:t>
            </a:r>
          </a:p>
          <a:p>
            <a:pPr lvl="1"/>
            <a:r>
              <a:rPr lang="en-US" sz="2000" dirty="0"/>
              <a:t>It disregards standards, breaks even more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B21A-ACDD-4582-8916-290C8CB5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4EA6-FF25-4A4B-9227-3F5488DB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02D5-6447-4928-AE3A-E164E69F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6</a:t>
            </a:fld>
            <a:endParaRPr lang="et-E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3113C4-E400-49A5-B859-7ED6BA8B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646238"/>
            <a:ext cx="4838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6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15E8-3493-493A-AD9A-C24E2FDC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for trees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4470-DD29-465B-8A99-6DC074C9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tree element is called a </a:t>
            </a:r>
            <a:r>
              <a:rPr lang="en-US" b="1" dirty="0"/>
              <a:t>node</a:t>
            </a:r>
            <a:r>
              <a:rPr lang="en-US" dirty="0"/>
              <a:t>, which carries a value</a:t>
            </a:r>
          </a:p>
          <a:p>
            <a:r>
              <a:rPr lang="en-US" b="1" dirty="0"/>
              <a:t>Root</a:t>
            </a:r>
            <a:r>
              <a:rPr lang="en-US" dirty="0"/>
              <a:t> is the topmost node – where the tree begins</a:t>
            </a:r>
          </a:p>
          <a:p>
            <a:r>
              <a:rPr lang="en-US" b="1" dirty="0"/>
              <a:t>Child node</a:t>
            </a:r>
            <a:r>
              <a:rPr lang="en-US" dirty="0"/>
              <a:t> is an immediate descendent of a node higher up</a:t>
            </a:r>
            <a:endParaRPr lang="en-US" b="1" dirty="0"/>
          </a:p>
          <a:p>
            <a:r>
              <a:rPr lang="en-US" b="1" dirty="0"/>
              <a:t>Parent node </a:t>
            </a:r>
            <a:r>
              <a:rPr lang="en-US" dirty="0"/>
              <a:t>is the opposite – it can have child nodes</a:t>
            </a:r>
          </a:p>
          <a:p>
            <a:r>
              <a:rPr lang="en-US" b="1" dirty="0"/>
              <a:t>Leaf nodes</a:t>
            </a:r>
            <a:r>
              <a:rPr lang="en-US" dirty="0"/>
              <a:t> are the terminal nodes – they have no children</a:t>
            </a:r>
          </a:p>
          <a:p>
            <a:r>
              <a:rPr lang="en-US" b="1" dirty="0"/>
              <a:t>Internal nodes</a:t>
            </a:r>
            <a:r>
              <a:rPr lang="en-US" dirty="0"/>
              <a:t> are the opposite – they have at least 1 child node</a:t>
            </a:r>
          </a:p>
          <a:p>
            <a:r>
              <a:rPr lang="en-US" b="1" dirty="0"/>
              <a:t>Degree </a:t>
            </a:r>
            <a:r>
              <a:rPr lang="en-US" dirty="0"/>
              <a:t>refers to the number of children</a:t>
            </a:r>
          </a:p>
          <a:p>
            <a:r>
              <a:rPr lang="en-US" b="1" dirty="0"/>
              <a:t>Depth </a:t>
            </a:r>
            <a:r>
              <a:rPr lang="en-US" dirty="0"/>
              <a:t>is the number of nodes between the node and a root</a:t>
            </a:r>
          </a:p>
          <a:p>
            <a:r>
              <a:rPr lang="en-US" b="1" dirty="0"/>
              <a:t>Height of a tree</a:t>
            </a:r>
            <a:r>
              <a:rPr lang="en-US" dirty="0"/>
              <a:t> is the longest path from the root the any node</a:t>
            </a:r>
          </a:p>
          <a:p>
            <a:r>
              <a:rPr lang="en-US" b="1" dirty="0"/>
              <a:t>…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010D-BF7E-45DA-B11A-00CBADF7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2878-3703-4EED-B43D-2E642050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2AE7-C99E-4490-993E-CBC73563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3142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4660-FBA7-4DD0-828C-9B445BEE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56D5-325D-4E36-ACE4-0607E0E7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node can have up to 2 children – left and right</a:t>
            </a:r>
          </a:p>
          <a:p>
            <a:r>
              <a:rPr lang="en-US" dirty="0"/>
              <a:t>Binary search tree is a binary tree, where</a:t>
            </a:r>
          </a:p>
          <a:p>
            <a:pPr lvl="1"/>
            <a:r>
              <a:rPr lang="en-US" dirty="0"/>
              <a:t>The value of the left child is lower than the parent</a:t>
            </a:r>
          </a:p>
          <a:p>
            <a:pPr lvl="1"/>
            <a:r>
              <a:rPr lang="en-US" dirty="0"/>
              <a:t>The value of the right child is higher than the parent</a:t>
            </a:r>
          </a:p>
          <a:p>
            <a:r>
              <a:rPr lang="en-US" dirty="0"/>
              <a:t>Balanced binary tree is a binary tree, where each of the left and right subtrees has a maximum difference of 1</a:t>
            </a:r>
          </a:p>
          <a:p>
            <a:pPr lvl="1"/>
            <a:r>
              <a:rPr lang="en-US" dirty="0"/>
              <a:t>Tree balancing operations are used during insertion</a:t>
            </a:r>
          </a:p>
          <a:p>
            <a:pPr lvl="1"/>
            <a:r>
              <a:rPr lang="en-US" dirty="0"/>
              <a:t>Optimal for binary search three</a:t>
            </a:r>
          </a:p>
          <a:p>
            <a:r>
              <a:rPr lang="en-US" dirty="0"/>
              <a:t>Traversal can be depth-first or breadth-first</a:t>
            </a:r>
          </a:p>
          <a:p>
            <a:r>
              <a:rPr lang="en-US" dirty="0"/>
              <a:t>Insertion, search, traversal, freeing functions are recursive!	</a:t>
            </a:r>
          </a:p>
          <a:p>
            <a:pPr lvl="1"/>
            <a:r>
              <a:rPr lang="en-US" dirty="0"/>
              <a:t>When freeing, always destroy the children before the parent!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7CCA-335A-458A-BC8D-30D4B7E3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dirty="0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E767-7D4C-4819-A578-0FA65EBB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8C2C-84E4-4265-B84F-0EFC1C60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489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0493-78E9-42B9-8498-8A84B4B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64C4-006A-4484-A117-D99F9CA3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64FD-ACDC-4FF3-9FD7-4C2B2E16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0738-345E-4766-B917-050AD060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9FD-9EF8-4A8B-88E9-D6A24490DEE0}" type="slidenum">
              <a:rPr lang="et-EE" smtClean="0"/>
              <a:t>9</a:t>
            </a:fld>
            <a:endParaRPr lang="et-EE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19516B8-124B-4998-8FE5-CB8DE39943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7" y="2093377"/>
            <a:ext cx="2729685" cy="22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39AD0EE-066E-4735-AA84-6C7FDF9A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06" y="2093375"/>
            <a:ext cx="2729686" cy="22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567212-B629-409D-AE00-21BA68F8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097" y="2093375"/>
            <a:ext cx="5108186" cy="22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CD989-B31A-49D2-8658-B90B21B1CEE4}"/>
              </a:ext>
            </a:extLst>
          </p:cNvPr>
          <p:cNvSpPr txBox="1"/>
          <p:nvPr/>
        </p:nvSpPr>
        <p:spPr>
          <a:xfrm>
            <a:off x="991453" y="4368113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tree</a:t>
            </a:r>
            <a:endParaRPr lang="et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EC7B2-3570-4301-957F-53794C9BC8FE}"/>
              </a:ext>
            </a:extLst>
          </p:cNvPr>
          <p:cNvSpPr txBox="1"/>
          <p:nvPr/>
        </p:nvSpPr>
        <p:spPr>
          <a:xfrm>
            <a:off x="3965048" y="4361934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search tree</a:t>
            </a:r>
            <a:endParaRPr lang="et-E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2EC7C-02AE-4F3E-93C7-663F843ED0B7}"/>
              </a:ext>
            </a:extLst>
          </p:cNvPr>
          <p:cNvSpPr txBox="1"/>
          <p:nvPr/>
        </p:nvSpPr>
        <p:spPr>
          <a:xfrm>
            <a:off x="8153400" y="4361934"/>
            <a:ext cx="278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binary search tree</a:t>
            </a:r>
            <a:endParaRPr lang="et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8ECF4-193E-487F-B5A2-8098EF1D765C}"/>
              </a:ext>
            </a:extLst>
          </p:cNvPr>
          <p:cNvSpPr txBox="1"/>
          <p:nvPr/>
        </p:nvSpPr>
        <p:spPr>
          <a:xfrm>
            <a:off x="10280822" y="5993198"/>
            <a:ext cx="15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200" dirty="0"/>
              <a:t>i</a:t>
            </a:r>
            <a:r>
              <a:rPr lang="en-US" sz="1200" dirty="0"/>
              <a:t>mages</a:t>
            </a:r>
            <a:r>
              <a:rPr lang="et-EE" sz="1200" dirty="0"/>
              <a:t>: wikipedia.org</a:t>
            </a:r>
          </a:p>
        </p:txBody>
      </p:sp>
    </p:spTree>
    <p:extLst>
      <p:ext uri="{BB962C8B-B14F-4D97-AF65-F5344CB8AC3E}">
        <p14:creationId xmlns:p14="http://schemas.microsoft.com/office/powerpoint/2010/main" val="320628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8148</TotalTime>
  <Words>909</Words>
  <Application>Microsoft Office PowerPoint</Application>
  <PresentationFormat>Widescreen</PresentationFormat>
  <Paragraphs>185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Trees</vt:lpstr>
      <vt:lpstr>Calculating time (unix)</vt:lpstr>
      <vt:lpstr>Calculating time in C</vt:lpstr>
      <vt:lpstr>Sample: time</vt:lpstr>
      <vt:lpstr>Some notable results (realloc)</vt:lpstr>
      <vt:lpstr>Some notable results (sorting)</vt:lpstr>
      <vt:lpstr>Terminology for trees</vt:lpstr>
      <vt:lpstr>Binary tree</vt:lpstr>
      <vt:lpstr>Trees</vt:lpstr>
      <vt:lpstr>Binary tree data structure</vt:lpstr>
      <vt:lpstr>Binary tree traversal, depth first</vt:lpstr>
      <vt:lpstr>Trie</vt:lpstr>
      <vt:lpstr>Trie data structure</vt:lpstr>
      <vt:lpstr>Lab task:</vt:lpstr>
      <vt:lpstr>Advanced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Risto Heinsar</dc:creator>
  <cp:lastModifiedBy>Risto Heinsar</cp:lastModifiedBy>
  <cp:revision>106</cp:revision>
  <dcterms:created xsi:type="dcterms:W3CDTF">2013-04-09T19:23:25Z</dcterms:created>
  <dcterms:modified xsi:type="dcterms:W3CDTF">2020-04-21T00:00:43Z</dcterms:modified>
</cp:coreProperties>
</file>