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9" r:id="rId4"/>
    <p:sldId id="257" r:id="rId5"/>
    <p:sldId id="262" r:id="rId6"/>
    <p:sldId id="258" r:id="rId7"/>
    <p:sldId id="261" r:id="rId8"/>
    <p:sldId id="266" r:id="rId9"/>
    <p:sldId id="263" r:id="rId10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3A1AA-D345-46DD-B745-E60A254988F6}" type="datetimeFigureOut">
              <a:rPr lang="et-EE" smtClean="0"/>
              <a:t>27.04.2020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496C7-E477-4C0C-9FE6-C9DB1844ABCA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212593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496C7-E477-4C0C-9FE6-C9DB1844ABCA}" type="slidenum">
              <a:rPr lang="et-EE" smtClean="0"/>
              <a:t>1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820584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496C7-E477-4C0C-9FE6-C9DB1844ABCA}" type="slidenum">
              <a:rPr lang="et-EE" smtClean="0"/>
              <a:t>3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992544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496C7-E477-4C0C-9FE6-C9DB1844ABCA}" type="slidenum">
              <a:rPr lang="et-EE" smtClean="0"/>
              <a:t>4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334295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496C7-E477-4C0C-9FE6-C9DB1844ABCA}" type="slidenum">
              <a:rPr lang="et-EE" smtClean="0"/>
              <a:t>5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563617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496C7-E477-4C0C-9FE6-C9DB1844ABCA}" type="slidenum">
              <a:rPr lang="et-EE" smtClean="0"/>
              <a:t>6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065935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496C7-E477-4C0C-9FE6-C9DB1844ABCA}" type="slidenum">
              <a:rPr lang="et-EE" smtClean="0"/>
              <a:t>7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60515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496C7-E477-4C0C-9FE6-C9DB1844ABCA}" type="slidenum">
              <a:rPr lang="et-EE" smtClean="0"/>
              <a:t>9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53314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05CF-52C4-4448-8822-141920D6505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03265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05CF-52C4-4448-8822-141920D6505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27299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05CF-52C4-4448-8822-141920D6505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67569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05CF-52C4-4448-8822-141920D6505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106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05CF-52C4-4448-8822-141920D6505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16484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05CF-52C4-4448-8822-141920D6505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8732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05CF-52C4-4448-8822-141920D6505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92851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05CF-52C4-4448-8822-141920D6505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98503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05CF-52C4-4448-8822-141920D6505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94475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05CF-52C4-4448-8822-141920D6505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28682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05CF-52C4-4448-8822-141920D6505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8557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505CF-52C4-4448-8822-141920D6505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17557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operations</a:t>
            </a:r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87800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Radixes available in C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of the following lines will store the number 10 into </a:t>
            </a:r>
            <a:r>
              <a:rPr lang="en-US" dirty="0" err="1"/>
              <a:t>var</a:t>
            </a:r>
            <a:endParaRPr lang="en-US" dirty="0"/>
          </a:p>
          <a:p>
            <a:r>
              <a:rPr lang="en-US" dirty="0"/>
              <a:t>Base 10 (decimal)</a:t>
            </a:r>
            <a:br>
              <a:rPr lang="et-EE" dirty="0"/>
            </a:b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t-EE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t-EE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Base 2 (binary)</a:t>
            </a:r>
            <a:br>
              <a:rPr lang="et-EE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t-EE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t-EE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b1010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Base </a:t>
            </a:r>
            <a:r>
              <a:rPr lang="et-EE" dirty="0"/>
              <a:t>8</a:t>
            </a:r>
            <a:r>
              <a:rPr lang="en-US" dirty="0"/>
              <a:t> (octal)</a:t>
            </a:r>
            <a:br>
              <a:rPr lang="et-EE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t-EE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t-EE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Base </a:t>
            </a:r>
            <a:r>
              <a:rPr lang="et-EE" dirty="0"/>
              <a:t>16</a:t>
            </a:r>
            <a:r>
              <a:rPr lang="en-US" dirty="0"/>
              <a:t> (hexadecimal)</a:t>
            </a:r>
            <a:br>
              <a:rPr lang="et-EE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t-EE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</a:t>
            </a:r>
            <a:r>
              <a:rPr lang="et-EE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t-E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05CF-52C4-4448-8822-141920D65059}" type="slidenum">
              <a:rPr lang="et-EE" smtClean="0"/>
              <a:t>2</a:t>
            </a:fld>
            <a:endParaRPr lang="et-E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1909304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Hexadecimals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t-EE" sz="240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4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</a:t>
            </a:r>
            <a:r>
              <a:rPr lang="et-EE" sz="240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t-EE" sz="240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t-EE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0000 0100</a:t>
            </a:r>
          </a:p>
          <a:p>
            <a:pPr marL="0" indent="0">
              <a:buNone/>
            </a:pPr>
            <a:endParaRPr lang="et-EE" sz="2400" b="1" dirty="0">
              <a:solidFill>
                <a:srgbClr val="0000A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4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t-EE" sz="24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4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</a:t>
            </a:r>
            <a:r>
              <a:rPr lang="et-EE" sz="24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3C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t-EE" sz="24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t-EE" sz="2400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0011 1100</a:t>
            </a:r>
            <a:endParaRPr lang="et-EE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t-EE" sz="1200" dirty="0"/>
          </a:p>
          <a:p>
            <a:pPr marL="0" indent="0">
              <a:buNone/>
            </a:pPr>
            <a:r>
              <a:rPr lang="en-US" sz="24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t-EE" sz="240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sz="24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</a:t>
            </a:r>
            <a:r>
              <a:rPr lang="et-EE" sz="240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1248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t-EE" sz="240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t-EE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0001 0010 0100 1000</a:t>
            </a:r>
          </a:p>
          <a:p>
            <a:pPr marL="0" indent="0">
              <a:buNone/>
            </a:pPr>
            <a:endParaRPr lang="et-EE" sz="1200" b="1" dirty="0">
              <a:solidFill>
                <a:srgbClr val="0000A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t-EE" sz="240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</a:t>
            </a:r>
            <a:r>
              <a:rPr lang="et-EE" sz="240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F427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t-EE" sz="240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t-EE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t-EE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0000 0000 0000 0000 </a:t>
            </a:r>
            <a:r>
              <a:rPr lang="et-EE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1111 0100 0010 0111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05CF-52C4-4448-8822-141920D65059}" type="slidenum">
              <a:rPr lang="et-EE" smtClean="0"/>
              <a:t>3</a:t>
            </a:fld>
            <a:endParaRPr lang="et-E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404609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logic operations</a:t>
            </a:r>
            <a:endParaRPr lang="et-E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1340" y="1681163"/>
            <a:ext cx="5526236" cy="441835"/>
          </a:xfrm>
        </p:spPr>
        <p:txBody>
          <a:bodyPr/>
          <a:lstStyle/>
          <a:p>
            <a:r>
              <a:rPr lang="et-EE" dirty="0" err="1"/>
              <a:t>Bitwise</a:t>
            </a:r>
            <a:r>
              <a:rPr lang="et-EE" dirty="0"/>
              <a:t> AND (</a:t>
            </a:r>
            <a:r>
              <a:rPr lang="en-US" dirty="0"/>
              <a:t>conjunction</a:t>
            </a:r>
            <a:r>
              <a:rPr lang="et-EE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1340" y="2242683"/>
            <a:ext cx="5526236" cy="992269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t-EE" sz="200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</a:t>
            </a:r>
            <a:r>
              <a:rPr lang="et-EE" sz="200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2B</a:t>
            </a:r>
            <a:r>
              <a:rPr lang="en-US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</a:t>
            </a:r>
            <a:r>
              <a:rPr lang="et-EE" sz="200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3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2000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t-EE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41835"/>
          </a:xfrm>
        </p:spPr>
        <p:txBody>
          <a:bodyPr/>
          <a:lstStyle/>
          <a:p>
            <a:r>
              <a:rPr lang="et-EE" dirty="0" err="1"/>
              <a:t>Bitwise</a:t>
            </a:r>
            <a:r>
              <a:rPr lang="et-EE" dirty="0"/>
              <a:t> OR (</a:t>
            </a:r>
            <a:r>
              <a:rPr lang="en-US" dirty="0"/>
              <a:t>disjunction</a:t>
            </a:r>
            <a:r>
              <a:rPr lang="et-EE" dirty="0"/>
              <a:t>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255666345"/>
              </p:ext>
            </p:extLst>
          </p:nvPr>
        </p:nvGraphicFramePr>
        <p:xfrm>
          <a:off x="594954" y="3550784"/>
          <a:ext cx="5279008" cy="133534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59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98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98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98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98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5116"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>
                          <a:effectLst/>
                        </a:rPr>
                        <a:t>0</a:t>
                      </a:r>
                      <a:endParaRPr lang="et-E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>
                          <a:effectLst/>
                        </a:rPr>
                        <a:t>1</a:t>
                      </a:r>
                      <a:endParaRPr lang="et-E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>
                          <a:effectLst/>
                        </a:rPr>
                        <a:t>1</a:t>
                      </a:r>
                      <a:endParaRPr lang="et-E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16"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>
                          <a:effectLst/>
                        </a:rPr>
                        <a:t>1</a:t>
                      </a:r>
                      <a:endParaRPr lang="et-E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>
                          <a:effectLst/>
                        </a:rPr>
                        <a:t>0</a:t>
                      </a:r>
                      <a:endParaRPr lang="et-E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>
                          <a:effectLst/>
                        </a:rPr>
                        <a:t>1</a:t>
                      </a:r>
                      <a:endParaRPr lang="et-E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>
                          <a:effectLst/>
                        </a:rPr>
                        <a:t>1</a:t>
                      </a:r>
                      <a:endParaRPr lang="et-E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116"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Content Placeholder 4"/>
          <p:cNvSpPr txBox="1">
            <a:spLocks/>
          </p:cNvSpPr>
          <p:nvPr/>
        </p:nvSpPr>
        <p:spPr>
          <a:xfrm>
            <a:off x="6172200" y="2242683"/>
            <a:ext cx="5526236" cy="9922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buNone/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t-EE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</a:t>
            </a:r>
            <a:r>
              <a:rPr lang="et-EE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2B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</a:t>
            </a:r>
            <a:r>
              <a:rPr lang="et-EE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t-EE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2000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Font typeface="Arial" panose="020B0604020202020204" pitchFamily="34" charset="0"/>
              <a:buNone/>
            </a:pPr>
            <a:endParaRPr lang="et-EE" sz="2000" dirty="0"/>
          </a:p>
        </p:txBody>
      </p:sp>
      <p:graphicFrame>
        <p:nvGraphicFramePr>
          <p:cNvPr id="1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6784551"/>
              </p:ext>
            </p:extLst>
          </p:nvPr>
        </p:nvGraphicFramePr>
        <p:xfrm>
          <a:off x="6295814" y="3551578"/>
          <a:ext cx="5279008" cy="133534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59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98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98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98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98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5116"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>
                          <a:effectLst/>
                        </a:rPr>
                        <a:t>1</a:t>
                      </a:r>
                      <a:endParaRPr lang="et-E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>
                          <a:effectLst/>
                        </a:rPr>
                        <a:t>0</a:t>
                      </a:r>
                      <a:endParaRPr lang="et-E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>
                          <a:effectLst/>
                        </a:rPr>
                        <a:t>1</a:t>
                      </a:r>
                      <a:endParaRPr lang="et-E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>
                          <a:effectLst/>
                        </a:rPr>
                        <a:t>1</a:t>
                      </a:r>
                      <a:endParaRPr lang="et-E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>
                          <a:effectLst/>
                        </a:rPr>
                        <a:t>1</a:t>
                      </a:r>
                      <a:endParaRPr lang="et-E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16"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>
                          <a:effectLst/>
                        </a:rPr>
                        <a:t>1</a:t>
                      </a:r>
                      <a:endParaRPr lang="et-E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>
                          <a:effectLst/>
                        </a:rPr>
                        <a:t>0</a:t>
                      </a:r>
                      <a:endParaRPr lang="et-E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>
                          <a:effectLst/>
                        </a:rPr>
                        <a:t>1</a:t>
                      </a:r>
                      <a:endParaRPr lang="et-E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>
                          <a:effectLst/>
                        </a:rPr>
                        <a:t>1</a:t>
                      </a:r>
                      <a:endParaRPr lang="et-E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116"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05CF-52C4-4448-8822-141920D65059}" type="slidenum">
              <a:rPr lang="et-EE" smtClean="0"/>
              <a:t>4</a:t>
            </a:fld>
            <a:endParaRPr lang="et-E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3342875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logic operations</a:t>
            </a:r>
            <a:endParaRPr lang="et-E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1340" y="1681163"/>
            <a:ext cx="5526236" cy="441835"/>
          </a:xfrm>
        </p:spPr>
        <p:txBody>
          <a:bodyPr/>
          <a:lstStyle/>
          <a:p>
            <a:r>
              <a:rPr lang="et-EE" dirty="0" err="1"/>
              <a:t>Bitwise</a:t>
            </a:r>
            <a:r>
              <a:rPr lang="et-EE" dirty="0"/>
              <a:t> XOR (</a:t>
            </a:r>
            <a:r>
              <a:rPr lang="en-US" dirty="0"/>
              <a:t>exclusive or</a:t>
            </a:r>
            <a:r>
              <a:rPr lang="et-EE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1340" y="2242683"/>
            <a:ext cx="5526236" cy="992269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t-EE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</a:t>
            </a:r>
            <a:r>
              <a:rPr lang="et-EE" sz="200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2B</a:t>
            </a:r>
            <a:r>
              <a:rPr lang="en-US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</a:t>
            </a:r>
            <a:r>
              <a:rPr lang="et-EE" sz="200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3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t-EE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en-US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2000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t-EE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41835"/>
          </a:xfrm>
        </p:spPr>
        <p:txBody>
          <a:bodyPr/>
          <a:lstStyle/>
          <a:p>
            <a:r>
              <a:rPr lang="et-EE" dirty="0" err="1"/>
              <a:t>Bitwise</a:t>
            </a:r>
            <a:r>
              <a:rPr lang="et-EE" dirty="0"/>
              <a:t> NOT (</a:t>
            </a:r>
            <a:r>
              <a:rPr lang="en-US" dirty="0"/>
              <a:t>inversion</a:t>
            </a:r>
            <a:r>
              <a:rPr lang="et-EE" dirty="0"/>
              <a:t>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</p:nvPr>
        </p:nvGraphicFramePr>
        <p:xfrm>
          <a:off x="594954" y="3550784"/>
          <a:ext cx="5279008" cy="133534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59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98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98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98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98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5116"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>
                          <a:effectLst/>
                        </a:rPr>
                        <a:t>0</a:t>
                      </a:r>
                      <a:endParaRPr lang="et-E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>
                          <a:effectLst/>
                        </a:rPr>
                        <a:t>1</a:t>
                      </a:r>
                      <a:endParaRPr lang="et-E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>
                          <a:effectLst/>
                        </a:rPr>
                        <a:t>1</a:t>
                      </a:r>
                      <a:endParaRPr lang="et-E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>
                          <a:effectLst/>
                        </a:rPr>
                        <a:t>1</a:t>
                      </a:r>
                      <a:endParaRPr lang="et-E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16"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>
                          <a:effectLst/>
                        </a:rPr>
                        <a:t>1</a:t>
                      </a:r>
                      <a:endParaRPr lang="et-E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116"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Content Placeholder 4"/>
          <p:cNvSpPr txBox="1">
            <a:spLocks/>
          </p:cNvSpPr>
          <p:nvPr/>
        </p:nvSpPr>
        <p:spPr>
          <a:xfrm>
            <a:off x="6172200" y="2242683"/>
            <a:ext cx="5526236" cy="992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buNone/>
            </a:pPr>
            <a:r>
              <a:rPr lang="en-US" sz="19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t-EE" sz="19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9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9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</a:t>
            </a:r>
            <a:r>
              <a:rPr lang="et-EE" sz="19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2B</a:t>
            </a: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1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t-EE" sz="19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t-EE" sz="1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1900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Font typeface="Arial" panose="020B0604020202020204" pitchFamily="34" charset="0"/>
              <a:buNone/>
            </a:pPr>
            <a:endParaRPr lang="et-EE" sz="2000" dirty="0"/>
          </a:p>
        </p:txBody>
      </p:sp>
      <p:graphicFrame>
        <p:nvGraphicFramePr>
          <p:cNvPr id="1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0649799"/>
              </p:ext>
            </p:extLst>
          </p:nvPr>
        </p:nvGraphicFramePr>
        <p:xfrm>
          <a:off x="6295814" y="3551578"/>
          <a:ext cx="5279008" cy="8902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59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98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98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98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98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5116"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>
                          <a:effectLst/>
                        </a:rPr>
                        <a:t>0</a:t>
                      </a:r>
                      <a:endParaRPr lang="et-E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>
                          <a:effectLst/>
                        </a:rPr>
                        <a:t>1</a:t>
                      </a:r>
                      <a:endParaRPr lang="et-E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>
                          <a:effectLst/>
                        </a:rPr>
                        <a:t>1</a:t>
                      </a:r>
                      <a:endParaRPr lang="et-E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>
                          <a:effectLst/>
                        </a:rPr>
                        <a:t>1</a:t>
                      </a:r>
                      <a:endParaRPr lang="et-E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16"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05CF-52C4-4448-8822-141920D65059}" type="slidenum">
              <a:rPr lang="et-EE" smtClean="0"/>
              <a:t>5</a:t>
            </a:fld>
            <a:endParaRPr lang="et-E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240352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shifts</a:t>
            </a:r>
            <a:endParaRPr lang="et-E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37251"/>
          </a:xfrm>
        </p:spPr>
        <p:txBody>
          <a:bodyPr/>
          <a:lstStyle/>
          <a:p>
            <a:r>
              <a:rPr lang="en-US" dirty="0"/>
              <a:t>Shift left</a:t>
            </a:r>
            <a:endParaRPr lang="et-E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258585"/>
            <a:ext cx="5157787" cy="89808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en-US" sz="22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t-EE" sz="22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2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</a:t>
            </a:r>
            <a:r>
              <a:rPr lang="et-EE" sz="22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2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t-EE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22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2200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t-E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37251"/>
          </a:xfrm>
        </p:spPr>
        <p:txBody>
          <a:bodyPr/>
          <a:lstStyle/>
          <a:p>
            <a:r>
              <a:rPr lang="en-US" dirty="0"/>
              <a:t>Shift right</a:t>
            </a:r>
            <a:endParaRPr lang="et-EE" dirty="0"/>
          </a:p>
        </p:txBody>
      </p:sp>
      <p:graphicFrame>
        <p:nvGraphicFramePr>
          <p:cNvPr id="1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6916658"/>
              </p:ext>
            </p:extLst>
          </p:nvPr>
        </p:nvGraphicFramePr>
        <p:xfrm>
          <a:off x="838200" y="3156668"/>
          <a:ext cx="4918912" cy="72357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14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8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48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8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48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1785"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>
                          <a:effectLst/>
                        </a:rPr>
                        <a:t>0</a:t>
                      </a:r>
                      <a:endParaRPr lang="et-E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>
                          <a:effectLst/>
                        </a:rPr>
                        <a:t>1</a:t>
                      </a:r>
                      <a:endParaRPr lang="et-E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>
                          <a:effectLst/>
                        </a:rPr>
                        <a:t>1</a:t>
                      </a:r>
                      <a:endParaRPr lang="et-E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785"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Content Placeholder 4"/>
          <p:cNvSpPr txBox="1">
            <a:spLocks/>
          </p:cNvSpPr>
          <p:nvPr/>
        </p:nvSpPr>
        <p:spPr>
          <a:xfrm>
            <a:off x="839788" y="4446605"/>
            <a:ext cx="5157787" cy="4263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t-EE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22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2200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t-EE" dirty="0"/>
          </a:p>
        </p:txBody>
      </p:sp>
      <p:graphicFrame>
        <p:nvGraphicFramePr>
          <p:cNvPr id="15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7762150"/>
              </p:ext>
            </p:extLst>
          </p:nvPr>
        </p:nvGraphicFramePr>
        <p:xfrm>
          <a:off x="839788" y="4872940"/>
          <a:ext cx="4918912" cy="72357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14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8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48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8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48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1785"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>
                          <a:effectLst/>
                        </a:rPr>
                        <a:t>1</a:t>
                      </a:r>
                      <a:endParaRPr lang="et-E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>
                          <a:effectLst/>
                        </a:rPr>
                        <a:t>1</a:t>
                      </a:r>
                      <a:endParaRPr lang="et-E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785"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2258585"/>
            <a:ext cx="5157787" cy="89808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en-US" sz="22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t-EE" sz="22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2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</a:t>
            </a:r>
            <a:r>
              <a:rPr lang="et-EE" sz="22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2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t-EE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22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2200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t-EE" dirty="0"/>
          </a:p>
        </p:txBody>
      </p:sp>
      <p:graphicFrame>
        <p:nvGraphicFramePr>
          <p:cNvPr id="1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8804083"/>
              </p:ext>
            </p:extLst>
          </p:nvPr>
        </p:nvGraphicFramePr>
        <p:xfrm>
          <a:off x="6170612" y="3156668"/>
          <a:ext cx="4918912" cy="72357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14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8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48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8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48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1785"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>
                          <a:effectLst/>
                        </a:rPr>
                        <a:t>0</a:t>
                      </a:r>
                      <a:endParaRPr lang="et-E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>
                          <a:effectLst/>
                        </a:rPr>
                        <a:t>1</a:t>
                      </a:r>
                      <a:endParaRPr lang="et-E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>
                          <a:effectLst/>
                        </a:rPr>
                        <a:t>1</a:t>
                      </a:r>
                      <a:endParaRPr lang="et-E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785"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Content Placeholder 4"/>
          <p:cNvSpPr txBox="1">
            <a:spLocks/>
          </p:cNvSpPr>
          <p:nvPr/>
        </p:nvSpPr>
        <p:spPr>
          <a:xfrm>
            <a:off x="6172200" y="4446605"/>
            <a:ext cx="5157787" cy="4263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t-EE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22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2200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t-EE" dirty="0"/>
          </a:p>
        </p:txBody>
      </p:sp>
      <p:graphicFrame>
        <p:nvGraphicFramePr>
          <p:cNvPr id="19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3922345"/>
              </p:ext>
            </p:extLst>
          </p:nvPr>
        </p:nvGraphicFramePr>
        <p:xfrm>
          <a:off x="6172200" y="4872940"/>
          <a:ext cx="4918912" cy="72357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14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8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48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8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48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1785"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>
                          <a:effectLst/>
                        </a:rPr>
                        <a:t>1</a:t>
                      </a:r>
                      <a:endParaRPr lang="et-E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>
                          <a:effectLst/>
                        </a:rPr>
                        <a:t>1</a:t>
                      </a:r>
                      <a:endParaRPr lang="et-E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785"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1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000" u="none" strike="noStrike" dirty="0">
                          <a:effectLst/>
                        </a:rPr>
                        <a:t>0</a:t>
                      </a:r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05CF-52C4-4448-8822-141920D65059}" type="slidenum">
              <a:rPr lang="et-EE" smtClean="0"/>
              <a:t>6</a:t>
            </a:fld>
            <a:endParaRPr lang="et-E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379552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 (negative numbers)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80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Converting between two’s complement and binary representation</a:t>
            </a:r>
            <a:r>
              <a:rPr lang="et-EE" dirty="0"/>
              <a:t>:</a:t>
            </a:r>
          </a:p>
          <a:p>
            <a:pPr lvl="1"/>
            <a:r>
              <a:rPr lang="en-US" dirty="0"/>
              <a:t>Invert the number bitwise</a:t>
            </a:r>
            <a:endParaRPr lang="et-EE" dirty="0"/>
          </a:p>
          <a:p>
            <a:pPr lvl="1"/>
            <a:r>
              <a:rPr lang="en-US" dirty="0"/>
              <a:t>Add 1 to the result</a:t>
            </a:r>
            <a:endParaRPr lang="et-EE" dirty="0"/>
          </a:p>
          <a:p>
            <a:r>
              <a:rPr lang="en-US" dirty="0"/>
              <a:t>The most significant bit is used as the sign bit</a:t>
            </a:r>
            <a:endParaRPr lang="et-E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69942"/>
              </p:ext>
            </p:extLst>
          </p:nvPr>
        </p:nvGraphicFramePr>
        <p:xfrm>
          <a:off x="1115502" y="3588425"/>
          <a:ext cx="3702986" cy="23017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8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5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8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85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85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75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8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0348"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0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0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1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0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1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0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1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1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t-EE" sz="2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43</a:t>
                      </a:r>
                      <a:endParaRPr lang="et-EE" sz="2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48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Bitwise INV</a:t>
                      </a:r>
                      <a:endParaRPr lang="et-EE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t-EE" sz="20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t-EE" sz="20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48"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1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1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0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1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0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1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0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0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t-EE" sz="2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t-EE" sz="2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48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t-EE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t-EE" sz="20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t-EE" sz="20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348"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1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>
                          <a:effectLst/>
                        </a:rPr>
                        <a:t>1</a:t>
                      </a:r>
                      <a:endParaRPr lang="et-EE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>
                          <a:effectLst/>
                        </a:rPr>
                        <a:t>0</a:t>
                      </a:r>
                      <a:endParaRPr lang="et-EE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>
                          <a:effectLst/>
                        </a:rPr>
                        <a:t>1</a:t>
                      </a:r>
                      <a:endParaRPr lang="et-EE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0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1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0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1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t-EE" sz="2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(-43)</a:t>
                      </a:r>
                      <a:endParaRPr lang="et-EE" sz="2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615872"/>
              </p:ext>
            </p:extLst>
          </p:nvPr>
        </p:nvGraphicFramePr>
        <p:xfrm>
          <a:off x="7016695" y="3677214"/>
          <a:ext cx="3702986" cy="23017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8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5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8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85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85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75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8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0348"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1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1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0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1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0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1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0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1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t-EE" sz="2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(-43)</a:t>
                      </a:r>
                      <a:endParaRPr lang="et-EE" sz="2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48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Bitwise INV</a:t>
                      </a:r>
                      <a:endParaRPr lang="et-EE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t-EE" sz="20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t-EE" sz="20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48"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0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0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1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0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1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0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1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0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t-EE" sz="2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t-EE" sz="2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48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t-EE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t-E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t-EE" sz="20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t-EE" sz="20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348"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0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0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1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0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1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0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1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1</a:t>
                      </a:r>
                      <a:endParaRPr lang="et-E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t-EE" sz="2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t-EE" sz="2400" u="none" strike="noStrike" dirty="0">
                          <a:effectLst/>
                        </a:rPr>
                        <a:t>43</a:t>
                      </a:r>
                      <a:endParaRPr lang="et-EE" sz="2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5152446" y="3768916"/>
            <a:ext cx="0" cy="20673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0870760" y="3768916"/>
            <a:ext cx="0" cy="20673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05CF-52C4-4448-8822-141920D65059}" type="slidenum">
              <a:rPr lang="et-EE" smtClean="0"/>
              <a:t>7</a:t>
            </a:fld>
            <a:endParaRPr lang="et-E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2368421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 (task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either a single or two-byte unsigned data type for this task!</a:t>
            </a:r>
          </a:p>
          <a:p>
            <a:r>
              <a:rPr lang="en-US" dirty="0"/>
              <a:t>Basic manipulation:</a:t>
            </a:r>
          </a:p>
          <a:p>
            <a:pPr lvl="1"/>
            <a:r>
              <a:rPr lang="en-US" dirty="0"/>
              <a:t>Mask 3 user specified bits to 1</a:t>
            </a:r>
          </a:p>
          <a:p>
            <a:pPr lvl="1"/>
            <a:r>
              <a:rPr lang="en-US" dirty="0"/>
              <a:t>Mask 2 user specified bits to 0</a:t>
            </a:r>
          </a:p>
          <a:p>
            <a:pPr lvl="1"/>
            <a:r>
              <a:rPr lang="en-US" dirty="0"/>
              <a:t>Toggle the value of 2 user specified bits</a:t>
            </a:r>
          </a:p>
          <a:p>
            <a:r>
              <a:rPr lang="en-US" dirty="0"/>
              <a:t>Bit value identification </a:t>
            </a:r>
          </a:p>
          <a:p>
            <a:pPr lvl="1"/>
            <a:r>
              <a:rPr lang="en-US" dirty="0"/>
              <a:t>Identify if the user specified bit is 1 or 0</a:t>
            </a:r>
          </a:p>
          <a:p>
            <a:pPr lvl="1"/>
            <a:r>
              <a:rPr lang="en-US" dirty="0"/>
              <a:t>Identify if the number is positive or negative</a:t>
            </a:r>
          </a:p>
          <a:p>
            <a:pPr lvl="1"/>
            <a:r>
              <a:rPr lang="en-US" dirty="0"/>
              <a:t>Identify if the number is odd or even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05CF-52C4-4448-8822-141920D65059}" type="slidenum">
              <a:rPr lang="et-EE" smtClean="0"/>
              <a:t>8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106023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binary (task </a:t>
            </a:r>
            <a:r>
              <a:rPr lang="et-EE" dirty="0"/>
              <a:t>2</a:t>
            </a:r>
            <a:r>
              <a:rPr lang="en-US" dirty="0"/>
              <a:t>)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Write a function that can</a:t>
            </a:r>
            <a:endParaRPr lang="et-EE" sz="2400" dirty="0"/>
          </a:p>
          <a:p>
            <a:pPr lvl="1"/>
            <a:r>
              <a:rPr lang="en-US" sz="2000" dirty="0"/>
              <a:t>Handle 8, 16 and 32 bit numbers (size and number are given as parameters)</a:t>
            </a:r>
          </a:p>
          <a:p>
            <a:pPr lvl="1"/>
            <a:r>
              <a:rPr lang="en-US" sz="2000" dirty="0"/>
              <a:t>Prints out the number in hexadecimal (base 16)</a:t>
            </a:r>
          </a:p>
          <a:p>
            <a:pPr lvl="1"/>
            <a:r>
              <a:rPr lang="en-US" sz="2000" dirty="0"/>
              <a:t>Print out the number in binary (base 2)</a:t>
            </a:r>
          </a:p>
          <a:p>
            <a:pPr lvl="1"/>
            <a:r>
              <a:rPr lang="en-US" sz="2000" dirty="0"/>
              <a:t>Space the bits out by nibbles (4 bits at a time)</a:t>
            </a:r>
          </a:p>
          <a:p>
            <a:pPr lvl="1"/>
            <a:r>
              <a:rPr lang="en-US" sz="2000" dirty="0"/>
              <a:t>Print out the decimal value of the number and the opposite decimal value (e.g. -392 and 392)</a:t>
            </a:r>
            <a:r>
              <a:rPr lang="et-EE" sz="2000" dirty="0"/>
              <a:t> </a:t>
            </a:r>
            <a:r>
              <a:rPr lang="et-EE" sz="2000" dirty="0" err="1"/>
              <a:t>using</a:t>
            </a:r>
            <a:r>
              <a:rPr lang="et-EE" sz="2000" dirty="0"/>
              <a:t> </a:t>
            </a:r>
            <a:r>
              <a:rPr lang="et-EE" sz="2000" dirty="0" err="1"/>
              <a:t>two’s</a:t>
            </a:r>
            <a:r>
              <a:rPr lang="et-EE" sz="2000" dirty="0"/>
              <a:t> </a:t>
            </a:r>
            <a:r>
              <a:rPr lang="et-EE" sz="2000" dirty="0" err="1"/>
              <a:t>complement</a:t>
            </a:r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05CF-52C4-4448-8822-141920D65059}" type="slidenum">
              <a:rPr lang="et-EE" smtClean="0"/>
              <a:t>9</a:t>
            </a:fld>
            <a:endParaRPr lang="et-E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073" y="4276777"/>
            <a:ext cx="6396437" cy="1820229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363338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2215</TotalTime>
  <Words>629</Words>
  <Application>Microsoft Office PowerPoint</Application>
  <PresentationFormat>Widescreen</PresentationFormat>
  <Paragraphs>299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Binary operations</vt:lpstr>
      <vt:lpstr>Radixes available in C</vt:lpstr>
      <vt:lpstr>Hexadecimals</vt:lpstr>
      <vt:lpstr>Bitwise logic operations</vt:lpstr>
      <vt:lpstr>Bitwise logic operations</vt:lpstr>
      <vt:lpstr>Bit shifts</vt:lpstr>
      <vt:lpstr>Two’s complement (negative numbers)</vt:lpstr>
      <vt:lpstr>Basic operations (task 1)</vt:lpstr>
      <vt:lpstr>Printing binary (task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Binaaroperatsioonid</dc:title>
  <dc:creator>Risto Heinsar</dc:creator>
  <cp:lastModifiedBy>Risto Heinsar</cp:lastModifiedBy>
  <cp:revision>120</cp:revision>
  <dcterms:created xsi:type="dcterms:W3CDTF">2014-04-11T19:22:38Z</dcterms:created>
  <dcterms:modified xsi:type="dcterms:W3CDTF">2020-04-27T19:01:49Z</dcterms:modified>
</cp:coreProperties>
</file>