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89309-4116-4A62-B245-75C2DF6E549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9EA12-D37C-4B64-8150-E3409D9AA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9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source: https://www.sofpromed.com/how-much-does-a-clinical-trial-cost/#:~:text=The%20average%20cost%20of%20phase,median%20of%20%2441%2C117%20per%20patient.</a:t>
            </a:r>
          </a:p>
          <a:p>
            <a:endParaRPr lang="en-US" dirty="0"/>
          </a:p>
          <a:p>
            <a:r>
              <a:rPr lang="en-US" dirty="0"/>
              <a:t>Failure rate: https://www.acsh.org/news/2020/06/11/clinical-trial-success-rates-phase-and-therapeutic-area-14845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9EA12-D37C-4B64-8150-E3409D9AA68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7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2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3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1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5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9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57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0E7-C279-41CE-8774-65E98BFEC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D3EBA-4919-45BF-950D-904B0BBAE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BB5A8-D8A1-4FE9-BFD0-7156B881C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" b="8236"/>
          <a:stretch/>
        </p:blipFill>
        <p:spPr>
          <a:xfrm>
            <a:off x="0" y="-729852"/>
            <a:ext cx="12293600" cy="7587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9E3528-4D54-4D10-B9A4-3A7E49C0DD19}"/>
              </a:ext>
            </a:extLst>
          </p:cNvPr>
          <p:cNvSpPr txBox="1"/>
          <p:nvPr/>
        </p:nvSpPr>
        <p:spPr>
          <a:xfrm>
            <a:off x="6604000" y="1236392"/>
            <a:ext cx="464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latin typeface="Tw Cen MT Condensed (Headings)"/>
              </a:rPr>
              <a:t>Predicting Clinical Trial Success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F3354-46E0-4198-9E62-4DAEDF149FDD}"/>
              </a:ext>
            </a:extLst>
          </p:cNvPr>
          <p:cNvSpPr txBox="1"/>
          <p:nvPr/>
        </p:nvSpPr>
        <p:spPr>
          <a:xfrm>
            <a:off x="6604000" y="3051675"/>
            <a:ext cx="4644571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w Cen MT Condensed (Headings)"/>
                <a:cs typeface="Arial" panose="020B0604020202020204" pitchFamily="34" charset="0"/>
              </a:rPr>
              <a:t>Pharma AI Team</a:t>
            </a:r>
          </a:p>
          <a:p>
            <a:pPr algn="r"/>
            <a:r>
              <a:rPr lang="en-US" sz="2800" dirty="0">
                <a:latin typeface="Tw Cen MT Condensed (Headings)"/>
                <a:cs typeface="Arial" panose="020B0604020202020204" pitchFamily="34" charset="0"/>
              </a:rPr>
              <a:t>Sheri </a:t>
            </a:r>
            <a:r>
              <a:rPr lang="en-US" sz="2800" dirty="0" err="1">
                <a:latin typeface="Tw Cen MT Condensed (Headings)"/>
                <a:cs typeface="Arial" panose="020B0604020202020204" pitchFamily="34" charset="0"/>
              </a:rPr>
              <a:t>Shojaie</a:t>
            </a:r>
            <a:endParaRPr lang="en-US" sz="2800" dirty="0"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latin typeface="Tw Cen MT Condensed (Headings)"/>
                <a:cs typeface="Arial" panose="020B0604020202020204" pitchFamily="34" charset="0"/>
              </a:rPr>
              <a:t>Vivianti</a:t>
            </a:r>
            <a:r>
              <a:rPr lang="en-US" sz="2800" dirty="0"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Tw Cen MT Condensed (Headings)"/>
                <a:cs typeface="Arial" panose="020B0604020202020204" pitchFamily="34" charset="0"/>
              </a:rPr>
              <a:t>Santosa</a:t>
            </a:r>
            <a:endParaRPr lang="en-US" sz="2800" dirty="0"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latin typeface="Tw Cen MT Condensed (Headings)"/>
                <a:cs typeface="Arial" panose="020B0604020202020204" pitchFamily="34" charset="0"/>
              </a:rPr>
              <a:t>Momotaz</a:t>
            </a:r>
            <a:r>
              <a:rPr lang="en-US" sz="2800" dirty="0"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Tw Cen MT Condensed (Headings)"/>
                <a:cs typeface="Arial" panose="020B0604020202020204" pitchFamily="34" charset="0"/>
              </a:rPr>
              <a:t>Mahin</a:t>
            </a:r>
            <a:r>
              <a:rPr lang="en-US" sz="2800" dirty="0">
                <a:latin typeface="Tw Cen MT Condensed (Headings)"/>
                <a:cs typeface="Arial" panose="020B0604020202020204" pitchFamily="34" charset="0"/>
              </a:rPr>
              <a:t> Khan</a:t>
            </a:r>
          </a:p>
          <a:p>
            <a:pPr algn="r"/>
            <a:r>
              <a:rPr lang="en-US" sz="2800" dirty="0">
                <a:latin typeface="Tw Cen MT Condensed (Headings)"/>
                <a:cs typeface="Arial" panose="020B0604020202020204" pitchFamily="34" charset="0"/>
              </a:rPr>
              <a:t>Eben Haezer Saputra</a:t>
            </a:r>
          </a:p>
        </p:txBody>
      </p:sp>
    </p:spTree>
    <p:extLst>
      <p:ext uri="{BB962C8B-B14F-4D97-AF65-F5344CB8AC3E}">
        <p14:creationId xmlns:p14="http://schemas.microsoft.com/office/powerpoint/2010/main" val="25723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FA1-2DB8-452F-8F3B-7FD81B92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Clinical Trials are risky and expensive investment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F01F-14CC-4401-A976-126CA653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5" y="2741168"/>
            <a:ext cx="4342965" cy="203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86 %</a:t>
            </a:r>
          </a:p>
          <a:p>
            <a:pPr algn="ctr"/>
            <a:r>
              <a:rPr lang="en-US" sz="2000" b="1" dirty="0"/>
              <a:t>Overall Failure Rate</a:t>
            </a:r>
            <a:r>
              <a:rPr lang="en-US" sz="2000" dirty="0"/>
              <a:t> of drugs and vaccine trial</a:t>
            </a:r>
            <a:endParaRPr lang="en-CA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24355B-287C-418C-A53C-D2F4C1CD9EF4}"/>
              </a:ext>
            </a:extLst>
          </p:cNvPr>
          <p:cNvGrpSpPr/>
          <p:nvPr/>
        </p:nvGrpSpPr>
        <p:grpSpPr>
          <a:xfrm>
            <a:off x="7695098" y="3405030"/>
            <a:ext cx="910827" cy="1348840"/>
            <a:chOff x="7695098" y="3405030"/>
            <a:chExt cx="910827" cy="134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357180-A9DB-4F0F-92F9-0FF256DB7C9E}"/>
                </a:ext>
              </a:extLst>
            </p:cNvPr>
            <p:cNvSpPr/>
            <p:nvPr/>
          </p:nvSpPr>
          <p:spPr>
            <a:xfrm>
              <a:off x="7879226" y="4024527"/>
              <a:ext cx="478972" cy="729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21EC54-7DE5-4BED-9CAD-FC3C68B12805}"/>
                </a:ext>
              </a:extLst>
            </p:cNvPr>
            <p:cNvSpPr txBox="1"/>
            <p:nvPr/>
          </p:nvSpPr>
          <p:spPr>
            <a:xfrm>
              <a:off x="7695098" y="3405030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  <a:p>
              <a:r>
                <a:rPr lang="en-US" dirty="0"/>
                <a:t>$4M</a:t>
              </a:r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BE360-0A08-4F88-BAC6-7E326AAA61EC}"/>
              </a:ext>
            </a:extLst>
          </p:cNvPr>
          <p:cNvGrpSpPr/>
          <p:nvPr/>
        </p:nvGrpSpPr>
        <p:grpSpPr>
          <a:xfrm>
            <a:off x="8716569" y="2542464"/>
            <a:ext cx="910827" cy="2211407"/>
            <a:chOff x="8716569" y="2542464"/>
            <a:chExt cx="910827" cy="22114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9D7E1F-0DC9-475E-B221-6371E87F79D7}"/>
                </a:ext>
              </a:extLst>
            </p:cNvPr>
            <p:cNvSpPr/>
            <p:nvPr/>
          </p:nvSpPr>
          <p:spPr>
            <a:xfrm>
              <a:off x="8786369" y="3254255"/>
              <a:ext cx="478972" cy="149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C78A58-88EA-4724-ADC2-284468E2AB29}"/>
                </a:ext>
              </a:extLst>
            </p:cNvPr>
            <p:cNvSpPr txBox="1"/>
            <p:nvPr/>
          </p:nvSpPr>
          <p:spPr>
            <a:xfrm>
              <a:off x="8716569" y="254246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  <a:p>
              <a:r>
                <a:rPr lang="en-US" dirty="0"/>
                <a:t>$4M</a:t>
              </a:r>
              <a:endParaRPr lang="en-C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7AE77-E823-44C1-ADA4-40AA50F28AB1}"/>
              </a:ext>
            </a:extLst>
          </p:cNvPr>
          <p:cNvGrpSpPr/>
          <p:nvPr/>
        </p:nvGrpSpPr>
        <p:grpSpPr>
          <a:xfrm>
            <a:off x="9726169" y="1980834"/>
            <a:ext cx="1439672" cy="2752572"/>
            <a:chOff x="9726169" y="1980834"/>
            <a:chExt cx="1439672" cy="27525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5AFBE1-D7F7-44D4-9B24-23F8C973F3B7}"/>
                </a:ext>
              </a:extLst>
            </p:cNvPr>
            <p:cNvSpPr/>
            <p:nvPr/>
          </p:nvSpPr>
          <p:spPr>
            <a:xfrm>
              <a:off x="9726169" y="2065534"/>
              <a:ext cx="478972" cy="2667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285ED7-CD31-4B31-92A2-AA2928F52D16}"/>
                </a:ext>
              </a:extLst>
            </p:cNvPr>
            <p:cNvSpPr txBox="1"/>
            <p:nvPr/>
          </p:nvSpPr>
          <p:spPr>
            <a:xfrm>
              <a:off x="10255014" y="198083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3</a:t>
              </a:r>
            </a:p>
            <a:p>
              <a:r>
                <a:rPr lang="en-US" dirty="0"/>
                <a:t>$20M</a:t>
              </a:r>
              <a:endParaRPr lang="en-CA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480AF6-0ED8-49A1-A46C-5589E7C59274}"/>
              </a:ext>
            </a:extLst>
          </p:cNvPr>
          <p:cNvSpPr txBox="1"/>
          <p:nvPr/>
        </p:nvSpPr>
        <p:spPr>
          <a:xfrm>
            <a:off x="7357696" y="4887170"/>
            <a:ext cx="408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Clinical Trial Cost </a:t>
            </a:r>
            <a:r>
              <a:rPr lang="en-US" sz="1800" dirty="0"/>
              <a:t>of drugs and vaccine trial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540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E86C-ECA4-4CF9-8EC4-D459BFCA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causes exorbitant medicine cost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084B-717E-401E-9146-41822EC3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3301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Annual drug prescription can be $200,000 - $500,00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Jacks up cost of healthcare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It is not curative</a:t>
            </a:r>
          </a:p>
          <a:p>
            <a:pPr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1032" name="Picture 8" descr="Big pharma won't stay silent in drug pricing debate for long | Fortune">
            <a:extLst>
              <a:ext uri="{FF2B5EF4-FFF2-40B4-BE49-F238E27FC236}">
                <a16:creationId xmlns:a16="http://schemas.microsoft.com/office/drawing/2014/main" id="{A934E543-7597-46C0-8D01-F5C67486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327512"/>
            <a:ext cx="5306088" cy="30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7BFD-56E9-446D-9720-B1AFDD51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if we…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6E02-7F66-4738-A834-F6773316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…can predict which trial more likely to succeed?</a:t>
            </a:r>
          </a:p>
          <a:p>
            <a:pPr marL="0" indent="0" algn="ctr">
              <a:buNone/>
            </a:pPr>
            <a:r>
              <a:rPr lang="en-US" sz="3200" dirty="0"/>
              <a:t>… can find factors that affect clinical trial success rate?</a:t>
            </a:r>
          </a:p>
          <a:p>
            <a:pPr marL="0" indent="0" algn="ctr">
              <a:buNone/>
            </a:pPr>
            <a:endParaRPr lang="en-CA" sz="3200" dirty="0"/>
          </a:p>
        </p:txBody>
      </p:sp>
      <p:pic>
        <p:nvPicPr>
          <p:cNvPr id="2054" name="Picture 6" descr="Amazon.com: Amlong Crystal 3 inch (80mm) Clear Crystal Ball with Redwood  Lion Resin Stand and Gift Box for Decorative Ball, Lensball Photography,  Gazing Divination or Feng Shui, and Fortune Telling Ball: Home">
            <a:extLst>
              <a:ext uri="{FF2B5EF4-FFF2-40B4-BE49-F238E27FC236}">
                <a16:creationId xmlns:a16="http://schemas.microsoft.com/office/drawing/2014/main" id="{BE1A7FEA-BFF4-495D-B076-5726F2FE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64" y="3794470"/>
            <a:ext cx="1613199" cy="247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C1B9-8357-41C3-B356-6F422D85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 Machine Learning!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7F55-4801-4446-9AA5-5328CD41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scikit-learn - Wikipedia">
            <a:extLst>
              <a:ext uri="{FF2B5EF4-FFF2-40B4-BE49-F238E27FC236}">
                <a16:creationId xmlns:a16="http://schemas.microsoft.com/office/drawing/2014/main" id="{A86CF8D3-DA86-479C-BD9A-1A5DD18E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39" y="2401516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1. Scoping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51324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Predicting success rate in </a:t>
            </a:r>
            <a:r>
              <a:rPr lang="en-US" sz="2800" b="1" dirty="0"/>
              <a:t>Phase 2</a:t>
            </a:r>
            <a:r>
              <a:rPr lang="en-US" sz="2800" dirty="0"/>
              <a:t>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Trials in United States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Only features approved by Domain Knowledge Expert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Limited Text Parsing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4098" name="Picture 2" descr="Hawke | Hawke Riflescope">
            <a:extLst>
              <a:ext uri="{FF2B5EF4-FFF2-40B4-BE49-F238E27FC236}">
                <a16:creationId xmlns:a16="http://schemas.microsoft.com/office/drawing/2014/main" id="{553B3E42-E3C8-44AF-A5FA-197F7932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56" y="3947886"/>
            <a:ext cx="4668319" cy="21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9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2. Data Extraction &amp;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09128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API Extraction</a:t>
            </a:r>
          </a:p>
          <a:p>
            <a:pPr algn="ctr"/>
            <a:r>
              <a:rPr lang="en-US" sz="2000" dirty="0"/>
              <a:t>Split to 18 batches</a:t>
            </a:r>
            <a:endParaRPr lang="en-CA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D8C33-AEB2-42DD-83AC-3D8ABD527E42}"/>
              </a:ext>
            </a:extLst>
          </p:cNvPr>
          <p:cNvSpPr txBox="1">
            <a:spLocks/>
          </p:cNvSpPr>
          <p:nvPr/>
        </p:nvSpPr>
        <p:spPr>
          <a:xfrm>
            <a:off x="6430700" y="2249424"/>
            <a:ext cx="380912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Auto Merging JSON</a:t>
            </a:r>
          </a:p>
          <a:p>
            <a:pPr marL="0" indent="0" algn="ctr">
              <a:buNone/>
            </a:pPr>
            <a:r>
              <a:rPr lang="en-CA" sz="2000" dirty="0"/>
              <a:t>Out of 4GB of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7673C-8E9A-44E7-A4DE-B60E86FF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72" y="3290887"/>
            <a:ext cx="2228850" cy="2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77F83-F06C-4C18-865B-72FD485C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14" y="3357561"/>
            <a:ext cx="4724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3. Data Storage and Pull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09128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API Extraction</a:t>
            </a:r>
          </a:p>
          <a:p>
            <a:pPr algn="ctr"/>
            <a:r>
              <a:rPr lang="en-US" sz="2000" dirty="0"/>
              <a:t>140k trials to analyze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A799-6AC5-4FF2-B76E-09180F3E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2" y="3429000"/>
            <a:ext cx="3291783" cy="26732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D8C33-AEB2-42DD-83AC-3D8ABD527E42}"/>
              </a:ext>
            </a:extLst>
          </p:cNvPr>
          <p:cNvSpPr txBox="1">
            <a:spLocks/>
          </p:cNvSpPr>
          <p:nvPr/>
        </p:nvSpPr>
        <p:spPr>
          <a:xfrm>
            <a:off x="6430700" y="2249424"/>
            <a:ext cx="380912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Mostly Categorical Data</a:t>
            </a:r>
          </a:p>
          <a:p>
            <a:pPr algn="ctr"/>
            <a:r>
              <a:rPr lang="en-US" sz="2000" dirty="0"/>
              <a:t>Hot Encoding Needed</a:t>
            </a:r>
            <a:endParaRPr lang="en-CA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3C200-ECB1-42E8-8992-581AF77C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02" y="3429000"/>
            <a:ext cx="4313500" cy="24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B4C-42F8-4978-A33F-2CCEA9D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AC-973A-4A0D-87CE-F7C9153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0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</TotalTime>
  <Words>235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Tw Cen MT Condensed (Headings)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Clinical Trials are risky and expensive investment</vt:lpstr>
      <vt:lpstr>This causes exorbitant medicine cost</vt:lpstr>
      <vt:lpstr>But what if we…</vt:lpstr>
      <vt:lpstr>Enter Machine Learning!</vt:lpstr>
      <vt:lpstr>The process: 1. Scoping</vt:lpstr>
      <vt:lpstr>The process: 2. Data Extraction &amp; Cleaning</vt:lpstr>
      <vt:lpstr>The process: 3. Data Storage and Pull</vt:lpstr>
      <vt:lpstr>Let’s see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 Haezer Saputra</dc:creator>
  <cp:lastModifiedBy>Eben Haezer Saputra</cp:lastModifiedBy>
  <cp:revision>15</cp:revision>
  <dcterms:created xsi:type="dcterms:W3CDTF">2020-11-24T03:32:42Z</dcterms:created>
  <dcterms:modified xsi:type="dcterms:W3CDTF">2020-11-24T05:35:13Z</dcterms:modified>
</cp:coreProperties>
</file>