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8" r:id="rId11"/>
    <p:sldId id="269" r:id="rId12"/>
    <p:sldId id="266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0058" autoAdjust="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89309-4116-4A62-B245-75C2DF6E5497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9EA12-D37C-4B64-8150-E3409D9AA6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1939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Cost source: https://www.sofpromed.com/how-much-does-a-clinical-trial-cost/#:~:text=The%20average%20cost%20of%20phase,median%20of%20%2441%2C117%20per%20patient.</a:t>
            </a:r>
          </a:p>
          <a:p>
            <a:endParaRPr lang="en-US" dirty="0"/>
          </a:p>
          <a:p>
            <a:r>
              <a:rPr lang="en-US" dirty="0"/>
              <a:t>Failure rate: https://www.acsh.org/news/2020/06/11/clinical-trial-success-rates-phase-and-therapeutic-area-14845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9EA12-D37C-4B64-8150-E3409D9AA68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878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0067077-601E-4248-BDB9-13B57BD865BB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2ED6-3D85-4756-8582-0A6ED8E9491E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94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077-601E-4248-BDB9-13B57BD865BB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2ED6-3D85-4756-8582-0A6ED8E949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724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077-601E-4248-BDB9-13B57BD865BB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2ED6-3D85-4756-8582-0A6ED8E9491E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17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077-601E-4248-BDB9-13B57BD865BB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2ED6-3D85-4756-8582-0A6ED8E949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939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077-601E-4248-BDB9-13B57BD865BB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2ED6-3D85-4756-8582-0A6ED8E9491E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72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077-601E-4248-BDB9-13B57BD865BB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2ED6-3D85-4756-8582-0A6ED8E949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41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077-601E-4248-BDB9-13B57BD865BB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2ED6-3D85-4756-8582-0A6ED8E949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258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077-601E-4248-BDB9-13B57BD865BB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2ED6-3D85-4756-8582-0A6ED8E949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946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077-601E-4248-BDB9-13B57BD865BB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2ED6-3D85-4756-8582-0A6ED8E949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193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077-601E-4248-BDB9-13B57BD865BB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2ED6-3D85-4756-8582-0A6ED8E949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157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077-601E-4248-BDB9-13B57BD865BB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2ED6-3D85-4756-8582-0A6ED8E9491E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37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0067077-601E-4248-BDB9-13B57BD865BB}" type="datetimeFigureOut">
              <a:rPr lang="en-CA" smtClean="0"/>
              <a:t>2020-11-24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8CE2ED6-3D85-4756-8582-0A6ED8E9491E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4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vivianti.santosa#!/vizhome/ClinicalTrialDD/Story1?publish=y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E0E7-C279-41CE-8774-65E98BFEC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D3EBA-4919-45BF-950D-904B0BBAE7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6BB5A8-D8A1-4FE9-BFD0-7156B881C1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33" b="8236"/>
          <a:stretch/>
        </p:blipFill>
        <p:spPr>
          <a:xfrm>
            <a:off x="0" y="-729852"/>
            <a:ext cx="12293600" cy="75878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9E3528-4D54-4D10-B9A4-3A7E49C0DD19}"/>
              </a:ext>
            </a:extLst>
          </p:cNvPr>
          <p:cNvSpPr txBox="1"/>
          <p:nvPr/>
        </p:nvSpPr>
        <p:spPr>
          <a:xfrm>
            <a:off x="6604000" y="1236392"/>
            <a:ext cx="46445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latin typeface="Tw Cen MT Condensed (Headings)"/>
              </a:rPr>
              <a:t>Predicting Clinical Trial Success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2F3354-46E0-4198-9E62-4DAEDF149FDD}"/>
              </a:ext>
            </a:extLst>
          </p:cNvPr>
          <p:cNvSpPr txBox="1"/>
          <p:nvPr/>
        </p:nvSpPr>
        <p:spPr>
          <a:xfrm>
            <a:off x="6604000" y="3051675"/>
            <a:ext cx="4644571" cy="224676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 (Headings)"/>
                <a:cs typeface="Arial" panose="020B0604020202020204" pitchFamily="34" charset="0"/>
              </a:rPr>
              <a:t>Pharma AI Team:</a:t>
            </a:r>
          </a:p>
          <a:p>
            <a:pPr algn="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 (Headings)"/>
                <a:cs typeface="Arial" panose="020B0604020202020204" pitchFamily="34" charset="0"/>
              </a:rPr>
              <a:t>Sheri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 (Headings)"/>
                <a:cs typeface="Arial" panose="020B0604020202020204" pitchFamily="34" charset="0"/>
              </a:rPr>
              <a:t>Shojaie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Tw Cen MT Condensed (Headings)"/>
              <a:cs typeface="Arial" panose="020B0604020202020204" pitchFamily="34" charset="0"/>
            </a:endParaRPr>
          </a:p>
          <a:p>
            <a:pPr algn="r"/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 (Headings)"/>
                <a:cs typeface="Arial" panose="020B0604020202020204" pitchFamily="34" charset="0"/>
              </a:rPr>
              <a:t>Vivianti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 (Headings)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 (Headings)"/>
                <a:cs typeface="Arial" panose="020B0604020202020204" pitchFamily="34" charset="0"/>
              </a:rPr>
              <a:t>Santosa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Tw Cen MT Condensed (Headings)"/>
              <a:cs typeface="Arial" panose="020B0604020202020204" pitchFamily="34" charset="0"/>
            </a:endParaRPr>
          </a:p>
          <a:p>
            <a:pPr algn="r"/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 (Headings)"/>
                <a:cs typeface="Arial" panose="020B0604020202020204" pitchFamily="34" charset="0"/>
              </a:rPr>
              <a:t>Momotaz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 (Headings)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 (Headings)"/>
                <a:cs typeface="Arial" panose="020B0604020202020204" pitchFamily="34" charset="0"/>
              </a:rPr>
              <a:t>Mahin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 (Headings)"/>
                <a:cs typeface="Arial" panose="020B0604020202020204" pitchFamily="34" charset="0"/>
              </a:rPr>
              <a:t> Khan</a:t>
            </a:r>
          </a:p>
          <a:p>
            <a:pPr algn="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 (Headings)"/>
                <a:cs typeface="Arial" panose="020B0604020202020204" pitchFamily="34" charset="0"/>
              </a:rPr>
              <a:t>Eben Haezer Saputra</a:t>
            </a:r>
          </a:p>
        </p:txBody>
      </p:sp>
    </p:spTree>
    <p:extLst>
      <p:ext uri="{BB962C8B-B14F-4D97-AF65-F5344CB8AC3E}">
        <p14:creationId xmlns:p14="http://schemas.microsoft.com/office/powerpoint/2010/main" val="257233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C0C7-BCE7-4BD3-9AD5-1F3CE140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Result:</a:t>
            </a:r>
            <a:br>
              <a:rPr lang="en-US" dirty="0"/>
            </a:br>
            <a:r>
              <a:rPr lang="en-US" dirty="0"/>
              <a:t>The Calculation</a:t>
            </a:r>
            <a:endParaRPr lang="en-CA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2DBA09-C960-4AD8-86BC-08E3072ABF0F}"/>
              </a:ext>
            </a:extLst>
          </p:cNvPr>
          <p:cNvGrpSpPr/>
          <p:nvPr/>
        </p:nvGrpSpPr>
        <p:grpSpPr>
          <a:xfrm>
            <a:off x="8092690" y="2453941"/>
            <a:ext cx="3449054" cy="2187232"/>
            <a:chOff x="8101399" y="2507849"/>
            <a:chExt cx="3809128" cy="2415574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A8E95F8B-34C8-49DF-A9D0-D8FA1750F8DB}"/>
                </a:ext>
              </a:extLst>
            </p:cNvPr>
            <p:cNvSpPr txBox="1">
              <a:spLocks/>
            </p:cNvSpPr>
            <p:nvPr/>
          </p:nvSpPr>
          <p:spPr>
            <a:xfrm>
              <a:off x="8101399" y="2507849"/>
              <a:ext cx="3809128" cy="653143"/>
            </a:xfrm>
            <a:prstGeom prst="rect">
              <a:avLst/>
            </a:prstGeom>
          </p:spPr>
          <p:txBody>
            <a:bodyPr vert="horz" lIns="45720" tIns="45720" rIns="4572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Tw Cen MT" panose="020B0602020104020603" pitchFamily="34" charset="0"/>
                <a:buChar char=" 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7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480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724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800" b="1" dirty="0"/>
                <a:t>K Nearest </a:t>
              </a:r>
              <a:r>
                <a:rPr lang="en-US" sz="2800" b="1" dirty="0" err="1"/>
                <a:t>Neighbour</a:t>
              </a:r>
              <a:endParaRPr lang="en-US" sz="2800" b="1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F4F5D53-0C0B-4E11-95E7-462816F6B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4145" y="3303037"/>
              <a:ext cx="3090039" cy="1620386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64F804-4083-421D-8CF7-C32CF5D9CC6A}"/>
              </a:ext>
            </a:extLst>
          </p:cNvPr>
          <p:cNvGrpSpPr/>
          <p:nvPr/>
        </p:nvGrpSpPr>
        <p:grpSpPr>
          <a:xfrm>
            <a:off x="130558" y="2481943"/>
            <a:ext cx="3324448" cy="2130822"/>
            <a:chOff x="857673" y="2481943"/>
            <a:chExt cx="3809128" cy="2441480"/>
          </a:xfrm>
        </p:grpSpPr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881EFC97-0059-45E3-A83C-FA463C935E1B}"/>
                </a:ext>
              </a:extLst>
            </p:cNvPr>
            <p:cNvSpPr txBox="1">
              <a:spLocks/>
            </p:cNvSpPr>
            <p:nvPr/>
          </p:nvSpPr>
          <p:spPr>
            <a:xfrm>
              <a:off x="857673" y="2481943"/>
              <a:ext cx="3809128" cy="653143"/>
            </a:xfrm>
            <a:prstGeom prst="rect">
              <a:avLst/>
            </a:prstGeom>
          </p:spPr>
          <p:txBody>
            <a:bodyPr vert="horz" lIns="45720" tIns="45720" rIns="4572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Tw Cen MT" panose="020B0602020104020603" pitchFamily="34" charset="0"/>
                <a:buChar char=" 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7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480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724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800" b="1" dirty="0"/>
                <a:t>Logistic Regression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58DDB7C-F697-4F89-8544-7CF6D1F80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3139" y="3303037"/>
              <a:ext cx="3123917" cy="1620386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DA8E89C-BD4E-45B2-9728-D5D4394312D2}"/>
              </a:ext>
            </a:extLst>
          </p:cNvPr>
          <p:cNvGrpSpPr/>
          <p:nvPr/>
        </p:nvGrpSpPr>
        <p:grpSpPr>
          <a:xfrm>
            <a:off x="3817535" y="2475723"/>
            <a:ext cx="3556749" cy="2216768"/>
            <a:chOff x="3817535" y="2475723"/>
            <a:chExt cx="3928066" cy="244819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E029577-236D-45CA-9A97-6C294B05A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21153" y="3135087"/>
              <a:ext cx="3324448" cy="1788830"/>
            </a:xfrm>
            <a:prstGeom prst="rect">
              <a:avLst/>
            </a:prstGeom>
          </p:spPr>
        </p:pic>
        <p:sp>
          <p:nvSpPr>
            <p:cNvPr id="23" name="Content Placeholder 2">
              <a:extLst>
                <a:ext uri="{FF2B5EF4-FFF2-40B4-BE49-F238E27FC236}">
                  <a16:creationId xmlns:a16="http://schemas.microsoft.com/office/drawing/2014/main" id="{BF7384DD-912E-4677-A102-539BEC6EAC79}"/>
                </a:ext>
              </a:extLst>
            </p:cNvPr>
            <p:cNvSpPr txBox="1">
              <a:spLocks/>
            </p:cNvSpPr>
            <p:nvPr/>
          </p:nvSpPr>
          <p:spPr>
            <a:xfrm>
              <a:off x="3817535" y="2475723"/>
              <a:ext cx="3809128" cy="653143"/>
            </a:xfrm>
            <a:prstGeom prst="rect">
              <a:avLst/>
            </a:prstGeom>
          </p:spPr>
          <p:txBody>
            <a:bodyPr vert="horz" lIns="45720" tIns="45720" rIns="4572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Tw Cen MT" panose="020B0602020104020603" pitchFamily="34" charset="0"/>
                <a:buChar char=" 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7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480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724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800" b="1" dirty="0"/>
                <a:t>Random Forest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C0246016-4015-4106-9BEC-42143BFFBEBF}"/>
              </a:ext>
            </a:extLst>
          </p:cNvPr>
          <p:cNvSpPr/>
          <p:nvPr/>
        </p:nvSpPr>
        <p:spPr>
          <a:xfrm>
            <a:off x="4449989" y="3671888"/>
            <a:ext cx="2924295" cy="173831"/>
          </a:xfrm>
          <a:prstGeom prst="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4" name="Picture 8" descr="Decade Awards Winner Cup Trophy - Gold Laurel Wreath Winners Cup Award - 6  Inch Tall - Engraved Plate on Request, Trophies - Amazon Canada">
            <a:extLst>
              <a:ext uri="{FF2B5EF4-FFF2-40B4-BE49-F238E27FC236}">
                <a16:creationId xmlns:a16="http://schemas.microsoft.com/office/drawing/2014/main" id="{964B4FA0-BDC6-456B-9B13-2489D9196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920" y="4692491"/>
            <a:ext cx="1129005" cy="154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86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8922-B532-403D-B06C-C9394056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CA" dirty="0" err="1"/>
              <a:t>esult</a:t>
            </a:r>
            <a:r>
              <a:rPr lang="en-CA" dirty="0"/>
              <a:t>: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E0D27-529A-47FB-B99B-695BAA222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250000"/>
              </a:lnSpc>
            </a:pPr>
            <a:r>
              <a:rPr lang="en-US" sz="2400" dirty="0">
                <a:hlinkClick r:id="rId2"/>
              </a:rPr>
              <a:t>Click here for Tableau!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905846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1DB4C-42F8-4978-A33F-2CCEA9D7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Result – part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FDAC-973A-4A0D-87CE-F7C9153D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Dashboard #1</a:t>
            </a:r>
          </a:p>
          <a:p>
            <a:r>
              <a:rPr lang="en-US" dirty="0"/>
              <a:t>Goal: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Give quick understanding of our data size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Show number of </a:t>
            </a:r>
            <a:r>
              <a:rPr lang="en-US" dirty="0"/>
              <a:t>the data before, and after we apply filter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Show proportion of data (terminated, completed,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Emphasize: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Number of Trials at current filter state (Count of </a:t>
            </a:r>
            <a:r>
              <a:rPr lang="en-US" dirty="0" err="1"/>
              <a:t>FullTable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Percentage of Overall Status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Everything else is not necessary at this point, I think?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Maybe use only small part of Dashboard3, but in bigger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B8BC43-E225-49C9-B44D-19FB2DB58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718" y="2084832"/>
            <a:ext cx="3809996" cy="398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68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1DB4C-42F8-4978-A33F-2CCEA9D7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Result – part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FDAC-973A-4A0D-87CE-F7C9153D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Dashboard #2</a:t>
            </a:r>
          </a:p>
          <a:p>
            <a:r>
              <a:rPr lang="en-US" dirty="0"/>
              <a:t>Goal: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Show viz result of Random Forest, highlighting 6 chosen features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Allow user to navigate between different conditions, so they can compare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Thought: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Basically Dashboard4, but we use only data from Random Forest Prediction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Let’s make sure the middle part is not blank</a:t>
            </a:r>
          </a:p>
        </p:txBody>
      </p:sp>
    </p:spTree>
    <p:extLst>
      <p:ext uri="{BB962C8B-B14F-4D97-AF65-F5344CB8AC3E}">
        <p14:creationId xmlns:p14="http://schemas.microsoft.com/office/powerpoint/2010/main" val="41930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DEFA1-2DB8-452F-8F3B-7FD81B923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Clinical Trials are risky and expensive investment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DF01F-14CC-4401-A976-126CA6534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45" y="2741168"/>
            <a:ext cx="4342965" cy="20320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9600" dirty="0"/>
              <a:t>86 %</a:t>
            </a:r>
          </a:p>
          <a:p>
            <a:pPr algn="ctr"/>
            <a:r>
              <a:rPr lang="en-US" sz="2000" b="1" dirty="0"/>
              <a:t>Overall Failure Rate</a:t>
            </a:r>
            <a:r>
              <a:rPr lang="en-US" sz="2000" dirty="0"/>
              <a:t> of drugs and vaccine trial</a:t>
            </a:r>
            <a:endParaRPr lang="en-CA" sz="20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24355B-287C-418C-A53C-D2F4C1CD9EF4}"/>
              </a:ext>
            </a:extLst>
          </p:cNvPr>
          <p:cNvGrpSpPr/>
          <p:nvPr/>
        </p:nvGrpSpPr>
        <p:grpSpPr>
          <a:xfrm>
            <a:off x="7695098" y="3405030"/>
            <a:ext cx="910827" cy="1348840"/>
            <a:chOff x="7695098" y="3405030"/>
            <a:chExt cx="910827" cy="13488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357180-A9DB-4F0F-92F9-0FF256DB7C9E}"/>
                </a:ext>
              </a:extLst>
            </p:cNvPr>
            <p:cNvSpPr/>
            <p:nvPr/>
          </p:nvSpPr>
          <p:spPr>
            <a:xfrm>
              <a:off x="7879226" y="4024527"/>
              <a:ext cx="478972" cy="7293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21EC54-7DE5-4BED-9CAD-FC3C68B12805}"/>
                </a:ext>
              </a:extLst>
            </p:cNvPr>
            <p:cNvSpPr txBox="1"/>
            <p:nvPr/>
          </p:nvSpPr>
          <p:spPr>
            <a:xfrm>
              <a:off x="7695098" y="3405030"/>
              <a:ext cx="910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Phase 1</a:t>
              </a:r>
            </a:p>
            <a:p>
              <a:r>
                <a:rPr lang="en-US" dirty="0"/>
                <a:t>$4M</a:t>
              </a:r>
              <a:endParaRPr lang="en-CA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6BE360-0A08-4F88-BAC6-7E326AAA61EC}"/>
              </a:ext>
            </a:extLst>
          </p:cNvPr>
          <p:cNvGrpSpPr/>
          <p:nvPr/>
        </p:nvGrpSpPr>
        <p:grpSpPr>
          <a:xfrm>
            <a:off x="8716569" y="2542464"/>
            <a:ext cx="910827" cy="2211407"/>
            <a:chOff x="8716569" y="2542464"/>
            <a:chExt cx="910827" cy="22114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9D7E1F-0DC9-475E-B221-6371E87F79D7}"/>
                </a:ext>
              </a:extLst>
            </p:cNvPr>
            <p:cNvSpPr/>
            <p:nvPr/>
          </p:nvSpPr>
          <p:spPr>
            <a:xfrm>
              <a:off x="8786369" y="3254255"/>
              <a:ext cx="478972" cy="1499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C78A58-88EA-4724-ADC2-284468E2AB29}"/>
                </a:ext>
              </a:extLst>
            </p:cNvPr>
            <p:cNvSpPr txBox="1"/>
            <p:nvPr/>
          </p:nvSpPr>
          <p:spPr>
            <a:xfrm>
              <a:off x="8716569" y="2542464"/>
              <a:ext cx="910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Phase 2</a:t>
              </a:r>
            </a:p>
            <a:p>
              <a:r>
                <a:rPr lang="en-US" dirty="0"/>
                <a:t>$4M</a:t>
              </a:r>
              <a:endParaRPr lang="en-CA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C27AE77-E823-44C1-ADA4-40AA50F28AB1}"/>
              </a:ext>
            </a:extLst>
          </p:cNvPr>
          <p:cNvGrpSpPr/>
          <p:nvPr/>
        </p:nvGrpSpPr>
        <p:grpSpPr>
          <a:xfrm>
            <a:off x="9726169" y="1980834"/>
            <a:ext cx="1439672" cy="2752572"/>
            <a:chOff x="9726169" y="1980834"/>
            <a:chExt cx="1439672" cy="275257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5AFBE1-D7F7-44D4-9B24-23F8C973F3B7}"/>
                </a:ext>
              </a:extLst>
            </p:cNvPr>
            <p:cNvSpPr/>
            <p:nvPr/>
          </p:nvSpPr>
          <p:spPr>
            <a:xfrm>
              <a:off x="9726169" y="2065534"/>
              <a:ext cx="478972" cy="26678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285ED7-CD31-4B31-92A2-AA2928F52D16}"/>
                </a:ext>
              </a:extLst>
            </p:cNvPr>
            <p:cNvSpPr txBox="1"/>
            <p:nvPr/>
          </p:nvSpPr>
          <p:spPr>
            <a:xfrm>
              <a:off x="10255014" y="1980834"/>
              <a:ext cx="910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Phase 3</a:t>
              </a:r>
            </a:p>
            <a:p>
              <a:r>
                <a:rPr lang="en-US" dirty="0"/>
                <a:t>$20M</a:t>
              </a:r>
              <a:endParaRPr lang="en-CA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2480AF6-0ED8-49A1-A46C-5589E7C59274}"/>
              </a:ext>
            </a:extLst>
          </p:cNvPr>
          <p:cNvSpPr txBox="1"/>
          <p:nvPr/>
        </p:nvSpPr>
        <p:spPr>
          <a:xfrm>
            <a:off x="7357696" y="4887170"/>
            <a:ext cx="40811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Clinical Trial Cost </a:t>
            </a:r>
            <a:r>
              <a:rPr lang="en-US" sz="1800" dirty="0"/>
              <a:t>of drugs and vaccine trial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35403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E86C-ECA4-4CF9-8EC4-D459BFCA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causes exorbitant medicine cost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E084B-717E-401E-9146-41822EC3A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233015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Annual drug prescription can be $200,000 - $500,00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/>
              <a:t>Increases cost of healthcare</a:t>
            </a:r>
          </a:p>
          <a:p>
            <a:pPr>
              <a:buFont typeface="Wingdings" panose="05000000000000000000" pitchFamily="2" charset="2"/>
              <a:buChar char="v"/>
            </a:pPr>
            <a:endParaRPr lang="en-CA" dirty="0"/>
          </a:p>
        </p:txBody>
      </p:sp>
      <p:pic>
        <p:nvPicPr>
          <p:cNvPr id="1032" name="Picture 8" descr="Big pharma won't stay silent in drug pricing debate for long | Fortune">
            <a:extLst>
              <a:ext uri="{FF2B5EF4-FFF2-40B4-BE49-F238E27FC236}">
                <a16:creationId xmlns:a16="http://schemas.microsoft.com/office/drawing/2014/main" id="{A934E543-7597-46C0-8D01-F5C674866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2327512"/>
            <a:ext cx="5306088" cy="306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39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7BFD-56E9-446D-9720-B1AFDD51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But what if we…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F6E02-7F66-4738-A834-F67733165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…can predict which trial more likely to succeed?</a:t>
            </a:r>
          </a:p>
          <a:p>
            <a:pPr marL="0" indent="0" algn="ctr">
              <a:buNone/>
            </a:pPr>
            <a:r>
              <a:rPr lang="en-US" sz="3200" dirty="0"/>
              <a:t>… can find factors that affect clinical trial success rate?</a:t>
            </a:r>
          </a:p>
          <a:p>
            <a:pPr marL="0" indent="0" algn="ctr">
              <a:buNone/>
            </a:pPr>
            <a:endParaRPr lang="en-CA" sz="3200" dirty="0"/>
          </a:p>
        </p:txBody>
      </p:sp>
      <p:pic>
        <p:nvPicPr>
          <p:cNvPr id="2054" name="Picture 6" descr="Amazon.com: Amlong Crystal 3 inch (80mm) Clear Crystal Ball with Redwood  Lion Resin Stand and Gift Box for Decorative Ball, Lensball Photography,  Gazing Divination or Feng Shui, and Fortune Telling Ball: Home">
            <a:extLst>
              <a:ext uri="{FF2B5EF4-FFF2-40B4-BE49-F238E27FC236}">
                <a16:creationId xmlns:a16="http://schemas.microsoft.com/office/drawing/2014/main" id="{BE1A7FEA-BFF4-495D-B076-5726F2FEA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564" y="3794470"/>
            <a:ext cx="1613199" cy="247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40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0C1B9-8357-41C3-B356-6F422D85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Enter Machine Learning!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67F55-4801-4446-9AA5-5328CD41D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6" name="Picture 4" descr="scikit-learn - Wikipedia">
            <a:extLst>
              <a:ext uri="{FF2B5EF4-FFF2-40B4-BE49-F238E27FC236}">
                <a16:creationId xmlns:a16="http://schemas.microsoft.com/office/drawing/2014/main" id="{A86CF8D3-DA86-479C-BD9A-1A5DD18E8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839" y="2401516"/>
            <a:ext cx="29146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27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C0C7-BCE7-4BD3-9AD5-1F3CE140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process:</a:t>
            </a:r>
            <a:br>
              <a:rPr lang="en-US" dirty="0"/>
            </a:br>
            <a:r>
              <a:rPr lang="en-US" dirty="0"/>
              <a:t>1. Scoping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75759-5D25-4A42-AFDB-D22809BC5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9513242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Predicting success rate in </a:t>
            </a:r>
            <a:r>
              <a:rPr lang="en-US" sz="2800" b="1" dirty="0"/>
              <a:t>Phase 2</a:t>
            </a:r>
            <a:r>
              <a:rPr lang="en-US" sz="2800" dirty="0"/>
              <a:t> only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Trials in United States only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Only features approved by Domain Knowledge Expert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Limited Text Parsing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/>
          </a:p>
        </p:txBody>
      </p:sp>
      <p:pic>
        <p:nvPicPr>
          <p:cNvPr id="4098" name="Picture 2" descr="Hawke | Hawke Riflescope">
            <a:extLst>
              <a:ext uri="{FF2B5EF4-FFF2-40B4-BE49-F238E27FC236}">
                <a16:creationId xmlns:a16="http://schemas.microsoft.com/office/drawing/2014/main" id="{553B3E42-E3C8-44AF-A5FA-197F7932D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156" y="3947886"/>
            <a:ext cx="4668319" cy="214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39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C0C7-BCE7-4BD3-9AD5-1F3CE140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process:</a:t>
            </a:r>
            <a:br>
              <a:rPr lang="en-US" dirty="0"/>
            </a:br>
            <a:r>
              <a:rPr lang="en-US" dirty="0"/>
              <a:t>2. Data Extraction &amp; Cleaning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75759-5D25-4A42-AFDB-D22809BC5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809128" cy="402336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API Extraction</a:t>
            </a:r>
          </a:p>
          <a:p>
            <a:pPr algn="ctr"/>
            <a:r>
              <a:rPr lang="en-US" sz="2000" dirty="0"/>
              <a:t>Split to 18 batches</a:t>
            </a:r>
            <a:endParaRPr lang="en-CA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8D8C33-AEB2-42DD-83AC-3D8ABD527E42}"/>
              </a:ext>
            </a:extLst>
          </p:cNvPr>
          <p:cNvSpPr txBox="1">
            <a:spLocks/>
          </p:cNvSpPr>
          <p:nvPr/>
        </p:nvSpPr>
        <p:spPr>
          <a:xfrm>
            <a:off x="6430700" y="2249424"/>
            <a:ext cx="3809128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Auto Merging JSON</a:t>
            </a:r>
          </a:p>
          <a:p>
            <a:pPr marL="0" indent="0" algn="ctr">
              <a:buNone/>
            </a:pPr>
            <a:r>
              <a:rPr lang="en-CA" sz="2000" dirty="0"/>
              <a:t>Out of 4GB of files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F7673C-8E9A-44E7-A4DE-B60E86FF9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172" y="3290887"/>
            <a:ext cx="2228850" cy="2714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877F83-F06C-4C18-865B-72FD485C6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314" y="3357561"/>
            <a:ext cx="47244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9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C0C7-BCE7-4BD3-9AD5-1F3CE140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process:</a:t>
            </a:r>
            <a:br>
              <a:rPr lang="en-US" dirty="0"/>
            </a:br>
            <a:r>
              <a:rPr lang="en-US" dirty="0"/>
              <a:t>3. Data Storage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75759-5D25-4A42-AFDB-D22809BC5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600" y="2286000"/>
            <a:ext cx="3809128" cy="402336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AWS RDS for Database, S3 for Storage</a:t>
            </a:r>
          </a:p>
        </p:txBody>
      </p:sp>
      <p:pic>
        <p:nvPicPr>
          <p:cNvPr id="1028" name="Picture 4" descr="AWS — Amazon RDS vs Amazon EC2 Relational Databases — Comparison | by  Ashish Patel | Awesome Cloud | Medium">
            <a:extLst>
              <a:ext uri="{FF2B5EF4-FFF2-40B4-BE49-F238E27FC236}">
                <a16:creationId xmlns:a16="http://schemas.microsoft.com/office/drawing/2014/main" id="{A180046F-7F16-4452-9C91-7A5DC0F77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845" y="3490238"/>
            <a:ext cx="2046082" cy="127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WS —Amazon S3 Storage Classes Overview | by Ashish Patel | Awesome Cloud |  Medium">
            <a:extLst>
              <a:ext uri="{FF2B5EF4-FFF2-40B4-BE49-F238E27FC236}">
                <a16:creationId xmlns:a16="http://schemas.microsoft.com/office/drawing/2014/main" id="{A16F22DF-9FAF-49B3-8245-347FC1E5C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194" y="3429000"/>
            <a:ext cx="1865970" cy="139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mazon RDS for PostgreSQL – Amazon Web Services (AWS)">
            <a:extLst>
              <a:ext uri="{FF2B5EF4-FFF2-40B4-BE49-F238E27FC236}">
                <a16:creationId xmlns:a16="http://schemas.microsoft.com/office/drawing/2014/main" id="{64B79BE4-020B-4B50-AFD8-2C4309D3A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445" y="5059783"/>
            <a:ext cx="1440903" cy="132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921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C0C7-BCE7-4BD3-9AD5-1F3CE140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process:</a:t>
            </a:r>
            <a:br>
              <a:rPr lang="en-US" dirty="0"/>
            </a:br>
            <a:r>
              <a:rPr lang="en-US" dirty="0"/>
              <a:t>4. </a:t>
            </a:r>
            <a:r>
              <a:rPr lang="en-US" dirty="0" err="1"/>
              <a:t>Sklearn</a:t>
            </a:r>
            <a:r>
              <a:rPr lang="en-US" dirty="0"/>
              <a:t> for Machine Learning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75759-5D25-4A42-AFDB-D22809BC5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3388" y="2249424"/>
            <a:ext cx="290182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Logistic Regression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K Nearest Neighbor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Random Forest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D059BD-6442-420B-BF95-03DCEEF9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69" y="1902658"/>
            <a:ext cx="7987004" cy="495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42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266</TotalTime>
  <Words>399</Words>
  <Application>Microsoft Office PowerPoint</Application>
  <PresentationFormat>Widescreen</PresentationFormat>
  <Paragraphs>68</Paragraphs>
  <Slides>13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Tw Cen MT Condensed (Headings)</vt:lpstr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PowerPoint Presentation</vt:lpstr>
      <vt:lpstr>Clinical Trials are risky and expensive investment</vt:lpstr>
      <vt:lpstr>This causes exorbitant medicine cost</vt:lpstr>
      <vt:lpstr>But what if we…</vt:lpstr>
      <vt:lpstr>Enter Machine Learning!</vt:lpstr>
      <vt:lpstr>The process: 1. Scoping</vt:lpstr>
      <vt:lpstr>The process: 2. Data Extraction &amp; Cleaning</vt:lpstr>
      <vt:lpstr>The process: 3. Data Storage</vt:lpstr>
      <vt:lpstr>The process: 4. Sklearn for Machine Learning</vt:lpstr>
      <vt:lpstr>Result: The Calculation</vt:lpstr>
      <vt:lpstr>Result: Visualization</vt:lpstr>
      <vt:lpstr>Visualization Result – part 1</vt:lpstr>
      <vt:lpstr>Visualization Result – part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Eben Haezer Saputra</dc:creator>
  <cp:lastModifiedBy>Eben Haezer Saputra</cp:lastModifiedBy>
  <cp:revision>37</cp:revision>
  <dcterms:created xsi:type="dcterms:W3CDTF">2020-11-24T03:32:42Z</dcterms:created>
  <dcterms:modified xsi:type="dcterms:W3CDTF">2020-11-25T03:52:39Z</dcterms:modified>
</cp:coreProperties>
</file>