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63" r:id="rId6"/>
    <p:sldId id="261" r:id="rId7"/>
    <p:sldId id="273" r:id="rId8"/>
    <p:sldId id="272" r:id="rId9"/>
    <p:sldId id="264" r:id="rId10"/>
    <p:sldId id="268" r:id="rId11"/>
    <p:sldId id="270" r:id="rId12"/>
    <p:sldId id="269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Clinical Trials in 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20000</c:v>
                </c:pt>
                <c:pt idx="1">
                  <c:v>32000</c:v>
                </c:pt>
                <c:pt idx="2">
                  <c:v>13000</c:v>
                </c:pt>
                <c:pt idx="3">
                  <c:v>8400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2-4F6A-AF0A-5BE3F1D43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45647664"/>
        <c:axId val="545648080"/>
      </c:barChart>
      <c:catAx>
        <c:axId val="54564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8080"/>
        <c:auto val="1"/>
        <c:lblAlgn val="ctr"/>
        <c:lblOffset val="100"/>
        <c:noMultiLvlLbl val="0"/>
      </c:catAx>
      <c:valAx>
        <c:axId val="54564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7664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9309-4116-4A62-B245-75C2DF6E5497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9EA12-D37C-4B64-8150-E3409D9AA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source: https://www.sofpromed.com/how-much-does-a-clinical-trial-cost/#:~:text=The%20average%20cost%20of%20phase,median%20of%20%2441%2C117%20per%20patient</a:t>
            </a:r>
          </a:p>
          <a:p>
            <a:endParaRPr lang="en-US" dirty="0"/>
          </a:p>
          <a:p>
            <a:r>
              <a:rPr lang="en-US" dirty="0"/>
              <a:t>Failure rate: https://www.acsh.org/news/2020/06/11/clinical-trial-success-rates-phase-and-therapeutic-area-14845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9EA12-D37C-4B64-8150-E3409D9AA6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7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source: https://www.sofpromed.com/how-much-does-a-clinical-trial-cost/#:~:text=The%20average%20cost%20of%20phase,median%20of%20%2441%2C117%20per%20patient</a:t>
            </a:r>
          </a:p>
          <a:p>
            <a:endParaRPr lang="en-US" dirty="0"/>
          </a:p>
          <a:p>
            <a:r>
              <a:rPr lang="en-US" dirty="0"/>
              <a:t>Failure rate: https://www.acsh.org/news/2020/06/11/clinical-trial-success-rates-phase-and-therapeutic-area-14845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9EA12-D37C-4B64-8150-E3409D9AA68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1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067077-601E-4248-BDB9-13B57BD865BB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vivianti.santosa#!/vizhome/ClinicalTrialanewversion/ProjectionResul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E7-C279-41CE-8774-65E98BFE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D3EBA-4919-45BF-950D-904B0BBAE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BB5A8-D8A1-4FE9-BFD0-7156B881C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" b="8236"/>
          <a:stretch/>
        </p:blipFill>
        <p:spPr>
          <a:xfrm>
            <a:off x="0" y="-729852"/>
            <a:ext cx="12293600" cy="758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E3528-4D54-4D10-B9A4-3A7E49C0DD19}"/>
              </a:ext>
            </a:extLst>
          </p:cNvPr>
          <p:cNvSpPr txBox="1"/>
          <p:nvPr/>
        </p:nvSpPr>
        <p:spPr>
          <a:xfrm>
            <a:off x="6604000" y="1236392"/>
            <a:ext cx="464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Tw Cen MT Condensed (Headings)"/>
              </a:rPr>
              <a:t>Predicting Clinical Trial Success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F3354-46E0-4198-9E62-4DAEDF149FDD}"/>
              </a:ext>
            </a:extLst>
          </p:cNvPr>
          <p:cNvSpPr txBox="1"/>
          <p:nvPr/>
        </p:nvSpPr>
        <p:spPr>
          <a:xfrm>
            <a:off x="6604000" y="3051675"/>
            <a:ext cx="4644571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Pharma AI Team: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Sheri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Shojaie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Vivianti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Santosa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Momotaz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Mahin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Khan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Eben Haezer Saputra</a:t>
            </a:r>
          </a:p>
        </p:txBody>
      </p:sp>
    </p:spTree>
    <p:extLst>
      <p:ext uri="{BB962C8B-B14F-4D97-AF65-F5344CB8AC3E}">
        <p14:creationId xmlns:p14="http://schemas.microsoft.com/office/powerpoint/2010/main" val="25723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The Calculation</a:t>
            </a:r>
            <a:endParaRPr lang="en-C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DBA09-C960-4AD8-86BC-08E3072ABF0F}"/>
              </a:ext>
            </a:extLst>
          </p:cNvPr>
          <p:cNvGrpSpPr/>
          <p:nvPr/>
        </p:nvGrpSpPr>
        <p:grpSpPr>
          <a:xfrm>
            <a:off x="8092690" y="2453941"/>
            <a:ext cx="3449054" cy="2187232"/>
            <a:chOff x="8101399" y="2507849"/>
            <a:chExt cx="3809128" cy="241557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8E95F8B-34C8-49DF-A9D0-D8FA1750F8DB}"/>
                </a:ext>
              </a:extLst>
            </p:cNvPr>
            <p:cNvSpPr txBox="1">
              <a:spLocks/>
            </p:cNvSpPr>
            <p:nvPr/>
          </p:nvSpPr>
          <p:spPr>
            <a:xfrm>
              <a:off x="8101399" y="2507849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K Nearest </a:t>
              </a:r>
              <a:r>
                <a:rPr lang="en-US" sz="2800" b="1" dirty="0" err="1"/>
                <a:t>Neighbour</a:t>
              </a:r>
              <a:endParaRPr lang="en-US" sz="28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F5D53-0C0B-4E11-95E7-462816F6B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4145" y="3303037"/>
              <a:ext cx="3090039" cy="162038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64F804-4083-421D-8CF7-C32CF5D9CC6A}"/>
              </a:ext>
            </a:extLst>
          </p:cNvPr>
          <p:cNvGrpSpPr/>
          <p:nvPr/>
        </p:nvGrpSpPr>
        <p:grpSpPr>
          <a:xfrm>
            <a:off x="130558" y="2481943"/>
            <a:ext cx="3324448" cy="2130822"/>
            <a:chOff x="857673" y="2481943"/>
            <a:chExt cx="3809128" cy="2441480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881EFC97-0059-45E3-A83C-FA463C935E1B}"/>
                </a:ext>
              </a:extLst>
            </p:cNvPr>
            <p:cNvSpPr txBox="1">
              <a:spLocks/>
            </p:cNvSpPr>
            <p:nvPr/>
          </p:nvSpPr>
          <p:spPr>
            <a:xfrm>
              <a:off x="857673" y="248194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Logistic Regression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8DDB7C-F697-4F89-8544-7CF6D1F80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139" y="3303037"/>
              <a:ext cx="3123917" cy="162038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A8E89C-BD4E-45B2-9728-D5D4394312D2}"/>
              </a:ext>
            </a:extLst>
          </p:cNvPr>
          <p:cNvGrpSpPr/>
          <p:nvPr/>
        </p:nvGrpSpPr>
        <p:grpSpPr>
          <a:xfrm>
            <a:off x="3817535" y="2475723"/>
            <a:ext cx="3556749" cy="2216768"/>
            <a:chOff x="3817535" y="2475723"/>
            <a:chExt cx="3928066" cy="24481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029577-236D-45CA-9A97-6C294B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1153" y="3135087"/>
              <a:ext cx="3324448" cy="1788830"/>
            </a:xfrm>
            <a:prstGeom prst="rect">
              <a:avLst/>
            </a:prstGeom>
          </p:spPr>
        </p:pic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BF7384DD-912E-4677-A102-539BEC6EAC79}"/>
                </a:ext>
              </a:extLst>
            </p:cNvPr>
            <p:cNvSpPr txBox="1">
              <a:spLocks/>
            </p:cNvSpPr>
            <p:nvPr/>
          </p:nvSpPr>
          <p:spPr>
            <a:xfrm>
              <a:off x="3817535" y="247572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Random Forest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46016-4015-4106-9BEC-42143BFFBEBF}"/>
              </a:ext>
            </a:extLst>
          </p:cNvPr>
          <p:cNvSpPr/>
          <p:nvPr/>
        </p:nvSpPr>
        <p:spPr>
          <a:xfrm>
            <a:off x="4449989" y="3671888"/>
            <a:ext cx="2924295" cy="17383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8" descr="Decade Awards Winner Cup Trophy - Gold Laurel Wreath Winners Cup Award - 6  Inch Tall - Engraved Plate on Request, Trophies - Amazon Canada">
            <a:extLst>
              <a:ext uri="{FF2B5EF4-FFF2-40B4-BE49-F238E27FC236}">
                <a16:creationId xmlns:a16="http://schemas.microsoft.com/office/drawing/2014/main" id="{964B4FA0-BDC6-456B-9B13-2489D919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20" y="4692491"/>
            <a:ext cx="1129005" cy="15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9A-4222-4E06-A7E3-A65D0E2F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32" y="809150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Machine learning prediction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Ongoing trials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518DB-AB9F-4C54-B7E5-AE5D7A183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331" y="3092450"/>
            <a:ext cx="2657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922-B532-403D-B06C-C939405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A" dirty="0" err="1"/>
              <a:t>esult</a:t>
            </a:r>
            <a:r>
              <a:rPr lang="en-CA" dirty="0"/>
              <a:t>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0D27-529A-47FB-B99B-695BAA2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>
                <a:hlinkClick r:id="rId2"/>
              </a:rPr>
              <a:t>Click here for Tableau!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0584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#1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Give quick understanding of our data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Show number of </a:t>
            </a:r>
            <a:r>
              <a:rPr lang="en-US" dirty="0"/>
              <a:t>the data before, and after we apply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proportion of data (terminated, completed,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Emphasize: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Trials at current filter state (Count of </a:t>
            </a:r>
            <a:r>
              <a:rPr lang="en-US" dirty="0" err="1"/>
              <a:t>FullTable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Percentage of Overall Status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Everything else is not necessary at this point, I think?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Maybe use only small part of Dashboard3, but in bigger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C43-E225-49C9-B44D-19FB2DB5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18" y="2084832"/>
            <a:ext cx="3809996" cy="39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#2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viz result of Random Forest, highlighting 6 chosen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Allow user to navigate between different conditions, so they can compare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Thought: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Basically Dashboard4, but we use only data from Random Forest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Let’s make sure the middle part is not blank</a:t>
            </a:r>
          </a:p>
        </p:txBody>
      </p:sp>
    </p:spTree>
    <p:extLst>
      <p:ext uri="{BB962C8B-B14F-4D97-AF65-F5344CB8AC3E}">
        <p14:creationId xmlns:p14="http://schemas.microsoft.com/office/powerpoint/2010/main" val="419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FA1-2DB8-452F-8F3B-7FD81B92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Trials are risky and expensive investment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F01F-14CC-4401-A976-126CA653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5" y="2741168"/>
            <a:ext cx="4342965" cy="203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86 %</a:t>
            </a:r>
          </a:p>
          <a:p>
            <a:pPr algn="ctr"/>
            <a:r>
              <a:rPr lang="en-US" sz="2000" b="1" dirty="0"/>
              <a:t>Overall Failure Rate</a:t>
            </a:r>
            <a:r>
              <a:rPr lang="en-US" sz="2000" dirty="0"/>
              <a:t> of drugs and vaccine trial</a:t>
            </a:r>
            <a:endParaRPr lang="en-CA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24355B-287C-418C-A53C-D2F4C1CD9EF4}"/>
              </a:ext>
            </a:extLst>
          </p:cNvPr>
          <p:cNvGrpSpPr/>
          <p:nvPr/>
        </p:nvGrpSpPr>
        <p:grpSpPr>
          <a:xfrm>
            <a:off x="7695098" y="3405030"/>
            <a:ext cx="910827" cy="1348840"/>
            <a:chOff x="7695098" y="3405030"/>
            <a:chExt cx="910827" cy="134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357180-A9DB-4F0F-92F9-0FF256DB7C9E}"/>
                </a:ext>
              </a:extLst>
            </p:cNvPr>
            <p:cNvSpPr/>
            <p:nvPr/>
          </p:nvSpPr>
          <p:spPr>
            <a:xfrm>
              <a:off x="7879226" y="4024527"/>
              <a:ext cx="478972" cy="729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21EC54-7DE5-4BED-9CAD-FC3C68B12805}"/>
                </a:ext>
              </a:extLst>
            </p:cNvPr>
            <p:cNvSpPr txBox="1"/>
            <p:nvPr/>
          </p:nvSpPr>
          <p:spPr>
            <a:xfrm>
              <a:off x="7695098" y="3405030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BE360-0A08-4F88-BAC6-7E326AAA61EC}"/>
              </a:ext>
            </a:extLst>
          </p:cNvPr>
          <p:cNvGrpSpPr/>
          <p:nvPr/>
        </p:nvGrpSpPr>
        <p:grpSpPr>
          <a:xfrm>
            <a:off x="8716569" y="2542464"/>
            <a:ext cx="910827" cy="2211407"/>
            <a:chOff x="8716569" y="2542464"/>
            <a:chExt cx="910827" cy="22114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9D7E1F-0DC9-475E-B221-6371E87F79D7}"/>
                </a:ext>
              </a:extLst>
            </p:cNvPr>
            <p:cNvSpPr/>
            <p:nvPr/>
          </p:nvSpPr>
          <p:spPr>
            <a:xfrm>
              <a:off x="8786369" y="3254255"/>
              <a:ext cx="478972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C78A58-88EA-4724-ADC2-284468E2AB29}"/>
                </a:ext>
              </a:extLst>
            </p:cNvPr>
            <p:cNvSpPr txBox="1"/>
            <p:nvPr/>
          </p:nvSpPr>
          <p:spPr>
            <a:xfrm>
              <a:off x="8716569" y="254246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  <a:p>
              <a:r>
                <a:rPr lang="en-US" dirty="0"/>
                <a:t>$13M</a:t>
              </a:r>
              <a:endParaRPr lang="en-C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7AE77-E823-44C1-ADA4-40AA50F28AB1}"/>
              </a:ext>
            </a:extLst>
          </p:cNvPr>
          <p:cNvGrpSpPr/>
          <p:nvPr/>
        </p:nvGrpSpPr>
        <p:grpSpPr>
          <a:xfrm>
            <a:off x="9726169" y="1980834"/>
            <a:ext cx="1439672" cy="2752572"/>
            <a:chOff x="9726169" y="1980834"/>
            <a:chExt cx="1439672" cy="2752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AFBE1-D7F7-44D4-9B24-23F8C973F3B7}"/>
                </a:ext>
              </a:extLst>
            </p:cNvPr>
            <p:cNvSpPr/>
            <p:nvPr/>
          </p:nvSpPr>
          <p:spPr>
            <a:xfrm>
              <a:off x="9726169" y="2065534"/>
              <a:ext cx="478972" cy="2667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85ED7-CD31-4B31-92A2-AA2928F52D16}"/>
                </a:ext>
              </a:extLst>
            </p:cNvPr>
            <p:cNvSpPr txBox="1"/>
            <p:nvPr/>
          </p:nvSpPr>
          <p:spPr>
            <a:xfrm>
              <a:off x="10255014" y="198083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3</a:t>
              </a:r>
            </a:p>
            <a:p>
              <a:r>
                <a:rPr lang="en-US" dirty="0"/>
                <a:t>$20M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480AF6-0ED8-49A1-A46C-5589E7C59274}"/>
              </a:ext>
            </a:extLst>
          </p:cNvPr>
          <p:cNvSpPr txBox="1"/>
          <p:nvPr/>
        </p:nvSpPr>
        <p:spPr>
          <a:xfrm>
            <a:off x="7357696" y="4887170"/>
            <a:ext cx="408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Clinical Trial Cost </a:t>
            </a:r>
            <a:r>
              <a:rPr lang="en-US" sz="1800" dirty="0"/>
              <a:t>of drugs and vaccine trial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54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7BFD-56E9-446D-9720-B1AFDD51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…Enter Machine Learning!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6E02-7F66-4738-A834-F6773316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351" y="2286000"/>
            <a:ext cx="280385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Can we predict which trial more likely to succeed?</a:t>
            </a:r>
          </a:p>
          <a:p>
            <a:pPr marL="0" indent="0">
              <a:buNone/>
            </a:pPr>
            <a:r>
              <a:rPr lang="en-US" sz="2800" dirty="0"/>
              <a:t>Can we find factors affecting that clinical trial success rate?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6D370-7C2C-4B51-AE30-3D78970C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1" y="1983172"/>
            <a:ext cx="6913984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FA1-2DB8-452F-8F3B-7FD81B92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Trials are risky and expensive investment</a:t>
            </a:r>
            <a:endParaRPr lang="en-CA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E01DCC0-8F97-4F94-AD37-E75689370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395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27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1. Scoping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1324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Predicting success rate in </a:t>
            </a:r>
            <a:r>
              <a:rPr lang="en-US" sz="2800" b="1" dirty="0"/>
              <a:t>Phase 2</a:t>
            </a:r>
            <a:r>
              <a:rPr lang="en-US" sz="2800" dirty="0"/>
              <a:t> only; safety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Data from clinicaltrials.gov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Trials in United States only</a:t>
            </a:r>
          </a:p>
        </p:txBody>
      </p:sp>
      <p:pic>
        <p:nvPicPr>
          <p:cNvPr id="4098" name="Picture 2" descr="Hawke | Hawke Riflescope">
            <a:extLst>
              <a:ext uri="{FF2B5EF4-FFF2-40B4-BE49-F238E27FC236}">
                <a16:creationId xmlns:a16="http://schemas.microsoft.com/office/drawing/2014/main" id="{553B3E42-E3C8-44AF-A5FA-197F7932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40" y="4297680"/>
            <a:ext cx="4668319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2. Data Extraction &amp;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58" y="2286000"/>
            <a:ext cx="3196554" cy="337633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API Extraction</a:t>
            </a:r>
          </a:p>
          <a:p>
            <a:pPr algn="ctr"/>
            <a:r>
              <a:rPr lang="en-US" sz="2000" dirty="0"/>
              <a:t>Thousands of files</a:t>
            </a:r>
            <a:endParaRPr lang="en-CA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D8C33-AEB2-42DD-83AC-3D8ABD527E42}"/>
              </a:ext>
            </a:extLst>
          </p:cNvPr>
          <p:cNvSpPr txBox="1">
            <a:spLocks/>
          </p:cNvSpPr>
          <p:nvPr/>
        </p:nvSpPr>
        <p:spPr>
          <a:xfrm>
            <a:off x="4456980" y="2239402"/>
            <a:ext cx="3196554" cy="33763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Auto Merging JSON</a:t>
            </a:r>
          </a:p>
          <a:p>
            <a:pPr marL="0" indent="0" algn="ctr">
              <a:buNone/>
            </a:pPr>
            <a:r>
              <a:rPr lang="en-CA" sz="2000" dirty="0"/>
              <a:t>Combined into one 4GB of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7673C-8E9A-44E7-A4DE-B60E86FF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7" y="3148877"/>
            <a:ext cx="2228850" cy="2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7F83-F06C-4C18-865B-72FD485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94" y="3347539"/>
            <a:ext cx="3964634" cy="2166161"/>
          </a:xfrm>
          <a:prstGeom prst="rect">
            <a:avLst/>
          </a:prstGeom>
        </p:spPr>
      </p:pic>
      <p:pic>
        <p:nvPicPr>
          <p:cNvPr id="7" name="Picture 6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C286BB67-32B9-4330-B452-71FCD753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910" y="3032944"/>
            <a:ext cx="1865970" cy="13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6282-1982-45FB-A3BA-7F616F37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3. Transformation – Exclusion of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1835-0904-4CC7-B630-509A131F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Feature Selection - Domain Knowledge Expert</a:t>
            </a:r>
          </a:p>
          <a:p>
            <a:pPr algn="ctr"/>
            <a:r>
              <a:rPr lang="en-US" b="1" dirty="0"/>
              <a:t>300+ Features to 30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6CBEA-B545-469E-AB62-73F48ADD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02" y="3181738"/>
            <a:ext cx="4120625" cy="33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3EAE-F622-4FE1-8D50-EAC568D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4. Transformation of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1CE-92F6-4648-A508-15331B30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Machine learning can only process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CB023-6B02-42FB-86F4-237DA84CEC2E}"/>
              </a:ext>
            </a:extLst>
          </p:cNvPr>
          <p:cNvSpPr txBox="1">
            <a:spLocks/>
          </p:cNvSpPr>
          <p:nvPr/>
        </p:nvSpPr>
        <p:spPr>
          <a:xfrm>
            <a:off x="7675358" y="2829839"/>
            <a:ext cx="3449054" cy="5914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One Hot Encoding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87929E-1E59-4541-B123-19D7DB37FEEF}"/>
              </a:ext>
            </a:extLst>
          </p:cNvPr>
          <p:cNvSpPr txBox="1">
            <a:spLocks/>
          </p:cNvSpPr>
          <p:nvPr/>
        </p:nvSpPr>
        <p:spPr>
          <a:xfrm>
            <a:off x="1595464" y="2938974"/>
            <a:ext cx="3324448" cy="57003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Nested Categorical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3E789A-04B9-485F-B0AF-36D83FE9D0DC}"/>
              </a:ext>
            </a:extLst>
          </p:cNvPr>
          <p:cNvSpPr/>
          <p:nvPr/>
        </p:nvSpPr>
        <p:spPr>
          <a:xfrm>
            <a:off x="6253512" y="3866416"/>
            <a:ext cx="709127" cy="1115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ECD5A-07A5-4297-AE9D-C65DC9CF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68" y="3659048"/>
            <a:ext cx="4268282" cy="2231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C2A1A1-3065-4717-AE00-BED07626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13" y="3385648"/>
            <a:ext cx="3943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5. Loading the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600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AWS RDS for Database and PostgreSQL</a:t>
            </a:r>
          </a:p>
        </p:txBody>
      </p:sp>
      <p:pic>
        <p:nvPicPr>
          <p:cNvPr id="1028" name="Picture 4" descr="AWS — Amazon RDS vs Amazon EC2 Relational Databases — Comparison | by  Ashish Patel | Awesome Cloud | Medium">
            <a:extLst>
              <a:ext uri="{FF2B5EF4-FFF2-40B4-BE49-F238E27FC236}">
                <a16:creationId xmlns:a16="http://schemas.microsoft.com/office/drawing/2014/main" id="{A180046F-7F16-4452-9C91-7A5DC0F7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08" y="3454215"/>
            <a:ext cx="2046082" cy="127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DS for PostgreSQL – Amazon Web Services (AWS)">
            <a:extLst>
              <a:ext uri="{FF2B5EF4-FFF2-40B4-BE49-F238E27FC236}">
                <a16:creationId xmlns:a16="http://schemas.microsoft.com/office/drawing/2014/main" id="{64B79BE4-020B-4B50-AFD8-2C4309D3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11" y="3429000"/>
            <a:ext cx="1440903" cy="13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2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</TotalTime>
  <Words>471</Words>
  <Application>Microsoft Office PowerPoint</Application>
  <PresentationFormat>Widescreen</PresentationFormat>
  <Paragraphs>73</Paragraphs>
  <Slides>14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Tw Cen MT Condensed (Headings)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Clinical Trials are risky and expensive investment</vt:lpstr>
      <vt:lpstr>…Enter Machine Learning!</vt:lpstr>
      <vt:lpstr>Clinical Trials are risky and expensive investment</vt:lpstr>
      <vt:lpstr>The process: 1. Scoping</vt:lpstr>
      <vt:lpstr>The process: 2. Data Extraction &amp; Cleaning</vt:lpstr>
      <vt:lpstr>The process: 3. Transformation – Exclusion of Data</vt:lpstr>
      <vt:lpstr>The process: 4. Transformation of data</vt:lpstr>
      <vt:lpstr>The process: 5. Loading the Data</vt:lpstr>
      <vt:lpstr>Result: The Calculation</vt:lpstr>
      <vt:lpstr>Result: Machine learning prediction of Ongoing trials</vt:lpstr>
      <vt:lpstr>Result: Visualization</vt:lpstr>
      <vt:lpstr>Visualization Result – part 1</vt:lpstr>
      <vt:lpstr>Visualization Result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Haezer Saputra</dc:creator>
  <cp:lastModifiedBy>Eben Haezer Saputra</cp:lastModifiedBy>
  <cp:revision>57</cp:revision>
  <dcterms:created xsi:type="dcterms:W3CDTF">2020-11-24T03:32:42Z</dcterms:created>
  <dcterms:modified xsi:type="dcterms:W3CDTF">2020-12-09T01:34:58Z</dcterms:modified>
</cp:coreProperties>
</file>