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92DE"/>
    <a:srgbClr val="11F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94660"/>
  </p:normalViewPr>
  <p:slideViewPr>
    <p:cSldViewPr snapToGrid="0">
      <p:cViewPr>
        <p:scale>
          <a:sx n="150" d="100"/>
          <a:sy n="150" d="100"/>
        </p:scale>
        <p:origin x="47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EC34-DE3C-44A0-9F56-A70F3B17603C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6D2C-A5B7-4687-94A0-BBFAC540A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25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EC34-DE3C-44A0-9F56-A70F3B17603C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6D2C-A5B7-4687-94A0-BBFAC540A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0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EC34-DE3C-44A0-9F56-A70F3B17603C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6D2C-A5B7-4687-94A0-BBFAC540A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93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EC34-DE3C-44A0-9F56-A70F3B17603C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6D2C-A5B7-4687-94A0-BBFAC540A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52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EC34-DE3C-44A0-9F56-A70F3B17603C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6D2C-A5B7-4687-94A0-BBFAC540A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EC34-DE3C-44A0-9F56-A70F3B17603C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6D2C-A5B7-4687-94A0-BBFAC540A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EC34-DE3C-44A0-9F56-A70F3B17603C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6D2C-A5B7-4687-94A0-BBFAC540A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7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EC34-DE3C-44A0-9F56-A70F3B17603C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6D2C-A5B7-4687-94A0-BBFAC540A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57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EC34-DE3C-44A0-9F56-A70F3B17603C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6D2C-A5B7-4687-94A0-BBFAC540A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9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EC34-DE3C-44A0-9F56-A70F3B17603C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6D2C-A5B7-4687-94A0-BBFAC540A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4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EC34-DE3C-44A0-9F56-A70F3B17603C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6D2C-A5B7-4687-94A0-BBFAC540A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5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AEC34-DE3C-44A0-9F56-A70F3B17603C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A6D2C-A5B7-4687-94A0-BBFAC540A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79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roup 300"/>
          <p:cNvGrpSpPr/>
          <p:nvPr/>
        </p:nvGrpSpPr>
        <p:grpSpPr>
          <a:xfrm>
            <a:off x="617637" y="999907"/>
            <a:ext cx="10719973" cy="4099811"/>
            <a:chOff x="617637" y="999907"/>
            <a:chExt cx="10719973" cy="4099811"/>
          </a:xfrm>
        </p:grpSpPr>
        <p:sp>
          <p:nvSpPr>
            <p:cNvPr id="290" name="Rectangle 289"/>
            <p:cNvSpPr/>
            <p:nvPr/>
          </p:nvSpPr>
          <p:spPr>
            <a:xfrm>
              <a:off x="10901116" y="4226964"/>
              <a:ext cx="117592" cy="1066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5616579" y="4230770"/>
              <a:ext cx="90488" cy="95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4848805" y="4233357"/>
              <a:ext cx="90488" cy="95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1082898" y="2641034"/>
              <a:ext cx="90488" cy="95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10911734" y="2637094"/>
              <a:ext cx="90488" cy="95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10050355" y="4236118"/>
              <a:ext cx="90488" cy="95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6677935" y="4239646"/>
              <a:ext cx="90488" cy="95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4343760" y="4239646"/>
              <a:ext cx="90488" cy="95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1611931" y="1466628"/>
              <a:ext cx="8994037" cy="1827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1524022" y="1375723"/>
              <a:ext cx="8994037" cy="1827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647625" y="2146617"/>
              <a:ext cx="2975948" cy="8431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4" idx="3"/>
              <a:endCxn id="5" idx="2"/>
            </p:cNvCxnSpPr>
            <p:nvPr/>
          </p:nvCxnSpPr>
          <p:spPr>
            <a:xfrm>
              <a:off x="1394270" y="2568208"/>
              <a:ext cx="3494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5" idx="6"/>
              <a:endCxn id="6" idx="1"/>
            </p:cNvCxnSpPr>
            <p:nvPr/>
          </p:nvCxnSpPr>
          <p:spPr>
            <a:xfrm>
              <a:off x="2118443" y="2568208"/>
              <a:ext cx="1625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6" idx="3"/>
              <a:endCxn id="11" idx="3"/>
            </p:cNvCxnSpPr>
            <p:nvPr/>
          </p:nvCxnSpPr>
          <p:spPr>
            <a:xfrm>
              <a:off x="2779792" y="2568208"/>
              <a:ext cx="207757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0"/>
              <a:endCxn id="14" idx="1"/>
            </p:cNvCxnSpPr>
            <p:nvPr/>
          </p:nvCxnSpPr>
          <p:spPr>
            <a:xfrm flipV="1">
              <a:off x="3313661" y="2568208"/>
              <a:ext cx="154863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4" idx="3"/>
            </p:cNvCxnSpPr>
            <p:nvPr/>
          </p:nvCxnSpPr>
          <p:spPr>
            <a:xfrm>
              <a:off x="3967358" y="2568208"/>
              <a:ext cx="237206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endCxn id="27" idx="3"/>
            </p:cNvCxnSpPr>
            <p:nvPr/>
          </p:nvCxnSpPr>
          <p:spPr>
            <a:xfrm flipV="1">
              <a:off x="4530676" y="2568208"/>
              <a:ext cx="92896" cy="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754904" y="2118138"/>
              <a:ext cx="639366" cy="623668"/>
              <a:chOff x="533849" y="1260353"/>
              <a:chExt cx="774344" cy="755331"/>
            </a:xfrm>
          </p:grpSpPr>
          <p:sp>
            <p:nvSpPr>
              <p:cNvPr id="4" name="Pentagon 3"/>
              <p:cNvSpPr/>
              <p:nvPr/>
            </p:nvSpPr>
            <p:spPr>
              <a:xfrm>
                <a:off x="553980" y="1595194"/>
                <a:ext cx="754213" cy="420490"/>
              </a:xfrm>
              <a:prstGeom prst="homeP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33849" y="1260353"/>
                <a:ext cx="647269" cy="410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DAC</a:t>
                </a:r>
                <a:endParaRPr lang="en-US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1699970" y="2118138"/>
              <a:ext cx="516488" cy="637444"/>
              <a:chOff x="1478380" y="1260353"/>
              <a:chExt cx="625525" cy="772016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531334" y="1578506"/>
                <a:ext cx="453863" cy="4538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X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478380" y="1260353"/>
                <a:ext cx="625525" cy="410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MIX</a:t>
                </a:r>
                <a:endParaRPr lang="en-US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80958" y="2118138"/>
              <a:ext cx="518980" cy="623668"/>
              <a:chOff x="2182021" y="1260353"/>
              <a:chExt cx="628543" cy="755332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2182021" y="1595191"/>
                <a:ext cx="604144" cy="420494"/>
                <a:chOff x="2182021" y="1611879"/>
                <a:chExt cx="604144" cy="420490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2182021" y="1611879"/>
                  <a:ext cx="604144" cy="42049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Freeform 9"/>
                <p:cNvSpPr/>
                <p:nvPr/>
              </p:nvSpPr>
              <p:spPr>
                <a:xfrm>
                  <a:off x="2223346" y="1685503"/>
                  <a:ext cx="521494" cy="239868"/>
                </a:xfrm>
                <a:custGeom>
                  <a:avLst/>
                  <a:gdLst>
                    <a:gd name="connsiteX0" fmla="*/ 0 w 521494"/>
                    <a:gd name="connsiteY0" fmla="*/ 239868 h 239868"/>
                    <a:gd name="connsiteX1" fmla="*/ 138113 w 521494"/>
                    <a:gd name="connsiteY1" fmla="*/ 211293 h 239868"/>
                    <a:gd name="connsiteX2" fmla="*/ 178594 w 521494"/>
                    <a:gd name="connsiteY2" fmla="*/ 77943 h 239868"/>
                    <a:gd name="connsiteX3" fmla="*/ 219075 w 521494"/>
                    <a:gd name="connsiteY3" fmla="*/ 11268 h 239868"/>
                    <a:gd name="connsiteX4" fmla="*/ 338138 w 521494"/>
                    <a:gd name="connsiteY4" fmla="*/ 4124 h 239868"/>
                    <a:gd name="connsiteX5" fmla="*/ 373857 w 521494"/>
                    <a:gd name="connsiteY5" fmla="*/ 54131 h 239868"/>
                    <a:gd name="connsiteX6" fmla="*/ 400050 w 521494"/>
                    <a:gd name="connsiteY6" fmla="*/ 192243 h 239868"/>
                    <a:gd name="connsiteX7" fmla="*/ 521494 w 521494"/>
                    <a:gd name="connsiteY7" fmla="*/ 225581 h 23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21494" h="239868">
                      <a:moveTo>
                        <a:pt x="0" y="239868"/>
                      </a:moveTo>
                      <a:cubicBezTo>
                        <a:pt x="54173" y="239074"/>
                        <a:pt x="108347" y="238280"/>
                        <a:pt x="138113" y="211293"/>
                      </a:cubicBezTo>
                      <a:cubicBezTo>
                        <a:pt x="167879" y="184305"/>
                        <a:pt x="165100" y="111280"/>
                        <a:pt x="178594" y="77943"/>
                      </a:cubicBezTo>
                      <a:cubicBezTo>
                        <a:pt x="192088" y="44606"/>
                        <a:pt x="192484" y="23571"/>
                        <a:pt x="219075" y="11268"/>
                      </a:cubicBezTo>
                      <a:cubicBezTo>
                        <a:pt x="245666" y="-1035"/>
                        <a:pt x="312341" y="-3020"/>
                        <a:pt x="338138" y="4124"/>
                      </a:cubicBezTo>
                      <a:cubicBezTo>
                        <a:pt x="363935" y="11268"/>
                        <a:pt x="363538" y="22778"/>
                        <a:pt x="373857" y="54131"/>
                      </a:cubicBezTo>
                      <a:cubicBezTo>
                        <a:pt x="384176" y="85484"/>
                        <a:pt x="375444" y="163668"/>
                        <a:pt x="400050" y="192243"/>
                      </a:cubicBezTo>
                      <a:cubicBezTo>
                        <a:pt x="424656" y="220818"/>
                        <a:pt x="473075" y="223199"/>
                        <a:pt x="521494" y="22558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2208336" y="1260353"/>
                <a:ext cx="602228" cy="410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BPF</a:t>
                </a:r>
                <a:endParaRPr lang="en-US" dirty="0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975907" y="2118138"/>
              <a:ext cx="393954" cy="623668"/>
              <a:chOff x="3023682" y="1260353"/>
              <a:chExt cx="477122" cy="755331"/>
            </a:xfrm>
          </p:grpSpPr>
          <p:sp>
            <p:nvSpPr>
              <p:cNvPr id="11" name="Isosceles Triangle 10"/>
              <p:cNvSpPr/>
              <p:nvPr/>
            </p:nvSpPr>
            <p:spPr>
              <a:xfrm rot="5400000">
                <a:off x="3025014" y="1607959"/>
                <a:ext cx="420493" cy="394958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023682" y="1260353"/>
                <a:ext cx="477122" cy="410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PA</a:t>
                </a:r>
                <a:endParaRPr lang="en-US" dirty="0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3469782" y="2118138"/>
              <a:ext cx="518980" cy="623668"/>
              <a:chOff x="2182021" y="1260353"/>
              <a:chExt cx="628543" cy="755332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2182021" y="1595191"/>
                <a:ext cx="604144" cy="420494"/>
                <a:chOff x="2182021" y="1611879"/>
                <a:chExt cx="604144" cy="42049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2182021" y="1611879"/>
                  <a:ext cx="604144" cy="42049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Freeform 44"/>
                <p:cNvSpPr/>
                <p:nvPr/>
              </p:nvSpPr>
              <p:spPr>
                <a:xfrm>
                  <a:off x="2223346" y="1685503"/>
                  <a:ext cx="521494" cy="239868"/>
                </a:xfrm>
                <a:custGeom>
                  <a:avLst/>
                  <a:gdLst>
                    <a:gd name="connsiteX0" fmla="*/ 0 w 521494"/>
                    <a:gd name="connsiteY0" fmla="*/ 239868 h 239868"/>
                    <a:gd name="connsiteX1" fmla="*/ 138113 w 521494"/>
                    <a:gd name="connsiteY1" fmla="*/ 211293 h 239868"/>
                    <a:gd name="connsiteX2" fmla="*/ 178594 w 521494"/>
                    <a:gd name="connsiteY2" fmla="*/ 77943 h 239868"/>
                    <a:gd name="connsiteX3" fmla="*/ 219075 w 521494"/>
                    <a:gd name="connsiteY3" fmla="*/ 11268 h 239868"/>
                    <a:gd name="connsiteX4" fmla="*/ 338138 w 521494"/>
                    <a:gd name="connsiteY4" fmla="*/ 4124 h 239868"/>
                    <a:gd name="connsiteX5" fmla="*/ 373857 w 521494"/>
                    <a:gd name="connsiteY5" fmla="*/ 54131 h 239868"/>
                    <a:gd name="connsiteX6" fmla="*/ 400050 w 521494"/>
                    <a:gd name="connsiteY6" fmla="*/ 192243 h 239868"/>
                    <a:gd name="connsiteX7" fmla="*/ 521494 w 521494"/>
                    <a:gd name="connsiteY7" fmla="*/ 225581 h 23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21494" h="239868">
                      <a:moveTo>
                        <a:pt x="0" y="239868"/>
                      </a:moveTo>
                      <a:cubicBezTo>
                        <a:pt x="54173" y="239074"/>
                        <a:pt x="108347" y="238280"/>
                        <a:pt x="138113" y="211293"/>
                      </a:cubicBezTo>
                      <a:cubicBezTo>
                        <a:pt x="167879" y="184305"/>
                        <a:pt x="165100" y="111280"/>
                        <a:pt x="178594" y="77943"/>
                      </a:cubicBezTo>
                      <a:cubicBezTo>
                        <a:pt x="192088" y="44606"/>
                        <a:pt x="192484" y="23571"/>
                        <a:pt x="219075" y="11268"/>
                      </a:cubicBezTo>
                      <a:cubicBezTo>
                        <a:pt x="245666" y="-1035"/>
                        <a:pt x="312341" y="-3020"/>
                        <a:pt x="338138" y="4124"/>
                      </a:cubicBezTo>
                      <a:cubicBezTo>
                        <a:pt x="363935" y="11268"/>
                        <a:pt x="363538" y="22778"/>
                        <a:pt x="373857" y="54131"/>
                      </a:cubicBezTo>
                      <a:cubicBezTo>
                        <a:pt x="384176" y="85484"/>
                        <a:pt x="375444" y="163668"/>
                        <a:pt x="400050" y="192243"/>
                      </a:cubicBezTo>
                      <a:cubicBezTo>
                        <a:pt x="424656" y="220818"/>
                        <a:pt x="473075" y="223199"/>
                        <a:pt x="521494" y="22558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" name="TextBox 42"/>
              <p:cNvSpPr txBox="1"/>
              <p:nvPr/>
            </p:nvSpPr>
            <p:spPr>
              <a:xfrm>
                <a:off x="2208336" y="1260353"/>
                <a:ext cx="602228" cy="410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BPF</a:t>
                </a:r>
                <a:endParaRPr lang="en-US" dirty="0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4197405" y="2118138"/>
              <a:ext cx="393954" cy="623668"/>
              <a:chOff x="3023682" y="1260353"/>
              <a:chExt cx="477122" cy="755331"/>
            </a:xfrm>
          </p:grpSpPr>
          <p:sp>
            <p:nvSpPr>
              <p:cNvPr id="49" name="Isosceles Triangle 48"/>
              <p:cNvSpPr/>
              <p:nvPr/>
            </p:nvSpPr>
            <p:spPr>
              <a:xfrm rot="5400000">
                <a:off x="3025014" y="1607959"/>
                <a:ext cx="420493" cy="394958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023682" y="1260353"/>
                <a:ext cx="477122" cy="410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PA</a:t>
                </a:r>
                <a:endParaRPr lang="en-US" dirty="0"/>
              </a:p>
            </p:txBody>
          </p:sp>
        </p:grpSp>
        <p:sp>
          <p:nvSpPr>
            <p:cNvPr id="51" name="Rectangle 50"/>
            <p:cNvSpPr/>
            <p:nvPr/>
          </p:nvSpPr>
          <p:spPr>
            <a:xfrm>
              <a:off x="4843983" y="2295412"/>
              <a:ext cx="853520" cy="5455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5159187" y="2549331"/>
              <a:ext cx="37750" cy="377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>
              <a:stCxn id="27" idx="3"/>
              <a:endCxn id="51" idx="1"/>
            </p:cNvCxnSpPr>
            <p:nvPr/>
          </p:nvCxnSpPr>
          <p:spPr>
            <a:xfrm>
              <a:off x="4623573" y="2568208"/>
              <a:ext cx="22041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5344548" y="2549330"/>
              <a:ext cx="37750" cy="377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/>
            <p:cNvCxnSpPr>
              <a:stCxn id="51" idx="1"/>
              <a:endCxn id="52" idx="2"/>
            </p:cNvCxnSpPr>
            <p:nvPr/>
          </p:nvCxnSpPr>
          <p:spPr>
            <a:xfrm flipV="1">
              <a:off x="4843983" y="2568206"/>
              <a:ext cx="315204" cy="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8" idx="6"/>
              <a:endCxn id="51" idx="3"/>
            </p:cNvCxnSpPr>
            <p:nvPr/>
          </p:nvCxnSpPr>
          <p:spPr>
            <a:xfrm>
              <a:off x="5382298" y="2568205"/>
              <a:ext cx="315205" cy="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51" idx="0"/>
            </p:cNvCxnSpPr>
            <p:nvPr/>
          </p:nvCxnSpPr>
          <p:spPr>
            <a:xfrm>
              <a:off x="5270743" y="2295412"/>
              <a:ext cx="0" cy="991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67" idx="7"/>
            </p:cNvCxnSpPr>
            <p:nvPr/>
          </p:nvCxnSpPr>
          <p:spPr>
            <a:xfrm flipH="1">
              <a:off x="5225204" y="2394610"/>
              <a:ext cx="45539" cy="910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5192983" y="2480146"/>
              <a:ext cx="37750" cy="377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779352" y="2548303"/>
              <a:ext cx="10087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TX/RX SW</a:t>
              </a:r>
              <a:endParaRPr lang="en-US" sz="1600" dirty="0"/>
            </a:p>
          </p:txBody>
        </p:sp>
        <p:sp>
          <p:nvSpPr>
            <p:cNvPr id="80" name="Isosceles Triangle 79"/>
            <p:cNvSpPr/>
            <p:nvPr/>
          </p:nvSpPr>
          <p:spPr>
            <a:xfrm rot="10800000">
              <a:off x="5126280" y="1647670"/>
              <a:ext cx="288925" cy="24907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>
              <a:stCxn id="80" idx="0"/>
              <a:endCxn id="51" idx="0"/>
            </p:cNvCxnSpPr>
            <p:nvPr/>
          </p:nvCxnSpPr>
          <p:spPr>
            <a:xfrm>
              <a:off x="5270742" y="1896744"/>
              <a:ext cx="1" cy="398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5002880" y="1375723"/>
              <a:ext cx="5357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ANT</a:t>
              </a:r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708259" y="1813185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TX Chain</a:t>
              </a:r>
              <a:endParaRPr lang="en-US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906008" y="2146614"/>
              <a:ext cx="4490153" cy="8431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/>
            <p:cNvCxnSpPr>
              <a:stCxn id="51" idx="3"/>
              <a:endCxn id="93" idx="1"/>
            </p:cNvCxnSpPr>
            <p:nvPr/>
          </p:nvCxnSpPr>
          <p:spPr>
            <a:xfrm flipV="1">
              <a:off x="5697503" y="2568205"/>
              <a:ext cx="208505" cy="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 95"/>
            <p:cNvGrpSpPr/>
            <p:nvPr/>
          </p:nvGrpSpPr>
          <p:grpSpPr>
            <a:xfrm>
              <a:off x="5922231" y="2126135"/>
              <a:ext cx="522900" cy="615970"/>
              <a:chOff x="2918112" y="1269676"/>
              <a:chExt cx="633290" cy="746008"/>
            </a:xfrm>
          </p:grpSpPr>
          <p:sp>
            <p:nvSpPr>
              <p:cNvPr id="97" name="Isosceles Triangle 96"/>
              <p:cNvSpPr/>
              <p:nvPr/>
            </p:nvSpPr>
            <p:spPr>
              <a:xfrm rot="5400000">
                <a:off x="3025014" y="1607959"/>
                <a:ext cx="420493" cy="394958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2918112" y="1269676"/>
                <a:ext cx="633290" cy="410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LNA</a:t>
                </a:r>
                <a:endParaRPr lang="en-US" dirty="0"/>
              </a:p>
            </p:txBody>
          </p:sp>
        </p:grpSp>
        <p:cxnSp>
          <p:nvCxnSpPr>
            <p:cNvPr id="100" name="Straight Connector 99"/>
            <p:cNvCxnSpPr>
              <a:stCxn id="93" idx="1"/>
              <a:endCxn id="97" idx="3"/>
            </p:cNvCxnSpPr>
            <p:nvPr/>
          </p:nvCxnSpPr>
          <p:spPr>
            <a:xfrm>
              <a:off x="5906008" y="2568205"/>
              <a:ext cx="115033" cy="3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Group 138"/>
            <p:cNvGrpSpPr/>
            <p:nvPr/>
          </p:nvGrpSpPr>
          <p:grpSpPr>
            <a:xfrm>
              <a:off x="6432197" y="2118137"/>
              <a:ext cx="537746" cy="623668"/>
              <a:chOff x="4622814" y="3336803"/>
              <a:chExt cx="651271" cy="755332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4622814" y="3336803"/>
                <a:ext cx="651271" cy="755332"/>
                <a:chOff x="2134894" y="1260353"/>
                <a:chExt cx="651271" cy="755332"/>
              </a:xfrm>
            </p:grpSpPr>
            <p:sp>
              <p:nvSpPr>
                <p:cNvPr id="105" name="Rectangle 104"/>
                <p:cNvSpPr/>
                <p:nvPr/>
              </p:nvSpPr>
              <p:spPr>
                <a:xfrm>
                  <a:off x="2182021" y="1595191"/>
                  <a:ext cx="604144" cy="42049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2134894" y="1260353"/>
                  <a:ext cx="633446" cy="4100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DSA</a:t>
                  </a:r>
                  <a:endParaRPr lang="en-US" dirty="0"/>
                </a:p>
              </p:txBody>
            </p:sp>
          </p:grpSp>
          <p:cxnSp>
            <p:nvCxnSpPr>
              <p:cNvPr id="108" name="Straight Connector 107"/>
              <p:cNvCxnSpPr>
                <a:stCxn id="105" idx="1"/>
              </p:cNvCxnSpPr>
              <p:nvPr/>
            </p:nvCxnSpPr>
            <p:spPr>
              <a:xfrm flipV="1">
                <a:off x="4669941" y="3881438"/>
                <a:ext cx="71128" cy="4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V="1">
                <a:off x="4741069" y="3829051"/>
                <a:ext cx="52387" cy="523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4793456" y="3826669"/>
                <a:ext cx="84650" cy="846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V="1">
                <a:off x="4878106" y="3826669"/>
                <a:ext cx="84650" cy="846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4962756" y="3826669"/>
                <a:ext cx="84650" cy="846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 flipV="1">
                <a:off x="5047406" y="3826669"/>
                <a:ext cx="84650" cy="846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5132056" y="3826669"/>
                <a:ext cx="54769" cy="547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>
                <a:endCxn id="105" idx="3"/>
              </p:cNvCxnSpPr>
              <p:nvPr/>
            </p:nvCxnSpPr>
            <p:spPr>
              <a:xfrm>
                <a:off x="5186825" y="3881438"/>
                <a:ext cx="87260" cy="4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/>
              <p:nvPr/>
            </p:nvCxnSpPr>
            <p:spPr>
              <a:xfrm flipV="1">
                <a:off x="4835781" y="3714634"/>
                <a:ext cx="308719" cy="3087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1" name="Straight Connector 140"/>
            <p:cNvCxnSpPr>
              <a:stCxn id="97" idx="0"/>
              <a:endCxn id="105" idx="1"/>
            </p:cNvCxnSpPr>
            <p:nvPr/>
          </p:nvCxnSpPr>
          <p:spPr>
            <a:xfrm flipV="1">
              <a:off x="6347153" y="2568207"/>
              <a:ext cx="123956" cy="3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oup 141"/>
            <p:cNvGrpSpPr/>
            <p:nvPr/>
          </p:nvGrpSpPr>
          <p:grpSpPr>
            <a:xfrm>
              <a:off x="7113528" y="2126134"/>
              <a:ext cx="505940" cy="615671"/>
              <a:chOff x="2182021" y="1270039"/>
              <a:chExt cx="612750" cy="745646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2182021" y="1595191"/>
                <a:ext cx="604144" cy="420494"/>
                <a:chOff x="2182021" y="1611879"/>
                <a:chExt cx="604144" cy="420490"/>
              </a:xfrm>
            </p:grpSpPr>
            <p:sp>
              <p:nvSpPr>
                <p:cNvPr id="145" name="Rectangle 144"/>
                <p:cNvSpPr/>
                <p:nvPr/>
              </p:nvSpPr>
              <p:spPr>
                <a:xfrm>
                  <a:off x="2182021" y="1611879"/>
                  <a:ext cx="604144" cy="42049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Freeform 145"/>
                <p:cNvSpPr/>
                <p:nvPr/>
              </p:nvSpPr>
              <p:spPr>
                <a:xfrm>
                  <a:off x="2223346" y="1685503"/>
                  <a:ext cx="521494" cy="239868"/>
                </a:xfrm>
                <a:custGeom>
                  <a:avLst/>
                  <a:gdLst>
                    <a:gd name="connsiteX0" fmla="*/ 0 w 521494"/>
                    <a:gd name="connsiteY0" fmla="*/ 239868 h 239868"/>
                    <a:gd name="connsiteX1" fmla="*/ 138113 w 521494"/>
                    <a:gd name="connsiteY1" fmla="*/ 211293 h 239868"/>
                    <a:gd name="connsiteX2" fmla="*/ 178594 w 521494"/>
                    <a:gd name="connsiteY2" fmla="*/ 77943 h 239868"/>
                    <a:gd name="connsiteX3" fmla="*/ 219075 w 521494"/>
                    <a:gd name="connsiteY3" fmla="*/ 11268 h 239868"/>
                    <a:gd name="connsiteX4" fmla="*/ 338138 w 521494"/>
                    <a:gd name="connsiteY4" fmla="*/ 4124 h 239868"/>
                    <a:gd name="connsiteX5" fmla="*/ 373857 w 521494"/>
                    <a:gd name="connsiteY5" fmla="*/ 54131 h 239868"/>
                    <a:gd name="connsiteX6" fmla="*/ 400050 w 521494"/>
                    <a:gd name="connsiteY6" fmla="*/ 192243 h 239868"/>
                    <a:gd name="connsiteX7" fmla="*/ 521494 w 521494"/>
                    <a:gd name="connsiteY7" fmla="*/ 225581 h 23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21494" h="239868">
                      <a:moveTo>
                        <a:pt x="0" y="239868"/>
                      </a:moveTo>
                      <a:cubicBezTo>
                        <a:pt x="54173" y="239074"/>
                        <a:pt x="108347" y="238280"/>
                        <a:pt x="138113" y="211293"/>
                      </a:cubicBezTo>
                      <a:cubicBezTo>
                        <a:pt x="167879" y="184305"/>
                        <a:pt x="165100" y="111280"/>
                        <a:pt x="178594" y="77943"/>
                      </a:cubicBezTo>
                      <a:cubicBezTo>
                        <a:pt x="192088" y="44606"/>
                        <a:pt x="192484" y="23571"/>
                        <a:pt x="219075" y="11268"/>
                      </a:cubicBezTo>
                      <a:cubicBezTo>
                        <a:pt x="245666" y="-1035"/>
                        <a:pt x="312341" y="-3020"/>
                        <a:pt x="338138" y="4124"/>
                      </a:cubicBezTo>
                      <a:cubicBezTo>
                        <a:pt x="363935" y="11268"/>
                        <a:pt x="363538" y="22778"/>
                        <a:pt x="373857" y="54131"/>
                      </a:cubicBezTo>
                      <a:cubicBezTo>
                        <a:pt x="384176" y="85484"/>
                        <a:pt x="375444" y="163668"/>
                        <a:pt x="400050" y="192243"/>
                      </a:cubicBezTo>
                      <a:cubicBezTo>
                        <a:pt x="424656" y="220818"/>
                        <a:pt x="473075" y="223199"/>
                        <a:pt x="521494" y="22558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4" name="TextBox 143"/>
              <p:cNvSpPr txBox="1"/>
              <p:nvPr/>
            </p:nvSpPr>
            <p:spPr>
              <a:xfrm>
                <a:off x="2192543" y="1270039"/>
                <a:ext cx="602228" cy="410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BPF</a:t>
                </a:r>
                <a:endParaRPr lang="en-US" dirty="0"/>
              </a:p>
            </p:txBody>
          </p:sp>
        </p:grpSp>
        <p:cxnSp>
          <p:nvCxnSpPr>
            <p:cNvPr id="148" name="Straight Connector 147"/>
            <p:cNvCxnSpPr>
              <a:stCxn id="105" idx="3"/>
              <a:endCxn id="145" idx="1"/>
            </p:cNvCxnSpPr>
            <p:nvPr/>
          </p:nvCxnSpPr>
          <p:spPr>
            <a:xfrm>
              <a:off x="6969944" y="2568207"/>
              <a:ext cx="14358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Group 148"/>
            <p:cNvGrpSpPr/>
            <p:nvPr/>
          </p:nvGrpSpPr>
          <p:grpSpPr>
            <a:xfrm>
              <a:off x="7658069" y="2118137"/>
              <a:ext cx="522900" cy="623668"/>
              <a:chOff x="2935534" y="1260353"/>
              <a:chExt cx="633290" cy="755331"/>
            </a:xfrm>
          </p:grpSpPr>
          <p:sp>
            <p:nvSpPr>
              <p:cNvPr id="150" name="Isosceles Triangle 149"/>
              <p:cNvSpPr/>
              <p:nvPr/>
            </p:nvSpPr>
            <p:spPr>
              <a:xfrm rot="5400000">
                <a:off x="3025014" y="1607959"/>
                <a:ext cx="420493" cy="394958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2935534" y="1260353"/>
                <a:ext cx="633290" cy="410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LNA</a:t>
                </a:r>
                <a:endParaRPr lang="en-US" dirty="0"/>
              </a:p>
            </p:txBody>
          </p:sp>
        </p:grpSp>
        <p:cxnSp>
          <p:nvCxnSpPr>
            <p:cNvPr id="155" name="Straight Connector 154"/>
            <p:cNvCxnSpPr>
              <a:stCxn id="145" idx="3"/>
              <a:endCxn id="150" idx="3"/>
            </p:cNvCxnSpPr>
            <p:nvPr/>
          </p:nvCxnSpPr>
          <p:spPr>
            <a:xfrm>
              <a:off x="7612362" y="2568207"/>
              <a:ext cx="130132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7" name="Group 156"/>
            <p:cNvGrpSpPr/>
            <p:nvPr/>
          </p:nvGrpSpPr>
          <p:grpSpPr>
            <a:xfrm>
              <a:off x="8201316" y="2118137"/>
              <a:ext cx="498834" cy="623668"/>
              <a:chOff x="2182021" y="1260353"/>
              <a:chExt cx="604144" cy="755332"/>
            </a:xfrm>
          </p:grpSpPr>
          <p:grpSp>
            <p:nvGrpSpPr>
              <p:cNvPr id="158" name="Group 157"/>
              <p:cNvGrpSpPr/>
              <p:nvPr/>
            </p:nvGrpSpPr>
            <p:grpSpPr>
              <a:xfrm>
                <a:off x="2182021" y="1595191"/>
                <a:ext cx="604144" cy="420494"/>
                <a:chOff x="2182021" y="1611879"/>
                <a:chExt cx="604144" cy="420490"/>
              </a:xfrm>
            </p:grpSpPr>
            <p:sp>
              <p:nvSpPr>
                <p:cNvPr id="160" name="Rectangle 159"/>
                <p:cNvSpPr/>
                <p:nvPr/>
              </p:nvSpPr>
              <p:spPr>
                <a:xfrm>
                  <a:off x="2182021" y="1611879"/>
                  <a:ext cx="604144" cy="42049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Freeform 160"/>
                <p:cNvSpPr/>
                <p:nvPr/>
              </p:nvSpPr>
              <p:spPr>
                <a:xfrm>
                  <a:off x="2223346" y="1685503"/>
                  <a:ext cx="521494" cy="239868"/>
                </a:xfrm>
                <a:custGeom>
                  <a:avLst/>
                  <a:gdLst>
                    <a:gd name="connsiteX0" fmla="*/ 0 w 521494"/>
                    <a:gd name="connsiteY0" fmla="*/ 239868 h 239868"/>
                    <a:gd name="connsiteX1" fmla="*/ 138113 w 521494"/>
                    <a:gd name="connsiteY1" fmla="*/ 211293 h 239868"/>
                    <a:gd name="connsiteX2" fmla="*/ 178594 w 521494"/>
                    <a:gd name="connsiteY2" fmla="*/ 77943 h 239868"/>
                    <a:gd name="connsiteX3" fmla="*/ 219075 w 521494"/>
                    <a:gd name="connsiteY3" fmla="*/ 11268 h 239868"/>
                    <a:gd name="connsiteX4" fmla="*/ 338138 w 521494"/>
                    <a:gd name="connsiteY4" fmla="*/ 4124 h 239868"/>
                    <a:gd name="connsiteX5" fmla="*/ 373857 w 521494"/>
                    <a:gd name="connsiteY5" fmla="*/ 54131 h 239868"/>
                    <a:gd name="connsiteX6" fmla="*/ 400050 w 521494"/>
                    <a:gd name="connsiteY6" fmla="*/ 192243 h 239868"/>
                    <a:gd name="connsiteX7" fmla="*/ 521494 w 521494"/>
                    <a:gd name="connsiteY7" fmla="*/ 225581 h 23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21494" h="239868">
                      <a:moveTo>
                        <a:pt x="0" y="239868"/>
                      </a:moveTo>
                      <a:cubicBezTo>
                        <a:pt x="54173" y="239074"/>
                        <a:pt x="108347" y="238280"/>
                        <a:pt x="138113" y="211293"/>
                      </a:cubicBezTo>
                      <a:cubicBezTo>
                        <a:pt x="167879" y="184305"/>
                        <a:pt x="165100" y="111280"/>
                        <a:pt x="178594" y="77943"/>
                      </a:cubicBezTo>
                      <a:cubicBezTo>
                        <a:pt x="192088" y="44606"/>
                        <a:pt x="192484" y="23571"/>
                        <a:pt x="219075" y="11268"/>
                      </a:cubicBezTo>
                      <a:cubicBezTo>
                        <a:pt x="245666" y="-1035"/>
                        <a:pt x="312341" y="-3020"/>
                        <a:pt x="338138" y="4124"/>
                      </a:cubicBezTo>
                      <a:cubicBezTo>
                        <a:pt x="363935" y="11268"/>
                        <a:pt x="363538" y="22778"/>
                        <a:pt x="373857" y="54131"/>
                      </a:cubicBezTo>
                      <a:cubicBezTo>
                        <a:pt x="384176" y="85484"/>
                        <a:pt x="375444" y="163668"/>
                        <a:pt x="400050" y="192243"/>
                      </a:cubicBezTo>
                      <a:cubicBezTo>
                        <a:pt x="424656" y="220818"/>
                        <a:pt x="473075" y="223199"/>
                        <a:pt x="521494" y="22558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9" name="TextBox 158"/>
              <p:cNvSpPr txBox="1"/>
              <p:nvPr/>
            </p:nvSpPr>
            <p:spPr>
              <a:xfrm>
                <a:off x="2183937" y="1260353"/>
                <a:ext cx="602228" cy="410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BPF</a:t>
                </a:r>
                <a:endParaRPr lang="en-US" dirty="0"/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8745364" y="2107814"/>
              <a:ext cx="516488" cy="647395"/>
              <a:chOff x="1445255" y="1260006"/>
              <a:chExt cx="625525" cy="784068"/>
            </a:xfrm>
          </p:grpSpPr>
          <p:sp>
            <p:nvSpPr>
              <p:cNvPr id="165" name="Oval 164"/>
              <p:cNvSpPr/>
              <p:nvPr/>
            </p:nvSpPr>
            <p:spPr>
              <a:xfrm>
                <a:off x="1531087" y="1590211"/>
                <a:ext cx="453863" cy="4538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X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1445255" y="1260006"/>
                <a:ext cx="625525" cy="410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MIX</a:t>
                </a:r>
                <a:endParaRPr lang="en-US" dirty="0"/>
              </a:p>
            </p:txBody>
          </p:sp>
        </p:grpSp>
        <p:cxnSp>
          <p:nvCxnSpPr>
            <p:cNvPr id="169" name="Straight Connector 168"/>
            <p:cNvCxnSpPr>
              <a:stCxn id="150" idx="0"/>
              <a:endCxn id="160" idx="1"/>
            </p:cNvCxnSpPr>
            <p:nvPr/>
          </p:nvCxnSpPr>
          <p:spPr>
            <a:xfrm flipV="1">
              <a:off x="8068606" y="2568207"/>
              <a:ext cx="13271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>
              <a:stCxn id="160" idx="3"/>
              <a:endCxn id="165" idx="2"/>
            </p:cNvCxnSpPr>
            <p:nvPr/>
          </p:nvCxnSpPr>
          <p:spPr>
            <a:xfrm flipV="1">
              <a:off x="8700151" y="2567835"/>
              <a:ext cx="116083" cy="3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/>
            <p:cNvGrpSpPr/>
            <p:nvPr/>
          </p:nvGrpSpPr>
          <p:grpSpPr>
            <a:xfrm>
              <a:off x="9175454" y="2102027"/>
              <a:ext cx="776175" cy="639778"/>
              <a:chOff x="2869129" y="1240842"/>
              <a:chExt cx="940034" cy="774842"/>
            </a:xfrm>
          </p:grpSpPr>
          <p:sp>
            <p:nvSpPr>
              <p:cNvPr id="184" name="Isosceles Triangle 183"/>
              <p:cNvSpPr/>
              <p:nvPr/>
            </p:nvSpPr>
            <p:spPr>
              <a:xfrm rot="5400000">
                <a:off x="3025014" y="1607959"/>
                <a:ext cx="420493" cy="394958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2869129" y="1240842"/>
                <a:ext cx="940034" cy="745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IF AMP</a:t>
                </a:r>
              </a:p>
              <a:p>
                <a:endParaRPr lang="en-US" dirty="0"/>
              </a:p>
            </p:txBody>
          </p:sp>
        </p:grpSp>
        <p:cxnSp>
          <p:nvCxnSpPr>
            <p:cNvPr id="189" name="Straight Connector 188"/>
            <p:cNvCxnSpPr>
              <a:stCxn id="165" idx="6"/>
              <a:endCxn id="184" idx="3"/>
            </p:cNvCxnSpPr>
            <p:nvPr/>
          </p:nvCxnSpPr>
          <p:spPr>
            <a:xfrm>
              <a:off x="9190983" y="2567835"/>
              <a:ext cx="123725" cy="3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9" name="Group 198"/>
            <p:cNvGrpSpPr/>
            <p:nvPr/>
          </p:nvGrpSpPr>
          <p:grpSpPr>
            <a:xfrm>
              <a:off x="9821774" y="2096078"/>
              <a:ext cx="547650" cy="710557"/>
              <a:chOff x="6838093" y="3226443"/>
              <a:chExt cx="547650" cy="710557"/>
            </a:xfrm>
          </p:grpSpPr>
          <p:sp>
            <p:nvSpPr>
              <p:cNvPr id="192" name="Isosceles Triangle 191"/>
              <p:cNvSpPr/>
              <p:nvPr/>
            </p:nvSpPr>
            <p:spPr>
              <a:xfrm rot="5400000">
                <a:off x="6938986" y="3534783"/>
                <a:ext cx="347196" cy="326112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6838093" y="3226443"/>
                <a:ext cx="547650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VGA</a:t>
                </a:r>
              </a:p>
              <a:p>
                <a:endParaRPr lang="en-US" dirty="0"/>
              </a:p>
            </p:txBody>
          </p:sp>
          <p:cxnSp>
            <p:nvCxnSpPr>
              <p:cNvPr id="197" name="Straight Arrow Connector 196"/>
              <p:cNvCxnSpPr/>
              <p:nvPr/>
            </p:nvCxnSpPr>
            <p:spPr>
              <a:xfrm flipV="1">
                <a:off x="6997700" y="3473451"/>
                <a:ext cx="200663" cy="4635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5" name="Straight Connector 204"/>
            <p:cNvCxnSpPr/>
            <p:nvPr/>
          </p:nvCxnSpPr>
          <p:spPr>
            <a:xfrm>
              <a:off x="9640820" y="2567834"/>
              <a:ext cx="2957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8" name="Group 217"/>
            <p:cNvGrpSpPr/>
            <p:nvPr/>
          </p:nvGrpSpPr>
          <p:grpSpPr>
            <a:xfrm flipH="1">
              <a:off x="10693877" y="2118516"/>
              <a:ext cx="643733" cy="623668"/>
              <a:chOff x="527650" y="1260353"/>
              <a:chExt cx="780543" cy="755331"/>
            </a:xfrm>
          </p:grpSpPr>
          <p:sp>
            <p:nvSpPr>
              <p:cNvPr id="219" name="Pentagon 218"/>
              <p:cNvSpPr/>
              <p:nvPr/>
            </p:nvSpPr>
            <p:spPr>
              <a:xfrm>
                <a:off x="553980" y="1595194"/>
                <a:ext cx="754213" cy="420490"/>
              </a:xfrm>
              <a:prstGeom prst="homeP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527650" y="1260353"/>
                <a:ext cx="653467" cy="410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ADC</a:t>
                </a:r>
                <a:endParaRPr lang="en-US" dirty="0"/>
              </a:p>
            </p:txBody>
          </p:sp>
        </p:grpSp>
        <p:cxnSp>
          <p:nvCxnSpPr>
            <p:cNvPr id="222" name="Straight Connector 221"/>
            <p:cNvCxnSpPr>
              <a:stCxn id="93" idx="3"/>
              <a:endCxn id="219" idx="3"/>
            </p:cNvCxnSpPr>
            <p:nvPr/>
          </p:nvCxnSpPr>
          <p:spPr>
            <a:xfrm>
              <a:off x="10396161" y="2568205"/>
              <a:ext cx="297716" cy="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>
              <a:stCxn id="93" idx="3"/>
            </p:cNvCxnSpPr>
            <p:nvPr/>
          </p:nvCxnSpPr>
          <p:spPr>
            <a:xfrm flipH="1" flipV="1">
              <a:off x="10259321" y="2567474"/>
              <a:ext cx="136840" cy="7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5028108" y="999907"/>
              <a:ext cx="19953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RF Front End (x2)</a:t>
              </a:r>
              <a:endParaRPr lang="en-US" sz="2000" b="1" dirty="0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7680150" y="1795158"/>
              <a:ext cx="10134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  <a:r>
                <a:rPr lang="en-US" dirty="0" smtClean="0"/>
                <a:t>X Chain</a:t>
              </a:r>
              <a:endParaRPr lang="en-US" dirty="0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771526" y="4236118"/>
              <a:ext cx="3836455" cy="863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</a:rPr>
                <a:t>TX FPGA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232" name="Straight Arrow Connector 231"/>
            <p:cNvCxnSpPr/>
            <p:nvPr/>
          </p:nvCxnSpPr>
          <p:spPr>
            <a:xfrm flipV="1">
              <a:off x="903705" y="2755209"/>
              <a:ext cx="0" cy="1480909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TextBox 232"/>
            <p:cNvSpPr txBox="1"/>
            <p:nvPr/>
          </p:nvSpPr>
          <p:spPr>
            <a:xfrm rot="16200000">
              <a:off x="500490" y="3386864"/>
              <a:ext cx="5420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2"/>
                  </a:solidFill>
                </a:rPr>
                <a:t>LVDS</a:t>
              </a:r>
              <a:endParaRPr 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4779353" y="4230771"/>
              <a:ext cx="1008738" cy="863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6"/>
                  </a:solidFill>
                </a:rPr>
                <a:t>CONFIG</a:t>
              </a:r>
            </a:p>
            <a:p>
              <a:pPr algn="ctr"/>
              <a:r>
                <a:rPr lang="en-US" dirty="0" smtClean="0">
                  <a:solidFill>
                    <a:schemeClr val="accent6"/>
                  </a:solidFill>
                </a:rPr>
                <a:t>FPGA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5959463" y="4230771"/>
              <a:ext cx="5378147" cy="863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R</a:t>
              </a:r>
              <a:r>
                <a:rPr lang="en-US" dirty="0" smtClean="0">
                  <a:solidFill>
                    <a:srgbClr val="7030A0"/>
                  </a:solidFill>
                </a:rPr>
                <a:t>X FPGA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237" name="Straight Arrow Connector 236"/>
            <p:cNvCxnSpPr/>
            <p:nvPr/>
          </p:nvCxnSpPr>
          <p:spPr>
            <a:xfrm>
              <a:off x="11216105" y="2741072"/>
              <a:ext cx="0" cy="1489699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TextBox 237"/>
            <p:cNvSpPr txBox="1"/>
            <p:nvPr/>
          </p:nvSpPr>
          <p:spPr>
            <a:xfrm rot="16200000">
              <a:off x="10828615" y="3209475"/>
              <a:ext cx="5420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7030A0"/>
                  </a:solidFill>
                </a:rPr>
                <a:t>LVDS</a:t>
              </a:r>
              <a:endParaRPr lang="en-US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256" name="Elbow Connector 255"/>
            <p:cNvCxnSpPr>
              <a:stCxn id="254" idx="0"/>
              <a:endCxn id="257" idx="2"/>
            </p:cNvCxnSpPr>
            <p:nvPr/>
          </p:nvCxnSpPr>
          <p:spPr>
            <a:xfrm rot="16200000" flipV="1">
              <a:off x="2262852" y="1602159"/>
              <a:ext cx="1496488" cy="3765907"/>
            </a:xfrm>
            <a:prstGeom prst="bentConnector3">
              <a:avLst>
                <a:gd name="adj1" fmla="val 19448"/>
              </a:avLst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/>
            <p:cNvSpPr txBox="1"/>
            <p:nvPr/>
          </p:nvSpPr>
          <p:spPr>
            <a:xfrm rot="16200000">
              <a:off x="839559" y="3375370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6"/>
                  </a:solidFill>
                </a:rPr>
                <a:t>SPI</a:t>
              </a:r>
              <a:endParaRPr lang="en-US" sz="1400" dirty="0">
                <a:solidFill>
                  <a:schemeClr val="accent6"/>
                </a:solidFill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 rot="16200000">
              <a:off x="10645821" y="3213282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7030A0"/>
                  </a:solidFill>
                </a:rPr>
                <a:t>SPI</a:t>
              </a:r>
              <a:endParaRPr lang="en-US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269" name="Straight Arrow Connector 268"/>
            <p:cNvCxnSpPr>
              <a:stCxn id="267" idx="0"/>
              <a:endCxn id="105" idx="2"/>
            </p:cNvCxnSpPr>
            <p:nvPr/>
          </p:nvCxnSpPr>
          <p:spPr>
            <a:xfrm flipH="1" flipV="1">
              <a:off x="6720526" y="2741805"/>
              <a:ext cx="2653" cy="1497841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>
              <a:stCxn id="266" idx="0"/>
              <a:endCxn id="193" idx="2"/>
            </p:cNvCxnSpPr>
            <p:nvPr/>
          </p:nvCxnSpPr>
          <p:spPr>
            <a:xfrm flipV="1">
              <a:off x="10095599" y="2711631"/>
              <a:ext cx="0" cy="1524487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TextBox 271"/>
            <p:cNvSpPr txBox="1"/>
            <p:nvPr/>
          </p:nvSpPr>
          <p:spPr>
            <a:xfrm rot="16200000">
              <a:off x="9800268" y="3421043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7030A0"/>
                  </a:solidFill>
                </a:rPr>
                <a:t>SPI</a:t>
              </a:r>
              <a:endParaRPr 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 rot="16200000">
              <a:off x="6248017" y="3472876"/>
              <a:ext cx="7441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7030A0"/>
                  </a:solidFill>
                </a:rPr>
                <a:t>PARALLEL</a:t>
              </a:r>
              <a:endParaRPr lang="en-US" sz="1100" dirty="0">
                <a:solidFill>
                  <a:srgbClr val="7030A0"/>
                </a:solidFill>
              </a:endParaRPr>
            </a:p>
          </p:txBody>
        </p:sp>
        <p:cxnSp>
          <p:nvCxnSpPr>
            <p:cNvPr id="276" name="Elbow Connector 275"/>
            <p:cNvCxnSpPr>
              <a:stCxn id="274" idx="0"/>
              <a:endCxn id="73" idx="2"/>
            </p:cNvCxnSpPr>
            <p:nvPr/>
          </p:nvCxnSpPr>
          <p:spPr>
            <a:xfrm rot="5400000" flipH="1" flipV="1">
              <a:off x="4159968" y="3115894"/>
              <a:ext cx="1352789" cy="894717"/>
            </a:xfrm>
            <a:prstGeom prst="bentConnector3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TextBox 276"/>
            <p:cNvSpPr txBox="1"/>
            <p:nvPr/>
          </p:nvSpPr>
          <p:spPr>
            <a:xfrm>
              <a:off x="4430749" y="3311187"/>
              <a:ext cx="5549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2"/>
                  </a:solidFill>
                </a:rPr>
                <a:t>GPIO</a:t>
              </a:r>
              <a:endParaRPr lang="en-US" sz="1400" dirty="0">
                <a:solidFill>
                  <a:schemeClr val="accent2"/>
                </a:solidFill>
              </a:endParaRPr>
            </a:p>
          </p:txBody>
        </p:sp>
        <p:cxnSp>
          <p:nvCxnSpPr>
            <p:cNvPr id="280" name="Elbow Connector 279"/>
            <p:cNvCxnSpPr>
              <a:endCxn id="165" idx="4"/>
            </p:cNvCxnSpPr>
            <p:nvPr/>
          </p:nvCxnSpPr>
          <p:spPr>
            <a:xfrm flipV="1">
              <a:off x="7747444" y="2755209"/>
              <a:ext cx="1256165" cy="794115"/>
            </a:xfrm>
            <a:prstGeom prst="bentConnector2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Elbow Connector 281"/>
            <p:cNvCxnSpPr>
              <a:endCxn id="5" idx="4"/>
            </p:cNvCxnSpPr>
            <p:nvPr/>
          </p:nvCxnSpPr>
          <p:spPr>
            <a:xfrm rot="10800000">
              <a:off x="1931068" y="2755583"/>
              <a:ext cx="1307656" cy="818885"/>
            </a:xfrm>
            <a:prstGeom prst="bentConnector2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TextBox 282"/>
            <p:cNvSpPr txBox="1"/>
            <p:nvPr/>
          </p:nvSpPr>
          <p:spPr>
            <a:xfrm>
              <a:off x="1938739" y="3312621"/>
              <a:ext cx="15884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5"/>
                  </a:solidFill>
                </a:rPr>
                <a:t>LO from CLOCK</a:t>
              </a:r>
            </a:p>
            <a:p>
              <a:r>
                <a:rPr lang="en-US" sz="1400" dirty="0" smtClean="0">
                  <a:solidFill>
                    <a:schemeClr val="accent5"/>
                  </a:solidFill>
                </a:rPr>
                <a:t>(see clock diagram)</a:t>
              </a:r>
              <a:endParaRPr lang="en-US" sz="1400" dirty="0">
                <a:solidFill>
                  <a:schemeClr val="accent5"/>
                </a:solidFill>
              </a:endParaRP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7619468" y="3279142"/>
              <a:ext cx="15884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5"/>
                  </a:solidFill>
                </a:rPr>
                <a:t>LO from CLOCK</a:t>
              </a:r>
            </a:p>
            <a:p>
              <a:r>
                <a:rPr lang="en-US" sz="1400" dirty="0" smtClean="0">
                  <a:solidFill>
                    <a:schemeClr val="accent5"/>
                  </a:solidFill>
                </a:rPr>
                <a:t>(see clock diagram)</a:t>
              </a:r>
              <a:endParaRPr lang="en-US" sz="1400" dirty="0">
                <a:solidFill>
                  <a:schemeClr val="accent5"/>
                </a:solidFill>
              </a:endParaRPr>
            </a:p>
          </p:txBody>
        </p:sp>
        <p:cxnSp>
          <p:nvCxnSpPr>
            <p:cNvPr id="300" name="Straight Arrow Connector 299"/>
            <p:cNvCxnSpPr/>
            <p:nvPr/>
          </p:nvCxnSpPr>
          <p:spPr>
            <a:xfrm flipV="1">
              <a:off x="10956978" y="2741072"/>
              <a:ext cx="0" cy="1480444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2448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roup 232"/>
          <p:cNvGrpSpPr/>
          <p:nvPr/>
        </p:nvGrpSpPr>
        <p:grpSpPr>
          <a:xfrm>
            <a:off x="0" y="400050"/>
            <a:ext cx="12192000" cy="6093959"/>
            <a:chOff x="0" y="400050"/>
            <a:chExt cx="12192000" cy="6093959"/>
          </a:xfrm>
        </p:grpSpPr>
        <p:grpSp>
          <p:nvGrpSpPr>
            <p:cNvPr id="201" name="Group 200"/>
            <p:cNvGrpSpPr/>
            <p:nvPr/>
          </p:nvGrpSpPr>
          <p:grpSpPr>
            <a:xfrm>
              <a:off x="404404" y="400050"/>
              <a:ext cx="11480497" cy="4692650"/>
              <a:chOff x="339713" y="133350"/>
              <a:chExt cx="11480497" cy="469265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11139804" y="4391189"/>
                <a:ext cx="82550" cy="935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1503098" y="4386565"/>
                <a:ext cx="82550" cy="935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020745" y="2325868"/>
                <a:ext cx="82550" cy="935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68326" y="574173"/>
                <a:ext cx="82550" cy="935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517472" y="1279357"/>
                <a:ext cx="82550" cy="935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517472" y="1024522"/>
                <a:ext cx="82550" cy="935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513053" y="694488"/>
                <a:ext cx="82550" cy="935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4877001" y="2232289"/>
                <a:ext cx="82550" cy="935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8490500" y="2218467"/>
                <a:ext cx="82550" cy="935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3144640" y="2219973"/>
                <a:ext cx="82550" cy="935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741815" y="2219972"/>
                <a:ext cx="82550" cy="935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10355314" y="2225938"/>
                <a:ext cx="82550" cy="935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340981" y="1326146"/>
                <a:ext cx="82550" cy="935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8995509" y="2225937"/>
                <a:ext cx="82550" cy="935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9648301" y="2228540"/>
                <a:ext cx="82550" cy="935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9967455" y="2232288"/>
                <a:ext cx="82550" cy="935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9648921" y="1204664"/>
                <a:ext cx="82550" cy="935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9967455" y="1206432"/>
                <a:ext cx="82550" cy="935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023581" y="2224269"/>
                <a:ext cx="2406977" cy="63967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R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X FPGA</a:t>
                </a:r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39713" y="560471"/>
                <a:ext cx="1266838" cy="863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accent6"/>
                    </a:solidFill>
                  </a:rPr>
                  <a:t>CONFIG</a:t>
                </a:r>
              </a:p>
              <a:p>
                <a:pPr algn="ctr"/>
                <a:r>
                  <a:rPr lang="en-US" dirty="0" smtClean="0">
                    <a:solidFill>
                      <a:schemeClr val="accent6"/>
                    </a:solidFill>
                  </a:rPr>
                  <a:t>FPGA</a:t>
                </a:r>
                <a:endParaRPr lang="en-US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39713" y="4383171"/>
                <a:ext cx="5378147" cy="44282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accent1"/>
                    </a:solidFill>
                  </a:rPr>
                  <a:t>COPPER SUICIDE CONNECTOR J2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619111" y="2224268"/>
                <a:ext cx="2406977" cy="63967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7030A0"/>
                    </a:solidFill>
                  </a:rPr>
                  <a:t>R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X FPGA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8214641" y="2224268"/>
                <a:ext cx="2406977" cy="63967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ETHERNET FPGA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98458" y="1444792"/>
                <a:ext cx="422287" cy="203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</a:rPr>
                  <a:t>JTAG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433394" y="2224268"/>
                <a:ext cx="422287" cy="203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</a:rPr>
                  <a:t>JTAG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028924" y="2225938"/>
                <a:ext cx="422287" cy="203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</a:rPr>
                  <a:t>JTAG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139813" y="133350"/>
                <a:ext cx="1597037" cy="203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</a:rPr>
                  <a:t>MAIN JTAG CONNECTOR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Elbow Connector 16"/>
              <p:cNvCxnSpPr>
                <a:stCxn id="12" idx="2"/>
                <a:endCxn id="34" idx="1"/>
              </p:cNvCxnSpPr>
              <p:nvPr/>
            </p:nvCxnSpPr>
            <p:spPr>
              <a:xfrm rot="16200000" flipH="1">
                <a:off x="552840" y="1904753"/>
                <a:ext cx="724666" cy="211143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13" idx="3"/>
              </p:cNvCxnSpPr>
              <p:nvPr/>
            </p:nvCxnSpPr>
            <p:spPr>
              <a:xfrm>
                <a:off x="3855681" y="2325868"/>
                <a:ext cx="76343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14" idx="3"/>
              </p:cNvCxnSpPr>
              <p:nvPr/>
            </p:nvCxnSpPr>
            <p:spPr>
              <a:xfrm flipV="1">
                <a:off x="7451211" y="2325868"/>
                <a:ext cx="763430" cy="16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10621618" y="2224268"/>
                <a:ext cx="422287" cy="203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</a:rPr>
                  <a:t>JTAG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" name="Straight Arrow Connector 26"/>
              <p:cNvCxnSpPr>
                <a:stCxn id="25" idx="2"/>
              </p:cNvCxnSpPr>
              <p:nvPr/>
            </p:nvCxnSpPr>
            <p:spPr>
              <a:xfrm>
                <a:off x="10832762" y="2427468"/>
                <a:ext cx="0" cy="19557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Elbow Connector 31"/>
              <p:cNvCxnSpPr>
                <a:stCxn id="30" idx="0"/>
                <a:endCxn id="15" idx="3"/>
              </p:cNvCxnSpPr>
              <p:nvPr/>
            </p:nvCxnSpPr>
            <p:spPr>
              <a:xfrm rot="16200000" flipV="1">
                <a:off x="4880846" y="-1909045"/>
                <a:ext cx="4156239" cy="8444229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430558" y="2724248"/>
                <a:ext cx="118855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3601546" y="2493308"/>
                <a:ext cx="8066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GPIO    8</a:t>
                </a:r>
                <a:endParaRPr lang="en-US" sz="1400" dirty="0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flipV="1">
                <a:off x="4086026" y="2679797"/>
                <a:ext cx="88901" cy="889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Elbow Connector 43"/>
              <p:cNvCxnSpPr>
                <a:stCxn id="15" idx="1"/>
                <a:endCxn id="42" idx="0"/>
              </p:cNvCxnSpPr>
              <p:nvPr/>
            </p:nvCxnSpPr>
            <p:spPr>
              <a:xfrm rot="10800000" flipV="1">
                <a:off x="809601" y="234949"/>
                <a:ext cx="330212" cy="339223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8680450" y="2863947"/>
                <a:ext cx="0" cy="1519224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549400" y="2863947"/>
                <a:ext cx="0" cy="1519224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2279650" y="2863947"/>
                <a:ext cx="0" cy="1519224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4787900" y="2863947"/>
                <a:ext cx="0" cy="1519224"/>
              </a:xfrm>
              <a:prstGeom prst="line">
                <a:avLst/>
              </a:prstGeom>
              <a:ln w="571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5505450" y="2863947"/>
                <a:ext cx="0" cy="1519224"/>
              </a:xfrm>
              <a:prstGeom prst="line">
                <a:avLst/>
              </a:prstGeom>
              <a:ln w="571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 rot="16200000">
                <a:off x="998244" y="3377546"/>
                <a:ext cx="8467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accent2"/>
                    </a:solidFill>
                  </a:rPr>
                  <a:t>DDR    47</a:t>
                </a:r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 flipH="1" flipV="1">
                <a:off x="1495583" y="3426996"/>
                <a:ext cx="104439" cy="104439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 rot="16200000">
                <a:off x="1740382" y="3377547"/>
                <a:ext cx="8178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accent2"/>
                    </a:solidFill>
                  </a:rPr>
                  <a:t>SDR    23</a:t>
                </a:r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60" name="Straight Connector 59"/>
              <p:cNvCxnSpPr/>
              <p:nvPr/>
            </p:nvCxnSpPr>
            <p:spPr>
              <a:xfrm flipH="1" flipV="1">
                <a:off x="2223294" y="3426997"/>
                <a:ext cx="104439" cy="104439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 rot="16200000">
                <a:off x="4241317" y="3377547"/>
                <a:ext cx="8467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7030A0"/>
                    </a:solidFill>
                  </a:rPr>
                  <a:t>DDR    47</a:t>
                </a:r>
                <a:endParaRPr lang="en-US" sz="1400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 flipH="1" flipV="1">
                <a:off x="4738656" y="3426997"/>
                <a:ext cx="104439" cy="104439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 rot="16200000">
                <a:off x="4969359" y="3377547"/>
                <a:ext cx="8178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7030A0"/>
                    </a:solidFill>
                  </a:rPr>
                  <a:t>SDR    23</a:t>
                </a:r>
                <a:endParaRPr lang="en-US" sz="1400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 flipH="1" flipV="1">
                <a:off x="5452271" y="3426997"/>
                <a:ext cx="104439" cy="104439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 rot="16200000">
                <a:off x="8140656" y="3377546"/>
                <a:ext cx="8178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C00000"/>
                    </a:solidFill>
                  </a:rPr>
                  <a:t>SDR    23</a:t>
                </a:r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 flipH="1" flipV="1">
                <a:off x="8630711" y="3426996"/>
                <a:ext cx="104439" cy="10443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9075498" y="2863947"/>
                <a:ext cx="0" cy="1519224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 rot="16200000">
                <a:off x="8521277" y="3377546"/>
                <a:ext cx="8467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C00000"/>
                    </a:solidFill>
                  </a:rPr>
                  <a:t>DDR    47</a:t>
                </a:r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 flipH="1" flipV="1">
                <a:off x="9025759" y="3426996"/>
                <a:ext cx="104439" cy="10443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9470546" y="2863947"/>
                <a:ext cx="0" cy="1519224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 rot="16200000">
                <a:off x="8930752" y="3377546"/>
                <a:ext cx="8178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C00000"/>
                    </a:solidFill>
                  </a:rPr>
                  <a:t>SDR    23</a:t>
                </a:r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9420807" y="3426996"/>
                <a:ext cx="104439" cy="10443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9866435" y="2863947"/>
                <a:ext cx="0" cy="1519224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 rot="16200000">
                <a:off x="9312214" y="3377546"/>
                <a:ext cx="8467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C00000"/>
                    </a:solidFill>
                  </a:rPr>
                  <a:t>DDR    47</a:t>
                </a:r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 flipH="1" flipV="1">
                <a:off x="9816696" y="3426996"/>
                <a:ext cx="104439" cy="10443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1172655" y="1432092"/>
                <a:ext cx="0" cy="786375"/>
              </a:xfrm>
              <a:prstGeom prst="straightConnector1">
                <a:avLst/>
              </a:prstGeom>
              <a:ln w="127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Elbow Connector 88"/>
              <p:cNvCxnSpPr>
                <a:stCxn id="81" idx="3"/>
                <a:endCxn id="86" idx="0"/>
              </p:cNvCxnSpPr>
              <p:nvPr/>
            </p:nvCxnSpPr>
            <p:spPr>
              <a:xfrm>
                <a:off x="1600022" y="1326147"/>
                <a:ext cx="3318254" cy="906142"/>
              </a:xfrm>
              <a:prstGeom prst="bentConnector2">
                <a:avLst/>
              </a:prstGeom>
              <a:ln w="127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Elbow Connector 91"/>
              <p:cNvCxnSpPr>
                <a:stCxn id="82" idx="3"/>
                <a:endCxn id="87" idx="0"/>
              </p:cNvCxnSpPr>
              <p:nvPr/>
            </p:nvCxnSpPr>
            <p:spPr>
              <a:xfrm>
                <a:off x="1600022" y="1071312"/>
                <a:ext cx="6931753" cy="1147155"/>
              </a:xfrm>
              <a:prstGeom prst="bentConnector2">
                <a:avLst/>
              </a:prstGeom>
              <a:ln w="127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/>
              <p:cNvSpPr txBox="1"/>
              <p:nvPr/>
            </p:nvSpPr>
            <p:spPr>
              <a:xfrm>
                <a:off x="7235733" y="804642"/>
                <a:ext cx="12312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solidFill>
                      <a:schemeClr val="accent6"/>
                    </a:solidFill>
                  </a:rPr>
                  <a:t>sysCONFIG</a:t>
                </a:r>
                <a:r>
                  <a:rPr lang="en-US" sz="1400" dirty="0" smtClean="0">
                    <a:solidFill>
                      <a:schemeClr val="accent6"/>
                    </a:solidFill>
                  </a:rPr>
                  <a:t> SPI</a:t>
                </a:r>
                <a:endParaRPr lang="en-US" sz="1400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3200345" y="1064756"/>
                <a:ext cx="12312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solidFill>
                      <a:schemeClr val="accent6"/>
                    </a:solidFill>
                  </a:rPr>
                  <a:t>sysCONFIG</a:t>
                </a:r>
                <a:r>
                  <a:rPr lang="en-US" sz="1400" dirty="0" smtClean="0">
                    <a:solidFill>
                      <a:schemeClr val="accent6"/>
                    </a:solidFill>
                  </a:rPr>
                  <a:t> SPI</a:t>
                </a:r>
                <a:endParaRPr lang="en-US" sz="1400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196123" y="1925696"/>
                <a:ext cx="12312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solidFill>
                      <a:schemeClr val="accent6"/>
                    </a:solidFill>
                  </a:rPr>
                  <a:t>sysCONFIG</a:t>
                </a:r>
                <a:r>
                  <a:rPr lang="en-US" sz="1400" dirty="0" smtClean="0">
                    <a:solidFill>
                      <a:schemeClr val="accent6"/>
                    </a:solidFill>
                  </a:rPr>
                  <a:t> SPI</a:t>
                </a:r>
                <a:endParaRPr lang="en-US" sz="1400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2122742" y="560471"/>
                <a:ext cx="1077603" cy="35674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accent6"/>
                    </a:solidFill>
                  </a:rPr>
                  <a:t>FLASH</a:t>
                </a:r>
                <a:endParaRPr lang="en-US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99" name="Straight Arrow Connector 98"/>
              <p:cNvCxnSpPr>
                <a:endCxn id="97" idx="1"/>
              </p:cNvCxnSpPr>
              <p:nvPr/>
            </p:nvCxnSpPr>
            <p:spPr>
              <a:xfrm>
                <a:off x="1606551" y="738845"/>
                <a:ext cx="516191" cy="1"/>
              </a:xfrm>
              <a:prstGeom prst="straightConnector1">
                <a:avLst/>
              </a:prstGeom>
              <a:ln w="12700"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/>
              <p:cNvSpPr txBox="1"/>
              <p:nvPr/>
            </p:nvSpPr>
            <p:spPr>
              <a:xfrm>
                <a:off x="1666779" y="489634"/>
                <a:ext cx="4042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accent6"/>
                    </a:solidFill>
                  </a:rPr>
                  <a:t>SPI</a:t>
                </a:r>
                <a:endParaRPr lang="en-US" sz="1400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113" name="Elbow Connector 112"/>
              <p:cNvCxnSpPr>
                <a:stCxn id="111" idx="2"/>
                <a:endCxn id="102" idx="0"/>
              </p:cNvCxnSpPr>
              <p:nvPr/>
            </p:nvCxnSpPr>
            <p:spPr>
              <a:xfrm rot="16200000" flipH="1">
                <a:off x="1883961" y="918019"/>
                <a:ext cx="800248" cy="1803659"/>
              </a:xfrm>
              <a:prstGeom prst="bentConnector3">
                <a:avLst>
                  <a:gd name="adj1" fmla="val 54761"/>
                </a:avLst>
              </a:prstGeom>
              <a:ln w="28575">
                <a:solidFill>
                  <a:srgbClr val="11FF3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Elbow Connector 119"/>
              <p:cNvCxnSpPr>
                <a:endCxn id="103" idx="0"/>
              </p:cNvCxnSpPr>
              <p:nvPr/>
            </p:nvCxnSpPr>
            <p:spPr>
              <a:xfrm>
                <a:off x="3185915" y="1858404"/>
                <a:ext cx="3597175" cy="361568"/>
              </a:xfrm>
              <a:prstGeom prst="bentConnector2">
                <a:avLst/>
              </a:prstGeom>
              <a:ln w="28575">
                <a:solidFill>
                  <a:srgbClr val="11FF3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Elbow Connector 124"/>
              <p:cNvCxnSpPr>
                <a:endCxn id="105" idx="0"/>
              </p:cNvCxnSpPr>
              <p:nvPr/>
            </p:nvCxnSpPr>
            <p:spPr>
              <a:xfrm>
                <a:off x="6783090" y="1858404"/>
                <a:ext cx="3613499" cy="367534"/>
              </a:xfrm>
              <a:prstGeom prst="bentConnector2">
                <a:avLst/>
              </a:prstGeom>
              <a:ln w="28575">
                <a:solidFill>
                  <a:srgbClr val="11FF3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TextBox 133"/>
              <p:cNvSpPr txBox="1"/>
              <p:nvPr/>
            </p:nvSpPr>
            <p:spPr>
              <a:xfrm>
                <a:off x="5224397" y="1597742"/>
                <a:ext cx="9845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11FF39"/>
                    </a:solidFill>
                  </a:rPr>
                  <a:t>GPMC    23</a:t>
                </a:r>
                <a:endParaRPr lang="en-US" sz="1400" dirty="0">
                  <a:solidFill>
                    <a:srgbClr val="11FF39"/>
                  </a:solidFill>
                </a:endParaRPr>
              </a:p>
            </p:txBody>
          </p:sp>
          <p:cxnSp>
            <p:nvCxnSpPr>
              <p:cNvPr id="135" name="Straight Connector 134"/>
              <p:cNvCxnSpPr/>
              <p:nvPr/>
            </p:nvCxnSpPr>
            <p:spPr>
              <a:xfrm flipV="1">
                <a:off x="5786022" y="1806779"/>
                <a:ext cx="88901" cy="88901"/>
              </a:xfrm>
              <a:prstGeom prst="line">
                <a:avLst/>
              </a:prstGeom>
              <a:ln>
                <a:solidFill>
                  <a:srgbClr val="11FF3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Rectangle 135"/>
              <p:cNvSpPr/>
              <p:nvPr/>
            </p:nvSpPr>
            <p:spPr>
              <a:xfrm rot="16200000">
                <a:off x="8589132" y="657219"/>
                <a:ext cx="895305" cy="38096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SDRAM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 rot="16200000">
                <a:off x="9406839" y="497736"/>
                <a:ext cx="895306" cy="6999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ENET</a:t>
                </a:r>
              </a:p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PHY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70" name="Elbow Connector 169"/>
              <p:cNvCxnSpPr>
                <a:endCxn id="126" idx="0"/>
              </p:cNvCxnSpPr>
              <p:nvPr/>
            </p:nvCxnSpPr>
            <p:spPr>
              <a:xfrm rot="16200000" flipH="1">
                <a:off x="9706400" y="2548591"/>
                <a:ext cx="2528161" cy="1147785"/>
              </a:xfrm>
              <a:prstGeom prst="bentConnector3">
                <a:avLst>
                  <a:gd name="adj1" fmla="val -14"/>
                </a:avLst>
              </a:prstGeom>
              <a:ln w="28575">
                <a:solidFill>
                  <a:srgbClr val="11FF3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>
                <a:stCxn id="136" idx="1"/>
                <a:endCxn id="163" idx="0"/>
              </p:cNvCxnSpPr>
              <p:nvPr/>
            </p:nvCxnSpPr>
            <p:spPr>
              <a:xfrm flipH="1">
                <a:off x="9036784" y="1295354"/>
                <a:ext cx="1" cy="930583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TextBox 185"/>
              <p:cNvSpPr txBox="1"/>
              <p:nvPr/>
            </p:nvSpPr>
            <p:spPr>
              <a:xfrm rot="16200000">
                <a:off x="8553198" y="1411725"/>
                <a:ext cx="5950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C00000"/>
                    </a:solidFill>
                  </a:rPr>
                  <a:t>DDR3</a:t>
                </a:r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91" name="Straight Arrow Connector 190"/>
              <p:cNvCxnSpPr>
                <a:stCxn id="188" idx="2"/>
                <a:endCxn id="164" idx="0"/>
              </p:cNvCxnSpPr>
              <p:nvPr/>
            </p:nvCxnSpPr>
            <p:spPr>
              <a:xfrm flipH="1">
                <a:off x="9689576" y="1298243"/>
                <a:ext cx="620" cy="930297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/>
              <p:cNvCxnSpPr>
                <a:stCxn id="189" idx="2"/>
                <a:endCxn id="165" idx="0"/>
              </p:cNvCxnSpPr>
              <p:nvPr/>
            </p:nvCxnSpPr>
            <p:spPr>
              <a:xfrm>
                <a:off x="10008730" y="1300011"/>
                <a:ext cx="0" cy="93227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TextBox 195"/>
              <p:cNvSpPr txBox="1"/>
              <p:nvPr/>
            </p:nvSpPr>
            <p:spPr>
              <a:xfrm rot="16200000">
                <a:off x="9180977" y="1429227"/>
                <a:ext cx="6382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C00000"/>
                    </a:solidFill>
                  </a:rPr>
                  <a:t>RGMII</a:t>
                </a:r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 rot="16200000">
                <a:off x="9584029" y="1427647"/>
                <a:ext cx="6126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C00000"/>
                    </a:solidFill>
                  </a:rPr>
                  <a:t>MDIO</a:t>
                </a:r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442063" y="4383171"/>
                <a:ext cx="5378147" cy="44282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accent1"/>
                    </a:solidFill>
                  </a:rPr>
                  <a:t>COPPER SUICIDE CONNECTOR J1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203" name="Straight Connector 202"/>
            <p:cNvCxnSpPr/>
            <p:nvPr/>
          </p:nvCxnSpPr>
          <p:spPr>
            <a:xfrm>
              <a:off x="0" y="5194300"/>
              <a:ext cx="1219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2" name="Group 231"/>
            <p:cNvGrpSpPr/>
            <p:nvPr/>
          </p:nvGrpSpPr>
          <p:grpSpPr>
            <a:xfrm>
              <a:off x="404404" y="5299575"/>
              <a:ext cx="11690279" cy="1194434"/>
              <a:chOff x="404404" y="5299575"/>
              <a:chExt cx="11690279" cy="1194434"/>
            </a:xfrm>
          </p:grpSpPr>
          <p:sp>
            <p:nvSpPr>
              <p:cNvPr id="199" name="Rectangle 198"/>
              <p:cNvSpPr/>
              <p:nvPr/>
            </p:nvSpPr>
            <p:spPr>
              <a:xfrm>
                <a:off x="5527246" y="5652863"/>
                <a:ext cx="82550" cy="935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4811316" y="5652863"/>
                <a:ext cx="82550" cy="935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2299920" y="5651448"/>
                <a:ext cx="82550" cy="935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1571218" y="5652863"/>
                <a:ext cx="82550" cy="935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8703866" y="5652863"/>
                <a:ext cx="82550" cy="935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9092724" y="5648855"/>
                <a:ext cx="82550" cy="935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9493962" y="5652863"/>
                <a:ext cx="82550" cy="935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9889415" y="5652863"/>
                <a:ext cx="82550" cy="935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404404" y="5303613"/>
                <a:ext cx="5378147" cy="44282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GRAVITON JUMPER CONNECTOR J4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6505815" y="5299575"/>
                <a:ext cx="5378147" cy="44282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GRAVITON JUMPER CONNECTOR J3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4" name="Elbow Connector 213"/>
              <p:cNvCxnSpPr>
                <a:stCxn id="199" idx="2"/>
                <a:endCxn id="209" idx="2"/>
              </p:cNvCxnSpPr>
              <p:nvPr/>
            </p:nvCxnSpPr>
            <p:spPr>
              <a:xfrm rot="16200000" flipH="1">
                <a:off x="7156831" y="4158132"/>
                <a:ext cx="12700" cy="3176620"/>
              </a:xfrm>
              <a:prstGeom prst="bentConnector3">
                <a:avLst>
                  <a:gd name="adj1" fmla="val 1326315"/>
                </a:avLst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Elbow Connector 216"/>
              <p:cNvCxnSpPr>
                <a:stCxn id="206" idx="2"/>
                <a:endCxn id="210" idx="2"/>
              </p:cNvCxnSpPr>
              <p:nvPr/>
            </p:nvCxnSpPr>
            <p:spPr>
              <a:xfrm rot="5400000" flipH="1" flipV="1">
                <a:off x="6991291" y="3603734"/>
                <a:ext cx="4008" cy="4281408"/>
              </a:xfrm>
              <a:prstGeom prst="bentConnector3">
                <a:avLst>
                  <a:gd name="adj1" fmla="val -9155788"/>
                </a:avLst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Elbow Connector 219"/>
              <p:cNvCxnSpPr>
                <a:stCxn id="207" idx="2"/>
                <a:endCxn id="211" idx="2"/>
              </p:cNvCxnSpPr>
              <p:nvPr/>
            </p:nvCxnSpPr>
            <p:spPr>
              <a:xfrm rot="16200000" flipH="1">
                <a:off x="5937509" y="2148713"/>
                <a:ext cx="1415" cy="7194042"/>
              </a:xfrm>
              <a:prstGeom prst="bentConnector3">
                <a:avLst>
                  <a:gd name="adj1" fmla="val 41338940"/>
                </a:avLst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Elbow Connector 223"/>
              <p:cNvCxnSpPr>
                <a:stCxn id="208" idx="2"/>
                <a:endCxn id="212" idx="2"/>
              </p:cNvCxnSpPr>
              <p:nvPr/>
            </p:nvCxnSpPr>
            <p:spPr>
              <a:xfrm rot="16200000" flipH="1">
                <a:off x="5771591" y="1587343"/>
                <a:ext cx="12700" cy="8318197"/>
              </a:xfrm>
              <a:prstGeom prst="bentConnector3">
                <a:avLst>
                  <a:gd name="adj1" fmla="val 6487504"/>
                </a:avLst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TextBox 226"/>
              <p:cNvSpPr txBox="1"/>
              <p:nvPr/>
            </p:nvSpPr>
            <p:spPr>
              <a:xfrm>
                <a:off x="10032146" y="5847678"/>
                <a:ext cx="20625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GRAVITON JUMPER</a:t>
                </a:r>
              </a:p>
              <a:p>
                <a:r>
                  <a:rPr lang="en-US" dirty="0" smtClean="0"/>
                  <a:t>(optional)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7717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284523" y="316597"/>
            <a:ext cx="9994509" cy="6408569"/>
            <a:chOff x="284523" y="316597"/>
            <a:chExt cx="9994509" cy="6408569"/>
          </a:xfrm>
        </p:grpSpPr>
        <p:sp>
          <p:nvSpPr>
            <p:cNvPr id="14" name="Rectangle 13"/>
            <p:cNvSpPr/>
            <p:nvPr/>
          </p:nvSpPr>
          <p:spPr>
            <a:xfrm>
              <a:off x="3926749" y="5784843"/>
              <a:ext cx="895305" cy="5873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4">
                      <a:lumMod val="75000"/>
                    </a:schemeClr>
                  </a:solidFill>
                </a:rPr>
                <a:t>5V/6A</a:t>
              </a:r>
            </a:p>
            <a:p>
              <a:pPr algn="ctr"/>
              <a:r>
                <a:rPr lang="en-US" dirty="0" smtClean="0">
                  <a:solidFill>
                    <a:schemeClr val="accent4">
                      <a:lumMod val="75000"/>
                    </a:schemeClr>
                  </a:solidFill>
                </a:rPr>
                <a:t>BUCK</a:t>
              </a:r>
              <a:endParaRPr lang="en-U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84523" y="841369"/>
              <a:ext cx="895305" cy="9239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C00000"/>
                  </a:solidFill>
                </a:rPr>
                <a:t>PoE</a:t>
              </a:r>
              <a:endParaRPr lang="en-US" dirty="0" smtClean="0">
                <a:solidFill>
                  <a:srgbClr val="C00000"/>
                </a:solidFill>
              </a:endParaRPr>
            </a:p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ETH</a:t>
              </a:r>
            </a:p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JACK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696562" y="1009643"/>
              <a:ext cx="895305" cy="5873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5V/6A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BUCK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863249" y="422261"/>
              <a:ext cx="895305" cy="5873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B0F0"/>
                  </a:solidFill>
                </a:rPr>
                <a:t>BIAS</a:t>
              </a:r>
            </a:p>
            <a:p>
              <a:pPr algn="ctr"/>
              <a:r>
                <a:rPr lang="en-US" dirty="0" smtClean="0">
                  <a:solidFill>
                    <a:srgbClr val="00B0F0"/>
                  </a:solidFill>
                </a:rPr>
                <a:t>LDO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863249" y="1177918"/>
              <a:ext cx="895305" cy="5873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accent2"/>
                  </a:solidFill>
                </a:rPr>
                <a:t>1.2V/2A</a:t>
              </a:r>
            </a:p>
            <a:p>
              <a:pPr algn="ctr"/>
              <a:r>
                <a:rPr lang="en-US" sz="1600" dirty="0" smtClean="0">
                  <a:solidFill>
                    <a:schemeClr val="accent2"/>
                  </a:solidFill>
                </a:rPr>
                <a:t>BUCK</a:t>
              </a:r>
              <a:endParaRPr lang="en-US" sz="1600" dirty="0">
                <a:solidFill>
                  <a:schemeClr val="accent2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863248" y="1933575"/>
              <a:ext cx="895305" cy="5873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accent3"/>
                  </a:solidFill>
                </a:rPr>
                <a:t>2.5V/2A</a:t>
              </a:r>
            </a:p>
            <a:p>
              <a:pPr algn="ctr"/>
              <a:r>
                <a:rPr lang="en-US" sz="1600" dirty="0" smtClean="0">
                  <a:solidFill>
                    <a:schemeClr val="accent3"/>
                  </a:solidFill>
                </a:rPr>
                <a:t>BUCK</a:t>
              </a:r>
              <a:endParaRPr lang="en-US" sz="1600" dirty="0">
                <a:solidFill>
                  <a:schemeClr val="accent3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863248" y="2689232"/>
              <a:ext cx="895305" cy="5873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accent4"/>
                  </a:solidFill>
                </a:rPr>
                <a:t>1.8V/2A BUCK</a:t>
              </a:r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52496" y="3444889"/>
              <a:ext cx="895305" cy="5873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accent5"/>
                  </a:solidFill>
                </a:rPr>
                <a:t>1.35V/2A</a:t>
              </a:r>
            </a:p>
            <a:p>
              <a:pPr algn="ctr"/>
              <a:r>
                <a:rPr lang="en-US" sz="1400" dirty="0" smtClean="0">
                  <a:solidFill>
                    <a:schemeClr val="accent5"/>
                  </a:solidFill>
                </a:rPr>
                <a:t>BUCK</a:t>
              </a:r>
              <a:endParaRPr lang="en-US" sz="1400" dirty="0">
                <a:solidFill>
                  <a:schemeClr val="accent5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52495" y="4200546"/>
              <a:ext cx="895305" cy="5873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accent6"/>
                  </a:solidFill>
                </a:rPr>
                <a:t>1.1V/6A</a:t>
              </a:r>
            </a:p>
            <a:p>
              <a:pPr algn="ctr"/>
              <a:r>
                <a:rPr lang="en-US" sz="1600" dirty="0" smtClean="0">
                  <a:solidFill>
                    <a:schemeClr val="accent6"/>
                  </a:solidFill>
                </a:rPr>
                <a:t>BUCK</a:t>
              </a:r>
              <a:endParaRPr lang="en-US" sz="1600" dirty="0">
                <a:solidFill>
                  <a:schemeClr val="accent6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44873" y="4956203"/>
              <a:ext cx="895305" cy="5873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7030A0"/>
                  </a:solidFill>
                </a:rPr>
                <a:t>3.3V/2A</a:t>
              </a:r>
            </a:p>
            <a:p>
              <a:pPr algn="ctr"/>
              <a:r>
                <a:rPr lang="en-US" sz="1600" dirty="0" smtClean="0">
                  <a:solidFill>
                    <a:srgbClr val="7030A0"/>
                  </a:solidFill>
                </a:rPr>
                <a:t>BUCK</a:t>
              </a:r>
              <a:endParaRPr lang="en-US" sz="1600" dirty="0">
                <a:solidFill>
                  <a:srgbClr val="7030A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49276" y="5711860"/>
              <a:ext cx="895305" cy="5873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4">
                      <a:lumMod val="75000"/>
                    </a:schemeClr>
                  </a:solidFill>
                </a:rPr>
                <a:t>4.8V</a:t>
              </a:r>
            </a:p>
            <a:p>
              <a:pPr algn="ctr"/>
              <a:r>
                <a:rPr lang="en-US" dirty="0" smtClean="0">
                  <a:solidFill>
                    <a:schemeClr val="accent4">
                      <a:lumMod val="75000"/>
                    </a:schemeClr>
                  </a:solidFill>
                </a:rPr>
                <a:t>LDO</a:t>
              </a:r>
              <a:endParaRPr lang="en-U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98991" y="6355834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4">
                      <a:lumMod val="75000"/>
                    </a:schemeClr>
                  </a:solidFill>
                </a:rPr>
                <a:t>x4</a:t>
              </a:r>
              <a:endParaRPr lang="en-U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758554" y="579427"/>
              <a:ext cx="858522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758554" y="1471609"/>
              <a:ext cx="858522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758554" y="2227266"/>
              <a:ext cx="858522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758554" y="2982923"/>
              <a:ext cx="858522" cy="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747800" y="3738580"/>
              <a:ext cx="858522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758554" y="4494237"/>
              <a:ext cx="858522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740178" y="5254688"/>
              <a:ext cx="2171643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822054" y="6078534"/>
              <a:ext cx="858522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758554" y="884227"/>
              <a:ext cx="858522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617076" y="2814648"/>
              <a:ext cx="1165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I/O Supply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959194" y="316597"/>
              <a:ext cx="378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B0F0"/>
                  </a:solidFill>
                </a:rPr>
                <a:t>8V</a:t>
              </a:r>
              <a:endParaRPr lang="en-US" sz="1400" dirty="0">
                <a:solidFill>
                  <a:srgbClr val="00B0F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59194" y="627651"/>
              <a:ext cx="466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B0F0"/>
                  </a:solidFill>
                </a:rPr>
                <a:t>-2.7</a:t>
              </a:r>
              <a:endParaRPr lang="en-US" sz="1400" dirty="0">
                <a:solidFill>
                  <a:srgbClr val="00B0F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620896" y="1295440"/>
              <a:ext cx="1069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DAC Core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17076" y="2042600"/>
              <a:ext cx="258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I/O Supply, FPGA VCCAUX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627830" y="4293180"/>
              <a:ext cx="1178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FPGA Core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78988" y="3553914"/>
              <a:ext cx="888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SDRAM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06322" y="531286"/>
              <a:ext cx="1377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RF Front End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24921" y="4907536"/>
              <a:ext cx="1098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PLLs, ADC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61257" y="5755368"/>
              <a:ext cx="16561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Ultra-low-noise</a:t>
              </a:r>
            </a:p>
            <a:p>
              <a:r>
                <a:rPr lang="en-US" dirty="0" smtClean="0"/>
                <a:t>Supply for LNAs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686581" y="4613845"/>
              <a:ext cx="895305" cy="5873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0.68V</a:t>
              </a:r>
            </a:p>
            <a:p>
              <a:pPr algn="ctr"/>
              <a:r>
                <a:rPr lang="en-US" sz="16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LDO</a:t>
              </a:r>
              <a:endPara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686581" y="5346147"/>
              <a:ext cx="895305" cy="5873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BD92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BD92DE"/>
                  </a:solidFill>
                </a:rPr>
                <a:t>1.8V</a:t>
              </a:r>
            </a:p>
            <a:p>
              <a:pPr algn="ctr"/>
              <a:r>
                <a:rPr lang="en-US" sz="1600" dirty="0" smtClean="0">
                  <a:solidFill>
                    <a:srgbClr val="BD92DE"/>
                  </a:solidFill>
                </a:rPr>
                <a:t>LDO</a:t>
              </a:r>
              <a:endParaRPr lang="en-US" sz="1600" dirty="0">
                <a:solidFill>
                  <a:srgbClr val="BD92DE"/>
                </a:solidFill>
              </a:endParaRPr>
            </a:p>
          </p:txBody>
        </p:sp>
        <p:cxnSp>
          <p:nvCxnSpPr>
            <p:cNvPr id="41" name="Elbow Connector 40"/>
            <p:cNvCxnSpPr>
              <a:endCxn id="38" idx="1"/>
            </p:cNvCxnSpPr>
            <p:nvPr/>
          </p:nvCxnSpPr>
          <p:spPr>
            <a:xfrm flipV="1">
              <a:off x="6911821" y="4907536"/>
              <a:ext cx="774760" cy="347152"/>
            </a:xfrm>
            <a:prstGeom prst="bentConnector3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endCxn id="39" idx="1"/>
            </p:cNvCxnSpPr>
            <p:nvPr/>
          </p:nvCxnSpPr>
          <p:spPr>
            <a:xfrm>
              <a:off x="6911821" y="5254688"/>
              <a:ext cx="774760" cy="385150"/>
            </a:xfrm>
            <a:prstGeom prst="bentConnector3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8" idx="3"/>
            </p:cNvCxnSpPr>
            <p:nvPr/>
          </p:nvCxnSpPr>
          <p:spPr>
            <a:xfrm>
              <a:off x="8581886" y="4907536"/>
              <a:ext cx="808761" cy="0"/>
            </a:xfrm>
            <a:prstGeom prst="line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9390647" y="4613845"/>
              <a:ext cx="8883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SDRAM</a:t>
              </a:r>
            </a:p>
            <a:p>
              <a:r>
                <a:rPr lang="en-US" dirty="0" smtClean="0"/>
                <a:t>VTERM</a:t>
              </a:r>
              <a:endParaRPr lang="en-US" dirty="0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8581886" y="5639838"/>
              <a:ext cx="808761" cy="0"/>
            </a:xfrm>
            <a:prstGeom prst="line">
              <a:avLst/>
            </a:prstGeom>
            <a:ln w="28575">
              <a:solidFill>
                <a:srgbClr val="BD92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9390647" y="5316672"/>
              <a:ext cx="7244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ADC</a:t>
              </a:r>
            </a:p>
            <a:p>
              <a:pPr algn="ctr"/>
              <a:r>
                <a:rPr lang="en-US" dirty="0" smtClean="0"/>
                <a:t>AVDD</a:t>
              </a:r>
              <a:endParaRPr lang="en-US" dirty="0"/>
            </a:p>
          </p:txBody>
        </p:sp>
        <p:cxnSp>
          <p:nvCxnSpPr>
            <p:cNvPr id="55" name="Straight Connector 54"/>
            <p:cNvCxnSpPr>
              <a:stCxn id="4" idx="3"/>
              <a:endCxn id="5" idx="1"/>
            </p:cNvCxnSpPr>
            <p:nvPr/>
          </p:nvCxnSpPr>
          <p:spPr>
            <a:xfrm flipV="1">
              <a:off x="1179828" y="1303334"/>
              <a:ext cx="516734" cy="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212589" y="1024029"/>
              <a:ext cx="4700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</a:rPr>
                <a:t>48V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  <p:cxnSp>
          <p:nvCxnSpPr>
            <p:cNvPr id="58" name="Elbow Connector 57"/>
            <p:cNvCxnSpPr>
              <a:stCxn id="5" idx="3"/>
              <a:endCxn id="13" idx="1"/>
            </p:cNvCxnSpPr>
            <p:nvPr/>
          </p:nvCxnSpPr>
          <p:spPr>
            <a:xfrm>
              <a:off x="2591867" y="1303334"/>
              <a:ext cx="1257409" cy="4702217"/>
            </a:xfrm>
            <a:prstGeom prst="bentConnector3">
              <a:avLst>
                <a:gd name="adj1" fmla="val 80141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5" idx="3"/>
              <a:endCxn id="6" idx="1"/>
            </p:cNvCxnSpPr>
            <p:nvPr/>
          </p:nvCxnSpPr>
          <p:spPr>
            <a:xfrm flipV="1">
              <a:off x="2591867" y="715952"/>
              <a:ext cx="1271382" cy="587382"/>
            </a:xfrm>
            <a:prstGeom prst="bentConnector3">
              <a:avLst>
                <a:gd name="adj1" fmla="val 79337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 rot="16200000">
              <a:off x="1187071" y="3382346"/>
              <a:ext cx="4376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Oscillators, RF LNAs, PAs, Mixers, DSAs, VGAs</a:t>
              </a:r>
              <a:endParaRPr lang="en-US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73873" y="2549787"/>
              <a:ext cx="2140521" cy="6427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COPPER SUICIDE CONENCTOR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66" name="Straight Connector 65"/>
            <p:cNvCxnSpPr>
              <a:endCxn id="64" idx="0"/>
            </p:cNvCxnSpPr>
            <p:nvPr/>
          </p:nvCxnSpPr>
          <p:spPr>
            <a:xfrm>
              <a:off x="1438194" y="1295440"/>
              <a:ext cx="5940" cy="125434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" idx="1"/>
            </p:cNvCxnSpPr>
            <p:nvPr/>
          </p:nvCxnSpPr>
          <p:spPr>
            <a:xfrm flipH="1">
              <a:off x="3598069" y="2227266"/>
              <a:ext cx="2651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9" idx="1"/>
            </p:cNvCxnSpPr>
            <p:nvPr/>
          </p:nvCxnSpPr>
          <p:spPr>
            <a:xfrm flipH="1">
              <a:off x="3598069" y="2982923"/>
              <a:ext cx="2651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10" idx="1"/>
            </p:cNvCxnSpPr>
            <p:nvPr/>
          </p:nvCxnSpPr>
          <p:spPr>
            <a:xfrm flipH="1">
              <a:off x="3598069" y="3738580"/>
              <a:ext cx="2544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11" idx="1"/>
            </p:cNvCxnSpPr>
            <p:nvPr/>
          </p:nvCxnSpPr>
          <p:spPr>
            <a:xfrm flipH="1">
              <a:off x="3598069" y="4494237"/>
              <a:ext cx="25442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12" idx="1"/>
            </p:cNvCxnSpPr>
            <p:nvPr/>
          </p:nvCxnSpPr>
          <p:spPr>
            <a:xfrm flipH="1">
              <a:off x="3598069" y="5249894"/>
              <a:ext cx="24680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7" idx="1"/>
            </p:cNvCxnSpPr>
            <p:nvPr/>
          </p:nvCxnSpPr>
          <p:spPr>
            <a:xfrm flipH="1">
              <a:off x="3598069" y="1471609"/>
              <a:ext cx="2651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8609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203</Words>
  <Application>Microsoft Office PowerPoint</Application>
  <PresentationFormat>Widescreen</PresentationFormat>
  <Paragraphs>119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echiu</dc:creator>
  <cp:lastModifiedBy>echiu</cp:lastModifiedBy>
  <cp:revision>28</cp:revision>
  <dcterms:created xsi:type="dcterms:W3CDTF">2017-01-23T22:26:29Z</dcterms:created>
  <dcterms:modified xsi:type="dcterms:W3CDTF">2017-01-24T23:57:59Z</dcterms:modified>
</cp:coreProperties>
</file>