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5294" autoAdjust="0"/>
  </p:normalViewPr>
  <p:slideViewPr>
    <p:cSldViewPr>
      <p:cViewPr varScale="1">
        <p:scale>
          <a:sx n="86" d="100"/>
          <a:sy n="86" d="100"/>
        </p:scale>
        <p:origin x="422" y="67"/>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5/23/2021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5/23/2021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descr="Map of World"/>
          <p:cNvSpPr>
            <a:spLocks noEditPoints="1"/>
          </p:cNvSpPr>
          <p:nvPr/>
        </p:nvSpPr>
        <p:spPr bwMode="gray">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5/23/2021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5/23/2021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5/23/2021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5/23/2021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5/23/2021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5/23/2021</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5/23/2021</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5/23/2021</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5/23/2021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5/23/2021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5/23/2021</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hyperlink" Target="https://censusindia.gov.in/Census_Data_2001/India_at_glance/variation.aspx" TargetMode="External"/><Relationship Id="rId3" Type="http://schemas.openxmlformats.org/officeDocument/2006/relationships/hyperlink" Target="https://www.toptal.com/designers/data-visualization/data-visualization-tools" TargetMode="External"/><Relationship Id="rId7" Type="http://schemas.openxmlformats.org/officeDocument/2006/relationships/hyperlink" Target="https://data.worldbank.org/indicator/SP.POP.TOTL?locations=IN" TargetMode="External"/><Relationship Id="rId2" Type="http://schemas.openxmlformats.org/officeDocument/2006/relationships/hyperlink" Target="https://public.tableau.com/en-us/s/" TargetMode="External"/><Relationship Id="rId1" Type="http://schemas.openxmlformats.org/officeDocument/2006/relationships/slideLayout" Target="../slideLayouts/slideLayout3.xml"/><Relationship Id="rId6" Type="http://schemas.openxmlformats.org/officeDocument/2006/relationships/hyperlink" Target="https://www.covid19india.org/" TargetMode="External"/><Relationship Id="rId5" Type="http://schemas.openxmlformats.org/officeDocument/2006/relationships/hyperlink" Target="https://www.datawrapper.de/" TargetMode="External"/><Relationship Id="rId4" Type="http://schemas.openxmlformats.org/officeDocument/2006/relationships/hyperlink" Target="https://powerbi.microsoft.com/en-us/" TargetMode="External"/><Relationship Id="rId9" Type="http://schemas.openxmlformats.org/officeDocument/2006/relationships/hyperlink" Target="https://cddep.org/wp-content/uploads/2020/04/State-wise-estimates-of-current-beds-and-ventilators_24Apr2020.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Arial" panose="020B0604020202020204" pitchFamily="34" charset="0"/>
                <a:cs typeface="Arial" panose="020B0604020202020204" pitchFamily="34" charset="0"/>
              </a:rPr>
              <a:t>Seminar(cs-19)</a:t>
            </a:r>
          </a:p>
        </p:txBody>
      </p:sp>
      <p:sp>
        <p:nvSpPr>
          <p:cNvPr id="3" name="Subtitle 2"/>
          <p:cNvSpPr>
            <a:spLocks noGrp="1"/>
          </p:cNvSpPr>
          <p:nvPr>
            <p:ph type="subTitle" idx="1"/>
          </p:nvPr>
        </p:nvSpPr>
        <p:spPr/>
        <p:txBody>
          <a:bodyPr>
            <a:normAutofit lnSpcReduction="10000"/>
          </a:bodyPr>
          <a:lstStyle/>
          <a:p>
            <a:r>
              <a:rPr lang="en-US" b="1" dirty="0">
                <a:latin typeface="Arial" panose="020B0604020202020204" pitchFamily="34" charset="0"/>
                <a:cs typeface="Arial" panose="020B0604020202020204" pitchFamily="34" charset="0"/>
              </a:rPr>
              <a:t>TOPIC: Data Visualization &amp; COVID-19 Trend Analysis in India</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Master of Computer Applications(MCA) 5</a:t>
            </a:r>
            <a:r>
              <a:rPr lang="en-US" baseline="30000" dirty="0">
                <a:latin typeface="Arial" panose="020B0604020202020204" pitchFamily="34" charset="0"/>
                <a:cs typeface="Arial" panose="020B0604020202020204" pitchFamily="34" charset="0"/>
              </a:rPr>
              <a:t>th</a:t>
            </a:r>
            <a:r>
              <a:rPr lang="en-US" dirty="0">
                <a:latin typeface="Arial" panose="020B0604020202020204" pitchFamily="34" charset="0"/>
                <a:cs typeface="Arial" panose="020B0604020202020204" pitchFamily="34" charset="0"/>
              </a:rPr>
              <a:t> Semester </a:t>
            </a:r>
          </a:p>
          <a:p>
            <a:r>
              <a:rPr lang="en-US" dirty="0">
                <a:latin typeface="Arial" panose="020B0604020202020204" pitchFamily="34" charset="0"/>
                <a:cs typeface="Arial" panose="020B0604020202020204" pitchFamily="34" charset="0"/>
              </a:rPr>
              <a:t>Presented by: Srijan Sareen</a:t>
            </a:r>
          </a:p>
          <a:p>
            <a:r>
              <a:rPr lang="en-US" dirty="0">
                <a:latin typeface="Arial" panose="020B0604020202020204" pitchFamily="34" charset="0"/>
                <a:cs typeface="Arial" panose="020B0604020202020204" pitchFamily="34" charset="0"/>
              </a:rPr>
              <a:t>Under the guidance of Dr. Anu Gupta</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2694E-296F-48BE-91F5-9FDFCBD43C74}"/>
              </a:ext>
            </a:extLst>
          </p:cNvPr>
          <p:cNvSpPr>
            <a:spLocks noGrp="1"/>
          </p:cNvSpPr>
          <p:nvPr>
            <p:ph type="title"/>
          </p:nvPr>
        </p:nvSpPr>
        <p:spPr>
          <a:xfrm>
            <a:off x="333772" y="29841"/>
            <a:ext cx="9753600" cy="720080"/>
          </a:xfrm>
        </p:spPr>
        <p:txBody>
          <a:bodyPr/>
          <a:lstStyle/>
          <a:p>
            <a:r>
              <a:rPr lang="en-US" dirty="0" err="1"/>
              <a:t>datapine</a:t>
            </a:r>
            <a:endParaRPr lang="en-IN" dirty="0"/>
          </a:p>
        </p:txBody>
      </p:sp>
      <p:sp>
        <p:nvSpPr>
          <p:cNvPr id="3" name="Text Placeholder 2">
            <a:extLst>
              <a:ext uri="{FF2B5EF4-FFF2-40B4-BE49-F238E27FC236}">
                <a16:creationId xmlns:a16="http://schemas.microsoft.com/office/drawing/2014/main" id="{1F1D8328-EE51-4425-A125-FF90B2C4DFB8}"/>
              </a:ext>
            </a:extLst>
          </p:cNvPr>
          <p:cNvSpPr>
            <a:spLocks noGrp="1"/>
          </p:cNvSpPr>
          <p:nvPr>
            <p:ph type="body" idx="1"/>
          </p:nvPr>
        </p:nvSpPr>
        <p:spPr>
          <a:xfrm>
            <a:off x="477788" y="749921"/>
            <a:ext cx="11711037" cy="2679079"/>
          </a:xfrm>
        </p:spPr>
        <p:txBody>
          <a:bodyPr>
            <a:normAutofit/>
          </a:bodyPr>
          <a:lstStyle/>
          <a:p>
            <a:pPr algn="l"/>
            <a:r>
              <a:rPr lang="en-US" b="1" i="0" dirty="0">
                <a:solidFill>
                  <a:srgbClr val="363A41"/>
                </a:solidFill>
                <a:effectLst/>
                <a:latin typeface="Arial" panose="020B0604020202020204" pitchFamily="34" charset="0"/>
                <a:cs typeface="Arial" panose="020B0604020202020204" pitchFamily="34" charset="0"/>
              </a:rPr>
              <a:t>What is </a:t>
            </a:r>
            <a:r>
              <a:rPr lang="en-US" b="1" i="0" dirty="0" err="1">
                <a:solidFill>
                  <a:srgbClr val="363A41"/>
                </a:solidFill>
                <a:effectLst/>
                <a:latin typeface="Arial" panose="020B0604020202020204" pitchFamily="34" charset="0"/>
                <a:cs typeface="Arial" panose="020B0604020202020204" pitchFamily="34" charset="0"/>
              </a:rPr>
              <a:t>datapine</a:t>
            </a:r>
            <a:r>
              <a:rPr lang="en-US" b="1" i="0" dirty="0">
                <a:solidFill>
                  <a:srgbClr val="363A41"/>
                </a:solidFill>
                <a:effectLst/>
                <a:latin typeface="Arial" panose="020B0604020202020204" pitchFamily="34" charset="0"/>
                <a:cs typeface="Arial" panose="020B0604020202020204" pitchFamily="34" charset="0"/>
              </a:rPr>
              <a:t>?</a:t>
            </a:r>
          </a:p>
          <a:p>
            <a:pPr algn="l"/>
            <a:r>
              <a:rPr lang="en-US" dirty="0" err="1">
                <a:solidFill>
                  <a:srgbClr val="363A41"/>
                </a:solidFill>
                <a:latin typeface="Arial" panose="020B0604020202020204" pitchFamily="34" charset="0"/>
                <a:cs typeface="Arial" panose="020B0604020202020204" pitchFamily="34" charset="0"/>
              </a:rPr>
              <a:t>D</a:t>
            </a:r>
            <a:r>
              <a:rPr lang="en-US" b="0" i="0" dirty="0" err="1">
                <a:solidFill>
                  <a:srgbClr val="363A41"/>
                </a:solidFill>
                <a:effectLst/>
                <a:latin typeface="Arial" panose="020B0604020202020204" pitchFamily="34" charset="0"/>
                <a:cs typeface="Arial" panose="020B0604020202020204" pitchFamily="34" charset="0"/>
              </a:rPr>
              <a:t>atapine</a:t>
            </a:r>
            <a:r>
              <a:rPr lang="en-US" b="0" i="0" dirty="0">
                <a:solidFill>
                  <a:srgbClr val="363A41"/>
                </a:solidFill>
                <a:effectLst/>
                <a:latin typeface="Arial" panose="020B0604020202020204" pitchFamily="34" charset="0"/>
                <a:cs typeface="Arial" panose="020B0604020202020204" pitchFamily="34" charset="0"/>
              </a:rPr>
              <a:t> helps companies transform data into valuable new insights and make data-driven decisions in real time. A user-friendly drag &amp; drop interface allows non-technical users to understand complex data sets and answer important business questions. </a:t>
            </a:r>
            <a:r>
              <a:rPr lang="en-US" dirty="0" err="1">
                <a:solidFill>
                  <a:srgbClr val="363A41"/>
                </a:solidFill>
                <a:latin typeface="Arial" panose="020B0604020202020204" pitchFamily="34" charset="0"/>
                <a:cs typeface="Arial" panose="020B0604020202020204" pitchFamily="34" charset="0"/>
              </a:rPr>
              <a:t>D</a:t>
            </a:r>
            <a:r>
              <a:rPr lang="en-US" b="0" i="0" dirty="0" err="1">
                <a:solidFill>
                  <a:srgbClr val="363A41"/>
                </a:solidFill>
                <a:effectLst/>
                <a:latin typeface="Arial" panose="020B0604020202020204" pitchFamily="34" charset="0"/>
                <a:cs typeface="Arial" panose="020B0604020202020204" pitchFamily="34" charset="0"/>
              </a:rPr>
              <a:t>atapine</a:t>
            </a:r>
            <a:r>
              <a:rPr lang="en-US" b="0" i="0" dirty="0">
                <a:solidFill>
                  <a:srgbClr val="363A41"/>
                </a:solidFill>
                <a:effectLst/>
                <a:latin typeface="Arial" panose="020B0604020202020204" pitchFamily="34" charset="0"/>
                <a:cs typeface="Arial" panose="020B0604020202020204" pitchFamily="34" charset="0"/>
              </a:rPr>
              <a:t> offers a variety of innovative BI 4.0 features such as </a:t>
            </a:r>
            <a:r>
              <a:rPr lang="en-US" b="1" i="0" dirty="0">
                <a:solidFill>
                  <a:srgbClr val="363A41"/>
                </a:solidFill>
                <a:effectLst/>
                <a:latin typeface="Arial" panose="020B0604020202020204" pitchFamily="34" charset="0"/>
                <a:cs typeface="Arial" panose="020B0604020202020204" pitchFamily="34" charset="0"/>
              </a:rPr>
              <a:t>intelligent alerts</a:t>
            </a:r>
            <a:r>
              <a:rPr lang="en-US" b="0" i="0" dirty="0">
                <a:solidFill>
                  <a:srgbClr val="363A41"/>
                </a:solidFill>
                <a:effectLst/>
                <a:latin typeface="Arial" panose="020B0604020202020204" pitchFamily="34" charset="0"/>
                <a:cs typeface="Arial" panose="020B0604020202020204" pitchFamily="34" charset="0"/>
              </a:rPr>
              <a:t>, </a:t>
            </a:r>
            <a:r>
              <a:rPr lang="en-US" b="1" i="0" dirty="0">
                <a:solidFill>
                  <a:srgbClr val="363A41"/>
                </a:solidFill>
                <a:effectLst/>
                <a:latin typeface="Arial" panose="020B0604020202020204" pitchFamily="34" charset="0"/>
                <a:cs typeface="Arial" panose="020B0604020202020204" pitchFamily="34" charset="0"/>
              </a:rPr>
              <a:t>predictive analytics</a:t>
            </a:r>
            <a:r>
              <a:rPr lang="en-US" b="0" i="0" dirty="0">
                <a:solidFill>
                  <a:srgbClr val="363A41"/>
                </a:solidFill>
                <a:effectLst/>
                <a:latin typeface="Arial" panose="020B0604020202020204" pitchFamily="34" charset="0"/>
                <a:cs typeface="Arial" panose="020B0604020202020204" pitchFamily="34" charset="0"/>
              </a:rPr>
              <a:t> and </a:t>
            </a:r>
            <a:r>
              <a:rPr lang="en-US" b="1" i="0" dirty="0">
                <a:solidFill>
                  <a:srgbClr val="363A41"/>
                </a:solidFill>
                <a:effectLst/>
                <a:latin typeface="Arial" panose="020B0604020202020204" pitchFamily="34" charset="0"/>
                <a:cs typeface="Arial" panose="020B0604020202020204" pitchFamily="34" charset="0"/>
              </a:rPr>
              <a:t>interactive dashboard functions</a:t>
            </a:r>
            <a:r>
              <a:rPr lang="en-US" b="0" i="0" dirty="0">
                <a:solidFill>
                  <a:srgbClr val="363A41"/>
                </a:solidFill>
                <a:effectLst/>
                <a:latin typeface="Arial" panose="020B0604020202020204" pitchFamily="34" charset="0"/>
                <a:cs typeface="Arial" panose="020B0604020202020204" pitchFamily="34" charset="0"/>
              </a:rPr>
              <a:t>.</a:t>
            </a:r>
          </a:p>
          <a:p>
            <a:pPr algn="l"/>
            <a:r>
              <a:rPr lang="en-US" b="1" i="0" dirty="0">
                <a:solidFill>
                  <a:srgbClr val="363A41"/>
                </a:solidFill>
                <a:effectLst/>
                <a:latin typeface="Arial" panose="020B0604020202020204" pitchFamily="34" charset="0"/>
                <a:cs typeface="Arial" panose="020B0604020202020204" pitchFamily="34" charset="0"/>
              </a:rPr>
              <a:t>Best For</a:t>
            </a:r>
          </a:p>
          <a:p>
            <a:pPr algn="l"/>
            <a:r>
              <a:rPr lang="en-US" b="0" i="1" dirty="0">
                <a:solidFill>
                  <a:srgbClr val="363A41"/>
                </a:solidFill>
                <a:effectLst/>
                <a:latin typeface="Arial" panose="020B0604020202020204" pitchFamily="34" charset="0"/>
                <a:cs typeface="Arial" panose="020B0604020202020204" pitchFamily="34" charset="0"/>
              </a:rPr>
              <a:t>Thanks to </a:t>
            </a:r>
            <a:r>
              <a:rPr lang="en-US" b="0" i="1" dirty="0" err="1">
                <a:solidFill>
                  <a:srgbClr val="363A41"/>
                </a:solidFill>
                <a:effectLst/>
                <a:latin typeface="Arial" panose="020B0604020202020204" pitchFamily="34" charset="0"/>
                <a:cs typeface="Arial" panose="020B0604020202020204" pitchFamily="34" charset="0"/>
              </a:rPr>
              <a:t>datapine's</a:t>
            </a:r>
            <a:r>
              <a:rPr lang="en-US" b="0" i="1" dirty="0">
                <a:solidFill>
                  <a:srgbClr val="363A41"/>
                </a:solidFill>
                <a:effectLst/>
                <a:latin typeface="Arial" panose="020B0604020202020204" pitchFamily="34" charset="0"/>
                <a:cs typeface="Arial" panose="020B0604020202020204" pitchFamily="34" charset="0"/>
              </a:rPr>
              <a:t> intuitive user interface, users across multiple departments &amp; skill levels, from managers to data analysts, can analyze business data and create professional dashboards with ease.</a:t>
            </a:r>
            <a:endParaRPr lang="en-US" b="0" i="0" dirty="0">
              <a:solidFill>
                <a:srgbClr val="363A41"/>
              </a:solidFill>
              <a:effectLst/>
              <a:latin typeface="Arial" panose="020B0604020202020204" pitchFamily="34" charset="0"/>
              <a:cs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33946E37-FBC4-4659-9385-08CEDB7938A7}"/>
              </a:ext>
            </a:extLst>
          </p:cNvPr>
          <p:cNvPicPr>
            <a:picLocks noChangeAspect="1"/>
          </p:cNvPicPr>
          <p:nvPr/>
        </p:nvPicPr>
        <p:blipFill>
          <a:blip r:embed="rId2"/>
          <a:stretch>
            <a:fillRect/>
          </a:stretch>
        </p:blipFill>
        <p:spPr>
          <a:xfrm>
            <a:off x="0" y="3747806"/>
            <a:ext cx="1912235" cy="3110194"/>
          </a:xfrm>
          <a:prstGeom prst="rect">
            <a:avLst/>
          </a:prstGeom>
        </p:spPr>
      </p:pic>
      <p:sp>
        <p:nvSpPr>
          <p:cNvPr id="6" name="TextBox 5">
            <a:extLst>
              <a:ext uri="{FF2B5EF4-FFF2-40B4-BE49-F238E27FC236}">
                <a16:creationId xmlns:a16="http://schemas.microsoft.com/office/drawing/2014/main" id="{755F9A64-8976-4BD5-9F4A-8D3BB2C08C07}"/>
              </a:ext>
            </a:extLst>
          </p:cNvPr>
          <p:cNvSpPr txBox="1"/>
          <p:nvPr/>
        </p:nvSpPr>
        <p:spPr>
          <a:xfrm>
            <a:off x="40269" y="3323074"/>
            <a:ext cx="1449436" cy="424732"/>
          </a:xfrm>
          <a:prstGeom prst="rect">
            <a:avLst/>
          </a:prstGeom>
          <a:noFill/>
        </p:spPr>
        <p:txBody>
          <a:bodyPr wrap="none" rtlCol="0">
            <a:spAutoFit/>
          </a:bodyPr>
          <a:lstStyle/>
          <a:p>
            <a:pPr>
              <a:lnSpc>
                <a:spcPct val="90000"/>
              </a:lnSpc>
            </a:pPr>
            <a:r>
              <a:rPr lang="en-US" sz="2400" dirty="0"/>
              <a:t>Features</a:t>
            </a:r>
            <a:endParaRPr lang="en-IN" sz="2400" dirty="0"/>
          </a:p>
        </p:txBody>
      </p:sp>
      <p:pic>
        <p:nvPicPr>
          <p:cNvPr id="8" name="Picture 7">
            <a:extLst>
              <a:ext uri="{FF2B5EF4-FFF2-40B4-BE49-F238E27FC236}">
                <a16:creationId xmlns:a16="http://schemas.microsoft.com/office/drawing/2014/main" id="{ED9B2DF9-79F0-47B4-B228-B6BF5D24EFFB}"/>
              </a:ext>
            </a:extLst>
          </p:cNvPr>
          <p:cNvPicPr>
            <a:picLocks noChangeAspect="1"/>
          </p:cNvPicPr>
          <p:nvPr/>
        </p:nvPicPr>
        <p:blipFill>
          <a:blip r:embed="rId3"/>
          <a:stretch>
            <a:fillRect/>
          </a:stretch>
        </p:blipFill>
        <p:spPr>
          <a:xfrm>
            <a:off x="2985024" y="3419605"/>
            <a:ext cx="1747397" cy="1758491"/>
          </a:xfrm>
          <a:prstGeom prst="rect">
            <a:avLst/>
          </a:prstGeom>
        </p:spPr>
      </p:pic>
      <p:pic>
        <p:nvPicPr>
          <p:cNvPr id="10" name="Picture 9">
            <a:extLst>
              <a:ext uri="{FF2B5EF4-FFF2-40B4-BE49-F238E27FC236}">
                <a16:creationId xmlns:a16="http://schemas.microsoft.com/office/drawing/2014/main" id="{98FE044F-F528-45FC-A238-4648CC5C4018}"/>
              </a:ext>
            </a:extLst>
          </p:cNvPr>
          <p:cNvPicPr>
            <a:picLocks noChangeAspect="1"/>
          </p:cNvPicPr>
          <p:nvPr/>
        </p:nvPicPr>
        <p:blipFill>
          <a:blip r:embed="rId4"/>
          <a:stretch>
            <a:fillRect/>
          </a:stretch>
        </p:blipFill>
        <p:spPr>
          <a:xfrm>
            <a:off x="2998068" y="5148028"/>
            <a:ext cx="1747397" cy="1653828"/>
          </a:xfrm>
          <a:prstGeom prst="rect">
            <a:avLst/>
          </a:prstGeom>
        </p:spPr>
      </p:pic>
      <p:pic>
        <p:nvPicPr>
          <p:cNvPr id="12" name="Picture 11">
            <a:extLst>
              <a:ext uri="{FF2B5EF4-FFF2-40B4-BE49-F238E27FC236}">
                <a16:creationId xmlns:a16="http://schemas.microsoft.com/office/drawing/2014/main" id="{79CF467E-F012-45E7-9EEF-8F0DCA27E298}"/>
              </a:ext>
            </a:extLst>
          </p:cNvPr>
          <p:cNvPicPr>
            <a:picLocks noChangeAspect="1"/>
          </p:cNvPicPr>
          <p:nvPr/>
        </p:nvPicPr>
        <p:blipFill>
          <a:blip r:embed="rId5"/>
          <a:stretch>
            <a:fillRect/>
          </a:stretch>
        </p:blipFill>
        <p:spPr>
          <a:xfrm>
            <a:off x="4888208" y="4256285"/>
            <a:ext cx="1897922" cy="1280930"/>
          </a:xfrm>
          <a:prstGeom prst="rect">
            <a:avLst/>
          </a:prstGeom>
        </p:spPr>
      </p:pic>
      <p:pic>
        <p:nvPicPr>
          <p:cNvPr id="16" name="Picture 15">
            <a:extLst>
              <a:ext uri="{FF2B5EF4-FFF2-40B4-BE49-F238E27FC236}">
                <a16:creationId xmlns:a16="http://schemas.microsoft.com/office/drawing/2014/main" id="{26A4E9F0-4CFF-4207-9DE0-BAD15B1E6980}"/>
              </a:ext>
            </a:extLst>
          </p:cNvPr>
          <p:cNvPicPr>
            <a:picLocks noChangeAspect="1"/>
          </p:cNvPicPr>
          <p:nvPr/>
        </p:nvPicPr>
        <p:blipFill>
          <a:blip r:embed="rId6"/>
          <a:stretch>
            <a:fillRect/>
          </a:stretch>
        </p:blipFill>
        <p:spPr>
          <a:xfrm>
            <a:off x="4888208" y="5512303"/>
            <a:ext cx="1886179" cy="1280930"/>
          </a:xfrm>
          <a:prstGeom prst="rect">
            <a:avLst/>
          </a:prstGeom>
        </p:spPr>
      </p:pic>
      <p:pic>
        <p:nvPicPr>
          <p:cNvPr id="6146" name="Picture 2" descr="datapine Review – 2020 Pricing, Features, Shortcomings">
            <a:extLst>
              <a:ext uri="{FF2B5EF4-FFF2-40B4-BE49-F238E27FC236}">
                <a16:creationId xmlns:a16="http://schemas.microsoft.com/office/drawing/2014/main" id="{4D45F5F9-72C3-414D-9D57-430DC6AD757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254662" y="5711267"/>
            <a:ext cx="1935542" cy="193554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datapine Reviews and Pricing - 2020">
            <a:extLst>
              <a:ext uri="{FF2B5EF4-FFF2-40B4-BE49-F238E27FC236}">
                <a16:creationId xmlns:a16="http://schemas.microsoft.com/office/drawing/2014/main" id="{00206F8B-38A1-4B45-87BB-994E332DCB0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38628" y="3027261"/>
            <a:ext cx="4124108" cy="3282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62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7DBE-5289-4A62-BF13-6CB24FD50EE3}"/>
              </a:ext>
            </a:extLst>
          </p:cNvPr>
          <p:cNvSpPr>
            <a:spLocks noGrp="1"/>
          </p:cNvSpPr>
          <p:nvPr>
            <p:ph type="title"/>
          </p:nvPr>
        </p:nvSpPr>
        <p:spPr>
          <a:xfrm>
            <a:off x="189756" y="0"/>
            <a:ext cx="9753600" cy="706090"/>
          </a:xfrm>
        </p:spPr>
        <p:txBody>
          <a:bodyPr/>
          <a:lstStyle/>
          <a:p>
            <a:r>
              <a:rPr lang="en-US" dirty="0">
                <a:latin typeface="Arial" panose="020B0604020202020204" pitchFamily="34" charset="0"/>
                <a:cs typeface="Arial" panose="020B0604020202020204" pitchFamily="34" charset="0"/>
              </a:rPr>
              <a:t>COVID-19 Trends in India</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2EA86C8-1EED-49C7-943B-FE6A666B4050}"/>
              </a:ext>
            </a:extLst>
          </p:cNvPr>
          <p:cNvPicPr>
            <a:picLocks noChangeAspect="1"/>
          </p:cNvPicPr>
          <p:nvPr/>
        </p:nvPicPr>
        <p:blipFill>
          <a:blip r:embed="rId2"/>
          <a:stretch>
            <a:fillRect/>
          </a:stretch>
        </p:blipFill>
        <p:spPr>
          <a:xfrm>
            <a:off x="219747" y="736121"/>
            <a:ext cx="11203258" cy="4925128"/>
          </a:xfrm>
          <a:prstGeom prst="rect">
            <a:avLst/>
          </a:prstGeom>
        </p:spPr>
      </p:pic>
      <p:sp>
        <p:nvSpPr>
          <p:cNvPr id="6" name="Text Placeholder 2">
            <a:extLst>
              <a:ext uri="{FF2B5EF4-FFF2-40B4-BE49-F238E27FC236}">
                <a16:creationId xmlns:a16="http://schemas.microsoft.com/office/drawing/2014/main" id="{97184782-CED8-4309-A87C-EA6046757EAD}"/>
              </a:ext>
            </a:extLst>
          </p:cNvPr>
          <p:cNvSpPr txBox="1">
            <a:spLocks/>
          </p:cNvSpPr>
          <p:nvPr/>
        </p:nvSpPr>
        <p:spPr>
          <a:xfrm>
            <a:off x="-34143" y="5691280"/>
            <a:ext cx="11711037" cy="2679079"/>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sz="1600" b="1" dirty="0">
                <a:solidFill>
                  <a:srgbClr val="363A41"/>
                </a:solidFill>
                <a:latin typeface="Arial" panose="020B0604020202020204" pitchFamily="34" charset="0"/>
                <a:cs typeface="Arial" panose="020B0604020202020204" pitchFamily="34" charset="0"/>
              </a:rPr>
              <a:t>Interpretations:</a:t>
            </a:r>
          </a:p>
          <a:p>
            <a:pPr lvl="1">
              <a:buFont typeface="+mj-lt"/>
              <a:buAutoNum type="arabicPeriod"/>
            </a:pPr>
            <a:r>
              <a:rPr lang="en-US" sz="1600" b="1" dirty="0">
                <a:solidFill>
                  <a:srgbClr val="363A41"/>
                </a:solidFill>
                <a:latin typeface="Arial" panose="020B0604020202020204" pitchFamily="34" charset="0"/>
                <a:cs typeface="Arial" panose="020B0604020202020204" pitchFamily="34" charset="0"/>
              </a:rPr>
              <a:t>New cases are decreasing, slope of total cases is decreasing as the rate at which new cases are coming have decreased. </a:t>
            </a:r>
          </a:p>
          <a:p>
            <a:pPr lvl="1">
              <a:buFont typeface="+mj-lt"/>
              <a:buAutoNum type="arabicPeriod"/>
            </a:pPr>
            <a:r>
              <a:rPr lang="en-US" sz="1600" b="1" dirty="0">
                <a:solidFill>
                  <a:srgbClr val="363A41"/>
                </a:solidFill>
                <a:latin typeface="Arial" panose="020B0604020202020204" pitchFamily="34" charset="0"/>
                <a:cs typeface="Arial" panose="020B0604020202020204" pitchFamily="34" charset="0"/>
              </a:rPr>
              <a:t>The chart for deaths due to corona virus is similar to the variations in the new cases. </a:t>
            </a:r>
            <a:endParaRPr lang="en-US" sz="1600" dirty="0">
              <a:solidFill>
                <a:srgbClr val="363A41"/>
              </a:solidFill>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97641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9FFB-F7A6-4485-ACB5-BFD133F63C99}"/>
              </a:ext>
            </a:extLst>
          </p:cNvPr>
          <p:cNvSpPr>
            <a:spLocks noGrp="1"/>
          </p:cNvSpPr>
          <p:nvPr>
            <p:ph type="title"/>
          </p:nvPr>
        </p:nvSpPr>
        <p:spPr>
          <a:xfrm>
            <a:off x="117748" y="44624"/>
            <a:ext cx="9753600" cy="634082"/>
          </a:xfrm>
        </p:spPr>
        <p:txBody>
          <a:bodyPr>
            <a:noAutofit/>
          </a:bodyPr>
          <a:lstStyle/>
          <a:p>
            <a:r>
              <a:rPr lang="en-US" dirty="0">
                <a:latin typeface="Arial" panose="020B0604020202020204" pitchFamily="34" charset="0"/>
                <a:cs typeface="Arial" panose="020B0604020202020204" pitchFamily="34" charset="0"/>
              </a:rPr>
              <a:t>Virus Spread per million</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D8AC3E0-1C45-4294-A66C-DDCE6A0C7196}"/>
              </a:ext>
            </a:extLst>
          </p:cNvPr>
          <p:cNvPicPr>
            <a:picLocks noChangeAspect="1"/>
          </p:cNvPicPr>
          <p:nvPr/>
        </p:nvPicPr>
        <p:blipFill>
          <a:blip r:embed="rId2"/>
          <a:stretch>
            <a:fillRect/>
          </a:stretch>
        </p:blipFill>
        <p:spPr>
          <a:xfrm>
            <a:off x="333771" y="664155"/>
            <a:ext cx="11060847" cy="5141109"/>
          </a:xfrm>
          <a:prstGeom prst="rect">
            <a:avLst/>
          </a:prstGeom>
        </p:spPr>
      </p:pic>
      <p:sp>
        <p:nvSpPr>
          <p:cNvPr id="6" name="Text Placeholder 2">
            <a:extLst>
              <a:ext uri="{FF2B5EF4-FFF2-40B4-BE49-F238E27FC236}">
                <a16:creationId xmlns:a16="http://schemas.microsoft.com/office/drawing/2014/main" id="{814872DD-8D9D-48EA-8760-785A704ACD54}"/>
              </a:ext>
            </a:extLst>
          </p:cNvPr>
          <p:cNvSpPr txBox="1">
            <a:spLocks/>
          </p:cNvSpPr>
          <p:nvPr/>
        </p:nvSpPr>
        <p:spPr>
          <a:xfrm>
            <a:off x="0" y="5805265"/>
            <a:ext cx="11711037" cy="1008112"/>
          </a:xfrm>
          <a:prstGeom prst="rect">
            <a:avLst/>
          </a:prstGeom>
        </p:spPr>
        <p:txBody>
          <a:bodyPr vert="horz" lIns="91440" tIns="45720" rIns="91440" bIns="45720" rtlCol="0">
            <a:normAutofit fontScale="92500" lnSpcReduction="20000"/>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sz="1700" b="1" dirty="0">
                <a:solidFill>
                  <a:srgbClr val="363A41"/>
                </a:solidFill>
                <a:latin typeface="Arial" panose="020B0604020202020204" pitchFamily="34" charset="0"/>
                <a:cs typeface="Arial" panose="020B0604020202020204" pitchFamily="34" charset="0"/>
              </a:rPr>
              <a:t>Interpretations:</a:t>
            </a:r>
          </a:p>
          <a:p>
            <a:pPr lvl="1">
              <a:buFont typeface="+mj-lt"/>
              <a:buAutoNum type="arabicPeriod"/>
            </a:pPr>
            <a:r>
              <a:rPr lang="en-US" sz="1700" b="1" dirty="0">
                <a:solidFill>
                  <a:srgbClr val="363A41"/>
                </a:solidFill>
                <a:latin typeface="Arial" panose="020B0604020202020204" pitchFamily="34" charset="0"/>
                <a:cs typeface="Arial" panose="020B0604020202020204" pitchFamily="34" charset="0"/>
              </a:rPr>
              <a:t>As the virus spread increases per million the slope of the total cases increases which signifies higher spreads of virus. The spread of the virus was the greatest in the month of September 2020 and has been decreasing.</a:t>
            </a:r>
          </a:p>
          <a:p>
            <a:pPr lvl="1">
              <a:buFont typeface="+mj-lt"/>
              <a:buAutoNum type="arabicPeriod"/>
            </a:pPr>
            <a:r>
              <a:rPr lang="en-US" sz="1700" b="1" dirty="0">
                <a:solidFill>
                  <a:srgbClr val="363A41"/>
                </a:solidFill>
                <a:latin typeface="Arial" panose="020B0604020202020204" pitchFamily="34" charset="0"/>
                <a:cs typeface="Arial" panose="020B0604020202020204" pitchFamily="34" charset="0"/>
              </a:rPr>
              <a:t>Reasons for decrease: less testing in many states, less spread of the virus, more precautions are taken etc. </a:t>
            </a:r>
            <a:endParaRPr lang="en-US" sz="1700" dirty="0">
              <a:solidFill>
                <a:srgbClr val="363A41"/>
              </a:solidFill>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69718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9E5E-D05A-4ED6-80C0-3842EE77C77F}"/>
              </a:ext>
            </a:extLst>
          </p:cNvPr>
          <p:cNvSpPr>
            <a:spLocks noGrp="1"/>
          </p:cNvSpPr>
          <p:nvPr>
            <p:ph type="title"/>
          </p:nvPr>
        </p:nvSpPr>
        <p:spPr>
          <a:xfrm>
            <a:off x="333772" y="0"/>
            <a:ext cx="9753600" cy="706090"/>
          </a:xfrm>
        </p:spPr>
        <p:txBody>
          <a:bodyPr/>
          <a:lstStyle/>
          <a:p>
            <a:r>
              <a:rPr lang="en-US" dirty="0"/>
              <a:t>Death rate due to covid-19</a:t>
            </a:r>
            <a:endParaRPr lang="en-IN" dirty="0"/>
          </a:p>
        </p:txBody>
      </p:sp>
      <p:pic>
        <p:nvPicPr>
          <p:cNvPr id="7" name="Picture 6">
            <a:extLst>
              <a:ext uri="{FF2B5EF4-FFF2-40B4-BE49-F238E27FC236}">
                <a16:creationId xmlns:a16="http://schemas.microsoft.com/office/drawing/2014/main" id="{42AAC7A0-B98B-4EA9-8578-E781DBA4EAD9}"/>
              </a:ext>
            </a:extLst>
          </p:cNvPr>
          <p:cNvPicPr>
            <a:picLocks noChangeAspect="1"/>
          </p:cNvPicPr>
          <p:nvPr/>
        </p:nvPicPr>
        <p:blipFill>
          <a:blip r:embed="rId2"/>
          <a:stretch>
            <a:fillRect/>
          </a:stretch>
        </p:blipFill>
        <p:spPr>
          <a:xfrm>
            <a:off x="333772" y="764704"/>
            <a:ext cx="7107058" cy="5949280"/>
          </a:xfrm>
          <a:prstGeom prst="rect">
            <a:avLst/>
          </a:prstGeom>
        </p:spPr>
      </p:pic>
      <p:sp>
        <p:nvSpPr>
          <p:cNvPr id="8" name="Text Placeholder 2">
            <a:extLst>
              <a:ext uri="{FF2B5EF4-FFF2-40B4-BE49-F238E27FC236}">
                <a16:creationId xmlns:a16="http://schemas.microsoft.com/office/drawing/2014/main" id="{AD024069-5403-4394-9AC2-16574E5CFF1D}"/>
              </a:ext>
            </a:extLst>
          </p:cNvPr>
          <p:cNvSpPr txBox="1">
            <a:spLocks/>
          </p:cNvSpPr>
          <p:nvPr/>
        </p:nvSpPr>
        <p:spPr>
          <a:xfrm>
            <a:off x="7476718" y="980728"/>
            <a:ext cx="4222204" cy="5184577"/>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sz="1600" b="1" dirty="0">
                <a:solidFill>
                  <a:srgbClr val="363A41"/>
                </a:solidFill>
                <a:latin typeface="Arial" panose="020B0604020202020204" pitchFamily="34" charset="0"/>
                <a:cs typeface="Arial" panose="020B0604020202020204" pitchFamily="34" charset="0"/>
              </a:rPr>
              <a:t>Interpretations:</a:t>
            </a:r>
          </a:p>
          <a:p>
            <a:pPr lvl="1"/>
            <a:r>
              <a:rPr lang="en-US" sz="1600" b="1" dirty="0">
                <a:solidFill>
                  <a:srgbClr val="363A41"/>
                </a:solidFill>
                <a:latin typeface="Arial" panose="020B0604020202020204" pitchFamily="34" charset="0"/>
                <a:cs typeface="Arial" panose="020B0604020202020204" pitchFamily="34" charset="0"/>
              </a:rPr>
              <a:t> The death ratio are decreasing in every quarter.</a:t>
            </a:r>
          </a:p>
          <a:p>
            <a:pPr lvl="1"/>
            <a:r>
              <a:rPr lang="en-US" sz="1600" b="1" dirty="0">
                <a:solidFill>
                  <a:srgbClr val="363A41"/>
                </a:solidFill>
                <a:latin typeface="Arial" panose="020B0604020202020204" pitchFamily="34" charset="0"/>
                <a:cs typeface="Arial" panose="020B0604020202020204" pitchFamily="34" charset="0"/>
              </a:rPr>
              <a:t>However, the depth of the chart is increasing and hence the number of cases are increasing rapidly which is greater than the increase in the death rate. Since the number of cases are increasing rapidly so death rate is decreasing.</a:t>
            </a:r>
            <a:endParaRPr lang="en-US" sz="1600" dirty="0">
              <a:solidFill>
                <a:srgbClr val="363A41"/>
              </a:solidFill>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59047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7EEA22-3E30-441E-B88B-7F816C7B5D09}"/>
              </a:ext>
            </a:extLst>
          </p:cNvPr>
          <p:cNvSpPr>
            <a:spLocks noGrp="1"/>
          </p:cNvSpPr>
          <p:nvPr>
            <p:ph type="body" idx="1"/>
          </p:nvPr>
        </p:nvSpPr>
        <p:spPr>
          <a:xfrm>
            <a:off x="189756" y="108977"/>
            <a:ext cx="7853063" cy="381000"/>
          </a:xfrm>
        </p:spPr>
        <p:txBody>
          <a:bodyPr>
            <a:noAutofit/>
          </a:bodyPr>
          <a:lstStyle/>
          <a:p>
            <a:r>
              <a:rPr lang="en-US" sz="4000" dirty="0">
                <a:latin typeface="Arial" panose="020B0604020202020204" pitchFamily="34" charset="0"/>
                <a:cs typeface="Arial" panose="020B0604020202020204" pitchFamily="34" charset="0"/>
              </a:rPr>
              <a:t>Recovery Rate</a:t>
            </a:r>
            <a:endParaRPr lang="en-IN" sz="40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78336C24-5C94-4344-9416-CD10CC5402A0}"/>
              </a:ext>
            </a:extLst>
          </p:cNvPr>
          <p:cNvPicPr>
            <a:picLocks noChangeAspect="1"/>
          </p:cNvPicPr>
          <p:nvPr/>
        </p:nvPicPr>
        <p:blipFill>
          <a:blip r:embed="rId2"/>
          <a:stretch>
            <a:fillRect/>
          </a:stretch>
        </p:blipFill>
        <p:spPr>
          <a:xfrm>
            <a:off x="0" y="692694"/>
            <a:ext cx="8757183" cy="5760641"/>
          </a:xfrm>
          <a:prstGeom prst="rect">
            <a:avLst/>
          </a:prstGeom>
        </p:spPr>
      </p:pic>
      <p:sp>
        <p:nvSpPr>
          <p:cNvPr id="8" name="Text Placeholder 2">
            <a:extLst>
              <a:ext uri="{FF2B5EF4-FFF2-40B4-BE49-F238E27FC236}">
                <a16:creationId xmlns:a16="http://schemas.microsoft.com/office/drawing/2014/main" id="{B8BFBC57-42D1-4929-BD1A-B46C08194A40}"/>
              </a:ext>
            </a:extLst>
          </p:cNvPr>
          <p:cNvSpPr txBox="1">
            <a:spLocks/>
          </p:cNvSpPr>
          <p:nvPr/>
        </p:nvSpPr>
        <p:spPr>
          <a:xfrm>
            <a:off x="8757183" y="980728"/>
            <a:ext cx="3507840" cy="5184577"/>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sz="1600" b="1" dirty="0">
                <a:solidFill>
                  <a:srgbClr val="363A41"/>
                </a:solidFill>
                <a:latin typeface="Arial" panose="020B0604020202020204" pitchFamily="34" charset="0"/>
                <a:cs typeface="Arial" panose="020B0604020202020204" pitchFamily="34" charset="0"/>
              </a:rPr>
              <a:t>Interpretations:</a:t>
            </a:r>
            <a:endParaRPr lang="en-IN" sz="1600" b="1" dirty="0">
              <a:solidFill>
                <a:srgbClr val="363A41"/>
              </a:solidFill>
              <a:latin typeface="Arial" panose="020B0604020202020204" pitchFamily="34" charset="0"/>
              <a:cs typeface="Arial" panose="020B0604020202020204" pitchFamily="34" charset="0"/>
            </a:endParaRPr>
          </a:p>
          <a:p>
            <a:pPr lvl="1"/>
            <a:r>
              <a:rPr lang="en-IN" sz="1600" b="1" dirty="0">
                <a:solidFill>
                  <a:srgbClr val="363A41"/>
                </a:solidFill>
                <a:latin typeface="Arial" panose="020B0604020202020204" pitchFamily="34" charset="0"/>
                <a:cs typeface="Arial" panose="020B0604020202020204" pitchFamily="34" charset="0"/>
              </a:rPr>
              <a:t>Recovery rate is above 95% in all states.</a:t>
            </a:r>
          </a:p>
          <a:p>
            <a:pPr lvl="1"/>
            <a:r>
              <a:rPr lang="en-IN" sz="1600" b="1" dirty="0">
                <a:solidFill>
                  <a:srgbClr val="363A41"/>
                </a:solidFill>
                <a:latin typeface="Arial" panose="020B0604020202020204" pitchFamily="34" charset="0"/>
                <a:cs typeface="Arial" panose="020B0604020202020204" pitchFamily="34" charset="0"/>
              </a:rPr>
              <a:t>However the depth of the colour shows the number of deaths. States/UT</a:t>
            </a:r>
            <a:r>
              <a:rPr lang="en-US" sz="1600" b="1" dirty="0">
                <a:solidFill>
                  <a:srgbClr val="363A41"/>
                </a:solidFill>
                <a:latin typeface="Arial" panose="020B0604020202020204" pitchFamily="34" charset="0"/>
                <a:cs typeface="Arial" panose="020B0604020202020204" pitchFamily="34" charset="0"/>
              </a:rPr>
              <a:t> with higher number of cases have less recovery rates.</a:t>
            </a:r>
            <a:endParaRPr lang="en-IN" sz="1600" b="1" dirty="0">
              <a:solidFill>
                <a:srgbClr val="363A4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718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AF08A-E7FE-4FB2-8C73-056AB154E336}"/>
              </a:ext>
            </a:extLst>
          </p:cNvPr>
          <p:cNvSpPr>
            <a:spLocks noGrp="1"/>
          </p:cNvSpPr>
          <p:nvPr>
            <p:ph type="title"/>
          </p:nvPr>
        </p:nvSpPr>
        <p:spPr>
          <a:xfrm>
            <a:off x="117748" y="35759"/>
            <a:ext cx="9753600" cy="850031"/>
          </a:xfrm>
        </p:spPr>
        <p:txBody>
          <a:bodyPr>
            <a:normAutofit/>
          </a:bodyPr>
          <a:lstStyle/>
          <a:p>
            <a:r>
              <a:rPr lang="en-US" sz="4000" dirty="0">
                <a:latin typeface="Arial" panose="020B0604020202020204" pitchFamily="34" charset="0"/>
                <a:cs typeface="Arial" panose="020B0604020202020204" pitchFamily="34" charset="0"/>
              </a:rPr>
              <a:t>Rural area analysis</a:t>
            </a:r>
            <a:endParaRPr lang="en-IN" sz="4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3420DD8-4290-430C-9012-82F504B9E975}"/>
              </a:ext>
            </a:extLst>
          </p:cNvPr>
          <p:cNvPicPr>
            <a:picLocks noChangeAspect="1"/>
          </p:cNvPicPr>
          <p:nvPr/>
        </p:nvPicPr>
        <p:blipFill>
          <a:blip r:embed="rId2"/>
          <a:stretch>
            <a:fillRect/>
          </a:stretch>
        </p:blipFill>
        <p:spPr>
          <a:xfrm>
            <a:off x="1" y="858414"/>
            <a:ext cx="8974732" cy="5897887"/>
          </a:xfrm>
          <a:prstGeom prst="rect">
            <a:avLst/>
          </a:prstGeom>
        </p:spPr>
      </p:pic>
      <p:sp>
        <p:nvSpPr>
          <p:cNvPr id="6" name="Text Placeholder 2">
            <a:extLst>
              <a:ext uri="{FF2B5EF4-FFF2-40B4-BE49-F238E27FC236}">
                <a16:creationId xmlns:a16="http://schemas.microsoft.com/office/drawing/2014/main" id="{7B486420-A7B4-4D4C-B151-1A1365E18FC0}"/>
              </a:ext>
            </a:extLst>
          </p:cNvPr>
          <p:cNvSpPr txBox="1">
            <a:spLocks/>
          </p:cNvSpPr>
          <p:nvPr/>
        </p:nvSpPr>
        <p:spPr>
          <a:xfrm>
            <a:off x="8872298" y="127583"/>
            <a:ext cx="3290290" cy="5184577"/>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sz="1600" b="1" dirty="0">
                <a:solidFill>
                  <a:srgbClr val="363A41"/>
                </a:solidFill>
                <a:latin typeface="Arial" panose="020B0604020202020204" pitchFamily="34" charset="0"/>
                <a:cs typeface="Arial" panose="020B0604020202020204" pitchFamily="34" charset="0"/>
              </a:rPr>
              <a:t>Interpretations:</a:t>
            </a:r>
            <a:endParaRPr lang="en-IN" sz="1600" b="1" dirty="0">
              <a:solidFill>
                <a:srgbClr val="363A41"/>
              </a:solidFill>
              <a:latin typeface="Arial" panose="020B0604020202020204" pitchFamily="34" charset="0"/>
              <a:cs typeface="Arial" panose="020B0604020202020204" pitchFamily="34" charset="0"/>
            </a:endParaRPr>
          </a:p>
          <a:p>
            <a:pPr lvl="1"/>
            <a:r>
              <a:rPr lang="en-IN" sz="1600" b="1" dirty="0">
                <a:solidFill>
                  <a:srgbClr val="363A41"/>
                </a:solidFill>
                <a:latin typeface="Arial" panose="020B0604020202020204" pitchFamily="34" charset="0"/>
                <a:cs typeface="Arial" panose="020B0604020202020204" pitchFamily="34" charset="0"/>
              </a:rPr>
              <a:t>Hospital Beds availability in rural area is less than 0.000 per person in more than 10 states. </a:t>
            </a:r>
          </a:p>
          <a:p>
            <a:pPr lvl="1"/>
            <a:r>
              <a:rPr lang="en-IN" sz="1600" b="1" dirty="0">
                <a:solidFill>
                  <a:srgbClr val="363A41"/>
                </a:solidFill>
                <a:latin typeface="Arial" panose="020B0604020202020204" pitchFamily="34" charset="0"/>
                <a:cs typeface="Arial" panose="020B0604020202020204" pitchFamily="34" charset="0"/>
              </a:rPr>
              <a:t>Rural areas in many states do not have adequate hospitals if the virus is exposed to rural areas. </a:t>
            </a:r>
          </a:p>
          <a:p>
            <a:pPr lvl="1"/>
            <a:r>
              <a:rPr lang="en-IN" sz="1600" b="1" dirty="0">
                <a:solidFill>
                  <a:srgbClr val="363A41"/>
                </a:solidFill>
                <a:latin typeface="Arial" panose="020B0604020202020204" pitchFamily="34" charset="0"/>
                <a:cs typeface="Arial" panose="020B0604020202020204" pitchFamily="34" charset="0"/>
              </a:rPr>
              <a:t>Government should isolate rural areas in the state like Gujrat, Karnataka, Tamil Nadu and Andhra Pradesh as less number of hospital beds/ hospitals are there.</a:t>
            </a:r>
          </a:p>
          <a:p>
            <a:pPr lvl="1"/>
            <a:r>
              <a:rPr lang="en-IN" sz="1600" b="1" dirty="0">
                <a:solidFill>
                  <a:srgbClr val="363A41"/>
                </a:solidFill>
                <a:latin typeface="Arial" panose="020B0604020202020204" pitchFamily="34" charset="0"/>
                <a:cs typeface="Arial" panose="020B0604020202020204" pitchFamily="34" charset="0"/>
              </a:rPr>
              <a:t>Chhattisgarh is the most well equipped in term of number of hospitals as the are 2,471 hospitals present there.</a:t>
            </a:r>
          </a:p>
          <a:p>
            <a:pPr lvl="1"/>
            <a:r>
              <a:rPr lang="en-IN" sz="1600" b="1" dirty="0">
                <a:solidFill>
                  <a:srgbClr val="363A41"/>
                </a:solidFill>
                <a:latin typeface="Arial" panose="020B0604020202020204" pitchFamily="34" charset="0"/>
                <a:cs typeface="Arial" panose="020B0604020202020204" pitchFamily="34" charset="0"/>
              </a:rPr>
              <a:t>Lakshadweep has 1.392 beds available per person followed by Chandigarh which has .256 beds available per person in rural areas.</a:t>
            </a:r>
          </a:p>
        </p:txBody>
      </p:sp>
    </p:spTree>
    <p:extLst>
      <p:ext uri="{BB962C8B-B14F-4D97-AF65-F5344CB8AC3E}">
        <p14:creationId xmlns:p14="http://schemas.microsoft.com/office/powerpoint/2010/main" val="261249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B5771-44E6-401B-AFDB-31755DC79CF6}"/>
              </a:ext>
            </a:extLst>
          </p:cNvPr>
          <p:cNvSpPr>
            <a:spLocks noGrp="1"/>
          </p:cNvSpPr>
          <p:nvPr>
            <p:ph type="title"/>
          </p:nvPr>
        </p:nvSpPr>
        <p:spPr>
          <a:xfrm>
            <a:off x="16168" y="188640"/>
            <a:ext cx="9753600" cy="761998"/>
          </a:xfrm>
        </p:spPr>
        <p:txBody>
          <a:bodyPr>
            <a:normAutofit/>
          </a:bodyPr>
          <a:lstStyle/>
          <a:p>
            <a:r>
              <a:rPr lang="en-US" sz="4000" dirty="0">
                <a:latin typeface="Arial" panose="020B0604020202020204" pitchFamily="34" charset="0"/>
                <a:cs typeface="Arial" panose="020B0604020202020204" pitchFamily="34" charset="0"/>
              </a:rPr>
              <a:t>Urban Area Analysis</a:t>
            </a:r>
            <a:endParaRPr lang="en-IN" sz="4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1B1BB28-5C00-4449-82C0-1A6E8635595C}"/>
              </a:ext>
            </a:extLst>
          </p:cNvPr>
          <p:cNvPicPr>
            <a:picLocks noChangeAspect="1"/>
          </p:cNvPicPr>
          <p:nvPr/>
        </p:nvPicPr>
        <p:blipFill>
          <a:blip r:embed="rId2"/>
          <a:stretch>
            <a:fillRect/>
          </a:stretch>
        </p:blipFill>
        <p:spPr>
          <a:xfrm>
            <a:off x="25425" y="950638"/>
            <a:ext cx="8949307" cy="5859664"/>
          </a:xfrm>
          <a:prstGeom prst="rect">
            <a:avLst/>
          </a:prstGeom>
        </p:spPr>
      </p:pic>
      <p:sp>
        <p:nvSpPr>
          <p:cNvPr id="6" name="Text Placeholder 2">
            <a:extLst>
              <a:ext uri="{FF2B5EF4-FFF2-40B4-BE49-F238E27FC236}">
                <a16:creationId xmlns:a16="http://schemas.microsoft.com/office/drawing/2014/main" id="{08C22C44-E085-4A10-A435-3A1BF21F3A52}"/>
              </a:ext>
            </a:extLst>
          </p:cNvPr>
          <p:cNvSpPr txBox="1">
            <a:spLocks/>
          </p:cNvSpPr>
          <p:nvPr/>
        </p:nvSpPr>
        <p:spPr>
          <a:xfrm>
            <a:off x="8905836" y="1340768"/>
            <a:ext cx="3290290" cy="5184577"/>
          </a:xfrm>
          <a:prstGeom prst="rect">
            <a:avLst/>
          </a:prstGeom>
        </p:spPr>
        <p:txBody>
          <a:bodyPr vert="horz" lIns="91440" tIns="45720" rIns="91440" bIns="45720" rtlCol="0">
            <a:normAutofit lnSpcReduction="10000"/>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sz="1600" b="1" dirty="0">
                <a:solidFill>
                  <a:srgbClr val="363A41"/>
                </a:solidFill>
                <a:latin typeface="Arial" panose="020B0604020202020204" pitchFamily="34" charset="0"/>
                <a:cs typeface="Arial" panose="020B0604020202020204" pitchFamily="34" charset="0"/>
              </a:rPr>
              <a:t>Interpretations:</a:t>
            </a:r>
            <a:endParaRPr lang="en-IN" sz="1600" b="1" dirty="0">
              <a:solidFill>
                <a:srgbClr val="363A41"/>
              </a:solidFill>
              <a:latin typeface="Arial" panose="020B0604020202020204" pitchFamily="34" charset="0"/>
              <a:cs typeface="Arial" panose="020B0604020202020204" pitchFamily="34" charset="0"/>
            </a:endParaRPr>
          </a:p>
          <a:p>
            <a:pPr lvl="1"/>
            <a:r>
              <a:rPr lang="en-IN" sz="1600" b="1" dirty="0">
                <a:solidFill>
                  <a:srgbClr val="363A41"/>
                </a:solidFill>
                <a:latin typeface="Arial" panose="020B0604020202020204" pitchFamily="34" charset="0"/>
                <a:cs typeface="Arial" panose="020B0604020202020204" pitchFamily="34" charset="0"/>
              </a:rPr>
              <a:t>Hospital Beds availability in urban area is less than 0.000 per person in more than 8 states. </a:t>
            </a:r>
          </a:p>
          <a:p>
            <a:pPr lvl="1"/>
            <a:r>
              <a:rPr lang="en-IN" sz="1600" b="1" dirty="0">
                <a:solidFill>
                  <a:srgbClr val="363A41"/>
                </a:solidFill>
                <a:latin typeface="Arial" panose="020B0604020202020204" pitchFamily="34" charset="0"/>
                <a:cs typeface="Arial" panose="020B0604020202020204" pitchFamily="34" charset="0"/>
              </a:rPr>
              <a:t>Government should isolate states like Bihar, Odisha, Gujrat and Karnataka as less number of hospital beds/ hospitals are there.</a:t>
            </a:r>
          </a:p>
          <a:p>
            <a:pPr lvl="1"/>
            <a:r>
              <a:rPr lang="en-IN" sz="1600" b="1" dirty="0">
                <a:solidFill>
                  <a:srgbClr val="363A41"/>
                </a:solidFill>
                <a:latin typeface="Arial" panose="020B0604020202020204" pitchFamily="34" charset="0"/>
                <a:cs typeface="Arial" panose="020B0604020202020204" pitchFamily="34" charset="0"/>
              </a:rPr>
              <a:t>Puducherry is the most well equipped in term of number of hospitals as the are 525 hospitals present there.</a:t>
            </a:r>
          </a:p>
          <a:p>
            <a:pPr lvl="1"/>
            <a:r>
              <a:rPr lang="en-IN" sz="1600" b="1" dirty="0">
                <a:solidFill>
                  <a:srgbClr val="363A41"/>
                </a:solidFill>
                <a:latin typeface="Arial" panose="020B0604020202020204" pitchFamily="34" charset="0"/>
                <a:cs typeface="Arial" panose="020B0604020202020204" pitchFamily="34" charset="0"/>
              </a:rPr>
              <a:t>Lakshadweep has 1.170 beds available per person followed by Andaman and Nicobar Islands which has .259 beds available per person in urban areas.</a:t>
            </a:r>
          </a:p>
        </p:txBody>
      </p:sp>
    </p:spTree>
    <p:extLst>
      <p:ext uri="{BB962C8B-B14F-4D97-AF65-F5344CB8AC3E}">
        <p14:creationId xmlns:p14="http://schemas.microsoft.com/office/powerpoint/2010/main" val="336787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90F7A-9B0F-4FCF-B581-6DE305D9386F}"/>
              </a:ext>
            </a:extLst>
          </p:cNvPr>
          <p:cNvSpPr>
            <a:spLocks noGrp="1"/>
          </p:cNvSpPr>
          <p:nvPr>
            <p:ph type="title"/>
          </p:nvPr>
        </p:nvSpPr>
        <p:spPr>
          <a:xfrm>
            <a:off x="0" y="5171"/>
            <a:ext cx="11999068" cy="778098"/>
          </a:xfrm>
        </p:spPr>
        <p:txBody>
          <a:bodyPr>
            <a:normAutofit/>
          </a:bodyPr>
          <a:lstStyle/>
          <a:p>
            <a:r>
              <a:rPr lang="en-US" dirty="0">
                <a:latin typeface="Arial" panose="020B0604020202020204" pitchFamily="34" charset="0"/>
                <a:cs typeface="Arial" panose="020B0604020202020204" pitchFamily="34" charset="0"/>
              </a:rPr>
              <a:t>Correlation of cases with population</a:t>
            </a:r>
            <a:endParaRPr lang="en-IN"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7115E70-CFBD-4210-808B-023E09918B11}"/>
              </a:ext>
            </a:extLst>
          </p:cNvPr>
          <p:cNvPicPr>
            <a:picLocks noChangeAspect="1"/>
          </p:cNvPicPr>
          <p:nvPr/>
        </p:nvPicPr>
        <p:blipFill>
          <a:blip r:embed="rId2"/>
          <a:stretch>
            <a:fillRect/>
          </a:stretch>
        </p:blipFill>
        <p:spPr>
          <a:xfrm>
            <a:off x="0" y="783268"/>
            <a:ext cx="8758708" cy="6074731"/>
          </a:xfrm>
          <a:prstGeom prst="rect">
            <a:avLst/>
          </a:prstGeom>
        </p:spPr>
      </p:pic>
      <p:sp>
        <p:nvSpPr>
          <p:cNvPr id="5" name="Text Placeholder 2">
            <a:extLst>
              <a:ext uri="{FF2B5EF4-FFF2-40B4-BE49-F238E27FC236}">
                <a16:creationId xmlns:a16="http://schemas.microsoft.com/office/drawing/2014/main" id="{196E818C-D093-415A-9EFD-C4CA863C100D}"/>
              </a:ext>
            </a:extLst>
          </p:cNvPr>
          <p:cNvSpPr txBox="1">
            <a:spLocks/>
          </p:cNvSpPr>
          <p:nvPr/>
        </p:nvSpPr>
        <p:spPr>
          <a:xfrm>
            <a:off x="8905836" y="1340768"/>
            <a:ext cx="3290290" cy="5184577"/>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sz="1600" b="1" dirty="0">
                <a:solidFill>
                  <a:srgbClr val="363A41"/>
                </a:solidFill>
                <a:latin typeface="Arial" panose="020B0604020202020204" pitchFamily="34" charset="0"/>
                <a:cs typeface="Arial" panose="020B0604020202020204" pitchFamily="34" charset="0"/>
              </a:rPr>
              <a:t>Interpretations:</a:t>
            </a:r>
          </a:p>
          <a:p>
            <a:pPr lvl="1"/>
            <a:r>
              <a:rPr lang="en-US" sz="1600" b="1" dirty="0">
                <a:solidFill>
                  <a:srgbClr val="363A41"/>
                </a:solidFill>
                <a:latin typeface="Arial" panose="020B0604020202020204" pitchFamily="34" charset="0"/>
                <a:cs typeface="Arial" panose="020B0604020202020204" pitchFamily="34" charset="0"/>
              </a:rPr>
              <a:t>Uttar Pradesh has the highest population but not the highest number of cases. However, Maharashtra has the highest number of cases and 2</a:t>
            </a:r>
            <a:r>
              <a:rPr lang="en-US" sz="1600" b="1" baseline="30000" dirty="0">
                <a:solidFill>
                  <a:srgbClr val="363A41"/>
                </a:solidFill>
                <a:latin typeface="Arial" panose="020B0604020202020204" pitchFamily="34" charset="0"/>
                <a:cs typeface="Arial" panose="020B0604020202020204" pitchFamily="34" charset="0"/>
              </a:rPr>
              <a:t>nd</a:t>
            </a:r>
            <a:r>
              <a:rPr lang="en-US" sz="1600" b="1" dirty="0">
                <a:solidFill>
                  <a:srgbClr val="363A41"/>
                </a:solidFill>
                <a:latin typeface="Arial" panose="020B0604020202020204" pitchFamily="34" charset="0"/>
                <a:cs typeface="Arial" panose="020B0604020202020204" pitchFamily="34" charset="0"/>
              </a:rPr>
              <a:t> highest population. </a:t>
            </a:r>
          </a:p>
          <a:p>
            <a:pPr lvl="1"/>
            <a:r>
              <a:rPr lang="en-US" sz="1600" b="1" dirty="0">
                <a:solidFill>
                  <a:srgbClr val="363A41"/>
                </a:solidFill>
                <a:latin typeface="Arial" panose="020B0604020202020204" pitchFamily="34" charset="0"/>
                <a:cs typeface="Arial" panose="020B0604020202020204" pitchFamily="34" charset="0"/>
              </a:rPr>
              <a:t>Delhi has less population as compared to Bihar, West Bengal and Gujarat but more number of cases.</a:t>
            </a:r>
          </a:p>
          <a:p>
            <a:pPr lvl="1"/>
            <a:r>
              <a:rPr lang="en-US" sz="1600" b="1" dirty="0">
                <a:solidFill>
                  <a:srgbClr val="363A41"/>
                </a:solidFill>
                <a:latin typeface="Arial" panose="020B0604020202020204" pitchFamily="34" charset="0"/>
                <a:cs typeface="Arial" panose="020B0604020202020204" pitchFamily="34" charset="0"/>
              </a:rPr>
              <a:t>Population of a state/UT can not determine if the cases in the location.</a:t>
            </a:r>
            <a:endParaRPr lang="en-IN" sz="1600" b="1" dirty="0">
              <a:solidFill>
                <a:srgbClr val="363A4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611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9FA6E-7A4F-49F8-B2D1-1C91E43512BF}"/>
              </a:ext>
            </a:extLst>
          </p:cNvPr>
          <p:cNvSpPr>
            <a:spLocks noGrp="1"/>
          </p:cNvSpPr>
          <p:nvPr>
            <p:ph type="title"/>
          </p:nvPr>
        </p:nvSpPr>
        <p:spPr>
          <a:xfrm>
            <a:off x="0" y="119856"/>
            <a:ext cx="13079188" cy="634082"/>
          </a:xfrm>
        </p:spPr>
        <p:txBody>
          <a:bodyPr>
            <a:noAutofit/>
          </a:bodyPr>
          <a:lstStyle/>
          <a:p>
            <a:r>
              <a:rPr lang="en-US" dirty="0">
                <a:latin typeface="Arial" panose="020B0604020202020204" pitchFamily="34" charset="0"/>
                <a:cs typeface="Arial" panose="020B0604020202020204" pitchFamily="34" charset="0"/>
              </a:rPr>
              <a:t>Correlation of cases with population</a:t>
            </a:r>
            <a:endParaRPr lang="en-IN"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CAD7FEA-C959-45AC-9F83-946EF4CD74DA}"/>
              </a:ext>
            </a:extLst>
          </p:cNvPr>
          <p:cNvPicPr>
            <a:picLocks noChangeAspect="1"/>
          </p:cNvPicPr>
          <p:nvPr/>
        </p:nvPicPr>
        <p:blipFill>
          <a:blip r:embed="rId2"/>
          <a:stretch>
            <a:fillRect/>
          </a:stretch>
        </p:blipFill>
        <p:spPr>
          <a:xfrm>
            <a:off x="1" y="980728"/>
            <a:ext cx="8830716" cy="5877272"/>
          </a:xfrm>
          <a:prstGeom prst="rect">
            <a:avLst/>
          </a:prstGeom>
        </p:spPr>
      </p:pic>
      <p:sp>
        <p:nvSpPr>
          <p:cNvPr id="5" name="Text Placeholder 2">
            <a:extLst>
              <a:ext uri="{FF2B5EF4-FFF2-40B4-BE49-F238E27FC236}">
                <a16:creationId xmlns:a16="http://schemas.microsoft.com/office/drawing/2014/main" id="{E3DCCB7C-B694-4DF4-B1B9-9AA58BC8F6D0}"/>
              </a:ext>
            </a:extLst>
          </p:cNvPr>
          <p:cNvSpPr txBox="1">
            <a:spLocks/>
          </p:cNvSpPr>
          <p:nvPr/>
        </p:nvSpPr>
        <p:spPr>
          <a:xfrm>
            <a:off x="8905836" y="1340768"/>
            <a:ext cx="3290290" cy="5184577"/>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sz="1600" b="1" dirty="0">
                <a:solidFill>
                  <a:srgbClr val="363A41"/>
                </a:solidFill>
                <a:latin typeface="Arial" panose="020B0604020202020204" pitchFamily="34" charset="0"/>
                <a:cs typeface="Arial" panose="020B0604020202020204" pitchFamily="34" charset="0"/>
              </a:rPr>
              <a:t>Interpretations:</a:t>
            </a:r>
          </a:p>
          <a:p>
            <a:pPr lvl="1"/>
            <a:r>
              <a:rPr lang="en-US" sz="1600" b="1" dirty="0">
                <a:solidFill>
                  <a:srgbClr val="363A41"/>
                </a:solidFill>
                <a:latin typeface="Arial" panose="020B0604020202020204" pitchFamily="34" charset="0"/>
                <a:cs typeface="Arial" panose="020B0604020202020204" pitchFamily="34" charset="0"/>
              </a:rPr>
              <a:t>Delhi has the highest population density followed by Chandigarh and Puducherry but not the highest number of cases .</a:t>
            </a:r>
          </a:p>
          <a:p>
            <a:pPr lvl="1"/>
            <a:r>
              <a:rPr lang="en-US" sz="1600" b="1" dirty="0">
                <a:solidFill>
                  <a:srgbClr val="363A41"/>
                </a:solidFill>
                <a:latin typeface="Arial" panose="020B0604020202020204" pitchFamily="34" charset="0"/>
                <a:cs typeface="Arial" panose="020B0604020202020204" pitchFamily="34" charset="0"/>
              </a:rPr>
              <a:t>Population and population density might increase the chances of higher spread of the virus but are not the only factors on which the spread of the virus depends on.</a:t>
            </a:r>
          </a:p>
        </p:txBody>
      </p:sp>
    </p:spTree>
    <p:extLst>
      <p:ext uri="{BB962C8B-B14F-4D97-AF65-F5344CB8AC3E}">
        <p14:creationId xmlns:p14="http://schemas.microsoft.com/office/powerpoint/2010/main" val="907607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FDBD1-5627-43F6-85CC-E73CD53CC5B0}"/>
              </a:ext>
            </a:extLst>
          </p:cNvPr>
          <p:cNvSpPr>
            <a:spLocks noGrp="1"/>
          </p:cNvSpPr>
          <p:nvPr>
            <p:ph type="title"/>
          </p:nvPr>
        </p:nvSpPr>
        <p:spPr>
          <a:xfrm>
            <a:off x="-33158" y="116632"/>
            <a:ext cx="9413302" cy="778098"/>
          </a:xfrm>
        </p:spPr>
        <p:txBody>
          <a:bodyPr/>
          <a:lstStyle/>
          <a:p>
            <a:r>
              <a:rPr lang="en-US" dirty="0">
                <a:latin typeface="Arial" panose="020B0604020202020204" pitchFamily="34" charset="0"/>
                <a:cs typeface="Arial" panose="020B0604020202020204" pitchFamily="34" charset="0"/>
              </a:rPr>
              <a:t>State wise cases </a:t>
            </a:r>
            <a:endParaRPr lang="en-IN"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851909D-B1A5-4C82-828F-91E18ACA257F}"/>
              </a:ext>
            </a:extLst>
          </p:cNvPr>
          <p:cNvPicPr>
            <a:picLocks noChangeAspect="1"/>
          </p:cNvPicPr>
          <p:nvPr/>
        </p:nvPicPr>
        <p:blipFill>
          <a:blip r:embed="rId2"/>
          <a:stretch>
            <a:fillRect/>
          </a:stretch>
        </p:blipFill>
        <p:spPr>
          <a:xfrm>
            <a:off x="189756" y="894730"/>
            <a:ext cx="9073008" cy="5908728"/>
          </a:xfrm>
          <a:prstGeom prst="rect">
            <a:avLst/>
          </a:prstGeom>
        </p:spPr>
      </p:pic>
      <p:sp>
        <p:nvSpPr>
          <p:cNvPr id="5" name="Text Placeholder 2">
            <a:extLst>
              <a:ext uri="{FF2B5EF4-FFF2-40B4-BE49-F238E27FC236}">
                <a16:creationId xmlns:a16="http://schemas.microsoft.com/office/drawing/2014/main" id="{AFFF1AF7-B7D2-424B-A86E-8E4C6D84CB36}"/>
              </a:ext>
            </a:extLst>
          </p:cNvPr>
          <p:cNvSpPr txBox="1">
            <a:spLocks/>
          </p:cNvSpPr>
          <p:nvPr/>
        </p:nvSpPr>
        <p:spPr>
          <a:xfrm>
            <a:off x="8905836" y="1340768"/>
            <a:ext cx="3290290" cy="5184577"/>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sz="1600" b="1" dirty="0">
                <a:solidFill>
                  <a:srgbClr val="363A41"/>
                </a:solidFill>
                <a:latin typeface="Arial" panose="020B0604020202020204" pitchFamily="34" charset="0"/>
                <a:cs typeface="Arial" panose="020B0604020202020204" pitchFamily="34" charset="0"/>
              </a:rPr>
              <a:t>Interpretations:</a:t>
            </a:r>
          </a:p>
          <a:p>
            <a:pPr lvl="1"/>
            <a:r>
              <a:rPr lang="en-US" sz="1600" b="1" dirty="0">
                <a:solidFill>
                  <a:srgbClr val="363A41"/>
                </a:solidFill>
                <a:latin typeface="Arial" panose="020B0604020202020204" pitchFamily="34" charset="0"/>
                <a:cs typeface="Arial" panose="020B0604020202020204" pitchFamily="34" charset="0"/>
              </a:rPr>
              <a:t>Maharashtra is the state with the highest number of cases followed by Karnataka and Andhra Pradesh </a:t>
            </a:r>
          </a:p>
        </p:txBody>
      </p:sp>
    </p:spTree>
    <p:extLst>
      <p:ext uri="{BB962C8B-B14F-4D97-AF65-F5344CB8AC3E}">
        <p14:creationId xmlns:p14="http://schemas.microsoft.com/office/powerpoint/2010/main" val="4163182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188640"/>
            <a:ext cx="9753600" cy="691480"/>
          </a:xfrm>
        </p:spPr>
        <p:txBody>
          <a:bodyPr>
            <a:normAutofit/>
          </a:bodyPr>
          <a:lstStyle/>
          <a:p>
            <a:r>
              <a:rPr lang="en-US" dirty="0">
                <a:latin typeface="Arial" panose="020B0604020202020204" pitchFamily="34" charset="0"/>
                <a:cs typeface="Arial" panose="020B0604020202020204" pitchFamily="34" charset="0"/>
              </a:rPr>
              <a:t>Seminar objectives</a:t>
            </a:r>
          </a:p>
        </p:txBody>
      </p:sp>
      <p:sp>
        <p:nvSpPr>
          <p:cNvPr id="3" name="Content Placeholder 2"/>
          <p:cNvSpPr>
            <a:spLocks noGrp="1"/>
          </p:cNvSpPr>
          <p:nvPr>
            <p:ph idx="1"/>
          </p:nvPr>
        </p:nvSpPr>
        <p:spPr>
          <a:xfrm>
            <a:off x="1341884" y="880120"/>
            <a:ext cx="9753600" cy="4343400"/>
          </a:xfrm>
        </p:spPr>
        <p:txBody>
          <a:bodyPr>
            <a:normAutofit/>
          </a:bodyPr>
          <a:lstStyle/>
          <a:p>
            <a:r>
              <a:rPr lang="en-US" sz="1800" dirty="0">
                <a:latin typeface="Arial" panose="020B0604020202020204" pitchFamily="34" charset="0"/>
                <a:cs typeface="Arial" panose="020B0604020202020204" pitchFamily="34" charset="0"/>
              </a:rPr>
              <a:t>Tools used for analysis.</a:t>
            </a:r>
          </a:p>
          <a:p>
            <a:r>
              <a:rPr lang="en-US" sz="1800" dirty="0">
                <a:latin typeface="Arial" panose="020B0604020202020204" pitchFamily="34" charset="0"/>
                <a:cs typeface="Arial" panose="020B0604020202020204" pitchFamily="34" charset="0"/>
              </a:rPr>
              <a:t>Computing COVID-19 trends in India.</a:t>
            </a:r>
          </a:p>
          <a:p>
            <a:r>
              <a:rPr lang="en-US" sz="1800" dirty="0">
                <a:latin typeface="Arial" panose="020B0604020202020204" pitchFamily="34" charset="0"/>
                <a:cs typeface="Arial" panose="020B0604020202020204" pitchFamily="34" charset="0"/>
              </a:rPr>
              <a:t>Checking the spread of the COVID-19 in accordance with:</a:t>
            </a:r>
          </a:p>
          <a:p>
            <a:pPr lvl="1">
              <a:buFont typeface="Wingdings" panose="05000000000000000000" pitchFamily="2" charset="2"/>
              <a:buChar char="q"/>
            </a:pPr>
            <a:r>
              <a:rPr lang="en-US" sz="1800" dirty="0">
                <a:latin typeface="Arial" panose="020B0604020202020204" pitchFamily="34" charset="0"/>
                <a:cs typeface="Arial" panose="020B0604020202020204" pitchFamily="34" charset="0"/>
              </a:rPr>
              <a:t>Population, </a:t>
            </a:r>
          </a:p>
          <a:p>
            <a:pPr lvl="1">
              <a:buFont typeface="Wingdings" panose="05000000000000000000" pitchFamily="2" charset="2"/>
              <a:buChar char="q"/>
            </a:pPr>
            <a:r>
              <a:rPr lang="en-US" sz="1800" dirty="0">
                <a:latin typeface="Arial" panose="020B0604020202020204" pitchFamily="34" charset="0"/>
                <a:cs typeface="Arial" panose="020B0604020202020204" pitchFamily="34" charset="0"/>
              </a:rPr>
              <a:t>Population Density, </a:t>
            </a:r>
          </a:p>
          <a:p>
            <a:pPr lvl="1">
              <a:buFont typeface="Wingdings" panose="05000000000000000000" pitchFamily="2" charset="2"/>
              <a:buChar char="q"/>
            </a:pPr>
            <a:r>
              <a:rPr lang="en-US" sz="1800" dirty="0">
                <a:latin typeface="Arial" panose="020B0604020202020204" pitchFamily="34" charset="0"/>
                <a:cs typeface="Arial" panose="020B0604020202020204" pitchFamily="34" charset="0"/>
              </a:rPr>
              <a:t>Recovery Rate,</a:t>
            </a:r>
          </a:p>
          <a:p>
            <a:pPr lvl="1">
              <a:buFont typeface="Wingdings" panose="05000000000000000000" pitchFamily="2" charset="2"/>
              <a:buChar char="q"/>
            </a:pPr>
            <a:r>
              <a:rPr lang="en-US" sz="1800" dirty="0">
                <a:latin typeface="Arial" panose="020B0604020202020204" pitchFamily="34" charset="0"/>
                <a:cs typeface="Arial" panose="020B0604020202020204" pitchFamily="34" charset="0"/>
              </a:rPr>
              <a:t>Hospitals Available in Rural and Urban Areas. </a:t>
            </a:r>
          </a:p>
        </p:txBody>
      </p:sp>
      <p:sp>
        <p:nvSpPr>
          <p:cNvPr id="6" name="Title 1">
            <a:extLst>
              <a:ext uri="{FF2B5EF4-FFF2-40B4-BE49-F238E27FC236}">
                <a16:creationId xmlns:a16="http://schemas.microsoft.com/office/drawing/2014/main" id="{7B766192-DE4C-4D0B-8BA2-100EAB514E63}"/>
              </a:ext>
            </a:extLst>
          </p:cNvPr>
          <p:cNvSpPr txBox="1">
            <a:spLocks/>
          </p:cNvSpPr>
          <p:nvPr/>
        </p:nvSpPr>
        <p:spPr>
          <a:xfrm>
            <a:off x="1357067" y="4005064"/>
            <a:ext cx="9753600" cy="6914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r>
              <a:rPr lang="en-US" dirty="0">
                <a:latin typeface="Arial" panose="020B0604020202020204" pitchFamily="34" charset="0"/>
                <a:cs typeface="Arial" panose="020B0604020202020204" pitchFamily="34" charset="0"/>
              </a:rPr>
              <a:t>AIM</a:t>
            </a:r>
          </a:p>
        </p:txBody>
      </p:sp>
      <p:sp>
        <p:nvSpPr>
          <p:cNvPr id="7" name="Content Placeholder 2">
            <a:extLst>
              <a:ext uri="{FF2B5EF4-FFF2-40B4-BE49-F238E27FC236}">
                <a16:creationId xmlns:a16="http://schemas.microsoft.com/office/drawing/2014/main" id="{00F5DBD1-B5E7-4077-9ED7-22C469CC256D}"/>
              </a:ext>
            </a:extLst>
          </p:cNvPr>
          <p:cNvSpPr txBox="1">
            <a:spLocks/>
          </p:cNvSpPr>
          <p:nvPr/>
        </p:nvSpPr>
        <p:spPr>
          <a:xfrm>
            <a:off x="1341884" y="4620592"/>
            <a:ext cx="9753600" cy="131636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sz="1800" dirty="0">
                <a:latin typeface="Arial" panose="020B0604020202020204" pitchFamily="34" charset="0"/>
                <a:cs typeface="Arial" panose="020B0604020202020204" pitchFamily="34" charset="0"/>
              </a:rPr>
              <a:t>To analyze the tools for data visualization and compute the trends for the COVID-19 spread in India with respect to population, population density, recovery rate etc.  </a:t>
            </a:r>
          </a:p>
        </p:txBody>
      </p:sp>
    </p:spTree>
    <p:extLst>
      <p:ext uri="{BB962C8B-B14F-4D97-AF65-F5344CB8AC3E}">
        <p14:creationId xmlns:p14="http://schemas.microsoft.com/office/powerpoint/2010/main" val="29369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6622-C155-45F1-AF4B-492F33063DFB}"/>
              </a:ext>
            </a:extLst>
          </p:cNvPr>
          <p:cNvSpPr>
            <a:spLocks noGrp="1"/>
          </p:cNvSpPr>
          <p:nvPr>
            <p:ph type="title"/>
          </p:nvPr>
        </p:nvSpPr>
        <p:spPr>
          <a:xfrm>
            <a:off x="0" y="0"/>
            <a:ext cx="9753600" cy="692696"/>
          </a:xfrm>
        </p:spPr>
        <p:txBody>
          <a:bodyPr>
            <a:normAutofit/>
          </a:bodyPr>
          <a:lstStyle/>
          <a:p>
            <a:r>
              <a:rPr lang="en-US" dirty="0">
                <a:latin typeface="Arial" panose="020B0604020202020204" pitchFamily="34" charset="0"/>
                <a:cs typeface="Arial" panose="020B0604020202020204" pitchFamily="34" charset="0"/>
              </a:rPr>
              <a:t>Forecast New cases covid-19 </a:t>
            </a:r>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4F9F990-6A34-4297-B13C-7ADFCD9EDE1D}"/>
              </a:ext>
            </a:extLst>
          </p:cNvPr>
          <p:cNvPicPr>
            <a:picLocks noChangeAspect="1"/>
          </p:cNvPicPr>
          <p:nvPr/>
        </p:nvPicPr>
        <p:blipFill>
          <a:blip r:embed="rId2"/>
          <a:stretch>
            <a:fillRect/>
          </a:stretch>
        </p:blipFill>
        <p:spPr>
          <a:xfrm>
            <a:off x="0" y="588948"/>
            <a:ext cx="8758708" cy="6269052"/>
          </a:xfrm>
          <a:prstGeom prst="rect">
            <a:avLst/>
          </a:prstGeom>
        </p:spPr>
      </p:pic>
      <p:sp>
        <p:nvSpPr>
          <p:cNvPr id="7" name="Text Placeholder 2">
            <a:extLst>
              <a:ext uri="{FF2B5EF4-FFF2-40B4-BE49-F238E27FC236}">
                <a16:creationId xmlns:a16="http://schemas.microsoft.com/office/drawing/2014/main" id="{82C774E9-9D68-4E67-A02E-7EE9284786B8}"/>
              </a:ext>
            </a:extLst>
          </p:cNvPr>
          <p:cNvSpPr txBox="1">
            <a:spLocks/>
          </p:cNvSpPr>
          <p:nvPr/>
        </p:nvSpPr>
        <p:spPr>
          <a:xfrm>
            <a:off x="8905836" y="1340768"/>
            <a:ext cx="3290290" cy="5184577"/>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sz="1600" b="1" dirty="0">
                <a:solidFill>
                  <a:srgbClr val="363A41"/>
                </a:solidFill>
                <a:latin typeface="Arial" panose="020B0604020202020204" pitchFamily="34" charset="0"/>
                <a:cs typeface="Arial" panose="020B0604020202020204" pitchFamily="34" charset="0"/>
              </a:rPr>
              <a:t>Interpretations:</a:t>
            </a:r>
          </a:p>
          <a:p>
            <a:pPr lvl="1"/>
            <a:r>
              <a:rPr lang="en-US" sz="1600" b="1" dirty="0">
                <a:solidFill>
                  <a:srgbClr val="363A41"/>
                </a:solidFill>
                <a:latin typeface="Arial" panose="020B0604020202020204" pitchFamily="34" charset="0"/>
                <a:cs typeface="Arial" panose="020B0604020202020204" pitchFamily="34" charset="0"/>
              </a:rPr>
              <a:t>New cases are set to revolve around 16,01,842 cases per month from January 2021 to April 2021.</a:t>
            </a:r>
          </a:p>
          <a:p>
            <a:pPr lvl="1"/>
            <a:r>
              <a:rPr lang="en-US" sz="1600" b="1" dirty="0">
                <a:solidFill>
                  <a:srgbClr val="363A41"/>
                </a:solidFill>
                <a:latin typeface="Arial" panose="020B0604020202020204" pitchFamily="34" charset="0"/>
                <a:cs typeface="Arial" panose="020B0604020202020204" pitchFamily="34" charset="0"/>
              </a:rPr>
              <a:t>January 2021</a:t>
            </a:r>
          </a:p>
          <a:p>
            <a:pPr lvl="2"/>
            <a:r>
              <a:rPr lang="en-US" sz="1600" b="1" dirty="0">
                <a:solidFill>
                  <a:srgbClr val="363A41"/>
                </a:solidFill>
                <a:latin typeface="Arial" panose="020B0604020202020204" pitchFamily="34" charset="0"/>
                <a:cs typeface="Arial" panose="020B0604020202020204" pitchFamily="34" charset="0"/>
              </a:rPr>
              <a:t>MAX: 28, 00, 000 cases </a:t>
            </a:r>
          </a:p>
          <a:p>
            <a:pPr lvl="2"/>
            <a:r>
              <a:rPr lang="en-US" sz="1600" b="1" dirty="0">
                <a:solidFill>
                  <a:srgbClr val="363A41"/>
                </a:solidFill>
                <a:latin typeface="Arial" panose="020B0604020202020204" pitchFamily="34" charset="0"/>
                <a:cs typeface="Arial" panose="020B0604020202020204" pitchFamily="34" charset="0"/>
              </a:rPr>
              <a:t>MIN: 30,000 cases </a:t>
            </a:r>
          </a:p>
          <a:p>
            <a:pPr lvl="1"/>
            <a:r>
              <a:rPr lang="en-US" sz="1600" b="1" dirty="0">
                <a:solidFill>
                  <a:srgbClr val="363A41"/>
                </a:solidFill>
                <a:latin typeface="Arial" panose="020B0604020202020204" pitchFamily="34" charset="0"/>
                <a:cs typeface="Arial" panose="020B0604020202020204" pitchFamily="34" charset="0"/>
              </a:rPr>
              <a:t> February 2021</a:t>
            </a:r>
          </a:p>
          <a:p>
            <a:pPr lvl="2"/>
            <a:r>
              <a:rPr lang="en-US" sz="1600" b="1" dirty="0">
                <a:solidFill>
                  <a:srgbClr val="363A41"/>
                </a:solidFill>
                <a:latin typeface="Arial" panose="020B0604020202020204" pitchFamily="34" charset="0"/>
                <a:cs typeface="Arial" panose="020B0604020202020204" pitchFamily="34" charset="0"/>
              </a:rPr>
              <a:t>MAX: 32,00,000 cases</a:t>
            </a:r>
          </a:p>
          <a:p>
            <a:pPr lvl="2"/>
            <a:r>
              <a:rPr lang="en-US" sz="1600" b="1" dirty="0">
                <a:solidFill>
                  <a:srgbClr val="363A41"/>
                </a:solidFill>
                <a:latin typeface="Arial" panose="020B0604020202020204" pitchFamily="34" charset="0"/>
                <a:cs typeface="Arial" panose="020B0604020202020204" pitchFamily="34" charset="0"/>
              </a:rPr>
              <a:t>MIN: 20,000 cases</a:t>
            </a:r>
          </a:p>
          <a:p>
            <a:pPr lvl="1"/>
            <a:r>
              <a:rPr lang="en-US" sz="1600" b="1" dirty="0">
                <a:solidFill>
                  <a:srgbClr val="363A41"/>
                </a:solidFill>
                <a:latin typeface="Arial" panose="020B0604020202020204" pitchFamily="34" charset="0"/>
                <a:cs typeface="Arial" panose="020B0604020202020204" pitchFamily="34" charset="0"/>
              </a:rPr>
              <a:t>March 2021</a:t>
            </a:r>
          </a:p>
          <a:p>
            <a:pPr lvl="2"/>
            <a:r>
              <a:rPr lang="en-US" sz="1600" b="1" dirty="0">
                <a:solidFill>
                  <a:srgbClr val="363A41"/>
                </a:solidFill>
                <a:latin typeface="Arial" panose="020B0604020202020204" pitchFamily="34" charset="0"/>
                <a:cs typeface="Arial" panose="020B0604020202020204" pitchFamily="34" charset="0"/>
              </a:rPr>
              <a:t>MAX: 34,00,000 cases</a:t>
            </a:r>
          </a:p>
          <a:p>
            <a:pPr lvl="2"/>
            <a:r>
              <a:rPr lang="en-US" sz="1600" b="1" dirty="0">
                <a:solidFill>
                  <a:srgbClr val="363A41"/>
                </a:solidFill>
                <a:latin typeface="Arial" panose="020B0604020202020204" pitchFamily="34" charset="0"/>
                <a:cs typeface="Arial" panose="020B0604020202020204" pitchFamily="34" charset="0"/>
              </a:rPr>
              <a:t>MIN: &lt;1,000 cases</a:t>
            </a:r>
          </a:p>
        </p:txBody>
      </p:sp>
    </p:spTree>
    <p:extLst>
      <p:ext uri="{BB962C8B-B14F-4D97-AF65-F5344CB8AC3E}">
        <p14:creationId xmlns:p14="http://schemas.microsoft.com/office/powerpoint/2010/main" val="70881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CD43F-37C5-46DF-8298-92BD1ADC62D6}"/>
              </a:ext>
            </a:extLst>
          </p:cNvPr>
          <p:cNvSpPr>
            <a:spLocks noGrp="1"/>
          </p:cNvSpPr>
          <p:nvPr>
            <p:ph type="title"/>
          </p:nvPr>
        </p:nvSpPr>
        <p:spPr>
          <a:xfrm>
            <a:off x="1371" y="-13316"/>
            <a:ext cx="9753600" cy="761998"/>
          </a:xfrm>
        </p:spPr>
        <p:txBody>
          <a:bodyPr>
            <a:normAutofit/>
          </a:bodyPr>
          <a:lstStyle/>
          <a:p>
            <a:r>
              <a:rPr lang="en-US" sz="4000" dirty="0">
                <a:latin typeface="Arial" panose="020B0604020202020204" pitchFamily="34" charset="0"/>
                <a:cs typeface="Arial" panose="020B0604020202020204" pitchFamily="34" charset="0"/>
              </a:rPr>
              <a:t>References Used</a:t>
            </a:r>
            <a:endParaRPr lang="en-IN" sz="40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7F5F27C4-7248-46AF-AF2A-9EEA35AF5C98}"/>
              </a:ext>
            </a:extLst>
          </p:cNvPr>
          <p:cNvSpPr>
            <a:spLocks noGrp="1"/>
          </p:cNvSpPr>
          <p:nvPr>
            <p:ph type="body" idx="1"/>
          </p:nvPr>
        </p:nvSpPr>
        <p:spPr>
          <a:xfrm>
            <a:off x="58873" y="692696"/>
            <a:ext cx="12071077" cy="5741896"/>
          </a:xfrm>
        </p:spPr>
        <p:txBody>
          <a:bodyPr>
            <a:normAutofit fontScale="92500"/>
          </a:bodyPr>
          <a:lstStyle/>
          <a:p>
            <a:r>
              <a:rPr lang="en-IN" sz="2200" b="1" u="sng"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Sites for BI Tools:</a:t>
            </a:r>
          </a:p>
          <a:p>
            <a:endParaRPr lang="en-IN" sz="2200" u="sng" dirty="0">
              <a:solidFill>
                <a:srgbClr val="90BB23"/>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endParaRPr>
          </a:p>
          <a:p>
            <a:pPr marL="457200" indent="-457200">
              <a:buFont typeface="+mj-lt"/>
              <a:buAutoNum type="arabicPeriod"/>
            </a:pPr>
            <a:r>
              <a:rPr lang="en-IN" sz="2200" dirty="0">
                <a:solidFill>
                  <a:srgbClr val="90BB23"/>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https://public.tableau.com/en-us/s/</a:t>
            </a:r>
            <a:r>
              <a:rPr lang="en-IN" sz="2200" dirty="0">
                <a:latin typeface="Arial" panose="020B0604020202020204" pitchFamily="34" charset="0"/>
                <a:cs typeface="Arial" panose="020B0604020202020204" pitchFamily="34" charset="0"/>
              </a:rPr>
              <a:t>, site for Tableau Public</a:t>
            </a:r>
          </a:p>
          <a:p>
            <a:pPr marL="457200" indent="-457200">
              <a:buFont typeface="+mj-lt"/>
              <a:buAutoNum type="arabicPeriod"/>
            </a:pPr>
            <a:r>
              <a:rPr lang="en-US" sz="2200" dirty="0">
                <a:latin typeface="Arial" panose="020B0604020202020204" pitchFamily="34" charset="0"/>
                <a:cs typeface="Arial" panose="020B0604020202020204" pitchFamily="34" charset="0"/>
                <a:hlinkClick r:id="rId3"/>
              </a:rPr>
              <a:t>https://www.toptal.com/designers/data-visualization/data-visualization-tools</a:t>
            </a:r>
            <a:r>
              <a:rPr lang="en-US" sz="2200" dirty="0">
                <a:latin typeface="Arial" panose="020B0604020202020204" pitchFamily="34" charset="0"/>
                <a:cs typeface="Arial" panose="020B0604020202020204" pitchFamily="34" charset="0"/>
              </a:rPr>
              <a:t>, Data visualization tools </a:t>
            </a:r>
          </a:p>
          <a:p>
            <a:pPr marL="457200" indent="-457200">
              <a:buFont typeface="+mj-lt"/>
              <a:buAutoNum type="arabicPeriod"/>
            </a:pPr>
            <a:r>
              <a:rPr lang="en-US" sz="2200" dirty="0">
                <a:latin typeface="Arial" panose="020B0604020202020204" pitchFamily="34" charset="0"/>
                <a:cs typeface="Arial" panose="020B0604020202020204" pitchFamily="34" charset="0"/>
                <a:hlinkClick r:id="rId4"/>
              </a:rPr>
              <a:t>https://powerbi.microsoft.com/en-us/</a:t>
            </a:r>
            <a:r>
              <a:rPr lang="en-US" sz="2200" dirty="0">
                <a:latin typeface="Arial" panose="020B0604020202020204" pitchFamily="34" charset="0"/>
                <a:cs typeface="Arial" panose="020B0604020202020204" pitchFamily="34" charset="0"/>
              </a:rPr>
              <a:t>, Microsoft Power BI</a:t>
            </a:r>
          </a:p>
          <a:p>
            <a:pPr marL="457200" indent="-457200">
              <a:buFont typeface="+mj-lt"/>
              <a:buAutoNum type="arabicPeriod"/>
            </a:pPr>
            <a:r>
              <a:rPr lang="en-US" sz="2200" dirty="0">
                <a:latin typeface="Arial" panose="020B0604020202020204" pitchFamily="34" charset="0"/>
                <a:cs typeface="Arial" panose="020B0604020202020204" pitchFamily="34" charset="0"/>
                <a:hlinkClick r:id="rId5"/>
              </a:rPr>
              <a:t>https://www.datawrapper.de/</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datawrapper</a:t>
            </a:r>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r>
              <a:rPr lang="en-US" sz="2200" b="1" dirty="0">
                <a:latin typeface="Arial" panose="020B0604020202020204" pitchFamily="34" charset="0"/>
                <a:cs typeface="Arial" panose="020B0604020202020204" pitchFamily="34" charset="0"/>
              </a:rPr>
              <a:t>Sites for dataset:</a:t>
            </a:r>
          </a:p>
          <a:p>
            <a:pPr marL="457200" indent="-457200">
              <a:buFont typeface="+mj-lt"/>
              <a:buAutoNum type="arabicPeriod"/>
            </a:pPr>
            <a:r>
              <a:rPr lang="en-US" sz="2200" dirty="0">
                <a:latin typeface="Arial" panose="020B0604020202020204" pitchFamily="34" charset="0"/>
                <a:cs typeface="Arial" panose="020B0604020202020204" pitchFamily="34" charset="0"/>
                <a:hlinkClick r:id="rId6"/>
              </a:rPr>
              <a:t>https://www.covid19india.org/</a:t>
            </a:r>
            <a:r>
              <a:rPr lang="en-US" sz="2200" dirty="0">
                <a:latin typeface="Arial" panose="020B0604020202020204" pitchFamily="34" charset="0"/>
                <a:cs typeface="Arial" panose="020B0604020202020204" pitchFamily="34" charset="0"/>
              </a:rPr>
              <a:t>, COVID 19 dataset</a:t>
            </a:r>
          </a:p>
          <a:p>
            <a:pPr marL="457200" indent="-457200">
              <a:buFont typeface="+mj-lt"/>
              <a:buAutoNum type="arabicPeriod"/>
            </a:pPr>
            <a:r>
              <a:rPr lang="en-US" sz="2200" dirty="0">
                <a:latin typeface="Arial" panose="020B0604020202020204" pitchFamily="34" charset="0"/>
                <a:cs typeface="Arial" panose="020B0604020202020204" pitchFamily="34" charset="0"/>
                <a:hlinkClick r:id="rId7"/>
              </a:rPr>
              <a:t>https://data.worldbank.org/indicator/SP.POP.TOTL?locations=IN</a:t>
            </a:r>
            <a:r>
              <a:rPr lang="en-US" sz="2200" dirty="0">
                <a:latin typeface="Arial" panose="020B0604020202020204" pitchFamily="34" charset="0"/>
                <a:cs typeface="Arial" panose="020B0604020202020204" pitchFamily="34" charset="0"/>
              </a:rPr>
              <a:t>, Population Dataset for India</a:t>
            </a:r>
          </a:p>
          <a:p>
            <a:pPr marL="457200" indent="-457200">
              <a:buFont typeface="+mj-lt"/>
              <a:buAutoNum type="arabicPeriod"/>
            </a:pPr>
            <a:r>
              <a:rPr lang="en-US" sz="2200" dirty="0">
                <a:latin typeface="Arial" panose="020B0604020202020204" pitchFamily="34" charset="0"/>
                <a:cs typeface="Arial" panose="020B0604020202020204" pitchFamily="34" charset="0"/>
                <a:hlinkClick r:id="rId8"/>
              </a:rPr>
              <a:t>https://censusindia.gov.in/Census_Data_2001/India_at_glance/variation.aspx</a:t>
            </a:r>
            <a:r>
              <a:rPr lang="en-US" sz="2200" dirty="0">
                <a:latin typeface="Arial" panose="020B0604020202020204" pitchFamily="34" charset="0"/>
                <a:cs typeface="Arial" panose="020B0604020202020204" pitchFamily="34" charset="0"/>
              </a:rPr>
              <a:t>, census data for population rural and urban </a:t>
            </a:r>
          </a:p>
          <a:p>
            <a:pPr marL="457200" indent="-457200">
              <a:buFont typeface="+mj-lt"/>
              <a:buAutoNum type="arabicPeriod"/>
            </a:pPr>
            <a:r>
              <a:rPr lang="en-US" sz="2200" dirty="0">
                <a:latin typeface="Arial" panose="020B0604020202020204" pitchFamily="34" charset="0"/>
                <a:cs typeface="Arial" panose="020B0604020202020204" pitchFamily="34" charset="0"/>
                <a:hlinkClick r:id="rId9"/>
              </a:rPr>
              <a:t>https://cddep.org/wp-content/uploads/2020/04/State-wise-estimates-of-current-beds-and-ventilators_24Apr2020.pdf</a:t>
            </a:r>
            <a:r>
              <a:rPr lang="en-US" sz="2200" dirty="0">
                <a:latin typeface="Arial" panose="020B0604020202020204" pitchFamily="34" charset="0"/>
                <a:cs typeface="Arial" panose="020B0604020202020204" pitchFamily="34" charset="0"/>
              </a:rPr>
              <a:t>, Number of beds available in India </a:t>
            </a:r>
          </a:p>
          <a:p>
            <a:endParaRPr lang="en-US" sz="2200" dirty="0">
              <a:latin typeface="Arial" panose="020B0604020202020204" pitchFamily="34" charset="0"/>
              <a:cs typeface="Arial" panose="020B0604020202020204" pitchFamily="34" charset="0"/>
            </a:endParaRPr>
          </a:p>
          <a:p>
            <a:r>
              <a:rPr lang="en-US" sz="2200" b="1" dirty="0">
                <a:latin typeface="Arial" panose="020B0604020202020204" pitchFamily="34" charset="0"/>
                <a:cs typeface="Arial" panose="020B0604020202020204" pitchFamily="34" charset="0"/>
              </a:rPr>
              <a:t>Techniques Used:</a:t>
            </a:r>
          </a:p>
          <a:p>
            <a:pPr marL="457200" indent="-457200">
              <a:buFont typeface="+mj-lt"/>
              <a:buAutoNum type="arabicPeriod"/>
            </a:pPr>
            <a:r>
              <a:rPr lang="en-US" sz="2200" dirty="0">
                <a:latin typeface="Arial" panose="020B0604020202020204" pitchFamily="34" charset="0"/>
                <a:cs typeface="Arial" panose="020B0604020202020204" pitchFamily="34" charset="0"/>
              </a:rPr>
              <a:t>Tableau for charts creation, using area charts, calculated fields like population density </a:t>
            </a:r>
            <a:r>
              <a:rPr lang="en-US" sz="2200" dirty="0" err="1">
                <a:latin typeface="Arial" panose="020B0604020202020204" pitchFamily="34" charset="0"/>
                <a:cs typeface="Arial" panose="020B0604020202020204" pitchFamily="34" charset="0"/>
              </a:rPr>
              <a:t>etc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treemaps</a:t>
            </a:r>
            <a:r>
              <a:rPr lang="en-US" sz="2200" dirty="0">
                <a:latin typeface="Arial" panose="020B0604020202020204" pitchFamily="34" charset="0"/>
                <a:cs typeface="Arial" panose="020B0604020202020204" pitchFamily="34" charset="0"/>
              </a:rPr>
              <a:t>, side-by-side bars, symbol maps and maps by longitude and latitude information.</a:t>
            </a:r>
          </a:p>
          <a:p>
            <a:pPr marL="457200" indent="-457200">
              <a:buFont typeface="+mj-lt"/>
              <a:buAutoNum type="arabicPeriod"/>
            </a:pPr>
            <a:r>
              <a:rPr lang="en-US" sz="2200" dirty="0">
                <a:latin typeface="Arial" panose="020B0604020202020204" pitchFamily="34" charset="0"/>
                <a:cs typeface="Arial" panose="020B0604020202020204" pitchFamily="34" charset="0"/>
              </a:rPr>
              <a:t>Forecasting is done on linear model.</a:t>
            </a:r>
            <a:br>
              <a:rPr lang="en-US" dirty="0"/>
            </a:br>
            <a:endParaRPr lang="en-US" dirty="0"/>
          </a:p>
          <a:p>
            <a:endParaRPr lang="en-IN" dirty="0"/>
          </a:p>
        </p:txBody>
      </p:sp>
    </p:spTree>
    <p:extLst>
      <p:ext uri="{BB962C8B-B14F-4D97-AF65-F5344CB8AC3E}">
        <p14:creationId xmlns:p14="http://schemas.microsoft.com/office/powerpoint/2010/main" val="39850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E5DC990-B8F9-4897-BEA8-E58DECBF07E5}"/>
              </a:ext>
            </a:extLst>
          </p:cNvPr>
          <p:cNvSpPr>
            <a:spLocks noGrp="1"/>
          </p:cNvSpPr>
          <p:nvPr>
            <p:ph type="title"/>
          </p:nvPr>
        </p:nvSpPr>
        <p:spPr>
          <a:xfrm>
            <a:off x="1217614" y="188640"/>
            <a:ext cx="9753600" cy="691480"/>
          </a:xfrm>
        </p:spPr>
        <p:txBody>
          <a:bodyPr>
            <a:normAutofit fontScale="90000"/>
          </a:bodyPr>
          <a:lstStyle/>
          <a:p>
            <a:r>
              <a:rPr lang="en-US" dirty="0">
                <a:latin typeface="Arial" panose="020B0604020202020204" pitchFamily="34" charset="0"/>
                <a:cs typeface="Arial" panose="020B0604020202020204" pitchFamily="34" charset="0"/>
              </a:rPr>
              <a:t>Potential Outcomes</a:t>
            </a:r>
          </a:p>
        </p:txBody>
      </p:sp>
      <p:sp>
        <p:nvSpPr>
          <p:cNvPr id="5" name="Content Placeholder 2">
            <a:extLst>
              <a:ext uri="{FF2B5EF4-FFF2-40B4-BE49-F238E27FC236}">
                <a16:creationId xmlns:a16="http://schemas.microsoft.com/office/drawing/2014/main" id="{1A18D6E0-C94E-468B-B2C2-C4FA459CADAF}"/>
              </a:ext>
            </a:extLst>
          </p:cNvPr>
          <p:cNvSpPr txBox="1">
            <a:spLocks/>
          </p:cNvSpPr>
          <p:nvPr/>
        </p:nvSpPr>
        <p:spPr>
          <a:xfrm>
            <a:off x="1341884" y="880120"/>
            <a:ext cx="9753600" cy="43434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600"/>
              </a:spcBef>
              <a:buClr>
                <a:schemeClr val="tx1"/>
              </a:buClr>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tx1"/>
              </a:buClr>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SzPct val="80000"/>
              <a:buFont typeface="Arial"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Tools that can be used for data visualization and analysis,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COVID-19 Trends in India,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Detailed analysis of hospital and health infrastructure in the country, </a:t>
            </a:r>
          </a:p>
          <a:p>
            <a:pPr marL="800100" lvl="1" indent="-342900">
              <a:buFont typeface="Wingdings" panose="05000000000000000000" pitchFamily="2" charset="2"/>
              <a:buChar char="q"/>
            </a:pPr>
            <a:r>
              <a:rPr lang="en-US" sz="2000" dirty="0">
                <a:latin typeface="Arial" panose="020B0604020202020204" pitchFamily="34" charset="0"/>
                <a:cs typeface="Arial" panose="020B0604020202020204" pitchFamily="34" charset="0"/>
              </a:rPr>
              <a:t>State wise analysis of the hospital and beds available in rural and urban areas</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Computing the factors on which the virus spread depends on different states.</a:t>
            </a:r>
          </a:p>
          <a:p>
            <a:pPr marL="342900" indent="-342900">
              <a:buFont typeface="Arial" panose="020B0604020202020204" pitchFamily="34" charset="0"/>
              <a:buChar char="•"/>
            </a:pPr>
            <a:endParaRPr lang="en-US" dirty="0"/>
          </a:p>
        </p:txBody>
      </p:sp>
      <p:sp>
        <p:nvSpPr>
          <p:cNvPr id="6" name="Title 1">
            <a:extLst>
              <a:ext uri="{FF2B5EF4-FFF2-40B4-BE49-F238E27FC236}">
                <a16:creationId xmlns:a16="http://schemas.microsoft.com/office/drawing/2014/main" id="{BC151614-18FC-44CB-AAFA-802C871E43FA}"/>
              </a:ext>
            </a:extLst>
          </p:cNvPr>
          <p:cNvSpPr txBox="1">
            <a:spLocks/>
          </p:cNvSpPr>
          <p:nvPr/>
        </p:nvSpPr>
        <p:spPr>
          <a:xfrm>
            <a:off x="1198284" y="3051820"/>
            <a:ext cx="9753600" cy="6914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b="0" kern="1200" cap="all" baseline="0">
                <a:solidFill>
                  <a:schemeClr val="tx1">
                    <a:lumMod val="50000"/>
                  </a:schemeClr>
                </a:solidFill>
                <a:latin typeface="+mj-lt"/>
                <a:ea typeface="+mj-ea"/>
                <a:cs typeface="+mj-cs"/>
              </a:defRPr>
            </a:lvl1pPr>
          </a:lstStyle>
          <a:p>
            <a:r>
              <a:rPr lang="en-US" sz="4000" dirty="0">
                <a:latin typeface="Arial" panose="020B0604020202020204" pitchFamily="34" charset="0"/>
                <a:cs typeface="Arial" panose="020B0604020202020204" pitchFamily="34" charset="0"/>
              </a:rPr>
              <a:t>Potential use of study</a:t>
            </a:r>
          </a:p>
        </p:txBody>
      </p:sp>
      <p:sp>
        <p:nvSpPr>
          <p:cNvPr id="7" name="Content Placeholder 2">
            <a:extLst>
              <a:ext uri="{FF2B5EF4-FFF2-40B4-BE49-F238E27FC236}">
                <a16:creationId xmlns:a16="http://schemas.microsoft.com/office/drawing/2014/main" id="{35F2CF2A-D165-4DE1-947B-EE65BA7FAB1A}"/>
              </a:ext>
            </a:extLst>
          </p:cNvPr>
          <p:cNvSpPr txBox="1">
            <a:spLocks/>
          </p:cNvSpPr>
          <p:nvPr/>
        </p:nvSpPr>
        <p:spPr>
          <a:xfrm>
            <a:off x="1341884" y="3861048"/>
            <a:ext cx="9753600" cy="252028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600"/>
              </a:spcBef>
              <a:buClr>
                <a:schemeClr val="tx1"/>
              </a:buClr>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tx1"/>
              </a:buClr>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SzPct val="80000"/>
              <a:buFont typeface="Arial"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Analysis of state wise data can help the government on checking the virus spread,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Hospital beds as well as the number of hospital in rural and urban areas will help the states to analyze the health infrastructure,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Can help the government to analyze which area is more prone to virus spread,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Academically only tableau is used for this study but it encourages the use of other BI Tools and strongly recommends new forecasting trends.</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55354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A633-87A1-4310-8CAD-F3BE14D96A60}"/>
              </a:ext>
            </a:extLst>
          </p:cNvPr>
          <p:cNvSpPr>
            <a:spLocks noGrp="1"/>
          </p:cNvSpPr>
          <p:nvPr>
            <p:ph type="title"/>
          </p:nvPr>
        </p:nvSpPr>
        <p:spPr>
          <a:xfrm>
            <a:off x="405780" y="332656"/>
            <a:ext cx="9753600" cy="1066055"/>
          </a:xfrm>
        </p:spPr>
        <p:txBody>
          <a:bodyPr>
            <a:normAutofit fontScale="90000"/>
          </a:bodyPr>
          <a:lstStyle/>
          <a:p>
            <a:r>
              <a:rPr lang="en-US" dirty="0">
                <a:latin typeface="Arial" panose="020B0604020202020204" pitchFamily="34" charset="0"/>
                <a:cs typeface="Arial" panose="020B0604020202020204" pitchFamily="34" charset="0"/>
              </a:rPr>
              <a:t>Tools for data analysis and Visualization</a:t>
            </a:r>
            <a:endParaRPr lang="en-IN"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F4FE2B3B-F412-472D-9D48-F77CE75DFDE8}"/>
              </a:ext>
            </a:extLst>
          </p:cNvPr>
          <p:cNvSpPr>
            <a:spLocks noGrp="1"/>
          </p:cNvSpPr>
          <p:nvPr>
            <p:ph type="body" idx="1"/>
          </p:nvPr>
        </p:nvSpPr>
        <p:spPr>
          <a:xfrm>
            <a:off x="489816" y="1484784"/>
            <a:ext cx="11209191" cy="1944216"/>
          </a:xfrm>
        </p:spPr>
        <p:txBody>
          <a:bodyPr>
            <a:normAutofit fontScale="32500" lnSpcReduction="20000"/>
          </a:bodyPr>
          <a:lstStyle/>
          <a:p>
            <a:pPr algn="l" fontAlgn="base"/>
            <a:r>
              <a:rPr lang="en-US" sz="6200" i="0" dirty="0">
                <a:effectLst/>
                <a:latin typeface="Arial" panose="020B0604020202020204" pitchFamily="34" charset="0"/>
                <a:cs typeface="Arial" panose="020B0604020202020204" pitchFamily="34" charset="0"/>
              </a:rPr>
              <a:t>Data visualization tools provide </a:t>
            </a:r>
            <a:r>
              <a:rPr lang="en-US" sz="6200" dirty="0">
                <a:latin typeface="Arial" panose="020B0604020202020204" pitchFamily="34" charset="0"/>
                <a:cs typeface="Arial" panose="020B0604020202020204" pitchFamily="34" charset="0"/>
              </a:rPr>
              <a:t>data visualization designers</a:t>
            </a:r>
            <a:r>
              <a:rPr lang="en-US" sz="6200" i="0" dirty="0">
                <a:effectLst/>
                <a:latin typeface="Arial" panose="020B0604020202020204" pitchFamily="34" charset="0"/>
                <a:cs typeface="Arial" panose="020B0604020202020204" pitchFamily="34" charset="0"/>
              </a:rPr>
              <a:t> with an easier way to </a:t>
            </a:r>
            <a:r>
              <a:rPr lang="en-US" sz="6200" b="1" i="0" dirty="0">
                <a:effectLst/>
                <a:latin typeface="Arial" panose="020B0604020202020204" pitchFamily="34" charset="0"/>
                <a:cs typeface="Arial" panose="020B0604020202020204" pitchFamily="34" charset="0"/>
              </a:rPr>
              <a:t>create visual representations of large data sets</a:t>
            </a:r>
            <a:r>
              <a:rPr lang="en-US" sz="6200" i="0" dirty="0">
                <a:effectLst/>
                <a:latin typeface="Arial" panose="020B0604020202020204" pitchFamily="34" charset="0"/>
                <a:cs typeface="Arial" panose="020B0604020202020204" pitchFamily="34" charset="0"/>
              </a:rPr>
              <a:t>. When dealing with data sets that include hundreds of thousands or </a:t>
            </a:r>
            <a:r>
              <a:rPr lang="en-US" sz="6200" b="1" i="0" dirty="0">
                <a:effectLst/>
                <a:latin typeface="Arial" panose="020B0604020202020204" pitchFamily="34" charset="0"/>
                <a:cs typeface="Arial" panose="020B0604020202020204" pitchFamily="34" charset="0"/>
              </a:rPr>
              <a:t>millions of data points</a:t>
            </a:r>
            <a:r>
              <a:rPr lang="en-US" sz="6200" i="0" dirty="0">
                <a:effectLst/>
                <a:latin typeface="Arial" panose="020B0604020202020204" pitchFamily="34" charset="0"/>
                <a:cs typeface="Arial" panose="020B0604020202020204" pitchFamily="34" charset="0"/>
              </a:rPr>
              <a:t>, </a:t>
            </a:r>
            <a:r>
              <a:rPr lang="en-US" sz="6200" b="1" i="0" dirty="0">
                <a:effectLst/>
                <a:latin typeface="Arial" panose="020B0604020202020204" pitchFamily="34" charset="0"/>
                <a:cs typeface="Arial" panose="020B0604020202020204" pitchFamily="34" charset="0"/>
              </a:rPr>
              <a:t>automating the process of </a:t>
            </a:r>
            <a:r>
              <a:rPr lang="en-US" sz="6200" b="1" dirty="0">
                <a:latin typeface="Arial" panose="020B0604020202020204" pitchFamily="34" charset="0"/>
                <a:cs typeface="Arial" panose="020B0604020202020204" pitchFamily="34" charset="0"/>
              </a:rPr>
              <a:t>creating a visualization</a:t>
            </a:r>
            <a:r>
              <a:rPr lang="en-US" sz="6200" i="0" dirty="0">
                <a:effectLst/>
                <a:latin typeface="Arial" panose="020B0604020202020204" pitchFamily="34" charset="0"/>
                <a:cs typeface="Arial" panose="020B0604020202020204" pitchFamily="34" charset="0"/>
              </a:rPr>
              <a:t>, at least in part, makes a designer’s job significantly easier.</a:t>
            </a:r>
          </a:p>
          <a:p>
            <a:pPr algn="l" fontAlgn="base"/>
            <a:r>
              <a:rPr lang="en-US" sz="6200" i="0" dirty="0">
                <a:effectLst/>
                <a:latin typeface="Arial" panose="020B0604020202020204" pitchFamily="34" charset="0"/>
                <a:cs typeface="Arial" panose="020B0604020202020204" pitchFamily="34" charset="0"/>
              </a:rPr>
              <a:t>These data visualizations can then be used for a variety of purposes: </a:t>
            </a:r>
            <a:r>
              <a:rPr lang="en-US" sz="6200" b="1" i="0" dirty="0">
                <a:effectLst/>
                <a:latin typeface="Arial" panose="020B0604020202020204" pitchFamily="34" charset="0"/>
                <a:cs typeface="Arial" panose="020B0604020202020204" pitchFamily="34" charset="0"/>
              </a:rPr>
              <a:t>dashboards</a:t>
            </a:r>
            <a:r>
              <a:rPr lang="en-US" sz="6200" i="0" dirty="0">
                <a:effectLst/>
                <a:latin typeface="Arial" panose="020B0604020202020204" pitchFamily="34" charset="0"/>
                <a:cs typeface="Arial" panose="020B0604020202020204" pitchFamily="34" charset="0"/>
              </a:rPr>
              <a:t>, </a:t>
            </a:r>
            <a:r>
              <a:rPr lang="en-US" sz="6200" b="1" i="0" dirty="0">
                <a:effectLst/>
                <a:latin typeface="Arial" panose="020B0604020202020204" pitchFamily="34" charset="0"/>
                <a:cs typeface="Arial" panose="020B0604020202020204" pitchFamily="34" charset="0"/>
              </a:rPr>
              <a:t>annual reports</a:t>
            </a:r>
            <a:r>
              <a:rPr lang="en-US" sz="6200" i="0" dirty="0">
                <a:effectLst/>
                <a:latin typeface="Arial" panose="020B0604020202020204" pitchFamily="34" charset="0"/>
                <a:cs typeface="Arial" panose="020B0604020202020204" pitchFamily="34" charset="0"/>
              </a:rPr>
              <a:t>, </a:t>
            </a:r>
            <a:r>
              <a:rPr lang="en-US" sz="6200" b="1" i="0" dirty="0">
                <a:effectLst/>
                <a:latin typeface="Arial" panose="020B0604020202020204" pitchFamily="34" charset="0"/>
                <a:cs typeface="Arial" panose="020B0604020202020204" pitchFamily="34" charset="0"/>
              </a:rPr>
              <a:t>sales and marketing materials</a:t>
            </a:r>
            <a:r>
              <a:rPr lang="en-US" sz="6200" i="0" dirty="0">
                <a:effectLst/>
                <a:latin typeface="Arial" panose="020B0604020202020204" pitchFamily="34" charset="0"/>
                <a:cs typeface="Arial" panose="020B0604020202020204" pitchFamily="34" charset="0"/>
              </a:rPr>
              <a:t>, </a:t>
            </a:r>
            <a:r>
              <a:rPr lang="en-US" sz="6200" b="1" i="0" dirty="0">
                <a:effectLst/>
                <a:latin typeface="Arial" panose="020B0604020202020204" pitchFamily="34" charset="0"/>
                <a:cs typeface="Arial" panose="020B0604020202020204" pitchFamily="34" charset="0"/>
              </a:rPr>
              <a:t>investor slide decks</a:t>
            </a:r>
            <a:r>
              <a:rPr lang="en-US" sz="6200" i="0" dirty="0">
                <a:effectLst/>
                <a:latin typeface="Arial" panose="020B0604020202020204" pitchFamily="34" charset="0"/>
                <a:cs typeface="Arial" panose="020B0604020202020204" pitchFamily="34" charset="0"/>
              </a:rPr>
              <a:t>, and virtually anywhere else information needs to be interpreted immediately.</a:t>
            </a:r>
          </a:p>
          <a:p>
            <a:endParaRPr lang="en-IN" dirty="0"/>
          </a:p>
        </p:txBody>
      </p:sp>
      <p:pic>
        <p:nvPicPr>
          <p:cNvPr id="1026" name="Picture 2" descr="BI Tools Market Share 2017 - Business Intelligence Software">
            <a:extLst>
              <a:ext uri="{FF2B5EF4-FFF2-40B4-BE49-F238E27FC236}">
                <a16:creationId xmlns:a16="http://schemas.microsoft.com/office/drawing/2014/main" id="{CB000AC0-AF11-4B2B-8896-0B96695F51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6422" y="3023163"/>
            <a:ext cx="5957107" cy="365638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024CAE0-C41A-4DFA-BF72-582EE9C62DD9}"/>
              </a:ext>
            </a:extLst>
          </p:cNvPr>
          <p:cNvPicPr>
            <a:picLocks noChangeAspect="1"/>
          </p:cNvPicPr>
          <p:nvPr/>
        </p:nvPicPr>
        <p:blipFill>
          <a:blip r:embed="rId3"/>
          <a:stretch>
            <a:fillRect/>
          </a:stretch>
        </p:blipFill>
        <p:spPr>
          <a:xfrm>
            <a:off x="65296" y="3212976"/>
            <a:ext cx="5957107" cy="346657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770174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FC2FD-C717-4D14-8AF8-377158C87D0C}"/>
              </a:ext>
            </a:extLst>
          </p:cNvPr>
          <p:cNvSpPr>
            <a:spLocks noGrp="1"/>
          </p:cNvSpPr>
          <p:nvPr>
            <p:ph type="title"/>
          </p:nvPr>
        </p:nvSpPr>
        <p:spPr>
          <a:xfrm>
            <a:off x="28622" y="0"/>
            <a:ext cx="9753600" cy="633675"/>
          </a:xfrm>
        </p:spPr>
        <p:txBody>
          <a:bodyPr>
            <a:normAutofit fontScale="90000"/>
          </a:bodyPr>
          <a:lstStyle/>
          <a:p>
            <a:r>
              <a:rPr lang="en-US" dirty="0"/>
              <a:t>ABOUT BI TOOLS </a:t>
            </a:r>
            <a:endParaRPr lang="en-IN" dirty="0"/>
          </a:p>
        </p:txBody>
      </p:sp>
      <p:pic>
        <p:nvPicPr>
          <p:cNvPr id="2052" name="Picture 4" descr="Business Intelligence overview: BI features, concepts, tools and  applications">
            <a:extLst>
              <a:ext uri="{FF2B5EF4-FFF2-40B4-BE49-F238E27FC236}">
                <a16:creationId xmlns:a16="http://schemas.microsoft.com/office/drawing/2014/main" id="{EDEC9CAB-B9D0-4430-BCE1-3F2CC4520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558" y="-237571"/>
            <a:ext cx="5235327" cy="487953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usiness Intelligence | Jetsam Service Management GmbH">
            <a:extLst>
              <a:ext uri="{FF2B5EF4-FFF2-40B4-BE49-F238E27FC236}">
                <a16:creationId xmlns:a16="http://schemas.microsoft.com/office/drawing/2014/main" id="{024984CC-E66B-4935-B1F4-3E7897C66D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4092" y="3539733"/>
            <a:ext cx="4767029" cy="328498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he Retail Industry Can't Survive Without Business Intelligence—And Here's  Why | ZAP Data">
            <a:extLst>
              <a:ext uri="{FF2B5EF4-FFF2-40B4-BE49-F238E27FC236}">
                <a16:creationId xmlns:a16="http://schemas.microsoft.com/office/drawing/2014/main" id="{7553DBDC-B291-46B4-A4C9-E8DC7054D7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342" y="628005"/>
            <a:ext cx="6027730" cy="35161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8E69970-6960-48BC-BDAE-2367FF17F6F9}"/>
              </a:ext>
            </a:extLst>
          </p:cNvPr>
          <p:cNvSpPr txBox="1"/>
          <p:nvPr/>
        </p:nvSpPr>
        <p:spPr>
          <a:xfrm>
            <a:off x="-149342" y="4005064"/>
            <a:ext cx="1991251" cy="369332"/>
          </a:xfrm>
          <a:prstGeom prst="rect">
            <a:avLst/>
          </a:prstGeom>
          <a:noFill/>
        </p:spPr>
        <p:txBody>
          <a:bodyPr wrap="none" rtlCol="0">
            <a:spAutoFit/>
          </a:bodyPr>
          <a:lstStyle/>
          <a:p>
            <a:pPr>
              <a:lnSpc>
                <a:spcPct val="90000"/>
              </a:lnSpc>
            </a:pPr>
            <a:r>
              <a:rPr lang="en-US" sz="2000" dirty="0">
                <a:latin typeface="Arial" panose="020B0604020202020204" pitchFamily="34" charset="0"/>
                <a:cs typeface="Arial" panose="020B0604020202020204" pitchFamily="34" charset="0"/>
              </a:rPr>
              <a:t>How is it used?</a:t>
            </a:r>
            <a:endParaRPr lang="en-IN" sz="20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24D0FD63-8136-4E77-8015-A8C16D0089C3}"/>
              </a:ext>
            </a:extLst>
          </p:cNvPr>
          <p:cNvSpPr txBox="1"/>
          <p:nvPr/>
        </p:nvSpPr>
        <p:spPr>
          <a:xfrm>
            <a:off x="6526460" y="6309320"/>
            <a:ext cx="3501280" cy="369332"/>
          </a:xfrm>
          <a:prstGeom prst="rect">
            <a:avLst/>
          </a:prstGeom>
          <a:noFill/>
        </p:spPr>
        <p:txBody>
          <a:bodyPr wrap="none" rtlCol="0">
            <a:spAutoFit/>
          </a:bodyPr>
          <a:lstStyle/>
          <a:p>
            <a:pPr>
              <a:lnSpc>
                <a:spcPct val="90000"/>
              </a:lnSpc>
            </a:pPr>
            <a:r>
              <a:rPr lang="en-US" sz="2000" dirty="0">
                <a:latin typeface="Arial" panose="020B0604020202020204" pitchFamily="34" charset="0"/>
                <a:cs typeface="Arial" panose="020B0604020202020204" pitchFamily="34" charset="0"/>
              </a:rPr>
              <a:t>Where are the BI tools used?</a:t>
            </a:r>
            <a:endParaRPr lang="en-IN" sz="20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5A0307D7-AECE-4616-AFD2-B2E10888B42D}"/>
              </a:ext>
            </a:extLst>
          </p:cNvPr>
          <p:cNvSpPr txBox="1"/>
          <p:nvPr/>
        </p:nvSpPr>
        <p:spPr>
          <a:xfrm>
            <a:off x="10301012" y="4217430"/>
            <a:ext cx="1388522" cy="369332"/>
          </a:xfrm>
          <a:prstGeom prst="rect">
            <a:avLst/>
          </a:prstGeom>
          <a:noFill/>
        </p:spPr>
        <p:txBody>
          <a:bodyPr wrap="none" rtlCol="0">
            <a:spAutoFit/>
          </a:bodyPr>
          <a:lstStyle/>
          <a:p>
            <a:pPr>
              <a:lnSpc>
                <a:spcPct val="90000"/>
              </a:lnSpc>
            </a:pPr>
            <a:r>
              <a:rPr lang="en-US" sz="2000" dirty="0">
                <a:latin typeface="Arial" panose="020B0604020202020204" pitchFamily="34" charset="0"/>
                <a:cs typeface="Arial" panose="020B0604020202020204" pitchFamily="34" charset="0"/>
              </a:rPr>
              <a:t>Features?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1173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EADDE-3D3D-4BCC-954D-B8308851DA98}"/>
              </a:ext>
            </a:extLst>
          </p:cNvPr>
          <p:cNvSpPr>
            <a:spLocks noGrp="1"/>
          </p:cNvSpPr>
          <p:nvPr>
            <p:ph type="title"/>
          </p:nvPr>
        </p:nvSpPr>
        <p:spPr>
          <a:xfrm>
            <a:off x="333772" y="116632"/>
            <a:ext cx="9753600" cy="706090"/>
          </a:xfrm>
        </p:spPr>
        <p:txBody>
          <a:bodyPr/>
          <a:lstStyle/>
          <a:p>
            <a:r>
              <a:rPr lang="en-US" dirty="0" err="1">
                <a:latin typeface="Arial" panose="020B0604020202020204" pitchFamily="34" charset="0"/>
                <a:cs typeface="Arial" panose="020B0604020202020204" pitchFamily="34" charset="0"/>
              </a:rPr>
              <a:t>TabLEAU</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51B596E-30CC-4A66-A440-BE6B077A9957}"/>
              </a:ext>
            </a:extLst>
          </p:cNvPr>
          <p:cNvSpPr>
            <a:spLocks noGrp="1"/>
          </p:cNvSpPr>
          <p:nvPr>
            <p:ph idx="1"/>
          </p:nvPr>
        </p:nvSpPr>
        <p:spPr>
          <a:xfrm>
            <a:off x="333772" y="822722"/>
            <a:ext cx="11593288" cy="6035278"/>
          </a:xfrm>
        </p:spPr>
        <p:txBody>
          <a:bodyPr>
            <a:normAutofit fontScale="55000" lnSpcReduction="20000"/>
          </a:bodyPr>
          <a:lstStyle/>
          <a:p>
            <a:pPr algn="l"/>
            <a:r>
              <a:rPr lang="en-US" sz="3600" b="0" i="0" dirty="0">
                <a:solidFill>
                  <a:srgbClr val="222222"/>
                </a:solidFill>
                <a:effectLst/>
                <a:latin typeface="Arial" panose="020B0604020202020204" pitchFamily="34" charset="0"/>
                <a:cs typeface="Arial" panose="020B0604020202020204" pitchFamily="34" charset="0"/>
              </a:rPr>
              <a:t>Tableau is a powerful and fastest growing data visualization tool used in the Business Intelligence Industry. It helps in simplifying raw data into the very easily understandable format.</a:t>
            </a:r>
          </a:p>
          <a:p>
            <a:pPr algn="l"/>
            <a:r>
              <a:rPr lang="en-US" sz="3600" b="0" i="0" dirty="0">
                <a:solidFill>
                  <a:srgbClr val="222222"/>
                </a:solidFill>
                <a:effectLst/>
                <a:latin typeface="Arial" panose="020B0604020202020204" pitchFamily="34" charset="0"/>
                <a:cs typeface="Arial" panose="020B0604020202020204" pitchFamily="34" charset="0"/>
              </a:rPr>
              <a:t>Data analysis is very fast with Tableau and the visualizations created are in the form of dashboards and worksheets. The data that is created using Tableau can be understood by professional at any level in an organization. It even allows a non-technical user to create a customized dashboard.</a:t>
            </a:r>
          </a:p>
          <a:p>
            <a:pPr algn="l"/>
            <a:r>
              <a:rPr lang="en-US" sz="3600" b="0" i="0" dirty="0">
                <a:solidFill>
                  <a:srgbClr val="222222"/>
                </a:solidFill>
                <a:effectLst/>
                <a:latin typeface="Arial" panose="020B0604020202020204" pitchFamily="34" charset="0"/>
                <a:cs typeface="Arial" panose="020B0604020202020204" pitchFamily="34" charset="0"/>
              </a:rPr>
              <a:t>The best feature Tableau are</a:t>
            </a:r>
          </a:p>
          <a:p>
            <a:pPr lvl="1"/>
            <a:r>
              <a:rPr lang="en-US" sz="3600" b="0" i="0" dirty="0">
                <a:solidFill>
                  <a:srgbClr val="222222"/>
                </a:solidFill>
                <a:effectLst/>
                <a:latin typeface="Arial" panose="020B0604020202020204" pitchFamily="34" charset="0"/>
                <a:cs typeface="Arial" panose="020B0604020202020204" pitchFamily="34" charset="0"/>
              </a:rPr>
              <a:t>Data Blending</a:t>
            </a:r>
          </a:p>
          <a:p>
            <a:pPr lvl="1"/>
            <a:r>
              <a:rPr lang="en-US" sz="3600" b="0" i="0" dirty="0">
                <a:solidFill>
                  <a:srgbClr val="222222"/>
                </a:solidFill>
                <a:effectLst/>
                <a:latin typeface="Arial" panose="020B0604020202020204" pitchFamily="34" charset="0"/>
                <a:cs typeface="Arial" panose="020B0604020202020204" pitchFamily="34" charset="0"/>
              </a:rPr>
              <a:t>Real time analysis</a:t>
            </a:r>
          </a:p>
          <a:p>
            <a:pPr lvl="1"/>
            <a:r>
              <a:rPr lang="en-US" sz="3600" b="0" i="0" dirty="0">
                <a:solidFill>
                  <a:srgbClr val="222222"/>
                </a:solidFill>
                <a:effectLst/>
                <a:latin typeface="Arial" panose="020B0604020202020204" pitchFamily="34" charset="0"/>
                <a:cs typeface="Arial" panose="020B0604020202020204" pitchFamily="34" charset="0"/>
              </a:rPr>
              <a:t>Collaboration of data</a:t>
            </a:r>
          </a:p>
          <a:p>
            <a:pPr lvl="1"/>
            <a:endParaRPr lang="en-US" sz="3600" dirty="0">
              <a:solidFill>
                <a:srgbClr val="222222"/>
              </a:solidFill>
              <a:latin typeface="Arial" panose="020B0604020202020204" pitchFamily="34" charset="0"/>
              <a:cs typeface="Arial" panose="020B0604020202020204" pitchFamily="34" charset="0"/>
            </a:endParaRPr>
          </a:p>
          <a:p>
            <a:pPr lvl="1">
              <a:buFont typeface="Wingdings" panose="05000000000000000000" pitchFamily="2" charset="2"/>
              <a:buChar char="Ø"/>
            </a:pPr>
            <a:r>
              <a:rPr lang="en-US" sz="3600" b="1" i="0" dirty="0">
                <a:solidFill>
                  <a:srgbClr val="262D3D"/>
                </a:solidFill>
                <a:effectLst/>
                <a:latin typeface="Arial" panose="020B0604020202020204" pitchFamily="34" charset="0"/>
                <a:cs typeface="Arial" panose="020B0604020202020204" pitchFamily="34" charset="0"/>
              </a:rPr>
              <a:t>Pros</a:t>
            </a:r>
            <a:r>
              <a:rPr lang="en-US" sz="3600" dirty="0">
                <a:solidFill>
                  <a:srgbClr val="262D3D"/>
                </a:solidFill>
                <a:latin typeface="Arial" panose="020B0604020202020204" pitchFamily="34" charset="0"/>
                <a:cs typeface="Arial" panose="020B0604020202020204" pitchFamily="34" charset="0"/>
              </a:rPr>
              <a:t>	</a:t>
            </a:r>
          </a:p>
          <a:p>
            <a:pPr lvl="2">
              <a:buFont typeface="Wingdings" panose="05000000000000000000" pitchFamily="2" charset="2"/>
              <a:buChar char="Ø"/>
            </a:pPr>
            <a:r>
              <a:rPr lang="en-US" sz="3600" b="0" i="0" dirty="0">
                <a:solidFill>
                  <a:srgbClr val="000000"/>
                </a:solidFill>
                <a:effectLst/>
                <a:latin typeface="Arial" panose="020B0604020202020204" pitchFamily="34" charset="0"/>
                <a:cs typeface="Arial" panose="020B0604020202020204" pitchFamily="34" charset="0"/>
              </a:rPr>
              <a:t>Hundreds of data import options</a:t>
            </a:r>
          </a:p>
          <a:p>
            <a:pPr lvl="2">
              <a:buFont typeface="Wingdings" panose="05000000000000000000" pitchFamily="2" charset="2"/>
              <a:buChar char="Ø"/>
            </a:pPr>
            <a:r>
              <a:rPr lang="en-US" sz="3600" b="0" i="0" dirty="0">
                <a:solidFill>
                  <a:srgbClr val="000000"/>
                </a:solidFill>
                <a:effectLst/>
                <a:latin typeface="Arial" panose="020B0604020202020204" pitchFamily="34" charset="0"/>
                <a:cs typeface="Arial" panose="020B0604020202020204" pitchFamily="34" charset="0"/>
              </a:rPr>
              <a:t>Mapping capability</a:t>
            </a:r>
          </a:p>
          <a:p>
            <a:pPr lvl="2">
              <a:buFont typeface="Wingdings" panose="05000000000000000000" pitchFamily="2" charset="2"/>
              <a:buChar char="Ø"/>
            </a:pPr>
            <a:r>
              <a:rPr lang="en-US" sz="3600" b="0" i="0" dirty="0">
                <a:solidFill>
                  <a:srgbClr val="000000"/>
                </a:solidFill>
                <a:effectLst/>
                <a:latin typeface="Arial" panose="020B0604020202020204" pitchFamily="34" charset="0"/>
                <a:cs typeface="Arial" panose="020B0604020202020204" pitchFamily="34" charset="0"/>
              </a:rPr>
              <a:t>Free public version available</a:t>
            </a:r>
          </a:p>
          <a:p>
            <a:pPr lvl="1" fontAlgn="base">
              <a:buFont typeface="Wingdings" panose="05000000000000000000" pitchFamily="2" charset="2"/>
              <a:buChar char="Ø"/>
            </a:pPr>
            <a:r>
              <a:rPr lang="en-US" sz="3600" b="1" i="0" dirty="0">
                <a:solidFill>
                  <a:srgbClr val="262D3D"/>
                </a:solidFill>
                <a:effectLst/>
                <a:latin typeface="Arial" panose="020B0604020202020204" pitchFamily="34" charset="0"/>
                <a:cs typeface="Arial" panose="020B0604020202020204" pitchFamily="34" charset="0"/>
              </a:rPr>
              <a:t>Cons</a:t>
            </a:r>
          </a:p>
          <a:p>
            <a:pPr lvl="2" fontAlgn="base">
              <a:buFont typeface="Wingdings" panose="05000000000000000000" pitchFamily="2" charset="2"/>
              <a:buChar char="Ø"/>
            </a:pPr>
            <a:r>
              <a:rPr lang="en-US" sz="3600" b="0" i="0" dirty="0">
                <a:solidFill>
                  <a:srgbClr val="000000"/>
                </a:solidFill>
                <a:effectLst/>
                <a:latin typeface="Arial" panose="020B0604020202020204" pitchFamily="34" charset="0"/>
                <a:cs typeface="Arial" panose="020B0604020202020204" pitchFamily="34" charset="0"/>
              </a:rPr>
              <a:t>Non-free versions are expensive ($70/month/user for the </a:t>
            </a:r>
          </a:p>
          <a:p>
            <a:pPr marL="731520" lvl="3" indent="0" fontAlgn="base">
              <a:buNone/>
            </a:pPr>
            <a:r>
              <a:rPr lang="en-US" sz="3600" b="0" i="0" dirty="0">
                <a:solidFill>
                  <a:srgbClr val="000000"/>
                </a:solidFill>
                <a:effectLst/>
                <a:latin typeface="Arial" panose="020B0604020202020204" pitchFamily="34" charset="0"/>
                <a:cs typeface="Arial" panose="020B0604020202020204" pitchFamily="34" charset="0"/>
              </a:rPr>
              <a:t>Tableau Creator software)</a:t>
            </a:r>
          </a:p>
          <a:p>
            <a:pPr lvl="2" fontAlgn="base">
              <a:buFont typeface="Wingdings" panose="05000000000000000000" pitchFamily="2" charset="2"/>
              <a:buChar char="Ø"/>
            </a:pPr>
            <a:r>
              <a:rPr lang="en-US" sz="3600" b="0" i="0" dirty="0">
                <a:solidFill>
                  <a:srgbClr val="000000"/>
                </a:solidFill>
                <a:effectLst/>
                <a:latin typeface="Arial" panose="020B0604020202020204" pitchFamily="34" charset="0"/>
                <a:cs typeface="Arial" panose="020B0604020202020204" pitchFamily="34" charset="0"/>
              </a:rPr>
              <a:t>Public version doesn’t allow you to keep data analyses private</a:t>
            </a:r>
          </a:p>
          <a:p>
            <a:pPr lvl="1"/>
            <a:endParaRPr lang="en-US" b="0" i="0" dirty="0">
              <a:solidFill>
                <a:srgbClr val="222222"/>
              </a:solidFill>
              <a:effectLst/>
              <a:latin typeface="Source Sans Pro" panose="020B0503030403020204" pitchFamily="34" charset="0"/>
            </a:endParaRPr>
          </a:p>
        </p:txBody>
      </p:sp>
      <p:pic>
        <p:nvPicPr>
          <p:cNvPr id="3074" name="Picture 2">
            <a:extLst>
              <a:ext uri="{FF2B5EF4-FFF2-40B4-BE49-F238E27FC236}">
                <a16:creationId xmlns:a16="http://schemas.microsoft.com/office/drawing/2014/main" id="{AD48BE65-59A7-434C-9B7C-20FADF627C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0756" y="3814592"/>
            <a:ext cx="2880319" cy="29267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ableau Desktop Review | PCMag">
            <a:extLst>
              <a:ext uri="{FF2B5EF4-FFF2-40B4-BE49-F238E27FC236}">
                <a16:creationId xmlns:a16="http://schemas.microsoft.com/office/drawing/2014/main" id="{51E8A82A-2617-4C32-A7E4-CC56DB7F23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02923" y="-19472"/>
            <a:ext cx="1485901" cy="83658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ableau Online | SaaS analytics for everyone">
            <a:extLst>
              <a:ext uri="{FF2B5EF4-FFF2-40B4-BE49-F238E27FC236}">
                <a16:creationId xmlns:a16="http://schemas.microsoft.com/office/drawing/2014/main" id="{FA70B534-DE66-4D81-98E2-14EC5D20BB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6300" y="2204864"/>
            <a:ext cx="4451324" cy="2622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36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2D2FA-B10F-4A56-BF80-C73C8A8C936F}"/>
              </a:ext>
            </a:extLst>
          </p:cNvPr>
          <p:cNvSpPr>
            <a:spLocks noGrp="1"/>
          </p:cNvSpPr>
          <p:nvPr>
            <p:ph type="title"/>
          </p:nvPr>
        </p:nvSpPr>
        <p:spPr>
          <a:xfrm>
            <a:off x="621804" y="36491"/>
            <a:ext cx="9753600" cy="619472"/>
          </a:xfrm>
        </p:spPr>
        <p:txBody>
          <a:bodyPr>
            <a:noAutofit/>
          </a:bodyPr>
          <a:lstStyle/>
          <a:p>
            <a:r>
              <a:rPr lang="en-US" dirty="0" err="1">
                <a:latin typeface="Arial" panose="020B0604020202020204" pitchFamily="34" charset="0"/>
                <a:cs typeface="Arial" panose="020B0604020202020204" pitchFamily="34" charset="0"/>
              </a:rPr>
              <a:t>Datawrapper</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7FB3557-3428-4620-AADA-0E975000B0E9}"/>
              </a:ext>
            </a:extLst>
          </p:cNvPr>
          <p:cNvSpPr>
            <a:spLocks noGrp="1"/>
          </p:cNvSpPr>
          <p:nvPr>
            <p:ph idx="1"/>
          </p:nvPr>
        </p:nvSpPr>
        <p:spPr>
          <a:xfrm>
            <a:off x="621804" y="715637"/>
            <a:ext cx="9753600" cy="5486400"/>
          </a:xfrm>
        </p:spPr>
        <p:txBody>
          <a:bodyPr>
            <a:normAutofit fontScale="85000" lnSpcReduction="20000"/>
          </a:bodyPr>
          <a:lstStyle/>
          <a:p>
            <a:pPr algn="l" fontAlgn="base"/>
            <a:r>
              <a:rPr lang="en-US" dirty="0" err="1">
                <a:solidFill>
                  <a:schemeClr val="tx2"/>
                </a:solidFill>
                <a:latin typeface="Arial" panose="020B0604020202020204" pitchFamily="34" charset="0"/>
                <a:cs typeface="Arial" panose="020B0604020202020204" pitchFamily="34" charset="0"/>
              </a:rPr>
              <a:t>Datawrapper</a:t>
            </a:r>
            <a:r>
              <a:rPr lang="en-US" b="0" i="0" dirty="0">
                <a:solidFill>
                  <a:schemeClr val="tx2"/>
                </a:solidFill>
                <a:effectLst/>
                <a:latin typeface="Arial" panose="020B0604020202020204" pitchFamily="34" charset="0"/>
                <a:cs typeface="Arial" panose="020B0604020202020204" pitchFamily="34" charset="0"/>
              </a:rPr>
              <a:t> was created specifically for adding charts and maps to news stories. The charts and maps created are interactive and made for embedding on news websites. Their data sources are limited, though, with the primary method being copying and pasting data into the tool.</a:t>
            </a:r>
          </a:p>
          <a:p>
            <a:pPr algn="l" fontAlgn="base"/>
            <a:r>
              <a:rPr lang="en-US" b="0" i="0" dirty="0">
                <a:solidFill>
                  <a:schemeClr val="tx2"/>
                </a:solidFill>
                <a:effectLst/>
                <a:latin typeface="Arial" panose="020B0604020202020204" pitchFamily="34" charset="0"/>
                <a:cs typeface="Arial" panose="020B0604020202020204" pitchFamily="34" charset="0"/>
              </a:rPr>
              <a:t>Once data is imported, charts can be created with a single click. Their visualization types include </a:t>
            </a:r>
            <a:r>
              <a:rPr lang="en-US" b="1" i="0" dirty="0">
                <a:solidFill>
                  <a:schemeClr val="tx2"/>
                </a:solidFill>
                <a:effectLst/>
                <a:latin typeface="Arial" panose="020B0604020202020204" pitchFamily="34" charset="0"/>
                <a:cs typeface="Arial" panose="020B0604020202020204" pitchFamily="34" charset="0"/>
              </a:rPr>
              <a:t>column, line</a:t>
            </a:r>
            <a:r>
              <a:rPr lang="en-US" b="0" i="0" dirty="0">
                <a:solidFill>
                  <a:schemeClr val="tx2"/>
                </a:solidFill>
                <a:effectLst/>
                <a:latin typeface="Arial" panose="020B0604020202020204" pitchFamily="34" charset="0"/>
                <a:cs typeface="Arial" panose="020B0604020202020204" pitchFamily="34" charset="0"/>
              </a:rPr>
              <a:t>, and </a:t>
            </a:r>
            <a:r>
              <a:rPr lang="en-US" b="1" i="0" dirty="0">
                <a:solidFill>
                  <a:schemeClr val="tx2"/>
                </a:solidFill>
                <a:effectLst/>
                <a:latin typeface="Arial" panose="020B0604020202020204" pitchFamily="34" charset="0"/>
                <a:cs typeface="Arial" panose="020B0604020202020204" pitchFamily="34" charset="0"/>
              </a:rPr>
              <a:t>bar charts</a:t>
            </a:r>
            <a:r>
              <a:rPr lang="en-US" b="0" i="0" dirty="0">
                <a:solidFill>
                  <a:schemeClr val="tx2"/>
                </a:solidFill>
                <a:effectLst/>
                <a:latin typeface="Arial" panose="020B0604020202020204" pitchFamily="34" charset="0"/>
                <a:cs typeface="Arial" panose="020B0604020202020204" pitchFamily="34" charset="0"/>
              </a:rPr>
              <a:t>, </a:t>
            </a:r>
            <a:r>
              <a:rPr lang="en-US" b="1" i="0" dirty="0">
                <a:solidFill>
                  <a:schemeClr val="tx2"/>
                </a:solidFill>
                <a:effectLst/>
                <a:latin typeface="Arial" panose="020B0604020202020204" pitchFamily="34" charset="0"/>
                <a:cs typeface="Arial" panose="020B0604020202020204" pitchFamily="34" charset="0"/>
              </a:rPr>
              <a:t>election donuts</a:t>
            </a:r>
            <a:r>
              <a:rPr lang="en-US" b="0" i="0" dirty="0">
                <a:solidFill>
                  <a:schemeClr val="tx2"/>
                </a:solidFill>
                <a:effectLst/>
                <a:latin typeface="Arial" panose="020B0604020202020204" pitchFamily="34" charset="0"/>
                <a:cs typeface="Arial" panose="020B0604020202020204" pitchFamily="34" charset="0"/>
              </a:rPr>
              <a:t>, </a:t>
            </a:r>
            <a:r>
              <a:rPr lang="en-US" b="1" i="0" dirty="0">
                <a:solidFill>
                  <a:schemeClr val="tx2"/>
                </a:solidFill>
                <a:effectLst/>
                <a:latin typeface="Arial" panose="020B0604020202020204" pitchFamily="34" charset="0"/>
                <a:cs typeface="Arial" panose="020B0604020202020204" pitchFamily="34" charset="0"/>
              </a:rPr>
              <a:t>area charts, scatter plots, symbol maps</a:t>
            </a:r>
            <a:r>
              <a:rPr lang="en-US" b="0" i="0" dirty="0">
                <a:solidFill>
                  <a:schemeClr val="tx2"/>
                </a:solidFill>
                <a:effectLst/>
                <a:latin typeface="Arial" panose="020B0604020202020204" pitchFamily="34" charset="0"/>
                <a:cs typeface="Arial" panose="020B0604020202020204" pitchFamily="34" charset="0"/>
              </a:rPr>
              <a:t>, and </a:t>
            </a:r>
            <a:r>
              <a:rPr lang="en-US" b="1" i="0" dirty="0">
                <a:solidFill>
                  <a:schemeClr val="tx2"/>
                </a:solidFill>
                <a:effectLst/>
                <a:latin typeface="Arial" panose="020B0604020202020204" pitchFamily="34" charset="0"/>
                <a:cs typeface="Arial" panose="020B0604020202020204" pitchFamily="34" charset="0"/>
              </a:rPr>
              <a:t>locator maps</a:t>
            </a:r>
            <a:r>
              <a:rPr lang="en-US" b="0" i="0" dirty="0">
                <a:solidFill>
                  <a:schemeClr val="tx2"/>
                </a:solidFill>
                <a:effectLst/>
                <a:latin typeface="Arial" panose="020B0604020202020204" pitchFamily="34" charset="0"/>
                <a:cs typeface="Arial" panose="020B0604020202020204" pitchFamily="34" charset="0"/>
              </a:rPr>
              <a:t>, among others. The finished visualizations are reminiscent of those seen on sites like the New York Times or Boston Globe. In fact, their charts are used by publications like Mother Jones, Fortune, and The Times.</a:t>
            </a:r>
          </a:p>
          <a:p>
            <a:pPr algn="l" fontAlgn="base"/>
            <a:r>
              <a:rPr lang="en-US" b="0" i="0" dirty="0">
                <a:solidFill>
                  <a:schemeClr val="tx2"/>
                </a:solidFill>
                <a:effectLst/>
                <a:latin typeface="Arial" panose="020B0604020202020204" pitchFamily="34" charset="0"/>
                <a:cs typeface="Arial" panose="020B0604020202020204" pitchFamily="34" charset="0"/>
              </a:rPr>
              <a:t>The free plan is perfect for embedding graphics on smaller sites with limited traffic, but paid plans are on the expensive side, starting at $39/month.</a:t>
            </a:r>
          </a:p>
          <a:p>
            <a:pPr algn="l" fontAlgn="base">
              <a:buFont typeface="Wingdings" panose="05000000000000000000" pitchFamily="2" charset="2"/>
              <a:buChar char="Ø"/>
            </a:pPr>
            <a:r>
              <a:rPr lang="en-US" b="1" i="0" dirty="0">
                <a:solidFill>
                  <a:schemeClr val="tx2"/>
                </a:solidFill>
                <a:effectLst/>
                <a:latin typeface="Arial" panose="020B0604020202020204" pitchFamily="34" charset="0"/>
                <a:cs typeface="Arial" panose="020B0604020202020204" pitchFamily="34" charset="0"/>
              </a:rPr>
              <a:t>Pros</a:t>
            </a:r>
            <a:endParaRPr lang="en-US" b="0" i="0" dirty="0">
              <a:solidFill>
                <a:schemeClr val="tx2"/>
              </a:solidFill>
              <a:effectLst/>
              <a:latin typeface="Arial" panose="020B0604020202020204" pitchFamily="34" charset="0"/>
              <a:cs typeface="Arial" panose="020B0604020202020204" pitchFamily="34" charset="0"/>
            </a:endParaRPr>
          </a:p>
          <a:p>
            <a:pPr lvl="1" fontAlgn="base"/>
            <a:r>
              <a:rPr lang="en-US" sz="2400" b="0" i="0" dirty="0">
                <a:solidFill>
                  <a:schemeClr val="tx2"/>
                </a:solidFill>
                <a:effectLst/>
                <a:latin typeface="Arial" panose="020B0604020202020204" pitchFamily="34" charset="0"/>
                <a:cs typeface="Arial" panose="020B0604020202020204" pitchFamily="34" charset="0"/>
              </a:rPr>
              <a:t>Specifically designed for newsroom data visualization</a:t>
            </a:r>
          </a:p>
          <a:p>
            <a:pPr lvl="1" fontAlgn="base"/>
            <a:r>
              <a:rPr lang="en-US" sz="2400" b="0" i="0" dirty="0">
                <a:solidFill>
                  <a:schemeClr val="tx2"/>
                </a:solidFill>
                <a:effectLst/>
                <a:latin typeface="Arial" panose="020B0604020202020204" pitchFamily="34" charset="0"/>
                <a:cs typeface="Arial" panose="020B0604020202020204" pitchFamily="34" charset="0"/>
              </a:rPr>
              <a:t>Free plan is a good fit for smaller sites</a:t>
            </a:r>
          </a:p>
          <a:p>
            <a:pPr lvl="1" fontAlgn="base"/>
            <a:r>
              <a:rPr lang="en-US" sz="2400" b="0" i="0" dirty="0">
                <a:solidFill>
                  <a:schemeClr val="tx2"/>
                </a:solidFill>
                <a:effectLst/>
                <a:latin typeface="Arial" panose="020B0604020202020204" pitchFamily="34" charset="0"/>
                <a:cs typeface="Arial" panose="020B0604020202020204" pitchFamily="34" charset="0"/>
              </a:rPr>
              <a:t>Tool includes a built-in color blindness checker</a:t>
            </a:r>
          </a:p>
          <a:p>
            <a:pPr algn="l" fontAlgn="base">
              <a:buFont typeface="Wingdings" panose="05000000000000000000" pitchFamily="2" charset="2"/>
              <a:buChar char="Ø"/>
            </a:pPr>
            <a:r>
              <a:rPr lang="en-US" b="1" i="0" dirty="0">
                <a:solidFill>
                  <a:schemeClr val="tx2"/>
                </a:solidFill>
                <a:effectLst/>
                <a:latin typeface="Arial" panose="020B0604020202020204" pitchFamily="34" charset="0"/>
                <a:cs typeface="Arial" panose="020B0604020202020204" pitchFamily="34" charset="0"/>
              </a:rPr>
              <a:t>Cons</a:t>
            </a:r>
            <a:endParaRPr lang="en-US" b="0" i="0" dirty="0">
              <a:solidFill>
                <a:schemeClr val="tx2"/>
              </a:solidFill>
              <a:effectLst/>
              <a:latin typeface="Arial" panose="020B0604020202020204" pitchFamily="34" charset="0"/>
              <a:cs typeface="Arial" panose="020B0604020202020204" pitchFamily="34" charset="0"/>
            </a:endParaRPr>
          </a:p>
          <a:p>
            <a:pPr lvl="1" fontAlgn="base"/>
            <a:r>
              <a:rPr lang="en-US" sz="2400" b="0" i="0" dirty="0">
                <a:solidFill>
                  <a:schemeClr val="tx2"/>
                </a:solidFill>
                <a:effectLst/>
                <a:latin typeface="Arial" panose="020B0604020202020204" pitchFamily="34" charset="0"/>
                <a:cs typeface="Arial" panose="020B0604020202020204" pitchFamily="34" charset="0"/>
              </a:rPr>
              <a:t>Limited data sources</a:t>
            </a:r>
          </a:p>
          <a:p>
            <a:pPr lvl="1" fontAlgn="base"/>
            <a:r>
              <a:rPr lang="en-US" sz="2400" b="0" i="0" dirty="0">
                <a:solidFill>
                  <a:schemeClr val="tx2"/>
                </a:solidFill>
                <a:effectLst/>
                <a:latin typeface="Arial" panose="020B0604020202020204" pitchFamily="34" charset="0"/>
                <a:cs typeface="Arial" panose="020B0604020202020204" pitchFamily="34" charset="0"/>
              </a:rPr>
              <a:t>Paid plans are on the expensive side</a:t>
            </a:r>
          </a:p>
          <a:p>
            <a:endParaRPr lang="en-IN" b="0" i="0" dirty="0">
              <a:solidFill>
                <a:srgbClr val="0F256E"/>
              </a:solidFill>
              <a:effectLst/>
              <a:latin typeface="Proxima Nova"/>
            </a:endParaRPr>
          </a:p>
          <a:p>
            <a:endParaRPr lang="en-IN" dirty="0"/>
          </a:p>
        </p:txBody>
      </p:sp>
      <p:sp>
        <p:nvSpPr>
          <p:cNvPr id="4" name="AutoShape 2" descr="Good data visualization: include multiple representations of data">
            <a:extLst>
              <a:ext uri="{FF2B5EF4-FFF2-40B4-BE49-F238E27FC236}">
                <a16:creationId xmlns:a16="http://schemas.microsoft.com/office/drawing/2014/main" id="{690A9EA4-F28E-44FF-B475-F962610C6765}"/>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E6BF13C0-E429-430A-B087-D7A8333CCEDD}"/>
              </a:ext>
            </a:extLst>
          </p:cNvPr>
          <p:cNvPicPr>
            <a:picLocks noChangeAspect="1"/>
          </p:cNvPicPr>
          <p:nvPr/>
        </p:nvPicPr>
        <p:blipFill>
          <a:blip r:embed="rId2"/>
          <a:stretch>
            <a:fillRect/>
          </a:stretch>
        </p:blipFill>
        <p:spPr>
          <a:xfrm>
            <a:off x="7894612" y="3742933"/>
            <a:ext cx="4074220" cy="3008261"/>
          </a:xfrm>
          <a:prstGeom prst="rect">
            <a:avLst/>
          </a:prstGeom>
        </p:spPr>
      </p:pic>
      <p:pic>
        <p:nvPicPr>
          <p:cNvPr id="4100" name="Picture 4" descr="Power Datawrapper with Stitch: Analyze all your data sources today">
            <a:extLst>
              <a:ext uri="{FF2B5EF4-FFF2-40B4-BE49-F238E27FC236}">
                <a16:creationId xmlns:a16="http://schemas.microsoft.com/office/drawing/2014/main" id="{2591C797-A4D3-4627-99AE-C9C2D7D084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4812" y="-108998"/>
            <a:ext cx="2588643" cy="1044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1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811A3-80EB-4E90-88D9-06D4F88A6343}"/>
              </a:ext>
            </a:extLst>
          </p:cNvPr>
          <p:cNvSpPr>
            <a:spLocks noGrp="1"/>
          </p:cNvSpPr>
          <p:nvPr>
            <p:ph type="title"/>
          </p:nvPr>
        </p:nvSpPr>
        <p:spPr>
          <a:xfrm>
            <a:off x="333772" y="116632"/>
            <a:ext cx="9753600" cy="706090"/>
          </a:xfrm>
        </p:spPr>
        <p:txBody>
          <a:bodyPr/>
          <a:lstStyle/>
          <a:p>
            <a:r>
              <a:rPr lang="en-US" dirty="0">
                <a:latin typeface="Arial" panose="020B0604020202020204" pitchFamily="34" charset="0"/>
                <a:cs typeface="Arial" panose="020B0604020202020204" pitchFamily="34" charset="0"/>
              </a:rPr>
              <a:t>Power bi</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FD58EFD-62B7-4ADE-873A-2991E04BF492}"/>
              </a:ext>
            </a:extLst>
          </p:cNvPr>
          <p:cNvSpPr>
            <a:spLocks noGrp="1"/>
          </p:cNvSpPr>
          <p:nvPr>
            <p:ph idx="1"/>
          </p:nvPr>
        </p:nvSpPr>
        <p:spPr>
          <a:xfrm>
            <a:off x="-27245" y="822722"/>
            <a:ext cx="12216070" cy="4506466"/>
          </a:xfrm>
        </p:spPr>
        <p:txBody>
          <a:bodyPr>
            <a:normAutofit/>
          </a:bodyPr>
          <a:lstStyle/>
          <a:p>
            <a:r>
              <a:rPr lang="en-US" sz="2000" b="1" i="0" dirty="0">
                <a:solidFill>
                  <a:srgbClr val="171717"/>
                </a:solidFill>
                <a:effectLst/>
                <a:latin typeface="Arial" panose="020B0604020202020204" pitchFamily="34" charset="0"/>
                <a:cs typeface="Arial" panose="020B0604020202020204" pitchFamily="34" charset="0"/>
              </a:rPr>
              <a:t>Power BI</a:t>
            </a:r>
            <a:r>
              <a:rPr lang="en-US" sz="2000" b="0" i="0" dirty="0">
                <a:solidFill>
                  <a:srgbClr val="171717"/>
                </a:solidFill>
                <a:effectLst/>
                <a:latin typeface="Arial" panose="020B0604020202020204" pitchFamily="34" charset="0"/>
                <a:cs typeface="Arial" panose="020B0604020202020204" pitchFamily="34" charset="0"/>
              </a:rPr>
              <a:t> is a collection of software services, apps, and connectors that work together to turn your unrelated sources of data into coherent, visually immersive, and interactive insights. Your data may be an Excel spreadsheet, or a collection of cloud-based and on-premises hybrid data warehouses. Power BI lets you easily connect to your data sources, visualize and discover what's important, and share that with anyone or everyone you want.</a:t>
            </a:r>
          </a:p>
          <a:p>
            <a:pPr algn="l"/>
            <a:r>
              <a:rPr lang="en-US" sz="2000" b="1" i="0" dirty="0">
                <a:solidFill>
                  <a:srgbClr val="171717"/>
                </a:solidFill>
                <a:effectLst/>
                <a:latin typeface="Arial" panose="020B0604020202020204" pitchFamily="34" charset="0"/>
                <a:cs typeface="Arial" panose="020B0604020202020204" pitchFamily="34" charset="0"/>
              </a:rPr>
              <a:t>The parts of Power BI</a:t>
            </a:r>
          </a:p>
          <a:p>
            <a:pPr lvl="1"/>
            <a:r>
              <a:rPr lang="en-US" b="0" i="0" dirty="0">
                <a:solidFill>
                  <a:srgbClr val="171717"/>
                </a:solidFill>
                <a:effectLst/>
                <a:latin typeface="Arial" panose="020B0604020202020204" pitchFamily="34" charset="0"/>
                <a:cs typeface="Arial" panose="020B0604020202020204" pitchFamily="34" charset="0"/>
              </a:rPr>
              <a:t>Power BI consists of several elements that all work together, starting with these three basics:</a:t>
            </a:r>
          </a:p>
          <a:p>
            <a:pPr marL="845820" lvl="2" indent="-342900">
              <a:buFont typeface="+mj-lt"/>
              <a:buAutoNum type="arabicPeriod"/>
            </a:pPr>
            <a:r>
              <a:rPr lang="en-US" sz="2000" b="0" i="0" dirty="0">
                <a:solidFill>
                  <a:srgbClr val="171717"/>
                </a:solidFill>
                <a:effectLst/>
                <a:latin typeface="Arial" panose="020B0604020202020204" pitchFamily="34" charset="0"/>
                <a:cs typeface="Arial" panose="020B0604020202020204" pitchFamily="34" charset="0"/>
              </a:rPr>
              <a:t>A Windows desktop application called </a:t>
            </a:r>
            <a:r>
              <a:rPr lang="en-US" sz="2000" b="1" i="0" dirty="0">
                <a:solidFill>
                  <a:srgbClr val="171717"/>
                </a:solidFill>
                <a:effectLst/>
                <a:latin typeface="Arial" panose="020B0604020202020204" pitchFamily="34" charset="0"/>
                <a:cs typeface="Arial" panose="020B0604020202020204" pitchFamily="34" charset="0"/>
              </a:rPr>
              <a:t>Power BI Desktop</a:t>
            </a:r>
            <a:r>
              <a:rPr lang="en-US" sz="2000" b="0" i="0" dirty="0">
                <a:solidFill>
                  <a:srgbClr val="171717"/>
                </a:solidFill>
                <a:effectLst/>
                <a:latin typeface="Arial" panose="020B0604020202020204" pitchFamily="34" charset="0"/>
                <a:cs typeface="Arial" panose="020B0604020202020204" pitchFamily="34" charset="0"/>
              </a:rPr>
              <a:t>.</a:t>
            </a:r>
          </a:p>
          <a:p>
            <a:pPr marL="845820" lvl="2" indent="-342900">
              <a:buFont typeface="+mj-lt"/>
              <a:buAutoNum type="arabicPeriod"/>
            </a:pPr>
            <a:r>
              <a:rPr lang="en-US" sz="2000" b="0" i="0" dirty="0">
                <a:solidFill>
                  <a:srgbClr val="171717"/>
                </a:solidFill>
                <a:effectLst/>
                <a:latin typeface="Arial" panose="020B0604020202020204" pitchFamily="34" charset="0"/>
                <a:cs typeface="Arial" panose="020B0604020202020204" pitchFamily="34" charset="0"/>
              </a:rPr>
              <a:t>An online SaaS (</a:t>
            </a:r>
            <a:r>
              <a:rPr lang="en-US" sz="2000" b="0" i="1" dirty="0">
                <a:solidFill>
                  <a:srgbClr val="171717"/>
                </a:solidFill>
                <a:effectLst/>
                <a:latin typeface="Arial" panose="020B0604020202020204" pitchFamily="34" charset="0"/>
                <a:cs typeface="Arial" panose="020B0604020202020204" pitchFamily="34" charset="0"/>
              </a:rPr>
              <a:t>Software as a Service</a:t>
            </a:r>
            <a:r>
              <a:rPr lang="en-US" sz="2000" b="0" i="0" dirty="0">
                <a:solidFill>
                  <a:srgbClr val="171717"/>
                </a:solidFill>
                <a:effectLst/>
                <a:latin typeface="Arial" panose="020B0604020202020204" pitchFamily="34" charset="0"/>
                <a:cs typeface="Arial" panose="020B0604020202020204" pitchFamily="34" charset="0"/>
              </a:rPr>
              <a:t>) service called the </a:t>
            </a:r>
            <a:r>
              <a:rPr lang="en-US" sz="2000" b="1" i="0" dirty="0">
                <a:solidFill>
                  <a:srgbClr val="171717"/>
                </a:solidFill>
                <a:effectLst/>
                <a:latin typeface="Arial" panose="020B0604020202020204" pitchFamily="34" charset="0"/>
                <a:cs typeface="Arial" panose="020B0604020202020204" pitchFamily="34" charset="0"/>
              </a:rPr>
              <a:t>Power BI service</a:t>
            </a:r>
            <a:r>
              <a:rPr lang="en-US" sz="2000" b="0" i="0" dirty="0">
                <a:solidFill>
                  <a:srgbClr val="171717"/>
                </a:solidFill>
                <a:effectLst/>
                <a:latin typeface="Arial" panose="020B0604020202020204" pitchFamily="34" charset="0"/>
                <a:cs typeface="Arial" panose="020B0604020202020204" pitchFamily="34" charset="0"/>
              </a:rPr>
              <a:t>.</a:t>
            </a:r>
          </a:p>
          <a:p>
            <a:pPr marL="845820" lvl="2" indent="-342900">
              <a:buFont typeface="+mj-lt"/>
              <a:buAutoNum type="arabicPeriod"/>
            </a:pPr>
            <a:r>
              <a:rPr lang="en-US" sz="2000" b="0" i="0" dirty="0">
                <a:solidFill>
                  <a:srgbClr val="171717"/>
                </a:solidFill>
                <a:effectLst/>
                <a:latin typeface="Arial" panose="020B0604020202020204" pitchFamily="34" charset="0"/>
                <a:cs typeface="Arial" panose="020B0604020202020204" pitchFamily="34" charset="0"/>
              </a:rPr>
              <a:t>Power BI </a:t>
            </a:r>
            <a:r>
              <a:rPr lang="en-US" sz="2000" b="1" i="0" dirty="0">
                <a:solidFill>
                  <a:srgbClr val="171717"/>
                </a:solidFill>
                <a:effectLst/>
                <a:latin typeface="Arial" panose="020B0604020202020204" pitchFamily="34" charset="0"/>
                <a:cs typeface="Arial" panose="020B0604020202020204" pitchFamily="34" charset="0"/>
              </a:rPr>
              <a:t>mobile apps</a:t>
            </a:r>
            <a:r>
              <a:rPr lang="en-US" sz="2000" b="0" i="0" dirty="0">
                <a:solidFill>
                  <a:srgbClr val="171717"/>
                </a:solidFill>
                <a:effectLst/>
                <a:latin typeface="Arial" panose="020B0604020202020204" pitchFamily="34" charset="0"/>
                <a:cs typeface="Arial" panose="020B0604020202020204" pitchFamily="34" charset="0"/>
              </a:rPr>
              <a:t> for Windows, iOS, and Android devices.</a:t>
            </a:r>
          </a:p>
          <a:p>
            <a:endParaRPr lang="en-IN" dirty="0"/>
          </a:p>
        </p:txBody>
      </p:sp>
      <p:pic>
        <p:nvPicPr>
          <p:cNvPr id="5122" name="Picture 2" descr="Screenshot of Diagram of Power B I Desktop, Service, and Mobile showing their integration.">
            <a:extLst>
              <a:ext uri="{FF2B5EF4-FFF2-40B4-BE49-F238E27FC236}">
                <a16:creationId xmlns:a16="http://schemas.microsoft.com/office/drawing/2014/main" id="{593A7D76-CCB6-42C1-A26B-FB43B4F368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5" y="4221088"/>
            <a:ext cx="6088892" cy="26971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36B5661-895C-466E-905D-AF26D48E49DF}"/>
              </a:ext>
            </a:extLst>
          </p:cNvPr>
          <p:cNvPicPr>
            <a:picLocks noChangeAspect="1"/>
          </p:cNvPicPr>
          <p:nvPr/>
        </p:nvPicPr>
        <p:blipFill>
          <a:blip r:embed="rId3"/>
          <a:stretch>
            <a:fillRect/>
          </a:stretch>
        </p:blipFill>
        <p:spPr>
          <a:xfrm>
            <a:off x="6127180" y="4365103"/>
            <a:ext cx="6015904" cy="2327879"/>
          </a:xfrm>
          <a:prstGeom prst="rect">
            <a:avLst/>
          </a:prstGeom>
        </p:spPr>
      </p:pic>
    </p:spTree>
    <p:extLst>
      <p:ext uri="{BB962C8B-B14F-4D97-AF65-F5344CB8AC3E}">
        <p14:creationId xmlns:p14="http://schemas.microsoft.com/office/powerpoint/2010/main" val="53053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76508-E2C6-4C45-AD54-05F05EDFDD51}"/>
              </a:ext>
            </a:extLst>
          </p:cNvPr>
          <p:cNvSpPr>
            <a:spLocks noGrp="1"/>
          </p:cNvSpPr>
          <p:nvPr>
            <p:ph type="title"/>
          </p:nvPr>
        </p:nvSpPr>
        <p:spPr>
          <a:xfrm>
            <a:off x="189756" y="0"/>
            <a:ext cx="9753600" cy="742762"/>
          </a:xfrm>
        </p:spPr>
        <p:txBody>
          <a:bodyPr/>
          <a:lstStyle/>
          <a:p>
            <a:r>
              <a:rPr lang="en-US" dirty="0">
                <a:latin typeface="Arial" panose="020B0604020202020204" pitchFamily="34" charset="0"/>
                <a:cs typeface="Arial" panose="020B0604020202020204" pitchFamily="34" charset="0"/>
              </a:rPr>
              <a:t>Power Bi features</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FE77C19-51DF-4B65-8067-FD0298505656}"/>
              </a:ext>
            </a:extLst>
          </p:cNvPr>
          <p:cNvPicPr>
            <a:picLocks noChangeAspect="1"/>
          </p:cNvPicPr>
          <p:nvPr/>
        </p:nvPicPr>
        <p:blipFill>
          <a:blip r:embed="rId2"/>
          <a:stretch>
            <a:fillRect/>
          </a:stretch>
        </p:blipFill>
        <p:spPr>
          <a:xfrm>
            <a:off x="189756" y="1052736"/>
            <a:ext cx="3162672" cy="1689154"/>
          </a:xfrm>
          <a:prstGeom prst="rect">
            <a:avLst/>
          </a:prstGeom>
        </p:spPr>
      </p:pic>
      <p:pic>
        <p:nvPicPr>
          <p:cNvPr id="7" name="Picture 6">
            <a:extLst>
              <a:ext uri="{FF2B5EF4-FFF2-40B4-BE49-F238E27FC236}">
                <a16:creationId xmlns:a16="http://schemas.microsoft.com/office/drawing/2014/main" id="{57059FB6-DA8D-4F2F-BAF1-43D877CB4540}"/>
              </a:ext>
            </a:extLst>
          </p:cNvPr>
          <p:cNvPicPr>
            <a:picLocks noChangeAspect="1"/>
          </p:cNvPicPr>
          <p:nvPr/>
        </p:nvPicPr>
        <p:blipFill>
          <a:blip r:embed="rId3"/>
          <a:stretch>
            <a:fillRect/>
          </a:stretch>
        </p:blipFill>
        <p:spPr>
          <a:xfrm>
            <a:off x="3862164" y="1052735"/>
            <a:ext cx="4055914" cy="1711455"/>
          </a:xfrm>
          <a:prstGeom prst="rect">
            <a:avLst/>
          </a:prstGeom>
        </p:spPr>
      </p:pic>
      <p:pic>
        <p:nvPicPr>
          <p:cNvPr id="9" name="Picture 8">
            <a:extLst>
              <a:ext uri="{FF2B5EF4-FFF2-40B4-BE49-F238E27FC236}">
                <a16:creationId xmlns:a16="http://schemas.microsoft.com/office/drawing/2014/main" id="{42642D20-0813-48AC-8D96-CBBD577EEE48}"/>
              </a:ext>
            </a:extLst>
          </p:cNvPr>
          <p:cNvPicPr>
            <a:picLocks noChangeAspect="1"/>
          </p:cNvPicPr>
          <p:nvPr/>
        </p:nvPicPr>
        <p:blipFill>
          <a:blip r:embed="rId4"/>
          <a:stretch>
            <a:fillRect/>
          </a:stretch>
        </p:blipFill>
        <p:spPr>
          <a:xfrm>
            <a:off x="8254652" y="976630"/>
            <a:ext cx="3590528" cy="1823315"/>
          </a:xfrm>
          <a:prstGeom prst="rect">
            <a:avLst/>
          </a:prstGeom>
        </p:spPr>
      </p:pic>
      <p:pic>
        <p:nvPicPr>
          <p:cNvPr id="11" name="Picture 10">
            <a:extLst>
              <a:ext uri="{FF2B5EF4-FFF2-40B4-BE49-F238E27FC236}">
                <a16:creationId xmlns:a16="http://schemas.microsoft.com/office/drawing/2014/main" id="{C2E43AF5-EB23-4555-9C47-8C7EC4380CEE}"/>
              </a:ext>
            </a:extLst>
          </p:cNvPr>
          <p:cNvPicPr>
            <a:picLocks noChangeAspect="1"/>
          </p:cNvPicPr>
          <p:nvPr/>
        </p:nvPicPr>
        <p:blipFill>
          <a:blip r:embed="rId5"/>
          <a:stretch>
            <a:fillRect/>
          </a:stretch>
        </p:blipFill>
        <p:spPr>
          <a:xfrm>
            <a:off x="189757" y="3130273"/>
            <a:ext cx="3312368" cy="1689154"/>
          </a:xfrm>
          <a:prstGeom prst="rect">
            <a:avLst/>
          </a:prstGeom>
        </p:spPr>
      </p:pic>
      <p:pic>
        <p:nvPicPr>
          <p:cNvPr id="13" name="Picture 12">
            <a:extLst>
              <a:ext uri="{FF2B5EF4-FFF2-40B4-BE49-F238E27FC236}">
                <a16:creationId xmlns:a16="http://schemas.microsoft.com/office/drawing/2014/main" id="{8F8A5D1A-DAE0-4A3C-AB53-3469D3319705}"/>
              </a:ext>
            </a:extLst>
          </p:cNvPr>
          <p:cNvPicPr>
            <a:picLocks noChangeAspect="1"/>
          </p:cNvPicPr>
          <p:nvPr/>
        </p:nvPicPr>
        <p:blipFill>
          <a:blip r:embed="rId6"/>
          <a:stretch>
            <a:fillRect/>
          </a:stretch>
        </p:blipFill>
        <p:spPr>
          <a:xfrm>
            <a:off x="3876361" y="3040900"/>
            <a:ext cx="3748790" cy="1802303"/>
          </a:xfrm>
          <a:prstGeom prst="rect">
            <a:avLst/>
          </a:prstGeom>
        </p:spPr>
      </p:pic>
      <p:pic>
        <p:nvPicPr>
          <p:cNvPr id="15" name="Picture 14">
            <a:extLst>
              <a:ext uri="{FF2B5EF4-FFF2-40B4-BE49-F238E27FC236}">
                <a16:creationId xmlns:a16="http://schemas.microsoft.com/office/drawing/2014/main" id="{88FDFA0F-0538-4044-9E0B-672BDEB92916}"/>
              </a:ext>
            </a:extLst>
          </p:cNvPr>
          <p:cNvPicPr>
            <a:picLocks noChangeAspect="1"/>
          </p:cNvPicPr>
          <p:nvPr/>
        </p:nvPicPr>
        <p:blipFill>
          <a:blip r:embed="rId7"/>
          <a:stretch>
            <a:fillRect/>
          </a:stretch>
        </p:blipFill>
        <p:spPr>
          <a:xfrm>
            <a:off x="7567730" y="3033813"/>
            <a:ext cx="4300525" cy="1583972"/>
          </a:xfrm>
          <a:prstGeom prst="rect">
            <a:avLst/>
          </a:prstGeom>
        </p:spPr>
      </p:pic>
      <p:pic>
        <p:nvPicPr>
          <p:cNvPr id="17" name="Picture 16">
            <a:extLst>
              <a:ext uri="{FF2B5EF4-FFF2-40B4-BE49-F238E27FC236}">
                <a16:creationId xmlns:a16="http://schemas.microsoft.com/office/drawing/2014/main" id="{A0B3E9A9-FB72-4310-AA9E-9660533B59EE}"/>
              </a:ext>
            </a:extLst>
          </p:cNvPr>
          <p:cNvPicPr>
            <a:picLocks noChangeAspect="1"/>
          </p:cNvPicPr>
          <p:nvPr/>
        </p:nvPicPr>
        <p:blipFill>
          <a:blip r:embed="rId8"/>
          <a:stretch>
            <a:fillRect/>
          </a:stretch>
        </p:blipFill>
        <p:spPr>
          <a:xfrm>
            <a:off x="189756" y="4993997"/>
            <a:ext cx="3816424" cy="1622533"/>
          </a:xfrm>
          <a:prstGeom prst="rect">
            <a:avLst/>
          </a:prstGeom>
        </p:spPr>
      </p:pic>
      <p:pic>
        <p:nvPicPr>
          <p:cNvPr id="19" name="Picture 18">
            <a:extLst>
              <a:ext uri="{FF2B5EF4-FFF2-40B4-BE49-F238E27FC236}">
                <a16:creationId xmlns:a16="http://schemas.microsoft.com/office/drawing/2014/main" id="{2F4EDACA-DC6F-412A-83E9-D7B9783FA0F9}"/>
              </a:ext>
            </a:extLst>
          </p:cNvPr>
          <p:cNvPicPr>
            <a:picLocks noChangeAspect="1"/>
          </p:cNvPicPr>
          <p:nvPr/>
        </p:nvPicPr>
        <p:blipFill>
          <a:blip r:embed="rId9"/>
          <a:stretch>
            <a:fillRect/>
          </a:stretch>
        </p:blipFill>
        <p:spPr>
          <a:xfrm>
            <a:off x="9483725" y="6362700"/>
            <a:ext cx="2705100" cy="495300"/>
          </a:xfrm>
          <a:prstGeom prst="rect">
            <a:avLst/>
          </a:prstGeom>
        </p:spPr>
      </p:pic>
    </p:spTree>
    <p:extLst>
      <p:ext uri="{BB962C8B-B14F-4D97-AF65-F5344CB8AC3E}">
        <p14:creationId xmlns:p14="http://schemas.microsoft.com/office/powerpoint/2010/main" val="239661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World  presentation (widescreen).potx" id="{6FD2C32E-565A-4F51-8C38-826F1B24AA7D}" vid="{06379D18-BA11-4F05-84DF-EB681B68D4FA}"/>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{B204AC6B-2F9E-4DB4-9079-5CA1DF8B1185}tf02804891_win32</Template>
  <TotalTime>952</TotalTime>
  <Words>1758</Words>
  <Application>Microsoft Office PowerPoint</Application>
  <PresentationFormat>Custom</PresentationFormat>
  <Paragraphs>144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Century Gothic</vt:lpstr>
      <vt:lpstr>Proxima Nova</vt:lpstr>
      <vt:lpstr>Source Sans Pro</vt:lpstr>
      <vt:lpstr>Wingdings</vt:lpstr>
      <vt:lpstr>World Presentation 16x9</vt:lpstr>
      <vt:lpstr>Seminar(cs-19)</vt:lpstr>
      <vt:lpstr>Seminar objectives</vt:lpstr>
      <vt:lpstr>Potential Outcomes</vt:lpstr>
      <vt:lpstr>Tools for data analysis and Visualization</vt:lpstr>
      <vt:lpstr>ABOUT BI TOOLS </vt:lpstr>
      <vt:lpstr>TabLEAU</vt:lpstr>
      <vt:lpstr>Datawrapper</vt:lpstr>
      <vt:lpstr>Power bi</vt:lpstr>
      <vt:lpstr>Power Bi features</vt:lpstr>
      <vt:lpstr>datapine</vt:lpstr>
      <vt:lpstr>COVID-19 Trends in India</vt:lpstr>
      <vt:lpstr>Virus Spread per million</vt:lpstr>
      <vt:lpstr>Death rate due to covid-19</vt:lpstr>
      <vt:lpstr>PowerPoint Presentation</vt:lpstr>
      <vt:lpstr>Rural area analysis</vt:lpstr>
      <vt:lpstr>Urban Area Analysis</vt:lpstr>
      <vt:lpstr>Correlation of cases with population</vt:lpstr>
      <vt:lpstr>Correlation of cases with population</vt:lpstr>
      <vt:lpstr>State wise cases </vt:lpstr>
      <vt:lpstr>Forecast New cases covid-19 </vt:lpstr>
      <vt:lpstr>References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Seminar(cs-19)</dc:title>
  <dc:creator>Srijan Sareen</dc:creator>
  <cp:lastModifiedBy>Srijan Sareen</cp:lastModifiedBy>
  <cp:revision>40</cp:revision>
  <dcterms:created xsi:type="dcterms:W3CDTF">2020-12-28T10:46:36Z</dcterms:created>
  <dcterms:modified xsi:type="dcterms:W3CDTF">2021-05-23T11:47:33Z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