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3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6" r:id="rId11"/>
    <p:sldId id="281" r:id="rId12"/>
    <p:sldId id="282" r:id="rId13"/>
    <p:sldId id="283" r:id="rId14"/>
    <p:sldId id="277" r:id="rId15"/>
    <p:sldId id="284" r:id="rId16"/>
    <p:sldId id="280" r:id="rId17"/>
    <p:sldId id="285" r:id="rId18"/>
    <p:sldId id="286" r:id="rId19"/>
    <p:sldId id="267" r:id="rId20"/>
    <p:sldId id="275" r:id="rId21"/>
    <p:sldId id="294" r:id="rId22"/>
    <p:sldId id="276" r:id="rId23"/>
    <p:sldId id="268" r:id="rId24"/>
    <p:sldId id="295" r:id="rId25"/>
    <p:sldId id="269" r:id="rId26"/>
    <p:sldId id="270" r:id="rId27"/>
    <p:sldId id="296" r:id="rId28"/>
    <p:sldId id="273" r:id="rId29"/>
    <p:sldId id="297" r:id="rId30"/>
    <p:sldId id="298" r:id="rId31"/>
    <p:sldId id="271" r:id="rId32"/>
    <p:sldId id="299" r:id="rId33"/>
    <p:sldId id="274" r:id="rId34"/>
    <p:sldId id="300" r:id="rId35"/>
    <p:sldId id="264" r:id="rId36"/>
    <p:sldId id="288" r:id="rId37"/>
    <p:sldId id="302" r:id="rId38"/>
    <p:sldId id="303" r:id="rId39"/>
    <p:sldId id="305" r:id="rId40"/>
    <p:sldId id="306" r:id="rId41"/>
    <p:sldId id="307" r:id="rId42"/>
    <p:sldId id="304" r:id="rId43"/>
    <p:sldId id="301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70" r:id="rId54"/>
    <p:sldId id="265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289" r:id="rId64"/>
    <p:sldId id="325" r:id="rId65"/>
    <p:sldId id="326" r:id="rId66"/>
    <p:sldId id="327" r:id="rId67"/>
    <p:sldId id="328" r:id="rId68"/>
    <p:sldId id="290" r:id="rId69"/>
    <p:sldId id="332" r:id="rId70"/>
    <p:sldId id="291" r:id="rId71"/>
    <p:sldId id="335" r:id="rId72"/>
    <p:sldId id="293" r:id="rId73"/>
    <p:sldId id="333" r:id="rId74"/>
    <p:sldId id="334" r:id="rId75"/>
    <p:sldId id="292" r:id="rId76"/>
    <p:sldId id="336" r:id="rId77"/>
    <p:sldId id="330" r:id="rId78"/>
    <p:sldId id="342" r:id="rId79"/>
    <p:sldId id="362" r:id="rId80"/>
    <p:sldId id="363" r:id="rId81"/>
    <p:sldId id="329" r:id="rId82"/>
    <p:sldId id="331" r:id="rId83"/>
    <p:sldId id="337" r:id="rId84"/>
    <p:sldId id="361" r:id="rId85"/>
    <p:sldId id="339" r:id="rId86"/>
    <p:sldId id="340" r:id="rId87"/>
    <p:sldId id="364" r:id="rId88"/>
    <p:sldId id="365" r:id="rId89"/>
    <p:sldId id="341" r:id="rId90"/>
    <p:sldId id="367" r:id="rId91"/>
    <p:sldId id="366" r:id="rId92"/>
    <p:sldId id="371" r:id="rId93"/>
    <p:sldId id="343" r:id="rId94"/>
    <p:sldId id="344" r:id="rId95"/>
    <p:sldId id="345" r:id="rId96"/>
    <p:sldId id="368" r:id="rId97"/>
    <p:sldId id="346" r:id="rId98"/>
    <p:sldId id="369" r:id="rId99"/>
    <p:sldId id="347" r:id="rId100"/>
    <p:sldId id="348" r:id="rId101"/>
    <p:sldId id="349" r:id="rId102"/>
    <p:sldId id="350" r:id="rId103"/>
    <p:sldId id="353" r:id="rId104"/>
    <p:sldId id="372" r:id="rId105"/>
    <p:sldId id="351" r:id="rId106"/>
    <p:sldId id="355" r:id="rId107"/>
    <p:sldId id="383" r:id="rId108"/>
    <p:sldId id="356" r:id="rId109"/>
    <p:sldId id="357" r:id="rId110"/>
    <p:sldId id="358" r:id="rId111"/>
    <p:sldId id="359" r:id="rId112"/>
    <p:sldId id="354" r:id="rId113"/>
    <p:sldId id="352" r:id="rId114"/>
    <p:sldId id="373" r:id="rId115"/>
    <p:sldId id="374" r:id="rId116"/>
    <p:sldId id="382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98" r:id="rId125"/>
    <p:sldId id="389" r:id="rId126"/>
    <p:sldId id="397" r:id="rId127"/>
    <p:sldId id="399" r:id="rId128"/>
    <p:sldId id="400" r:id="rId129"/>
    <p:sldId id="401" r:id="rId130"/>
    <p:sldId id="384" r:id="rId131"/>
    <p:sldId id="390" r:id="rId132"/>
    <p:sldId id="396" r:id="rId133"/>
    <p:sldId id="393" r:id="rId134"/>
    <p:sldId id="394" r:id="rId135"/>
    <p:sldId id="395" r:id="rId136"/>
    <p:sldId id="391" r:id="rId137"/>
    <p:sldId id="402" r:id="rId138"/>
    <p:sldId id="385" r:id="rId139"/>
    <p:sldId id="403" r:id="rId140"/>
    <p:sldId id="386" r:id="rId141"/>
    <p:sldId id="387" r:id="rId1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60"/>
  </p:normalViewPr>
  <p:slideViewPr>
    <p:cSldViewPr>
      <p:cViewPr>
        <p:scale>
          <a:sx n="70" d="100"/>
          <a:sy n="70" d="100"/>
        </p:scale>
        <p:origin x="-118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4D54-E8A9-422A-A166-8D29CD00BD0D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B0DD-BE1D-4056-B123-B3C8F1FF4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EB0DD-BE1D-4056-B123-B3C8F1FF4CD7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48DC-07DE-4E1C-9710-13AE3D0A13BA}" type="datetimeFigureOut">
              <a:rPr lang="pt-BR" smtClean="0"/>
              <a:pPr/>
              <a:t>05/02/2012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49BE-2A2E-4C67-811B-CC5FF6DD06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sig.com.br/" TargetMode="External"/><Relationship Id="rId2" Type="http://schemas.openxmlformats.org/officeDocument/2006/relationships/hyperlink" Target="mailto:georger.silv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geoprocessamento.net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Python + </a:t>
            </a:r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George R. C.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e 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o Python executa programas;</a:t>
            </a:r>
          </a:p>
          <a:p>
            <a:endParaRPr lang="pt-BR" dirty="0" smtClean="0"/>
          </a:p>
          <a:p>
            <a:r>
              <a:rPr lang="pt-BR" dirty="0" smtClean="0"/>
              <a:t>Como Executar um programa Python;</a:t>
            </a:r>
          </a:p>
          <a:p>
            <a:endParaRPr lang="pt-BR" dirty="0" smtClean="0"/>
          </a:p>
          <a:p>
            <a:r>
              <a:rPr lang="pt-BR" dirty="0" smtClean="0"/>
              <a:t>Desenvolvimento interativo;</a:t>
            </a:r>
          </a:p>
          <a:p>
            <a:endParaRPr lang="pt-BR" dirty="0" smtClean="0"/>
          </a:p>
          <a:p>
            <a:r>
              <a:rPr lang="pt-BR" dirty="0" smtClean="0"/>
              <a:t>Executando em arquivos;</a:t>
            </a:r>
          </a:p>
          <a:p>
            <a:endParaRPr lang="pt-BR" dirty="0" smtClean="0"/>
          </a:p>
          <a:p>
            <a:r>
              <a:rPr lang="pt-BR" dirty="0" smtClean="0"/>
              <a:t>Alterar saída do </a:t>
            </a:r>
            <a:r>
              <a:rPr lang="pt-BR" dirty="0" err="1" smtClean="0"/>
              <a:t>prompt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 opcionais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ter argumentos opcionais!</a:t>
            </a:r>
          </a:p>
          <a:p>
            <a:endParaRPr lang="pt-BR" dirty="0" smtClean="0"/>
          </a:p>
          <a:p>
            <a:r>
              <a:rPr lang="pt-BR" dirty="0" smtClean="0"/>
              <a:t>Eles na verdade se tornam opcionais, desde que você preveja um valor default para ele;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argopt</a:t>
            </a:r>
            <a:r>
              <a:rPr lang="pt-BR" dirty="0" smtClean="0"/>
              <a:t>(mensagem1,mensagem2=“oi”):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mensagem1,mensagem2</a:t>
            </a:r>
            <a:endParaRPr lang="pt-BR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 posicionais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argumentos são, em princípio, posicionais;</a:t>
            </a:r>
          </a:p>
          <a:p>
            <a:endParaRPr lang="pt-BR" dirty="0" smtClean="0"/>
          </a:p>
          <a:p>
            <a:r>
              <a:rPr lang="pt-BR" dirty="0" smtClean="0"/>
              <a:t>Temos que chamá-los na ordem em que a função os determinou;</a:t>
            </a:r>
          </a:p>
          <a:p>
            <a:endParaRPr lang="pt-BR" dirty="0" smtClean="0"/>
          </a:p>
          <a:p>
            <a:r>
              <a:rPr lang="pt-BR" dirty="0" smtClean="0"/>
              <a:t>É a única maneira de ela entender quem é quem, já que os nomes não são </a:t>
            </a:r>
            <a:r>
              <a:rPr lang="pt-BR" dirty="0" err="1" smtClean="0"/>
              <a:t>tipados</a:t>
            </a:r>
            <a:r>
              <a:rPr lang="pt-BR" dirty="0" smtClean="0"/>
              <a:t> (lembre-se, os objetos são!);</a:t>
            </a:r>
            <a:endParaRPr lang="pt-BR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 nomeados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argumentos nomeados são interessantes pois não precisamos lembrar da ordem em que a função os requer!</a:t>
            </a:r>
          </a:p>
          <a:p>
            <a:endParaRPr lang="pt-BR" dirty="0" smtClean="0"/>
          </a:p>
          <a:p>
            <a:r>
              <a:rPr lang="pt-BR" dirty="0" smtClean="0"/>
              <a:t>Precisamos neste caso de colocar o nome do argumento = “valor” na chamada da função;</a:t>
            </a:r>
          </a:p>
          <a:p>
            <a:endParaRPr lang="pt-BR" dirty="0" smtClean="0"/>
          </a:p>
          <a:p>
            <a:r>
              <a:rPr lang="pt-BR" dirty="0" smtClean="0"/>
              <a:t>Vamos conferir nosso exercício de teste;</a:t>
            </a:r>
            <a:endParaRPr lang="pt-BR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populares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das grandes vantagens do Python é que ele vem “com baterias inclusas”</a:t>
            </a:r>
          </a:p>
          <a:p>
            <a:endParaRPr lang="pt-BR" dirty="0" smtClean="0"/>
          </a:p>
          <a:p>
            <a:r>
              <a:rPr lang="pt-BR" dirty="0" smtClean="0"/>
              <a:t>Não precisamos desenvolver código trivial e repetitivo, ele já foi desenvolvido e testado (por milhares de pessoas!)</a:t>
            </a:r>
          </a:p>
          <a:p>
            <a:endParaRPr lang="pt-BR" dirty="0" smtClean="0"/>
          </a:p>
          <a:p>
            <a:r>
              <a:rPr lang="pt-BR" dirty="0" smtClean="0"/>
              <a:t>É a biblioteca padrão. Nem tente reinventar a roda, se existe na standard </a:t>
            </a:r>
            <a:r>
              <a:rPr lang="pt-BR" dirty="0" err="1" smtClean="0"/>
              <a:t>lib</a:t>
            </a:r>
            <a:r>
              <a:rPr lang="pt-BR" dirty="0" smtClean="0"/>
              <a:t>, use!</a:t>
            </a:r>
            <a:endParaRPr lang="pt-BR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populares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os</a:t>
            </a:r>
          </a:p>
          <a:p>
            <a:endParaRPr lang="pt-BR" dirty="0" smtClean="0"/>
          </a:p>
          <a:p>
            <a:r>
              <a:rPr lang="pt-BR" dirty="0" err="1" smtClean="0"/>
              <a:t>sys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datetime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string</a:t>
            </a:r>
          </a:p>
          <a:p>
            <a:endParaRPr lang="pt-BR" dirty="0" smtClean="0"/>
          </a:p>
          <a:p>
            <a:r>
              <a:rPr lang="pt-BR" dirty="0" err="1" smtClean="0"/>
              <a:t>math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random</a:t>
            </a:r>
            <a:endParaRPr lang="pt-BR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Este módulo permite ao usuário usar funcionalidades nativas do SISTEMA OPERACIONAL de uma forma transparente;</a:t>
            </a:r>
          </a:p>
          <a:p>
            <a:endParaRPr lang="pt-BR" dirty="0" smtClean="0"/>
          </a:p>
          <a:p>
            <a:r>
              <a:rPr lang="pt-BR" dirty="0" smtClean="0"/>
              <a:t>Você não precisa criar código para rodar em </a:t>
            </a:r>
            <a:r>
              <a:rPr lang="pt-BR" dirty="0" err="1" smtClean="0"/>
              <a:t>MacOs</a:t>
            </a:r>
            <a:r>
              <a:rPr lang="pt-BR" dirty="0" smtClean="0"/>
              <a:t> ou Linux ou Windows;</a:t>
            </a:r>
          </a:p>
          <a:p>
            <a:endParaRPr lang="pt-BR" dirty="0" smtClean="0"/>
          </a:p>
          <a:p>
            <a:r>
              <a:rPr lang="pt-BR" dirty="0" smtClean="0"/>
              <a:t>Se você utilizar as coisas que o módulo lhe oferece, ele já cuidará disto para você;</a:t>
            </a:r>
            <a:endParaRPr lang="pt-BR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é útil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Manipular caminhos dentro do sistema operacional (o separador de caminho em </a:t>
            </a:r>
            <a:r>
              <a:rPr lang="pt-BR" dirty="0" err="1" smtClean="0"/>
              <a:t>windows</a:t>
            </a:r>
            <a:r>
              <a:rPr lang="pt-BR" dirty="0" smtClean="0"/>
              <a:t> e </a:t>
            </a:r>
            <a:r>
              <a:rPr lang="pt-BR" dirty="0" err="1" smtClean="0"/>
              <a:t>linux</a:t>
            </a:r>
            <a:r>
              <a:rPr lang="pt-BR" dirty="0" smtClean="0"/>
              <a:t> são diferentes);</a:t>
            </a:r>
          </a:p>
          <a:p>
            <a:endParaRPr lang="pt-BR" dirty="0" smtClean="0"/>
          </a:p>
          <a:p>
            <a:r>
              <a:rPr lang="pt-BR" dirty="0" smtClean="0"/>
              <a:t>Acessar variáveis de ambiente;</a:t>
            </a:r>
          </a:p>
          <a:p>
            <a:endParaRPr lang="pt-BR" dirty="0" smtClean="0"/>
          </a:p>
          <a:p>
            <a:r>
              <a:rPr lang="pt-BR" dirty="0" smtClean="0"/>
              <a:t>Interagir com usuários </a:t>
            </a:r>
            <a:r>
              <a:rPr lang="pt-BR" dirty="0" err="1" smtClean="0"/>
              <a:t>logados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Interagir com processos nativos e que estão rodando;</a:t>
            </a:r>
          </a:p>
          <a:p>
            <a:endParaRPr lang="pt-BR" dirty="0" smtClean="0"/>
          </a:p>
          <a:p>
            <a:r>
              <a:rPr lang="pt-BR" dirty="0" smtClean="0"/>
              <a:t>Manipulação de arquivos (temporários e permanentes);</a:t>
            </a:r>
            <a:endParaRPr lang="pt-BR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Este módulo não será de grande serventia, pelo menos por agora;</a:t>
            </a:r>
          </a:p>
          <a:p>
            <a:endParaRPr lang="pt-BR" dirty="0" smtClean="0"/>
          </a:p>
          <a:p>
            <a:r>
              <a:rPr lang="pt-BR" dirty="0" smtClean="0"/>
              <a:t>Ele dá acesso à variáveis utilizadas pelo interpretador, incluindo </a:t>
            </a:r>
            <a:r>
              <a:rPr lang="pt-BR" dirty="0" err="1" smtClean="0"/>
              <a:t>logs</a:t>
            </a:r>
            <a:r>
              <a:rPr lang="pt-BR" dirty="0" smtClean="0"/>
              <a:t> de erro de alto nível;</a:t>
            </a:r>
          </a:p>
          <a:p>
            <a:endParaRPr lang="pt-BR" dirty="0" smtClean="0"/>
          </a:p>
          <a:p>
            <a:r>
              <a:rPr lang="pt-BR" dirty="0" smtClean="0"/>
              <a:t>Neste caso somente falaremos da captura de erro feita pelo processo </a:t>
            </a:r>
            <a:r>
              <a:rPr lang="pt-BR" dirty="0" err="1" smtClean="0"/>
              <a:t>exc_info</a:t>
            </a:r>
            <a:r>
              <a:rPr lang="pt-BR" dirty="0" smtClean="0"/>
              <a:t>. Pode ser útil;</a:t>
            </a:r>
            <a:endParaRPr lang="pt-BR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 para cuidar de data e hora;</a:t>
            </a:r>
          </a:p>
          <a:p>
            <a:endParaRPr lang="pt-BR" dirty="0" smtClean="0"/>
          </a:p>
          <a:p>
            <a:r>
              <a:rPr lang="pt-BR" dirty="0" smtClean="0"/>
              <a:t>Cálculos de data e hora são difíceis de serem feitos, use a biblioteca!</a:t>
            </a:r>
          </a:p>
          <a:p>
            <a:r>
              <a:rPr lang="pt-BR" dirty="0" smtClean="0"/>
              <a:t>Calcula datas, dia da semana, dia do ano, diferença de tempo, etc.</a:t>
            </a:r>
          </a:p>
          <a:p>
            <a:r>
              <a:rPr lang="pt-BR" dirty="0" smtClean="0"/>
              <a:t>Importante é o </a:t>
            </a:r>
            <a:r>
              <a:rPr lang="pt-BR" dirty="0" err="1" smtClean="0"/>
              <a:t>datetime</a:t>
            </a:r>
            <a:r>
              <a:rPr lang="pt-BR" dirty="0" smtClean="0"/>
              <a:t>.</a:t>
            </a:r>
            <a:r>
              <a:rPr lang="pt-BR" dirty="0" err="1" smtClean="0"/>
              <a:t>datetime</a:t>
            </a:r>
            <a:r>
              <a:rPr lang="pt-BR" dirty="0" smtClean="0"/>
              <a:t>.</a:t>
            </a:r>
            <a:r>
              <a:rPr lang="pt-BR" dirty="0" err="1" smtClean="0"/>
              <a:t>now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Interpretador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Python é uma linguagem de programação;</a:t>
            </a:r>
          </a:p>
          <a:p>
            <a:endParaRPr lang="pt-BR" dirty="0" smtClean="0"/>
          </a:p>
          <a:p>
            <a:r>
              <a:rPr lang="pt-BR" dirty="0" smtClean="0"/>
              <a:t>Quando implementada, ela se torna um interpretador;</a:t>
            </a:r>
          </a:p>
          <a:p>
            <a:endParaRPr lang="pt-BR" dirty="0" smtClean="0"/>
          </a:p>
          <a:p>
            <a:r>
              <a:rPr lang="pt-BR" dirty="0" smtClean="0"/>
              <a:t>Interpretador é um programa que executa outros programas;</a:t>
            </a:r>
          </a:p>
          <a:p>
            <a:endParaRPr lang="pt-BR" dirty="0" smtClean="0"/>
          </a:p>
          <a:p>
            <a:r>
              <a:rPr lang="pt-BR" dirty="0" smtClean="0"/>
              <a:t>Camada de software lógico entre código </a:t>
            </a:r>
            <a:r>
              <a:rPr lang="pt-BR" dirty="0" err="1" smtClean="0"/>
              <a:t>python</a:t>
            </a:r>
            <a:r>
              <a:rPr lang="pt-BR" dirty="0" smtClean="0"/>
              <a:t> e hardware da máquina;</a:t>
            </a:r>
            <a:endParaRPr lang="pt-BR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Este é o módulo para os matemáticos!</a:t>
            </a:r>
          </a:p>
          <a:p>
            <a:endParaRPr lang="pt-BR" dirty="0" smtClean="0"/>
          </a:p>
          <a:p>
            <a:r>
              <a:rPr lang="pt-BR" dirty="0" smtClean="0"/>
              <a:t>Variedade de funções matemáticas</a:t>
            </a:r>
          </a:p>
          <a:p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math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pi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sin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cos</a:t>
            </a:r>
            <a:r>
              <a:rPr lang="pt-BR" dirty="0" smtClean="0"/>
              <a:t>()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random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Módulo para gerar números aleatórios;</a:t>
            </a:r>
          </a:p>
          <a:p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random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choice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randint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randrange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sample</a:t>
            </a:r>
            <a:r>
              <a:rPr lang="pt-BR" dirty="0" smtClean="0"/>
              <a:t>;	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r>
              <a:rPr lang="pt-BR" dirty="0" smtClean="0"/>
              <a:t> é a biblioteca da ESRI que implementa um objeto de </a:t>
            </a:r>
            <a:r>
              <a:rPr lang="pt-BR" dirty="0" err="1" smtClean="0"/>
              <a:t>geoprocessamento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Esta biblioteca é bastante completa e ela é basicamente o </a:t>
            </a:r>
            <a:r>
              <a:rPr lang="pt-BR" dirty="0" err="1" smtClean="0"/>
              <a:t>ArcToolBox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r>
              <a:rPr lang="pt-BR" dirty="0" smtClean="0"/>
              <a:t>Podemos fazer tudo que o </a:t>
            </a:r>
            <a:r>
              <a:rPr lang="pt-BR" dirty="0" err="1" smtClean="0"/>
              <a:t>ArcToolBox</a:t>
            </a:r>
            <a:r>
              <a:rPr lang="pt-BR" dirty="0" smtClean="0"/>
              <a:t> faz;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todas as ferramentas do </a:t>
            </a:r>
            <a:r>
              <a:rPr lang="pt-BR" dirty="0" err="1" smtClean="0"/>
              <a:t>ArcToolBox</a:t>
            </a:r>
            <a:r>
              <a:rPr lang="pt-BR" dirty="0" smtClean="0"/>
              <a:t> disponíveis, temos uma gama ENORME de funcionalidades prontas;</a:t>
            </a:r>
          </a:p>
          <a:p>
            <a:endParaRPr lang="pt-BR" dirty="0" smtClean="0"/>
          </a:p>
          <a:p>
            <a:r>
              <a:rPr lang="pt-BR" dirty="0" smtClean="0"/>
              <a:t>Podemos manipular dados em pequena granularidade (registro a registro)</a:t>
            </a:r>
          </a:p>
          <a:p>
            <a:endParaRPr lang="pt-BR" dirty="0" smtClean="0"/>
          </a:p>
          <a:p>
            <a:r>
              <a:rPr lang="pt-BR" dirty="0" smtClean="0"/>
              <a:t>Temos a nossa disposição todo o poder do Python! (baterias inclusas!)</a:t>
            </a:r>
            <a:endParaRPr lang="pt-BR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Na realidade, a biblioteca é um embrulho da funcionalidade nativa (C++) publicada em Windows;</a:t>
            </a:r>
          </a:p>
          <a:p>
            <a:endParaRPr lang="pt-BR" dirty="0" smtClean="0"/>
          </a:p>
          <a:p>
            <a:r>
              <a:rPr lang="pt-BR" dirty="0" smtClean="0"/>
              <a:t>Algumas coisas da </a:t>
            </a:r>
            <a:r>
              <a:rPr lang="pt-BR" dirty="0" err="1" smtClean="0"/>
              <a:t>ArcToolBox</a:t>
            </a:r>
            <a:r>
              <a:rPr lang="pt-BR" dirty="0" smtClean="0"/>
              <a:t> são em </a:t>
            </a:r>
            <a:r>
              <a:rPr lang="pt-BR" dirty="0" err="1" smtClean="0"/>
              <a:t>python</a:t>
            </a:r>
            <a:r>
              <a:rPr lang="pt-BR" dirty="0" smtClean="0"/>
              <a:t>, mas o motor de processamento é em C++;</a:t>
            </a:r>
          </a:p>
          <a:p>
            <a:endParaRPr lang="pt-BR" dirty="0" smtClean="0"/>
          </a:p>
          <a:p>
            <a:r>
              <a:rPr lang="pt-BR" dirty="0" smtClean="0"/>
              <a:t>O embrulho utiliza a arquitetura padrão da Microsoft, chamada COM (</a:t>
            </a:r>
            <a:r>
              <a:rPr lang="pt-BR" dirty="0" err="1" smtClean="0"/>
              <a:t>Component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) e através dela despacha as reais chamadas para os objetos em C++;</a:t>
            </a:r>
            <a:endParaRPr lang="pt-BR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r>
              <a:rPr lang="pt-BR" dirty="0" smtClean="0"/>
              <a:t> é apenas Python;</a:t>
            </a:r>
          </a:p>
          <a:p>
            <a:endParaRPr lang="pt-BR" dirty="0" smtClean="0"/>
          </a:p>
          <a:p>
            <a:r>
              <a:rPr lang="pt-BR" dirty="0" smtClean="0"/>
              <a:t>TUDO o que aprendemos antes é aplicável aqui – sem exceção;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Pela implementação em Python depender de um despachante (que despacha os chamados), a velocidade da coisa pode sofrer em alguns casos;</a:t>
            </a:r>
          </a:p>
          <a:p>
            <a:endParaRPr lang="pt-BR" dirty="0" smtClean="0"/>
          </a:p>
          <a:p>
            <a:r>
              <a:rPr lang="pt-BR" dirty="0" smtClean="0"/>
              <a:t>O maior custo é o de inicialização do objeto de </a:t>
            </a:r>
            <a:r>
              <a:rPr lang="pt-BR" dirty="0" err="1" smtClean="0"/>
              <a:t>geoprocessamento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Geralmente inicializado apenas uma vez por script! Não precisamos de vários (a menos que estivermos desenvolvendo pensando em paralelismo);</a:t>
            </a:r>
            <a:endParaRPr lang="pt-BR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configurar o módulo inicialmente?</a:t>
            </a:r>
          </a:p>
          <a:p>
            <a:pPr lvl="1"/>
            <a:r>
              <a:rPr lang="pt-BR" dirty="0" err="1" smtClean="0"/>
              <a:t>workspace</a:t>
            </a:r>
            <a:endParaRPr lang="pt-BR" dirty="0" smtClean="0"/>
          </a:p>
          <a:p>
            <a:pPr lvl="1"/>
            <a:r>
              <a:rPr lang="pt-BR" dirty="0" err="1" smtClean="0"/>
              <a:t>preferencias</a:t>
            </a:r>
            <a:r>
              <a:rPr lang="pt-BR" dirty="0" smtClean="0"/>
              <a:t> de </a:t>
            </a:r>
            <a:r>
              <a:rPr lang="pt-BR" dirty="0" err="1" smtClean="0"/>
              <a:t>workspace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ArcMap 10 possui um interpretador </a:t>
            </a:r>
            <a:r>
              <a:rPr lang="pt-BR" dirty="0" err="1" smtClean="0"/>
              <a:t>python</a:t>
            </a:r>
            <a:r>
              <a:rPr lang="pt-BR" dirty="0" smtClean="0"/>
              <a:t> embutido;</a:t>
            </a:r>
          </a:p>
          <a:p>
            <a:endParaRPr lang="pt-BR" dirty="0" smtClean="0"/>
          </a:p>
          <a:p>
            <a:r>
              <a:rPr lang="pt-BR" dirty="0" smtClean="0"/>
              <a:t>Podemos despachar chamados de lá de dentro!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arcpy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 algumas ocasiões a biblioteca trabalha com o próprio objeto, mas na maioria das vezes ela procura um caminho;</a:t>
            </a:r>
          </a:p>
          <a:p>
            <a:endParaRPr lang="pt-BR" dirty="0" smtClean="0"/>
          </a:p>
          <a:p>
            <a:r>
              <a:rPr lang="pt-BR" dirty="0" smtClean="0"/>
              <a:t>Assim como no </a:t>
            </a:r>
            <a:r>
              <a:rPr lang="pt-BR" dirty="0" err="1" smtClean="0"/>
              <a:t>ArcToolbox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r>
              <a:rPr lang="pt-BR" dirty="0" smtClean="0"/>
              <a:t>É possível estabelecer caminhos dentro de </a:t>
            </a:r>
            <a:r>
              <a:rPr lang="pt-BR" dirty="0" err="1" smtClean="0"/>
              <a:t>geodatabases</a:t>
            </a:r>
            <a:r>
              <a:rPr lang="pt-BR" dirty="0" smtClean="0"/>
              <a:t> (SDE, file e </a:t>
            </a:r>
            <a:r>
              <a:rPr lang="pt-BR" dirty="0" err="1" smtClean="0"/>
              <a:t>access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arcpy</a:t>
            </a:r>
            <a:r>
              <a:rPr lang="pt-BR" dirty="0" smtClean="0"/>
              <a:t> não faz distinção se um objeto vem de um banco em Access, ou File GDB ou de um </a:t>
            </a:r>
            <a:r>
              <a:rPr lang="pt-BR" dirty="0" err="1" smtClean="0"/>
              <a:t>ArcSDE</a:t>
            </a:r>
            <a:r>
              <a:rPr lang="pt-BR" dirty="0" smtClean="0"/>
              <a:t>. Ele trata todos de mesma forma;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Python (</a:t>
            </a:r>
            <a:r>
              <a:rPr lang="pt-BR" i="1" dirty="0" smtClean="0"/>
              <a:t>p/ o programador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um programador o código Python é apenas um arquivo texto;</a:t>
            </a:r>
          </a:p>
          <a:p>
            <a:endParaRPr lang="pt-BR" dirty="0" smtClean="0"/>
          </a:p>
          <a:p>
            <a:r>
              <a:rPr lang="pt-BR" dirty="0" smtClean="0"/>
              <a:t>É um arquivo texto com instruções em Python;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Shapefiles</a:t>
            </a:r>
            <a:r>
              <a:rPr lang="pt-BR" dirty="0" smtClean="0"/>
              <a:t> são arquivos e tem seu próprio caminho;</a:t>
            </a:r>
          </a:p>
          <a:p>
            <a:endParaRPr lang="pt-BR" dirty="0" smtClean="0"/>
          </a:p>
          <a:p>
            <a:r>
              <a:rPr lang="pt-BR" dirty="0" err="1" smtClean="0"/>
              <a:t>Geodatabases</a:t>
            </a:r>
            <a:r>
              <a:rPr lang="pt-BR" dirty="0" smtClean="0"/>
              <a:t> são uma abstração poderosa, mas que referenciam seus objetos por caminhos;</a:t>
            </a:r>
          </a:p>
          <a:p>
            <a:endParaRPr lang="pt-BR" dirty="0" smtClean="0"/>
          </a:p>
          <a:p>
            <a:r>
              <a:rPr lang="pt-BR" dirty="0" smtClean="0"/>
              <a:t>Raiz = Arquivo do </a:t>
            </a:r>
            <a:r>
              <a:rPr lang="pt-BR" dirty="0" err="1" smtClean="0"/>
              <a:t>Geodatabase</a:t>
            </a:r>
            <a:r>
              <a:rPr lang="pt-BR" dirty="0" smtClean="0"/>
              <a:t> (ou o arquivo de conexão!);</a:t>
            </a:r>
            <a:endParaRPr lang="pt-BR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Fluxograma: Disco magnético 3"/>
          <p:cNvSpPr/>
          <p:nvPr/>
        </p:nvSpPr>
        <p:spPr>
          <a:xfrm>
            <a:off x="714348" y="1714488"/>
            <a:ext cx="928694" cy="121444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gdb</a:t>
            </a:r>
            <a:endParaRPr lang="pt-BR" dirty="0"/>
          </a:p>
        </p:txBody>
      </p:sp>
      <p:cxnSp>
        <p:nvCxnSpPr>
          <p:cNvPr id="8" name="Conector angulado 7"/>
          <p:cNvCxnSpPr>
            <a:stCxn id="4" idx="4"/>
            <a:endCxn id="9" idx="0"/>
          </p:cNvCxnSpPr>
          <p:nvPr/>
        </p:nvCxnSpPr>
        <p:spPr>
          <a:xfrm>
            <a:off x="1643042" y="2321711"/>
            <a:ext cx="2295247" cy="53578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Fluxograma: Vários documentos 8"/>
          <p:cNvSpPr/>
          <p:nvPr/>
        </p:nvSpPr>
        <p:spPr>
          <a:xfrm>
            <a:off x="3143240" y="2857496"/>
            <a:ext cx="1397775" cy="100013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11" name="Fluxograma: Documento 10"/>
          <p:cNvSpPr/>
          <p:nvPr/>
        </p:nvSpPr>
        <p:spPr>
          <a:xfrm>
            <a:off x="6572264" y="2878928"/>
            <a:ext cx="1428760" cy="95726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endParaRPr lang="pt-BR" dirty="0"/>
          </a:p>
        </p:txBody>
      </p:sp>
      <p:cxnSp>
        <p:nvCxnSpPr>
          <p:cNvPr id="13" name="Conector angulado 12"/>
          <p:cNvCxnSpPr>
            <a:stCxn id="9" idx="3"/>
            <a:endCxn id="11" idx="1"/>
          </p:cNvCxnSpPr>
          <p:nvPr/>
        </p:nvCxnSpPr>
        <p:spPr>
          <a:xfrm>
            <a:off x="4541015" y="3357562"/>
            <a:ext cx="203124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luxograma: Documento 13"/>
          <p:cNvSpPr/>
          <p:nvPr/>
        </p:nvSpPr>
        <p:spPr>
          <a:xfrm>
            <a:off x="3143240" y="4857760"/>
            <a:ext cx="1428760" cy="95726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ou tabela</a:t>
            </a:r>
            <a:endParaRPr lang="pt-BR" dirty="0"/>
          </a:p>
        </p:txBody>
      </p:sp>
      <p:cxnSp>
        <p:nvCxnSpPr>
          <p:cNvPr id="16" name="Forma 15"/>
          <p:cNvCxnSpPr>
            <a:stCxn id="4" idx="3"/>
            <a:endCxn id="14" idx="1"/>
          </p:cNvCxnSpPr>
          <p:nvPr/>
        </p:nvCxnSpPr>
        <p:spPr>
          <a:xfrm rot="16200000" flipH="1">
            <a:off x="957237" y="3150391"/>
            <a:ext cx="2407461" cy="196454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caminho do </a:t>
            </a:r>
            <a:r>
              <a:rPr lang="pt-BR" dirty="0" err="1" smtClean="0"/>
              <a:t>gdb</a:t>
            </a:r>
            <a:r>
              <a:rPr lang="pt-BR" dirty="0" smtClean="0"/>
              <a:t>...é o caminho do </a:t>
            </a:r>
            <a:r>
              <a:rPr lang="pt-BR" dirty="0" err="1" smtClean="0"/>
              <a:t>gdb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O caminho de um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 é o caminho do </a:t>
            </a:r>
            <a:r>
              <a:rPr lang="pt-BR" dirty="0" err="1" smtClean="0"/>
              <a:t>gdb</a:t>
            </a:r>
            <a:r>
              <a:rPr lang="pt-BR" dirty="0" smtClean="0"/>
              <a:t> + “\\” + “</a:t>
            </a:r>
            <a:r>
              <a:rPr lang="pt-BR" dirty="0" err="1" smtClean="0"/>
              <a:t>fds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O caminho de uma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(dentro de um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) é </a:t>
            </a:r>
            <a:r>
              <a:rPr lang="pt-BR" dirty="0" err="1" smtClean="0"/>
              <a:t>gdb</a:t>
            </a:r>
            <a:r>
              <a:rPr lang="pt-BR" dirty="0" smtClean="0"/>
              <a:t> + “\\ + “</a:t>
            </a:r>
            <a:r>
              <a:rPr lang="pt-BR" dirty="0" err="1" smtClean="0"/>
              <a:t>fds</a:t>
            </a:r>
            <a:r>
              <a:rPr lang="pt-BR" dirty="0" smtClean="0"/>
              <a:t>” + \\ + “</a:t>
            </a:r>
            <a:r>
              <a:rPr lang="pt-BR" dirty="0" err="1" smtClean="0"/>
              <a:t>fclass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O caminho de uma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sozinha ou de uma tabela é </a:t>
            </a:r>
            <a:r>
              <a:rPr lang="pt-BR" dirty="0" err="1" smtClean="0"/>
              <a:t>gdb</a:t>
            </a:r>
            <a:r>
              <a:rPr lang="pt-BR" dirty="0" smtClean="0"/>
              <a:t> + “\\” + “</a:t>
            </a:r>
            <a:r>
              <a:rPr lang="pt-BR" dirty="0" err="1" smtClean="0"/>
              <a:t>fclass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módulo </a:t>
            </a:r>
            <a:r>
              <a:rPr lang="pt-BR" dirty="0" err="1" smtClean="0"/>
              <a:t>arcpy</a:t>
            </a:r>
            <a:r>
              <a:rPr lang="pt-BR" dirty="0" smtClean="0"/>
              <a:t> se baseia em mensagens para poder dizer ao usuário o que está acontecendo durante seus processos;</a:t>
            </a:r>
          </a:p>
          <a:p>
            <a:endParaRPr lang="pt-BR" dirty="0" smtClean="0"/>
          </a:p>
          <a:p>
            <a:r>
              <a:rPr lang="pt-BR" dirty="0" smtClean="0"/>
              <a:t>Todos os objetos da </a:t>
            </a:r>
            <a:r>
              <a:rPr lang="pt-BR" dirty="0" err="1" smtClean="0"/>
              <a:t>arcpy</a:t>
            </a:r>
            <a:r>
              <a:rPr lang="pt-BR" dirty="0" smtClean="0"/>
              <a:t> são caixas pretas. As mensagens podem te ajudar a descobrir o que está errado;</a:t>
            </a:r>
          </a:p>
          <a:p>
            <a:endParaRPr lang="pt-BR" dirty="0" smtClean="0"/>
          </a:p>
          <a:p>
            <a:r>
              <a:rPr lang="pt-BR" dirty="0" smtClean="0"/>
              <a:t>Nunca se esqueça delas, são verdadeiras salva-vidas;</a:t>
            </a:r>
            <a:endParaRPr lang="pt-BR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objeto </a:t>
            </a:r>
            <a:r>
              <a:rPr lang="pt-BR" dirty="0" err="1" smtClean="0"/>
              <a:t>arcpy</a:t>
            </a:r>
            <a:r>
              <a:rPr lang="pt-BR" dirty="0" smtClean="0"/>
              <a:t> é cheio de protocolos e interfaces para lidarmos com problema e/ou informarmos sucessos;</a:t>
            </a:r>
          </a:p>
          <a:p>
            <a:endParaRPr lang="pt-BR" dirty="0" smtClean="0"/>
          </a:p>
          <a:p>
            <a:r>
              <a:rPr lang="pt-BR" dirty="0" smtClean="0"/>
              <a:t>Este módulo será necessário sempre. O bom uso deste módulo lhe trará mais paz de espírito;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Licenciamento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Caso você tenha um servidor de licenças, é possível solicitar que o Python procure uma licença específica para tarefas específicas;</a:t>
            </a:r>
          </a:p>
          <a:p>
            <a:endParaRPr lang="pt-BR" dirty="0" smtClean="0"/>
          </a:p>
          <a:p>
            <a:r>
              <a:rPr lang="pt-BR" dirty="0" smtClean="0"/>
              <a:t>É possível devolver a licença ao servidor assim que o Python termine de realizar uma tarefa super-especial;</a:t>
            </a:r>
          </a:p>
          <a:p>
            <a:endParaRPr lang="pt-BR" dirty="0" smtClean="0"/>
          </a:p>
          <a:p>
            <a:r>
              <a:rPr lang="pt-BR" dirty="0" smtClean="0"/>
              <a:t>Maior controle e enxuga custos;</a:t>
            </a:r>
          </a:p>
          <a:p>
            <a:endParaRPr lang="pt-BR" dirty="0" smtClean="0"/>
          </a:p>
          <a:p>
            <a:r>
              <a:rPr lang="pt-BR" dirty="0" smtClean="0"/>
              <a:t>Fique atento à este item!</a:t>
            </a:r>
            <a:endParaRPr lang="pt-BR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Descrevendo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possível buscar detalhes de dados de cada objeto através da função </a:t>
            </a:r>
            <a:r>
              <a:rPr lang="pt-BR" dirty="0" err="1" smtClean="0"/>
              <a:t>Describe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É uma função que gera um objeto dinamicamente, dependendo do tipo de objeto que é o mesmo;</a:t>
            </a:r>
          </a:p>
          <a:p>
            <a:endParaRPr lang="pt-BR" dirty="0" smtClean="0"/>
          </a:p>
          <a:p>
            <a:r>
              <a:rPr lang="pt-BR" dirty="0" smtClean="0"/>
              <a:t>Utilize </a:t>
            </a:r>
            <a:r>
              <a:rPr lang="pt-BR" dirty="0" err="1" smtClean="0"/>
              <a:t>hasattr</a:t>
            </a:r>
            <a:r>
              <a:rPr lang="pt-BR" dirty="0" smtClean="0"/>
              <a:t>() para saber se aquele objeto descrito suporta determinado atributo ou operação;/</a:t>
            </a:r>
            <a:endParaRPr lang="pt-BR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Temos duas funções importantes: </a:t>
            </a:r>
            <a:r>
              <a:rPr lang="pt-BR" dirty="0" err="1" smtClean="0"/>
              <a:t>AddFieldDelimiters</a:t>
            </a:r>
            <a:r>
              <a:rPr lang="pt-BR" dirty="0" smtClean="0"/>
              <a:t> e </a:t>
            </a:r>
            <a:r>
              <a:rPr lang="pt-BR" dirty="0" err="1" smtClean="0"/>
              <a:t>ValidateFieldName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AddFieldDelimiter</a:t>
            </a:r>
            <a:r>
              <a:rPr lang="pt-BR" dirty="0" smtClean="0"/>
              <a:t> adiciona o tipo correto de delimitador, baseado no tipo do banco de dados;</a:t>
            </a:r>
          </a:p>
          <a:p>
            <a:endParaRPr lang="pt-BR" dirty="0" smtClean="0"/>
          </a:p>
          <a:p>
            <a:r>
              <a:rPr lang="pt-BR" dirty="0" err="1" smtClean="0"/>
              <a:t>ValidateFieldName</a:t>
            </a:r>
            <a:r>
              <a:rPr lang="pt-BR" dirty="0" smtClean="0"/>
              <a:t> valida o nome de um campo e faz as substituições apropriadas (“_” no lugar de espaço, p. ex);</a:t>
            </a:r>
            <a:endParaRPr lang="pt-BR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que devem ser notadas:</a:t>
            </a:r>
          </a:p>
          <a:p>
            <a:endParaRPr lang="pt-BR" dirty="0" smtClean="0"/>
          </a:p>
          <a:p>
            <a:r>
              <a:rPr lang="pt-BR" dirty="0" err="1" smtClean="0"/>
              <a:t>Exists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TestSchemaLock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ValidateTableName</a:t>
            </a:r>
            <a:endParaRPr lang="pt-BR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Parametros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Funcionalidades executadas através do </a:t>
            </a:r>
            <a:r>
              <a:rPr lang="pt-BR" dirty="0" err="1" smtClean="0"/>
              <a:t>ArcGIS</a:t>
            </a:r>
            <a:r>
              <a:rPr lang="pt-BR" dirty="0" smtClean="0"/>
              <a:t> ou de outra ferramenta </a:t>
            </a:r>
            <a:r>
              <a:rPr lang="pt-BR" dirty="0" err="1" smtClean="0"/>
              <a:t>python</a:t>
            </a:r>
            <a:r>
              <a:rPr lang="pt-BR" dirty="0" smtClean="0"/>
              <a:t> passam parâmetros;</a:t>
            </a:r>
          </a:p>
          <a:p>
            <a:endParaRPr lang="pt-BR" dirty="0" smtClean="0"/>
          </a:p>
          <a:p>
            <a:r>
              <a:rPr lang="pt-BR" dirty="0" smtClean="0"/>
              <a:t>Para pegá-los utilizamos </a:t>
            </a:r>
            <a:r>
              <a:rPr lang="pt-BR" dirty="0" err="1" smtClean="0"/>
              <a:t>GetParameter</a:t>
            </a:r>
            <a:r>
              <a:rPr lang="pt-BR" dirty="0" smtClean="0"/>
              <a:t> ou </a:t>
            </a:r>
            <a:r>
              <a:rPr lang="pt-BR" dirty="0" err="1" smtClean="0"/>
              <a:t>GetParameterAsText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Podemos alterar os </a:t>
            </a:r>
            <a:r>
              <a:rPr lang="pt-BR" dirty="0" err="1" smtClean="0"/>
              <a:t>parametros</a:t>
            </a:r>
            <a:r>
              <a:rPr lang="pt-BR" dirty="0" smtClean="0"/>
              <a:t> também com </a:t>
            </a:r>
            <a:r>
              <a:rPr lang="pt-BR" dirty="0" err="1" smtClean="0"/>
              <a:t>SetParameter</a:t>
            </a:r>
            <a:r>
              <a:rPr lang="pt-BR" dirty="0" smtClean="0"/>
              <a:t> (para objetos) e </a:t>
            </a:r>
            <a:r>
              <a:rPr lang="pt-BR" dirty="0" err="1" smtClean="0"/>
              <a:t>SetParameterAsText</a:t>
            </a:r>
            <a:r>
              <a:rPr lang="pt-BR" dirty="0" smtClean="0"/>
              <a:t> (para caminhos, campos, </a:t>
            </a:r>
            <a:r>
              <a:rPr lang="pt-BR" dirty="0" err="1" smtClean="0"/>
              <a:t>queries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Python (</a:t>
            </a:r>
            <a:r>
              <a:rPr lang="pt-BR" i="1" dirty="0" smtClean="0"/>
              <a:t>para o Python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o </a:t>
            </a:r>
            <a:r>
              <a:rPr lang="pt-BR" dirty="0" err="1" smtClean="0"/>
              <a:t>python</a:t>
            </a:r>
            <a:r>
              <a:rPr lang="pt-BR" dirty="0" smtClean="0"/>
              <a:t> seu código não significa nada – ainda;</a:t>
            </a:r>
          </a:p>
          <a:p>
            <a:endParaRPr lang="pt-BR" dirty="0" smtClean="0"/>
          </a:p>
          <a:p>
            <a:r>
              <a:rPr lang="pt-BR" dirty="0" smtClean="0"/>
              <a:t>Durante a execução, o Python converte seu código para uma linguagem intermediária – chamada de </a:t>
            </a:r>
            <a:r>
              <a:rPr lang="pt-BR" dirty="0" err="1" smtClean="0"/>
              <a:t>bytecode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PVM (</a:t>
            </a:r>
            <a:r>
              <a:rPr lang="pt-BR" i="1" dirty="0" err="1" smtClean="0"/>
              <a:t>python</a:t>
            </a:r>
            <a:r>
              <a:rPr lang="pt-BR" i="1" dirty="0" smtClean="0"/>
              <a:t> virtual machine</a:t>
            </a:r>
            <a:r>
              <a:rPr lang="pt-BR" dirty="0" smtClean="0"/>
              <a:t>) executa o código de byte;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Leitura/Escrita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realizar leitura ou escrita dentro de um </a:t>
            </a:r>
            <a:r>
              <a:rPr lang="pt-BR" dirty="0" err="1" smtClean="0"/>
              <a:t>geodatabase</a:t>
            </a:r>
            <a:r>
              <a:rPr lang="pt-BR" dirty="0" smtClean="0"/>
              <a:t> precisamos utilizar cursores.</a:t>
            </a:r>
          </a:p>
          <a:p>
            <a:endParaRPr lang="pt-BR" dirty="0" smtClean="0"/>
          </a:p>
          <a:p>
            <a:r>
              <a:rPr lang="pt-BR" dirty="0" smtClean="0"/>
              <a:t>Os cursores são como um fluxo de água que podemos capturar;</a:t>
            </a:r>
          </a:p>
          <a:p>
            <a:endParaRPr lang="pt-BR" dirty="0" smtClean="0"/>
          </a:p>
          <a:p>
            <a:r>
              <a:rPr lang="pt-BR" dirty="0" smtClean="0"/>
              <a:t>São </a:t>
            </a:r>
            <a:r>
              <a:rPr lang="pt-BR" i="1" dirty="0" err="1" smtClean="0"/>
              <a:t>forward</a:t>
            </a:r>
            <a:r>
              <a:rPr lang="pt-BR" i="1" dirty="0" smtClean="0"/>
              <a:t> </a:t>
            </a:r>
            <a:r>
              <a:rPr lang="pt-BR" i="1" dirty="0" err="1" smtClean="0"/>
              <a:t>only</a:t>
            </a:r>
            <a:r>
              <a:rPr lang="pt-BR" dirty="0" smtClean="0"/>
              <a:t>. Isto significa que não podemos reutilizar um registro já visto, temos de acessar um novo cursor para isto;</a:t>
            </a:r>
            <a:endParaRPr lang="pt-BR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cursores são uma maneira desenvolvida pela ESRI para encapsular o comportamento de um </a:t>
            </a:r>
            <a:r>
              <a:rPr lang="pt-BR" dirty="0" err="1" smtClean="0"/>
              <a:t>query</a:t>
            </a:r>
            <a:r>
              <a:rPr lang="pt-BR" dirty="0" smtClean="0"/>
              <a:t> e seus resultados;</a:t>
            </a:r>
          </a:p>
          <a:p>
            <a:endParaRPr lang="pt-BR" dirty="0" smtClean="0"/>
          </a:p>
          <a:p>
            <a:r>
              <a:rPr lang="pt-BR" dirty="0" smtClean="0"/>
              <a:t>Os cursores são objetos poderosos que nos permitem acessar e manipular os dados dentro do banco de dados;</a:t>
            </a:r>
          </a:p>
          <a:p>
            <a:endParaRPr lang="pt-BR" dirty="0" smtClean="0"/>
          </a:p>
          <a:p>
            <a:r>
              <a:rPr lang="pt-BR" dirty="0" smtClean="0"/>
              <a:t>Eles funcionam da mesma maneira para qualquer tipo de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;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Todos os cursores tem como objetivo principal retornar linhas da base de dados, sejam elas existentes ou não;</a:t>
            </a:r>
          </a:p>
          <a:p>
            <a:endParaRPr lang="pt-BR" dirty="0" smtClean="0"/>
          </a:p>
          <a:p>
            <a:r>
              <a:rPr lang="pt-BR" dirty="0" smtClean="0"/>
              <a:t>Como argumentos (p/ </a:t>
            </a:r>
            <a:r>
              <a:rPr lang="pt-BR" dirty="0" err="1" smtClean="0"/>
              <a:t>qq</a:t>
            </a:r>
            <a:r>
              <a:rPr lang="pt-BR" dirty="0" smtClean="0"/>
              <a:t> tipo) temos: fonte dos dados, cláusula </a:t>
            </a:r>
            <a:r>
              <a:rPr lang="pt-BR" dirty="0" err="1" smtClean="0"/>
              <a:t>where</a:t>
            </a:r>
            <a:r>
              <a:rPr lang="pt-BR" dirty="0" smtClean="0"/>
              <a:t>, [ref. espacial], [campos], [</a:t>
            </a:r>
            <a:r>
              <a:rPr lang="pt-BR" dirty="0" err="1" smtClean="0"/>
              <a:t>campos_ordenacao</a:t>
            </a:r>
            <a:r>
              <a:rPr lang="pt-BR" dirty="0" smtClean="0"/>
              <a:t>]);</a:t>
            </a:r>
          </a:p>
          <a:p>
            <a:endParaRPr lang="pt-BR" dirty="0" smtClean="0"/>
          </a:p>
          <a:p>
            <a:r>
              <a:rPr lang="pt-BR" dirty="0" smtClean="0"/>
              <a:t>Existem três tipos: search, </a:t>
            </a:r>
            <a:r>
              <a:rPr lang="pt-BR" dirty="0" err="1" smtClean="0"/>
              <a:t>insert</a:t>
            </a:r>
            <a:r>
              <a:rPr lang="pt-BR" dirty="0" smtClean="0"/>
              <a:t> e </a:t>
            </a:r>
            <a:r>
              <a:rPr lang="pt-BR" dirty="0" err="1" smtClean="0"/>
              <a:t>update</a:t>
            </a:r>
            <a:r>
              <a:rPr lang="pt-BR" dirty="0" smtClean="0"/>
              <a:t>; </a:t>
            </a:r>
            <a:endParaRPr lang="pt-BR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Search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é o cursor mais básico. Tem a função primária de realizar leitura de dados no banco;</a:t>
            </a:r>
          </a:p>
          <a:p>
            <a:endParaRPr lang="pt-BR" dirty="0" smtClean="0"/>
          </a:p>
          <a:p>
            <a:r>
              <a:rPr lang="pt-BR" dirty="0" smtClean="0"/>
              <a:t>Ele é </a:t>
            </a:r>
            <a:r>
              <a:rPr lang="pt-BR" i="1" dirty="0" err="1" smtClean="0"/>
              <a:t>read-only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Busca dados de acordo com uma </a:t>
            </a:r>
            <a:r>
              <a:rPr lang="pt-BR" dirty="0" err="1" smtClean="0"/>
              <a:t>query</a:t>
            </a:r>
            <a:r>
              <a:rPr lang="pt-BR" dirty="0" smtClean="0"/>
              <a:t> (ou traz todos) e pode ordenar os dados;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Este tipo de cursor nos permite inserir dados brutos em uma tabela ou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É o ideal de ser feito quando necessitamos de inserir em lote;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ArcGIS</a:t>
            </a:r>
            <a:r>
              <a:rPr lang="pt-BR" dirty="0" smtClean="0"/>
              <a:t> abre um </a:t>
            </a:r>
            <a:r>
              <a:rPr lang="pt-BR" i="1" dirty="0" err="1" smtClean="0"/>
              <a:t>lock</a:t>
            </a:r>
            <a:r>
              <a:rPr lang="pt-BR" dirty="0" smtClean="0"/>
              <a:t> para a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ou tabela durante a inserção via cursor (ninguém mais pode editar a tabela);</a:t>
            </a:r>
            <a:endParaRPr lang="pt-BR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Update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é o tipo de cursor certo para trabalhar com dados já existentes e alterá-los;</a:t>
            </a:r>
          </a:p>
          <a:p>
            <a:endParaRPr lang="pt-BR" dirty="0" smtClean="0"/>
          </a:p>
          <a:p>
            <a:r>
              <a:rPr lang="pt-BR" dirty="0" smtClean="0"/>
              <a:t>Este cursor coloca um </a:t>
            </a:r>
            <a:r>
              <a:rPr lang="pt-BR" i="1" dirty="0" err="1" smtClean="0"/>
              <a:t>lock</a:t>
            </a:r>
            <a:r>
              <a:rPr lang="pt-BR" i="1" dirty="0" smtClean="0"/>
              <a:t> </a:t>
            </a:r>
            <a:r>
              <a:rPr lang="pt-BR" dirty="0" smtClean="0"/>
              <a:t>na tabela ou na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Você pode deletar </a:t>
            </a:r>
            <a:r>
              <a:rPr lang="pt-BR" dirty="0" err="1" smtClean="0"/>
              <a:t>features</a:t>
            </a:r>
            <a:r>
              <a:rPr lang="pt-BR" dirty="0" smtClean="0"/>
              <a:t> através deste cursor;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 x 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Algumas operações somente estão disponíveis para camadas;</a:t>
            </a:r>
          </a:p>
          <a:p>
            <a:endParaRPr lang="pt-BR" dirty="0" smtClean="0"/>
          </a:p>
          <a:p>
            <a:r>
              <a:rPr lang="pt-BR" dirty="0" smtClean="0"/>
              <a:t>Um conjunto de dados é o dado bruto, diretamente como ele é visto/</a:t>
            </a:r>
            <a:r>
              <a:rPr lang="pt-BR" dirty="0" err="1" smtClean="0"/>
              <a:t>armazeado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Camadas permitem uma flexibilidade extra em alguns cenários;</a:t>
            </a:r>
          </a:p>
          <a:p>
            <a:endParaRPr lang="pt-BR" dirty="0" smtClean="0"/>
          </a:p>
          <a:p>
            <a:r>
              <a:rPr lang="pt-BR" dirty="0" smtClean="0"/>
              <a:t>Fique atento à API;</a:t>
            </a:r>
            <a:endParaRPr lang="pt-BR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arcpy</a:t>
            </a:r>
            <a:r>
              <a:rPr lang="pt-BR" dirty="0" smtClean="0"/>
              <a:t> permite ao usuário listar dados muito facilmente;</a:t>
            </a:r>
          </a:p>
          <a:p>
            <a:endParaRPr lang="pt-BR" dirty="0" smtClean="0"/>
          </a:p>
          <a:p>
            <a:r>
              <a:rPr lang="pt-BR" dirty="0" smtClean="0"/>
              <a:t>Isto é útil caso você precise realizar uma mesma operação em todos os arquivos de um pasta, ou todos as </a:t>
            </a:r>
            <a:r>
              <a:rPr lang="pt-BR" dirty="0" err="1" smtClean="0"/>
              <a:t>features</a:t>
            </a:r>
            <a:r>
              <a:rPr lang="pt-BR" dirty="0" smtClean="0"/>
              <a:t> classes de </a:t>
            </a:r>
            <a:r>
              <a:rPr lang="pt-BR" dirty="0" err="1" smtClean="0"/>
              <a:t>poligono</a:t>
            </a:r>
            <a:r>
              <a:rPr lang="pt-BR" dirty="0" smtClean="0"/>
              <a:t> que possuem um nome específico;</a:t>
            </a:r>
          </a:p>
          <a:p>
            <a:endParaRPr lang="pt-BR" dirty="0" smtClean="0"/>
          </a:p>
          <a:p>
            <a:r>
              <a:rPr lang="pt-BR" dirty="0" smtClean="0"/>
              <a:t>Use as funções </a:t>
            </a:r>
            <a:r>
              <a:rPr lang="pt-BR" dirty="0" err="1" smtClean="0"/>
              <a:t>List</a:t>
            </a:r>
            <a:r>
              <a:rPr lang="pt-BR" dirty="0" smtClean="0"/>
              <a:t>*;</a:t>
            </a:r>
            <a:endParaRPr lang="pt-BR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Rodando ferramentas </a:t>
            </a:r>
            <a:r>
              <a:rPr lang="pt-BR" dirty="0" err="1" smtClean="0"/>
              <a:t>ArcToolBox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Basicamente, o Python, tem conhecimento de cada caixinha do </a:t>
            </a:r>
            <a:r>
              <a:rPr lang="pt-BR" dirty="0" err="1" smtClean="0"/>
              <a:t>ArcToolbox</a:t>
            </a:r>
            <a:r>
              <a:rPr lang="pt-BR" dirty="0" smtClean="0"/>
              <a:t> como uma função;</a:t>
            </a:r>
          </a:p>
          <a:p>
            <a:endParaRPr lang="pt-BR" dirty="0" smtClean="0"/>
          </a:p>
          <a:p>
            <a:r>
              <a:rPr lang="pt-BR" dirty="0" smtClean="0"/>
              <a:t>Basta chamá-la!;</a:t>
            </a:r>
          </a:p>
          <a:p>
            <a:endParaRPr lang="pt-BR" dirty="0" smtClean="0"/>
          </a:p>
          <a:p>
            <a:r>
              <a:rPr lang="pt-BR" dirty="0" smtClean="0"/>
              <a:t>Caso você tenha toolboxes de terceiros, elas também podem ser integradas ao Python, basta adicionar a toolbox ao objeto de </a:t>
            </a:r>
            <a:r>
              <a:rPr lang="pt-BR" dirty="0" err="1" smtClean="0"/>
              <a:t>geoprocessing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arcpy</a:t>
            </a:r>
            <a:r>
              <a:rPr lang="pt-BR" dirty="0" smtClean="0"/>
              <a:t> (v.10), o </a:t>
            </a:r>
            <a:r>
              <a:rPr lang="pt-BR" dirty="0" err="1" smtClean="0"/>
              <a:t>comportamente</a:t>
            </a:r>
            <a:r>
              <a:rPr lang="pt-BR" dirty="0" smtClean="0"/>
              <a:t> de algumas ferramentas é determinado pelas variáveis de ambiente;</a:t>
            </a:r>
          </a:p>
          <a:p>
            <a:endParaRPr lang="pt-BR" dirty="0" smtClean="0"/>
          </a:p>
          <a:p>
            <a:r>
              <a:rPr lang="pt-BR" dirty="0" smtClean="0"/>
              <a:t>A principal variável de ambiente é a de </a:t>
            </a:r>
            <a:r>
              <a:rPr lang="pt-BR" dirty="0" err="1" smtClean="0"/>
              <a:t>workspace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arcpy</a:t>
            </a:r>
            <a:r>
              <a:rPr lang="pt-BR" dirty="0" smtClean="0"/>
              <a:t>.</a:t>
            </a:r>
            <a:r>
              <a:rPr lang="pt-BR" dirty="0" err="1" smtClean="0"/>
              <a:t>env</a:t>
            </a:r>
            <a:r>
              <a:rPr lang="pt-BR" dirty="0" smtClean="0"/>
              <a:t>.</a:t>
            </a:r>
            <a:r>
              <a:rPr lang="pt-BR" dirty="0" err="1" smtClean="0"/>
              <a:t>workspace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 Python Executa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Converte instruções </a:t>
            </a:r>
            <a:r>
              <a:rPr lang="pt-BR" dirty="0" err="1" smtClean="0"/>
              <a:t>python</a:t>
            </a:r>
            <a:r>
              <a:rPr lang="pt-BR" dirty="0" smtClean="0"/>
              <a:t> em instruções </a:t>
            </a:r>
            <a:r>
              <a:rPr lang="pt-BR" i="1" dirty="0" err="1" smtClean="0"/>
              <a:t>bytecode</a:t>
            </a:r>
            <a:r>
              <a:rPr lang="pt-BR" i="1" dirty="0" smtClean="0"/>
              <a:t>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Envia as instruções</a:t>
            </a:r>
            <a:r>
              <a:rPr lang="pt-BR" i="1" dirty="0" smtClean="0"/>
              <a:t> </a:t>
            </a:r>
            <a:r>
              <a:rPr lang="pt-BR" i="1" dirty="0" err="1" smtClean="0"/>
              <a:t>bytecode</a:t>
            </a:r>
            <a:r>
              <a:rPr lang="pt-BR" dirty="0" smtClean="0"/>
              <a:t> para a PVM;</a:t>
            </a:r>
          </a:p>
          <a:p>
            <a:endParaRPr lang="pt-BR" dirty="0" smtClean="0"/>
          </a:p>
          <a:p>
            <a:r>
              <a:rPr lang="pt-BR" dirty="0" smtClean="0"/>
              <a:t>PVM executa instruções;</a:t>
            </a:r>
            <a:endParaRPr lang="pt-BR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Distribuir ferramentas construídas com </a:t>
            </a:r>
            <a:r>
              <a:rPr lang="pt-BR" dirty="0" err="1" smtClean="0"/>
              <a:t>arcpy</a:t>
            </a:r>
            <a:r>
              <a:rPr lang="pt-BR" dirty="0" smtClean="0"/>
              <a:t> é muito fácil!</a:t>
            </a:r>
          </a:p>
          <a:p>
            <a:endParaRPr lang="pt-BR" dirty="0" smtClean="0"/>
          </a:p>
          <a:p>
            <a:r>
              <a:rPr lang="pt-BR" dirty="0" smtClean="0"/>
              <a:t>Só precisamos copiar o código Pytho</a:t>
            </a:r>
            <a:r>
              <a:rPr lang="pt-BR" dirty="0" smtClean="0"/>
              <a:t>n escrito (o pacote, o módulo, </a:t>
            </a:r>
            <a:r>
              <a:rPr lang="pt-BR" dirty="0" err="1" smtClean="0"/>
              <a:t>etc</a:t>
            </a:r>
            <a:r>
              <a:rPr lang="pt-BR" dirty="0" smtClean="0"/>
              <a:t>) e distribuir entre os usuários;</a:t>
            </a:r>
          </a:p>
          <a:p>
            <a:endParaRPr lang="pt-BR" dirty="0" smtClean="0"/>
          </a:p>
          <a:p>
            <a:r>
              <a:rPr lang="pt-BR" dirty="0" smtClean="0"/>
              <a:t>Cuidado com os caminhos </a:t>
            </a:r>
            <a:r>
              <a:rPr lang="pt-BR" i="1" dirty="0" err="1" smtClean="0"/>
              <a:t>hard-coded</a:t>
            </a:r>
            <a:r>
              <a:rPr lang="pt-BR" dirty="0" smtClean="0"/>
              <a:t>. Tenha certeza de que você programou sua ferramenta para ser independente da estrutura de pastas do seu computador;</a:t>
            </a:r>
            <a:endParaRPr lang="pt-BR" dirty="0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Pulos do Gato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 de erro;</a:t>
            </a:r>
          </a:p>
          <a:p>
            <a:endParaRPr lang="pt-BR" dirty="0" smtClean="0"/>
          </a:p>
          <a:p>
            <a:r>
              <a:rPr lang="pt-BR" dirty="0" smtClean="0"/>
              <a:t>Caminhos independentes;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PVM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PVM é a implementação da linguagem Python;</a:t>
            </a:r>
          </a:p>
          <a:p>
            <a:endParaRPr lang="pt-BR" dirty="0" smtClean="0"/>
          </a:p>
          <a:p>
            <a:r>
              <a:rPr lang="pt-BR" dirty="0" smtClean="0"/>
              <a:t>A PVM pode ser implementada em qualquer linguagem! E é implementada em várias;</a:t>
            </a:r>
          </a:p>
          <a:p>
            <a:endParaRPr lang="pt-BR" dirty="0" smtClean="0"/>
          </a:p>
          <a:p>
            <a:r>
              <a:rPr lang="pt-BR" dirty="0" smtClean="0"/>
              <a:t>Existem algumas máquinas virtuais Python!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 PVM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Cpython</a:t>
            </a:r>
            <a:r>
              <a:rPr lang="pt-BR" dirty="0" smtClean="0"/>
              <a:t> (ANSI C);</a:t>
            </a:r>
          </a:p>
          <a:p>
            <a:endParaRPr lang="pt-BR" dirty="0" smtClean="0"/>
          </a:p>
          <a:p>
            <a:r>
              <a:rPr lang="pt-BR" dirty="0" err="1" smtClean="0"/>
              <a:t>Jython</a:t>
            </a:r>
            <a:r>
              <a:rPr lang="pt-BR" dirty="0" smtClean="0"/>
              <a:t> (Java);</a:t>
            </a:r>
          </a:p>
          <a:p>
            <a:endParaRPr lang="pt-BR" dirty="0" smtClean="0"/>
          </a:p>
          <a:p>
            <a:r>
              <a:rPr lang="pt-BR" dirty="0" smtClean="0"/>
              <a:t>Python.NET;</a:t>
            </a:r>
          </a:p>
          <a:p>
            <a:endParaRPr lang="pt-BR" dirty="0" smtClean="0"/>
          </a:p>
          <a:p>
            <a:r>
              <a:rPr lang="pt-BR" dirty="0" err="1" smtClean="0"/>
              <a:t>IronPython</a:t>
            </a:r>
            <a:r>
              <a:rPr lang="pt-BR" dirty="0" smtClean="0"/>
              <a:t> (.NET);</a:t>
            </a:r>
          </a:p>
          <a:p>
            <a:endParaRPr lang="pt-BR" dirty="0" smtClean="0"/>
          </a:p>
          <a:p>
            <a:r>
              <a:rPr lang="pt-BR" dirty="0" err="1" smtClean="0"/>
              <a:t>PyPy</a:t>
            </a:r>
            <a:r>
              <a:rPr lang="pt-BR" dirty="0" smtClean="0"/>
              <a:t> (Python);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PVM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Independente da PVM, o trabalho dela é o mesmo. Ler instruções em </a:t>
            </a:r>
            <a:r>
              <a:rPr lang="pt-BR" dirty="0" err="1" smtClean="0"/>
              <a:t>python</a:t>
            </a:r>
            <a:r>
              <a:rPr lang="pt-BR" dirty="0" smtClean="0"/>
              <a:t>, transformá-las em </a:t>
            </a:r>
            <a:r>
              <a:rPr lang="pt-BR" i="1" dirty="0" err="1" smtClean="0"/>
              <a:t>bytecode</a:t>
            </a:r>
            <a:r>
              <a:rPr lang="pt-BR" dirty="0" smtClean="0"/>
              <a:t> e executar o tal </a:t>
            </a:r>
            <a:r>
              <a:rPr lang="pt-BR" dirty="0" err="1" smtClean="0"/>
              <a:t>bytecode</a:t>
            </a:r>
            <a:r>
              <a:rPr lang="pt-BR" dirty="0" smtClean="0"/>
              <a:t>;</a:t>
            </a:r>
            <a:endParaRPr lang="pt-BR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de </a:t>
            </a:r>
            <a:r>
              <a:rPr lang="pt-BR" dirty="0" err="1" smtClean="0"/>
              <a:t>qualé</a:t>
            </a:r>
            <a:r>
              <a:rPr lang="pt-BR" dirty="0" smtClean="0"/>
              <a:t> </a:t>
            </a:r>
            <a:r>
              <a:rPr lang="pt-BR" dirty="0" err="1" smtClean="0"/>
              <a:t>quiéisso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Não existe etapa de </a:t>
            </a:r>
            <a:r>
              <a:rPr lang="pt-BR" b="1" dirty="0" smtClean="0"/>
              <a:t>compilação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O Python, compila tudo para </a:t>
            </a:r>
            <a:r>
              <a:rPr lang="pt-BR" i="1" dirty="0" err="1" smtClean="0"/>
              <a:t>bytecode</a:t>
            </a:r>
            <a:r>
              <a:rPr lang="pt-BR" dirty="0" smtClean="0"/>
              <a:t> sozinho;</a:t>
            </a:r>
          </a:p>
          <a:p>
            <a:endParaRPr lang="pt-BR" dirty="0" smtClean="0"/>
          </a:p>
          <a:p>
            <a:r>
              <a:rPr lang="pt-BR" dirty="0" smtClean="0"/>
              <a:t>São os arquivos .</a:t>
            </a:r>
            <a:r>
              <a:rPr lang="pt-BR" dirty="0" err="1" smtClean="0"/>
              <a:t>pyc</a:t>
            </a:r>
            <a:r>
              <a:rPr lang="pt-BR" dirty="0" smtClean="0"/>
              <a:t> que você irá ver </a:t>
            </a:r>
            <a:r>
              <a:rPr lang="pt-BR" b="1" dirty="0" smtClean="0"/>
              <a:t>após</a:t>
            </a:r>
            <a:r>
              <a:rPr lang="pt-BR" dirty="0" smtClean="0"/>
              <a:t> a primeira execução de um arquivo .</a:t>
            </a:r>
            <a:r>
              <a:rPr lang="pt-BR" dirty="0" err="1" smtClean="0"/>
              <a:t>py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i="1" dirty="0" smtClean="0"/>
              <a:t>Testem vocês mesmos. Executem o arquivo </a:t>
            </a:r>
            <a:r>
              <a:rPr lang="pt-BR" i="1" dirty="0" err="1" smtClean="0"/>
              <a:t>first_run</a:t>
            </a:r>
            <a:r>
              <a:rPr lang="pt-BR" i="1" dirty="0" smtClean="0"/>
              <a:t>.</a:t>
            </a:r>
            <a:r>
              <a:rPr lang="pt-BR" i="1" dirty="0" err="1" smtClean="0"/>
              <a:t>py</a:t>
            </a:r>
            <a:r>
              <a:rPr lang="pt-BR" i="1" dirty="0" smtClean="0"/>
              <a:t>  (duplo clique) e agora olhem na pasta do mesmo – </a:t>
            </a:r>
            <a:r>
              <a:rPr lang="pt-BR" i="1" dirty="0" err="1" smtClean="0"/>
              <a:t>first_run</a:t>
            </a:r>
            <a:r>
              <a:rPr lang="pt-BR" i="1" dirty="0" smtClean="0"/>
              <a:t>.</a:t>
            </a:r>
            <a:r>
              <a:rPr lang="pt-BR" i="1" dirty="0" err="1" smtClean="0"/>
              <a:t>pyc</a:t>
            </a:r>
            <a:r>
              <a:rPr lang="pt-BR" i="1" dirty="0" smtClean="0"/>
              <a:t>;</a:t>
            </a:r>
            <a:endParaRPr lang="pt-BR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programas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programa Python = um arquivo com a extensão .</a:t>
            </a:r>
            <a:r>
              <a:rPr lang="pt-BR" dirty="0" err="1" smtClean="0"/>
              <a:t>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Instruções Python são executadas uma a uma;</a:t>
            </a:r>
          </a:p>
          <a:p>
            <a:endParaRPr lang="pt-BR" dirty="0" smtClean="0"/>
          </a:p>
          <a:p>
            <a:r>
              <a:rPr lang="pt-BR" dirty="0" smtClean="0"/>
              <a:t>Pode ser feito via shell (DOS, </a:t>
            </a:r>
            <a:r>
              <a:rPr lang="pt-BR" dirty="0" err="1" smtClean="0"/>
              <a:t>bash</a:t>
            </a:r>
            <a:r>
              <a:rPr lang="pt-BR" dirty="0" smtClean="0"/>
              <a:t>, </a:t>
            </a:r>
            <a:r>
              <a:rPr lang="pt-BR" dirty="0" err="1" smtClean="0"/>
              <a:t>Powershell</a:t>
            </a:r>
            <a:r>
              <a:rPr lang="pt-BR" dirty="0" smtClean="0"/>
              <a:t>, etc.) e via duplo clique;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5 aulas;</a:t>
            </a:r>
          </a:p>
          <a:p>
            <a:endParaRPr lang="pt-BR" dirty="0" smtClean="0"/>
          </a:p>
          <a:p>
            <a:r>
              <a:rPr lang="pt-BR" dirty="0" smtClean="0"/>
              <a:t>6 horas/aula;</a:t>
            </a:r>
          </a:p>
          <a:p>
            <a:endParaRPr lang="pt-BR" dirty="0" smtClean="0"/>
          </a:p>
          <a:p>
            <a:r>
              <a:rPr lang="pt-BR" dirty="0" smtClean="0"/>
              <a:t>Dois capítulos principais;</a:t>
            </a:r>
          </a:p>
          <a:p>
            <a:endParaRPr lang="pt-BR" dirty="0" smtClean="0"/>
          </a:p>
          <a:p>
            <a:r>
              <a:rPr lang="pt-BR" dirty="0" smtClean="0"/>
              <a:t>Recheado de exemplos!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Via Shell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a linha de comando (cmd);</a:t>
            </a:r>
          </a:p>
          <a:p>
            <a:endParaRPr lang="pt-BR" dirty="0" smtClean="0"/>
          </a:p>
          <a:p>
            <a:r>
              <a:rPr lang="pt-BR" dirty="0" smtClean="0"/>
              <a:t>Navegue até o diretório do script;</a:t>
            </a:r>
          </a:p>
          <a:p>
            <a:endParaRPr lang="pt-BR" dirty="0" smtClean="0"/>
          </a:p>
          <a:p>
            <a:r>
              <a:rPr lang="pt-BR" dirty="0" smtClean="0"/>
              <a:t>Digite </a:t>
            </a:r>
            <a:r>
              <a:rPr lang="pt-BR" dirty="0" err="1" smtClean="0"/>
              <a:t>python</a:t>
            </a:r>
            <a:r>
              <a:rPr lang="pt-BR" dirty="0" smtClean="0"/>
              <a:t> </a:t>
            </a:r>
            <a:r>
              <a:rPr lang="pt-BR" i="1" dirty="0" err="1" smtClean="0"/>
              <a:t>nome_do_script</a:t>
            </a:r>
            <a:r>
              <a:rPr lang="pt-BR" i="1" dirty="0" smtClean="0"/>
              <a:t>.</a:t>
            </a:r>
            <a:r>
              <a:rPr lang="pt-BR" i="1" dirty="0" err="1" smtClean="0"/>
              <a:t>py</a:t>
            </a:r>
            <a:r>
              <a:rPr lang="pt-BR" i="1" dirty="0" smtClean="0"/>
              <a:t> </a:t>
            </a:r>
            <a:r>
              <a:rPr lang="pt-BR" dirty="0" smtClean="0"/>
              <a:t>[</a:t>
            </a:r>
            <a:r>
              <a:rPr lang="pt-BR" i="1" dirty="0" smtClean="0"/>
              <a:t>argumentos</a:t>
            </a:r>
            <a:r>
              <a:rPr lang="pt-BR" dirty="0" smtClean="0"/>
              <a:t>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via Shell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teste com o arquivo </a:t>
            </a:r>
            <a:r>
              <a:rPr lang="pt-BR" dirty="0" err="1" smtClean="0"/>
              <a:t>executando_via_shell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Via duplo clique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 com a execução via duplo clique! Ela faz o que tem que fazer e </a:t>
            </a:r>
            <a:r>
              <a:rPr lang="pt-BR" b="1" dirty="0" smtClean="0"/>
              <a:t>fecha</a:t>
            </a:r>
            <a:r>
              <a:rPr lang="pt-BR" dirty="0" smtClean="0"/>
              <a:t> a tela do </a:t>
            </a:r>
            <a:r>
              <a:rPr lang="pt-BR" dirty="0" err="1" smtClean="0"/>
              <a:t>prompt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r>
              <a:rPr lang="pt-BR" dirty="0" smtClean="0"/>
              <a:t>Pode ser evitado com um comando simples no fim do programa: </a:t>
            </a:r>
            <a:r>
              <a:rPr lang="pt-BR" dirty="0" err="1" smtClean="0"/>
              <a:t>raw_input</a:t>
            </a:r>
            <a:r>
              <a:rPr lang="pt-BR" dirty="0" smtClean="0"/>
              <a:t>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Interativo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Python não possui etapa de compilação, é possível desenvolver interativamente;</a:t>
            </a:r>
          </a:p>
          <a:p>
            <a:endParaRPr lang="pt-BR" dirty="0" smtClean="0"/>
          </a:p>
          <a:p>
            <a:r>
              <a:rPr lang="pt-BR" dirty="0" smtClean="0"/>
              <a:t>Abra a linha de comando e digite </a:t>
            </a:r>
            <a:r>
              <a:rPr lang="pt-BR" dirty="0" err="1" smtClean="0"/>
              <a:t>python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Este terminal agora só aceita comandos Python;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Interativo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Experimente:</a:t>
            </a:r>
          </a:p>
          <a:p>
            <a:endParaRPr lang="pt-BR" dirty="0" smtClean="0"/>
          </a:p>
          <a:p>
            <a:r>
              <a:rPr lang="pt-BR" dirty="0" smtClean="0"/>
              <a:t>2 +2</a:t>
            </a:r>
          </a:p>
          <a:p>
            <a:endParaRPr lang="pt-BR" dirty="0" smtClean="0"/>
          </a:p>
          <a:p>
            <a:r>
              <a:rPr lang="pt-BR" dirty="0" smtClean="0"/>
              <a:t>“abc” + “</a:t>
            </a:r>
            <a:r>
              <a:rPr lang="pt-BR" dirty="0" err="1" smtClean="0"/>
              <a:t>def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r>
              <a:rPr lang="pt-BR" dirty="0" smtClean="0"/>
              <a:t>mensagem = “oi mundo”</a:t>
            </a:r>
          </a:p>
          <a:p>
            <a:r>
              <a:rPr lang="pt-BR" dirty="0" err="1" smtClean="0"/>
              <a:t>print</a:t>
            </a:r>
            <a:r>
              <a:rPr lang="pt-BR" dirty="0" smtClean="0"/>
              <a:t> mensagem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em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Duplo clique executará o script;</a:t>
            </a:r>
          </a:p>
          <a:p>
            <a:endParaRPr lang="pt-BR" dirty="0" smtClean="0"/>
          </a:p>
          <a:p>
            <a:r>
              <a:rPr lang="pt-BR" dirty="0" smtClean="0"/>
              <a:t>Abra a linha de comando e digite </a:t>
            </a:r>
            <a:r>
              <a:rPr lang="pt-BR" dirty="0" err="1" smtClean="0"/>
              <a:t>python</a:t>
            </a:r>
            <a:r>
              <a:rPr lang="pt-BR" dirty="0" smtClean="0"/>
              <a:t> “caminho” [argumentos]</a:t>
            </a:r>
          </a:p>
          <a:p>
            <a:endParaRPr lang="pt-BR" dirty="0" smtClean="0"/>
          </a:p>
          <a:p>
            <a:r>
              <a:rPr lang="pt-BR" dirty="0" smtClean="0"/>
              <a:t>Cuidado com o duplo clique. O script pode executar e você não ver a saída dele!;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Redirecionar saída do </a:t>
            </a:r>
            <a:r>
              <a:rPr lang="pt-BR" dirty="0" err="1" smtClean="0"/>
              <a:t>prompt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redirecionar a saída do terminal interativo para um arquivo;</a:t>
            </a:r>
          </a:p>
          <a:p>
            <a:endParaRPr lang="pt-BR" dirty="0" smtClean="0"/>
          </a:p>
          <a:p>
            <a:r>
              <a:rPr lang="pt-BR" dirty="0" smtClean="0"/>
              <a:t>Todas as instruções </a:t>
            </a:r>
            <a:r>
              <a:rPr lang="pt-BR" dirty="0" err="1" smtClean="0"/>
              <a:t>print</a:t>
            </a:r>
            <a:r>
              <a:rPr lang="pt-BR" dirty="0" smtClean="0"/>
              <a:t> serão enviadas a este arquivo (e não ao terminal);</a:t>
            </a:r>
          </a:p>
          <a:p>
            <a:endParaRPr lang="pt-BR" dirty="0" smtClean="0"/>
          </a:p>
          <a:p>
            <a:r>
              <a:rPr lang="pt-BR" dirty="0" smtClean="0"/>
              <a:t>Útil para diagnósticos rápidos!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Redirecionar saída do </a:t>
            </a:r>
            <a:r>
              <a:rPr lang="pt-BR" dirty="0" err="1" smtClean="0"/>
              <a:t>prompt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Abra o </a:t>
            </a:r>
            <a:r>
              <a:rPr lang="pt-BR" dirty="0" err="1" smtClean="0"/>
              <a:t>prompt</a:t>
            </a:r>
            <a:r>
              <a:rPr lang="pt-BR" dirty="0" smtClean="0"/>
              <a:t>: </a:t>
            </a:r>
            <a:r>
              <a:rPr lang="pt-BR" dirty="0" err="1" smtClean="0"/>
              <a:t>python</a:t>
            </a:r>
            <a:r>
              <a:rPr lang="pt-BR" dirty="0" smtClean="0"/>
              <a:t> &gt; “C:\</a:t>
            </a:r>
            <a:r>
              <a:rPr lang="pt-BR" dirty="0" err="1" smtClean="0"/>
              <a:t>lista_arquivos_shape</a:t>
            </a:r>
            <a:r>
              <a:rPr lang="pt-BR" dirty="0" smtClean="0"/>
              <a:t>”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 os</a:t>
            </a:r>
          </a:p>
          <a:p>
            <a:pPr>
              <a:buNone/>
            </a:pP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argument</a:t>
            </a:r>
            <a:r>
              <a:rPr lang="pt-BR" dirty="0" smtClean="0"/>
              <a:t>,</a:t>
            </a:r>
            <a:r>
              <a:rPr lang="pt-BR" dirty="0" err="1" smtClean="0"/>
              <a:t>dir</a:t>
            </a:r>
            <a:r>
              <a:rPr lang="pt-BR" dirty="0" smtClean="0"/>
              <a:t>,files);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dir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for x in files: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(x[-3:].</a:t>
            </a:r>
            <a:r>
              <a:rPr lang="pt-BR" dirty="0" err="1" smtClean="0"/>
              <a:t>upper</a:t>
            </a:r>
            <a:r>
              <a:rPr lang="pt-BR" dirty="0" smtClean="0"/>
              <a:t>() == “SHP”):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print</a:t>
            </a:r>
            <a:r>
              <a:rPr lang="pt-BR" dirty="0" smtClean="0"/>
              <a:t> x</a:t>
            </a:r>
          </a:p>
          <a:p>
            <a:pPr>
              <a:buNone/>
            </a:pPr>
            <a:r>
              <a:rPr lang="pt-BR" dirty="0" smtClean="0"/>
              <a:t>os.path.</a:t>
            </a:r>
            <a:r>
              <a:rPr lang="pt-BR" dirty="0" err="1" smtClean="0"/>
              <a:t>walk</a:t>
            </a:r>
            <a:r>
              <a:rPr lang="pt-BR" dirty="0" smtClean="0"/>
              <a:t>(“C:”,</a:t>
            </a:r>
            <a:r>
              <a:rPr lang="pt-BR" dirty="0" err="1" smtClean="0"/>
              <a:t>func</a:t>
            </a:r>
            <a:r>
              <a:rPr lang="pt-BR" dirty="0" smtClean="0"/>
              <a:t>,</a:t>
            </a:r>
            <a:r>
              <a:rPr lang="pt-BR" dirty="0" err="1" smtClean="0"/>
              <a:t>None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Basicamente todo arquivo .</a:t>
            </a:r>
            <a:r>
              <a:rPr lang="pt-BR" dirty="0" err="1" smtClean="0"/>
              <a:t>py</a:t>
            </a:r>
            <a:r>
              <a:rPr lang="pt-BR" dirty="0" smtClean="0"/>
              <a:t> é um módulo!</a:t>
            </a:r>
          </a:p>
          <a:p>
            <a:endParaRPr lang="pt-BR" dirty="0" smtClean="0"/>
          </a:p>
          <a:p>
            <a:r>
              <a:rPr lang="pt-BR" dirty="0" smtClean="0"/>
              <a:t>Um módulo constituiu um espaço de nomes (nenhum nome deste módulo entrará em conflito com nomes de outros módulos);</a:t>
            </a:r>
          </a:p>
          <a:p>
            <a:endParaRPr lang="pt-BR" dirty="0" smtClean="0"/>
          </a:p>
          <a:p>
            <a:r>
              <a:rPr lang="pt-BR" dirty="0" smtClean="0"/>
              <a:t>São úteis para separação lógica do código;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Os módulos são importáveis;</a:t>
            </a:r>
          </a:p>
          <a:p>
            <a:endParaRPr lang="pt-BR" dirty="0" smtClean="0"/>
          </a:p>
          <a:p>
            <a:r>
              <a:rPr lang="pt-BR" dirty="0" smtClean="0"/>
              <a:t>Assim que importamos um módulo, os nomes daquele módulo estarão disponíveis em nosso módulo atual;</a:t>
            </a:r>
          </a:p>
          <a:p>
            <a:endParaRPr lang="pt-BR" dirty="0" smtClean="0"/>
          </a:p>
          <a:p>
            <a:r>
              <a:rPr lang="pt-BR" dirty="0" smtClean="0"/>
              <a:t>Abra o </a:t>
            </a:r>
            <a:r>
              <a:rPr lang="pt-BR" dirty="0" err="1" smtClean="0"/>
              <a:t>prompt</a:t>
            </a:r>
            <a:r>
              <a:rPr lang="pt-BR" dirty="0" smtClean="0"/>
              <a:t> e tente acessar a função </a:t>
            </a:r>
            <a:r>
              <a:rPr lang="pt-BR" dirty="0" err="1" smtClean="0"/>
              <a:t>walk</a:t>
            </a:r>
            <a:r>
              <a:rPr lang="pt-BR" dirty="0" smtClean="0"/>
              <a:t> do módulo path e pacote os</a:t>
            </a:r>
          </a:p>
          <a:p>
            <a:endParaRPr lang="pt-BR" dirty="0" smtClean="0"/>
          </a:p>
          <a:p>
            <a:r>
              <a:rPr lang="pt-BR" dirty="0" smtClean="0"/>
              <a:t>Não será possível, pois não importamos o pacote os nem o módulo path</a:t>
            </a:r>
          </a:p>
          <a:p>
            <a:endParaRPr lang="pt-BR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os.path.walk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pPr>
              <a:buNone/>
            </a:pPr>
            <a:r>
              <a:rPr lang="en-US" dirty="0" smtClean="0"/>
              <a:t> 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</a:p>
          <a:p>
            <a:pPr>
              <a:buNone/>
            </a:pPr>
            <a:r>
              <a:rPr lang="en-US" dirty="0" err="1" smtClean="0"/>
              <a:t>NameError</a:t>
            </a:r>
            <a:r>
              <a:rPr lang="en-US" dirty="0" smtClean="0"/>
              <a:t>: name '</a:t>
            </a:r>
            <a:r>
              <a:rPr lang="en-US" dirty="0" err="1" smtClean="0"/>
              <a:t>os'</a:t>
            </a:r>
            <a:r>
              <a:rPr lang="en-US" dirty="0" smtClean="0"/>
              <a:t> is not defined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Agora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os.path.walk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&lt;function walk at 0x004C2BB0&gt;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George Rodrigues da Cunha Silva</a:t>
            </a:r>
          </a:p>
          <a:p>
            <a:r>
              <a:rPr lang="pt-BR" dirty="0" smtClean="0">
                <a:hlinkClick r:id="rId2"/>
              </a:rPr>
              <a:t>georger.silva@gmail.com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www.atlassig.com.br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http://blog.geoprocessamento.net</a:t>
            </a:r>
            <a:endParaRPr lang="pt-BR" dirty="0" smtClean="0"/>
          </a:p>
          <a:p>
            <a:r>
              <a:rPr lang="pt-BR" dirty="0" smtClean="0"/>
              <a:t>Trabalha na </a:t>
            </a:r>
            <a:r>
              <a:rPr lang="pt-BR" dirty="0" err="1" smtClean="0"/>
              <a:t>Atech</a:t>
            </a:r>
            <a:r>
              <a:rPr lang="pt-BR" dirty="0" smtClean="0"/>
              <a:t> S/A;</a:t>
            </a:r>
          </a:p>
          <a:p>
            <a:r>
              <a:rPr lang="pt-BR" dirty="0" smtClean="0"/>
              <a:t>Trabalha com GIS há 6 anos;</a:t>
            </a:r>
          </a:p>
          <a:p>
            <a:r>
              <a:rPr lang="pt-BR" dirty="0" smtClean="0"/>
              <a:t>Geógrafo de formação (doido de nascença);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mesmo acontece para nossos módulos. Caso necessite de acessar funções ou variáveis de outros módulos, temos de importá-los primeiro;</a:t>
            </a:r>
          </a:p>
          <a:p>
            <a:endParaRPr lang="pt-BR" dirty="0" smtClean="0"/>
          </a:p>
          <a:p>
            <a:r>
              <a:rPr lang="pt-BR" dirty="0" smtClean="0"/>
              <a:t>Acesse a pasta de exemplos &gt; </a:t>
            </a:r>
            <a:r>
              <a:rPr lang="pt-BR" dirty="0" err="1" smtClean="0"/>
              <a:t>importacao</a:t>
            </a:r>
            <a:r>
              <a:rPr lang="pt-BR" dirty="0" smtClean="0"/>
              <a:t> de </a:t>
            </a:r>
            <a:r>
              <a:rPr lang="pt-BR" dirty="0" err="1" smtClean="0"/>
              <a:t>modulos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Abra os dois exemplos;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Nomes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Você pode perceber que não conseguimos enxergar nomes ou variáveis em outros módulos, a menos que os importemos.</a:t>
            </a:r>
          </a:p>
          <a:p>
            <a:endParaRPr lang="pt-BR" dirty="0" smtClean="0"/>
          </a:p>
          <a:p>
            <a:r>
              <a:rPr lang="pt-BR" dirty="0" smtClean="0"/>
              <a:t>Isto é porque o Python automaticamente cria um espaço de nomes para cada módulo que criamos;</a:t>
            </a:r>
          </a:p>
          <a:p>
            <a:endParaRPr lang="pt-BR" dirty="0" smtClean="0"/>
          </a:p>
          <a:p>
            <a:r>
              <a:rPr lang="pt-BR" dirty="0" smtClean="0"/>
              <a:t>É a maneira mais fácil de não conflitarmos nomes, da biblioteca interna com bibliotecas externas e de terceiros; (já imaginou o tanto que o nome de função </a:t>
            </a:r>
            <a:r>
              <a:rPr lang="pt-BR" i="1" dirty="0" smtClean="0"/>
              <a:t>open </a:t>
            </a:r>
            <a:r>
              <a:rPr lang="pt-BR" dirty="0" smtClean="0"/>
              <a:t>deve ser comum?</a:t>
            </a:r>
            <a:endParaRPr lang="pt-BR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Nomes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Você não precisa se preocupar com os espaços de nomes;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gerencia os espaços de nomes sozinhos;</a:t>
            </a:r>
          </a:p>
          <a:p>
            <a:endParaRPr lang="pt-BR" dirty="0" smtClean="0"/>
          </a:p>
          <a:p>
            <a:r>
              <a:rPr lang="pt-BR" dirty="0" smtClean="0"/>
              <a:t>A única coisa que você precisa fazer é cuidar de importar os módulos que necessita antes de trabalhar com suas funções, classes ou variáveis;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Pacotes são conjuntos de módulos relacionados;</a:t>
            </a:r>
          </a:p>
          <a:p>
            <a:endParaRPr lang="pt-BR" dirty="0" smtClean="0"/>
          </a:p>
          <a:p>
            <a:r>
              <a:rPr lang="pt-BR" dirty="0" smtClean="0"/>
              <a:t>Os pacotes são uma forma de organização bastante interessante, agrupando funcionalidades logicamente próximas em uma estrutura de pastas;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E:\PROJETOS\ATLAS\TerraVision\terravision.mapgen\terravision.curso&gt;python</a:t>
            </a:r>
          </a:p>
          <a:p>
            <a:pPr>
              <a:buNone/>
            </a:pPr>
            <a:r>
              <a:rPr lang="pt-BR" dirty="0" smtClean="0"/>
              <a:t>Python 2.7.2 (default, Jun 12 2011, 15:08:59) [MSC v.1500 32 bit (Intel)]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win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32</a:t>
            </a:r>
          </a:p>
          <a:p>
            <a:pPr>
              <a:buNone/>
            </a:pPr>
            <a:r>
              <a:rPr lang="pt-BR" dirty="0" err="1" smtClean="0"/>
              <a:t>Type</a:t>
            </a:r>
            <a:r>
              <a:rPr lang="pt-BR" dirty="0" smtClean="0"/>
              <a:t> "help", "copyright", "</a:t>
            </a:r>
            <a:r>
              <a:rPr lang="pt-BR" dirty="0" err="1" smtClean="0"/>
              <a:t>credits</a:t>
            </a:r>
            <a:r>
              <a:rPr lang="pt-BR" dirty="0" smtClean="0"/>
              <a:t>" </a:t>
            </a:r>
            <a:r>
              <a:rPr lang="pt-BR" dirty="0" err="1" smtClean="0"/>
              <a:t>or</a:t>
            </a:r>
            <a:r>
              <a:rPr lang="pt-BR" dirty="0" smtClean="0"/>
              <a:t> "</a:t>
            </a:r>
            <a:r>
              <a:rPr lang="pt-BR" dirty="0" err="1" smtClean="0"/>
              <a:t>license</a:t>
            </a:r>
            <a:r>
              <a:rPr lang="pt-BR" dirty="0" smtClean="0"/>
              <a:t>" for more </a:t>
            </a:r>
            <a:r>
              <a:rPr lang="pt-BR" dirty="0" err="1" smtClean="0"/>
              <a:t>information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&gt;&gt;&gt; </a:t>
            </a:r>
            <a:r>
              <a:rPr lang="pt-BR" dirty="0" err="1" smtClean="0"/>
              <a:t>import</a:t>
            </a:r>
            <a:r>
              <a:rPr lang="pt-BR" dirty="0" smtClean="0"/>
              <a:t> pacotes</a:t>
            </a:r>
          </a:p>
          <a:p>
            <a:pPr>
              <a:buNone/>
            </a:pPr>
            <a:r>
              <a:rPr lang="pt-BR" dirty="0" smtClean="0"/>
              <a:t>&gt;&gt;&gt; </a:t>
            </a:r>
            <a:r>
              <a:rPr lang="pt-BR" dirty="0" err="1" smtClean="0"/>
              <a:t>dir</a:t>
            </a:r>
            <a:r>
              <a:rPr lang="pt-BR" dirty="0" smtClean="0"/>
              <a:t> (pacotes)</a:t>
            </a:r>
          </a:p>
          <a:p>
            <a:pPr>
              <a:buNone/>
            </a:pPr>
            <a:r>
              <a:rPr lang="pt-BR" dirty="0" smtClean="0"/>
              <a:t>['__</a:t>
            </a:r>
            <a:r>
              <a:rPr lang="pt-BR" dirty="0" err="1" smtClean="0"/>
              <a:t>builtins__</a:t>
            </a:r>
            <a:r>
              <a:rPr lang="pt-BR" dirty="0" smtClean="0"/>
              <a:t>', '__</a:t>
            </a:r>
            <a:r>
              <a:rPr lang="pt-BR" dirty="0" err="1" smtClean="0"/>
              <a:t>doc__</a:t>
            </a:r>
            <a:r>
              <a:rPr lang="pt-BR" dirty="0" smtClean="0"/>
              <a:t>', '__</a:t>
            </a:r>
            <a:r>
              <a:rPr lang="pt-BR" dirty="0" err="1" smtClean="0"/>
              <a:t>file__</a:t>
            </a:r>
            <a:r>
              <a:rPr lang="pt-BR" dirty="0" smtClean="0"/>
              <a:t>', '__</a:t>
            </a:r>
            <a:r>
              <a:rPr lang="pt-BR" dirty="0" err="1" smtClean="0"/>
              <a:t>name__</a:t>
            </a:r>
            <a:r>
              <a:rPr lang="pt-BR" dirty="0" smtClean="0"/>
              <a:t>', '__</a:t>
            </a:r>
            <a:r>
              <a:rPr lang="pt-BR" dirty="0" err="1" smtClean="0"/>
              <a:t>package__</a:t>
            </a:r>
            <a:r>
              <a:rPr lang="pt-BR" dirty="0" smtClean="0"/>
              <a:t>', '__</a:t>
            </a:r>
            <a:r>
              <a:rPr lang="pt-BR" dirty="0" err="1" smtClean="0"/>
              <a:t>path__</a:t>
            </a:r>
            <a:r>
              <a:rPr lang="pt-BR" dirty="0" smtClean="0"/>
              <a:t>']</a:t>
            </a:r>
          </a:p>
          <a:p>
            <a:pPr>
              <a:buNone/>
            </a:pPr>
            <a:r>
              <a:rPr lang="pt-BR" dirty="0" smtClean="0"/>
              <a:t>&gt;&gt;&gt; </a:t>
            </a:r>
            <a:r>
              <a:rPr lang="pt-BR" dirty="0" err="1" smtClean="0"/>
              <a:t>from</a:t>
            </a:r>
            <a:r>
              <a:rPr lang="pt-BR" dirty="0" smtClean="0"/>
              <a:t> pacotes 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primeiro_modulo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oi </a:t>
            </a:r>
            <a:r>
              <a:rPr lang="pt-BR" dirty="0" err="1" smtClean="0"/>
              <a:t>mundao</a:t>
            </a:r>
            <a:r>
              <a:rPr lang="pt-BR" dirty="0" smtClean="0"/>
              <a:t> </a:t>
            </a:r>
            <a:r>
              <a:rPr lang="pt-BR" dirty="0" err="1" smtClean="0"/>
              <a:t>bao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&gt;&gt;&gt; </a:t>
            </a:r>
            <a:r>
              <a:rPr lang="pt-BR" dirty="0" err="1" smtClean="0"/>
              <a:t>from</a:t>
            </a:r>
            <a:r>
              <a:rPr lang="pt-BR" dirty="0" smtClean="0"/>
              <a:t> pacotes 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segundo_modulo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tchau </a:t>
            </a:r>
            <a:r>
              <a:rPr lang="pt-BR" dirty="0" err="1" smtClean="0"/>
              <a:t>mundao</a:t>
            </a:r>
            <a:r>
              <a:rPr lang="pt-BR" dirty="0" smtClean="0"/>
              <a:t>, </a:t>
            </a:r>
            <a:r>
              <a:rPr lang="pt-BR" dirty="0" err="1" smtClean="0"/>
              <a:t>oce</a:t>
            </a:r>
            <a:r>
              <a:rPr lang="pt-BR" dirty="0" smtClean="0"/>
              <a:t> e </a:t>
            </a:r>
            <a:r>
              <a:rPr lang="pt-BR" dirty="0" err="1" smtClean="0"/>
              <a:t>bao</a:t>
            </a:r>
            <a:r>
              <a:rPr lang="pt-BR" dirty="0" smtClean="0"/>
              <a:t> d+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exemplo acima, importamos um pacote completo;</a:t>
            </a:r>
          </a:p>
          <a:p>
            <a:endParaRPr lang="pt-BR" dirty="0" smtClean="0"/>
          </a:p>
          <a:p>
            <a:r>
              <a:rPr lang="pt-BR" dirty="0" err="1" smtClean="0"/>
              <a:t>Poderiamos</a:t>
            </a:r>
            <a:r>
              <a:rPr lang="pt-BR" dirty="0" smtClean="0"/>
              <a:t> acessar as variáveis do primeiro módulo através da seguinte sintaxe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&gt;&gt;&gt; </a:t>
            </a:r>
            <a:r>
              <a:rPr lang="pt-BR" dirty="0" err="1" smtClean="0"/>
              <a:t>import</a:t>
            </a:r>
            <a:r>
              <a:rPr lang="pt-BR" dirty="0" smtClean="0"/>
              <a:t> pacotes.</a:t>
            </a:r>
            <a:r>
              <a:rPr lang="pt-BR" dirty="0" err="1" smtClean="0"/>
              <a:t>primeiro_modulo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oi </a:t>
            </a:r>
            <a:r>
              <a:rPr lang="pt-BR" dirty="0" err="1" smtClean="0"/>
              <a:t>mundao</a:t>
            </a:r>
            <a:r>
              <a:rPr lang="pt-BR" dirty="0" smtClean="0"/>
              <a:t> </a:t>
            </a:r>
            <a:r>
              <a:rPr lang="pt-BR" dirty="0" err="1" smtClean="0"/>
              <a:t>bao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&gt;&gt;&gt; pacotes.</a:t>
            </a:r>
            <a:r>
              <a:rPr lang="pt-BR" dirty="0" err="1" smtClean="0"/>
              <a:t>primeiro_modulo</a:t>
            </a:r>
            <a:r>
              <a:rPr lang="pt-BR" dirty="0" smtClean="0"/>
              <a:t>.mensagem</a:t>
            </a:r>
          </a:p>
          <a:p>
            <a:pPr>
              <a:buNone/>
            </a:pPr>
            <a:r>
              <a:rPr lang="pt-BR" dirty="0" smtClean="0"/>
              <a:t>'oi </a:t>
            </a:r>
            <a:r>
              <a:rPr lang="pt-BR" dirty="0" err="1" smtClean="0"/>
              <a:t>mundao</a:t>
            </a:r>
            <a:r>
              <a:rPr lang="pt-BR" dirty="0" smtClean="0"/>
              <a:t> </a:t>
            </a:r>
            <a:r>
              <a:rPr lang="pt-BR" dirty="0" err="1" smtClean="0"/>
              <a:t>bao</a:t>
            </a:r>
            <a:r>
              <a:rPr lang="pt-BR" dirty="0" smtClean="0"/>
              <a:t>'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Strings são a fundação de muitos programas;</a:t>
            </a:r>
          </a:p>
          <a:p>
            <a:endParaRPr lang="pt-BR" dirty="0" smtClean="0"/>
          </a:p>
          <a:p>
            <a:r>
              <a:rPr lang="pt-BR" dirty="0" smtClean="0"/>
              <a:t>Strings = cadeia de caracteres;</a:t>
            </a:r>
          </a:p>
          <a:p>
            <a:endParaRPr lang="pt-BR" dirty="0" smtClean="0"/>
          </a:p>
          <a:p>
            <a:r>
              <a:rPr lang="pt-BR" dirty="0" smtClean="0"/>
              <a:t>Strings são </a:t>
            </a:r>
            <a:r>
              <a:rPr lang="pt-BR" b="1" dirty="0" smtClean="0"/>
              <a:t>imutáveis</a:t>
            </a:r>
            <a:r>
              <a:rPr lang="pt-BR" dirty="0" smtClean="0"/>
              <a:t>. Toda modificação a uma string gera uma nova string na memória;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delimitando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Strings precisam de ser delimitadas (como o </a:t>
            </a:r>
            <a:r>
              <a:rPr lang="pt-BR" dirty="0" err="1" smtClean="0"/>
              <a:t>python</a:t>
            </a:r>
            <a:r>
              <a:rPr lang="pt-BR" dirty="0" smtClean="0"/>
              <a:t> vai saber o que é código e o que é string?);</a:t>
            </a:r>
          </a:p>
          <a:p>
            <a:endParaRPr lang="pt-BR" dirty="0" smtClean="0"/>
          </a:p>
          <a:p>
            <a:r>
              <a:rPr lang="pt-BR" dirty="0" smtClean="0"/>
              <a:t>Quatro delimitadores possíveis;</a:t>
            </a:r>
          </a:p>
          <a:p>
            <a:pPr lvl="1"/>
            <a:r>
              <a:rPr lang="pt-BR" dirty="0" smtClean="0"/>
              <a:t>Aspas simples: </a:t>
            </a:r>
            <a:r>
              <a:rPr lang="pt-BR" i="1" dirty="0" smtClean="0"/>
              <a:t>‘olá mundo’</a:t>
            </a:r>
          </a:p>
          <a:p>
            <a:pPr lvl="1"/>
            <a:r>
              <a:rPr lang="pt-BR" dirty="0" smtClean="0"/>
              <a:t>Aspas duplas </a:t>
            </a:r>
            <a:r>
              <a:rPr lang="pt-BR" i="1" dirty="0" smtClean="0"/>
              <a:t>“olá mundo com aspas duplas”</a:t>
            </a:r>
          </a:p>
          <a:p>
            <a:pPr lvl="1"/>
            <a:r>
              <a:rPr lang="pt-BR" dirty="0" smtClean="0"/>
              <a:t>Aspas simples triplas </a:t>
            </a:r>
            <a:r>
              <a:rPr lang="pt-BR" i="1" dirty="0" smtClean="0"/>
              <a:t>‘’’olá mundo, aspas triplas me permitem ser flexível’’’</a:t>
            </a:r>
          </a:p>
          <a:p>
            <a:pPr lvl="1"/>
            <a:r>
              <a:rPr lang="pt-BR" dirty="0" smtClean="0"/>
              <a:t>Aspas duplas triplas </a:t>
            </a:r>
            <a:r>
              <a:rPr lang="pt-BR" i="1" dirty="0" smtClean="0"/>
              <a:t>“””olá mundo, aspas triplas, duplas ou simples são iguais”””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delimitador de string é melhor?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Procure o arquivo delimitador.</a:t>
            </a:r>
            <a:r>
              <a:rPr lang="pt-BR" dirty="0" err="1" smtClean="0"/>
              <a:t>py</a:t>
            </a:r>
            <a:r>
              <a:rPr lang="pt-BR" dirty="0" smtClean="0"/>
              <a:t> e execute seu código;</a:t>
            </a:r>
          </a:p>
          <a:p>
            <a:endParaRPr lang="pt-BR" dirty="0" smtClean="0"/>
          </a:p>
          <a:p>
            <a:r>
              <a:rPr lang="pt-BR" dirty="0" smtClean="0"/>
              <a:t>Tente escrever no terminal as seguintes strings:</a:t>
            </a:r>
          </a:p>
          <a:p>
            <a:pPr lvl="1"/>
            <a:r>
              <a:rPr lang="pt-BR" dirty="0" err="1" smtClean="0"/>
              <a:t>O’Malleys</a:t>
            </a:r>
            <a:endParaRPr lang="pt-BR" dirty="0" smtClean="0"/>
          </a:p>
          <a:p>
            <a:pPr lvl="1"/>
            <a:r>
              <a:rPr lang="pt-BR" dirty="0" smtClean="0"/>
              <a:t>O nosso instrutor disse: “vocês devem ter cuidado com aspas”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mais importante é ser consistente dentro de um projeto;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Escapando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Strings comuns necessitam de ser escapadas.</a:t>
            </a:r>
          </a:p>
          <a:p>
            <a:endParaRPr lang="pt-BR" dirty="0" smtClean="0"/>
          </a:p>
          <a:p>
            <a:r>
              <a:rPr lang="pt-BR" dirty="0" smtClean="0"/>
              <a:t>Porquê? Existem caracteres especiais que se iniciam com uma \, como nova linha, retorno de carro, bip, etc.</a:t>
            </a:r>
          </a:p>
          <a:p>
            <a:endParaRPr lang="pt-BR" dirty="0" smtClean="0"/>
          </a:p>
          <a:p>
            <a:r>
              <a:rPr lang="pt-BR" dirty="0" smtClean="0"/>
              <a:t>Se não escaparmos esses valores, eles podem significar outra coisa para o Python.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Escapando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 exemplo comum, assinale o seguinte valor a uma variável no </a:t>
            </a:r>
            <a:r>
              <a:rPr lang="pt-BR" dirty="0" err="1" smtClean="0"/>
              <a:t>prompt</a:t>
            </a:r>
            <a:r>
              <a:rPr lang="pt-BR" dirty="0" smtClean="0"/>
              <a:t> e depois </a:t>
            </a:r>
            <a:r>
              <a:rPr lang="pt-BR" dirty="0" err="1" smtClean="0"/>
              <a:t>printe-a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&gt;&gt;&gt; a = "C:\teste"</a:t>
            </a:r>
          </a:p>
          <a:p>
            <a:pPr>
              <a:buNone/>
            </a:pPr>
            <a:r>
              <a:rPr lang="pt-BR" sz="1800" dirty="0" smtClean="0"/>
              <a:t>&gt;&gt;&gt; </a:t>
            </a:r>
            <a:r>
              <a:rPr lang="pt-BR" sz="1800" dirty="0" err="1" smtClean="0"/>
              <a:t>print</a:t>
            </a:r>
            <a:r>
              <a:rPr lang="pt-BR" sz="1800" dirty="0" smtClean="0"/>
              <a:t> a</a:t>
            </a:r>
          </a:p>
          <a:p>
            <a:pPr>
              <a:buNone/>
            </a:pPr>
            <a:r>
              <a:rPr lang="pt-BR" sz="1800" dirty="0" smtClean="0"/>
              <a:t>C:      este</a:t>
            </a:r>
          </a:p>
          <a:p>
            <a:pPr>
              <a:buNone/>
            </a:pPr>
            <a:endParaRPr lang="pt-BR" sz="1800" dirty="0" smtClean="0"/>
          </a:p>
          <a:p>
            <a:r>
              <a:rPr lang="pt-BR" dirty="0" smtClean="0"/>
              <a:t>Porque o </a:t>
            </a:r>
            <a:r>
              <a:rPr lang="pt-BR" dirty="0" err="1" smtClean="0"/>
              <a:t>python</a:t>
            </a:r>
            <a:r>
              <a:rPr lang="pt-BR" dirty="0" smtClean="0"/>
              <a:t> comeu minha barra? Pois \t tem um </a:t>
            </a:r>
            <a:r>
              <a:rPr lang="pt-BR" dirty="0" err="1" smtClean="0"/>
              <a:t>signficado</a:t>
            </a:r>
            <a:r>
              <a:rPr lang="pt-BR" dirty="0" smtClean="0"/>
              <a:t> especial para ele.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err="1" smtClean="0"/>
              <a:t>sequências</a:t>
            </a:r>
            <a:r>
              <a:rPr lang="pt-BR" dirty="0" smtClean="0"/>
              <a:t> de escape, apesar conterem dois caracteres, o resultado final contém somente um. \t é exatamente uma tabulação, mas precisamos de dois bytes para representá-la textualmente.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17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52"/>
                <a:gridCol w="1785950"/>
                <a:gridCol w="1500198"/>
                <a:gridCol w="1371600"/>
                <a:gridCol w="1371600"/>
                <a:gridCol w="1371600"/>
              </a:tblGrid>
              <a:tr h="5556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Terça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Quarta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Sexta</a:t>
                      </a:r>
                      <a:endParaRPr lang="pt-BR" dirty="0"/>
                    </a:p>
                  </a:txBody>
                  <a:tcPr/>
                </a:tc>
              </a:tr>
              <a:tr h="213676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09:00 – 12:00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Apresentação;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Entrega Material;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Conceitos;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Controle de fluxo;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 Bibliotecas populares;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err="1" smtClean="0"/>
                        <a:t>ArcPy</a:t>
                      </a:r>
                      <a:r>
                        <a:rPr lang="pt-BR" sz="1400" dirty="0" smtClean="0"/>
                        <a:t>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 Prova;</a:t>
                      </a:r>
                      <a:endParaRPr lang="pt-BR" sz="1400" dirty="0"/>
                    </a:p>
                  </a:txBody>
                  <a:tcPr/>
                </a:tc>
              </a:tr>
              <a:tr h="213676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13:00 – 16:00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 Números;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Strings;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Listas, </a:t>
                      </a:r>
                      <a:r>
                        <a:rPr lang="pt-BR" sz="1400" baseline="0" dirty="0" err="1" smtClean="0"/>
                        <a:t>tuplas</a:t>
                      </a:r>
                      <a:r>
                        <a:rPr lang="pt-BR" sz="1400" baseline="0" dirty="0" smtClean="0"/>
                        <a:t>, dicionários e arquivos;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u="sng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Exercícios;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pt-B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400" dirty="0" smtClean="0"/>
                        <a:t> Estrutura de um programa;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BR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 smtClean="0"/>
                        <a:t> Funções;</a:t>
                      </a:r>
                      <a:endParaRPr lang="pt-BR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 Exercícios;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400" dirty="0" smtClean="0"/>
                        <a:t> Bibliotecas populares;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BR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 smtClean="0"/>
                        <a:t> Exercícios;</a:t>
                      </a:r>
                      <a:endParaRPr lang="pt-BR" sz="140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pt-B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ArcPy</a:t>
                      </a:r>
                      <a:r>
                        <a:rPr lang="pt-BR" sz="1400" baseline="0" dirty="0" smtClean="0"/>
                        <a:t>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baseline="0" dirty="0" smtClean="0"/>
                        <a:t> Exercícios;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Debriefing</a:t>
                      </a:r>
                      <a:r>
                        <a:rPr lang="pt-BR" sz="1400" dirty="0" smtClean="0"/>
                        <a:t> e fechamento;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Sequências</a:t>
            </a:r>
            <a:r>
              <a:rPr lang="pt-BR" dirty="0" smtClean="0"/>
              <a:t> de escape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\\ = \</a:t>
            </a:r>
          </a:p>
          <a:p>
            <a:r>
              <a:rPr lang="pt-BR" dirty="0" smtClean="0"/>
              <a:t>\’ = ‘</a:t>
            </a:r>
          </a:p>
          <a:p>
            <a:r>
              <a:rPr lang="pt-BR" dirty="0" smtClean="0"/>
              <a:t>\” = “</a:t>
            </a:r>
          </a:p>
          <a:p>
            <a:r>
              <a:rPr lang="pt-BR" dirty="0" smtClean="0"/>
              <a:t>\a = bip</a:t>
            </a:r>
          </a:p>
          <a:p>
            <a:r>
              <a:rPr lang="pt-BR" dirty="0" smtClean="0"/>
              <a:t>\n = nova linha</a:t>
            </a:r>
          </a:p>
          <a:p>
            <a:r>
              <a:rPr lang="pt-BR" dirty="0" smtClean="0"/>
              <a:t>\r = retorno de carro</a:t>
            </a:r>
          </a:p>
          <a:p>
            <a:r>
              <a:rPr lang="pt-BR" dirty="0" smtClean="0"/>
              <a:t>\t = </a:t>
            </a:r>
            <a:r>
              <a:rPr lang="pt-BR" dirty="0" err="1" smtClean="0"/>
              <a:t>tab</a:t>
            </a:r>
            <a:endParaRPr lang="pt-BR" dirty="0" smtClean="0"/>
          </a:p>
          <a:p>
            <a:r>
              <a:rPr lang="pt-BR" dirty="0" smtClean="0"/>
              <a:t>\v = </a:t>
            </a:r>
            <a:r>
              <a:rPr lang="pt-BR" dirty="0" err="1" smtClean="0"/>
              <a:t>tab</a:t>
            </a:r>
            <a:r>
              <a:rPr lang="pt-BR" dirty="0" smtClean="0"/>
              <a:t> vertical</a:t>
            </a: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Ministério do Python adverte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sistema operacional possui um caractere de final de linha;</a:t>
            </a:r>
          </a:p>
          <a:p>
            <a:endParaRPr lang="pt-BR" dirty="0" smtClean="0"/>
          </a:p>
          <a:p>
            <a:r>
              <a:rPr lang="pt-BR" dirty="0" smtClean="0"/>
              <a:t>Linux e </a:t>
            </a:r>
            <a:r>
              <a:rPr lang="pt-BR" dirty="0" err="1" smtClean="0"/>
              <a:t>MacOS</a:t>
            </a:r>
            <a:r>
              <a:rPr lang="pt-BR" dirty="0" smtClean="0"/>
              <a:t> = “\n”</a:t>
            </a:r>
          </a:p>
          <a:p>
            <a:endParaRPr lang="pt-BR" dirty="0" smtClean="0"/>
          </a:p>
          <a:p>
            <a:r>
              <a:rPr lang="pt-BR" dirty="0" smtClean="0"/>
              <a:t>Windows = “\r\n”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especiais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Unicode = u”string”</a:t>
            </a:r>
          </a:p>
          <a:p>
            <a:endParaRPr lang="pt-BR" dirty="0" smtClean="0"/>
          </a:p>
          <a:p>
            <a:r>
              <a:rPr lang="pt-BR" dirty="0" smtClean="0"/>
              <a:t>Bruta = r”Esta s\t\r\i\n\g não precisa ser escapada e será impressa </a:t>
            </a:r>
            <a:r>
              <a:rPr lang="pt-BR" dirty="0" err="1" smtClean="0"/>
              <a:t>igualim</a:t>
            </a:r>
            <a:r>
              <a:rPr lang="pt-BR" dirty="0" smtClean="0"/>
              <a:t>.”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string1 + string2 : concatena strings;</a:t>
            </a:r>
          </a:p>
          <a:p>
            <a:r>
              <a:rPr lang="pt-BR" dirty="0" smtClean="0"/>
              <a:t>string1 * 5 : repetição;</a:t>
            </a:r>
          </a:p>
          <a:p>
            <a:r>
              <a:rPr lang="pt-BR" dirty="0" smtClean="0"/>
              <a:t>string1[1] : acesso via índice;</a:t>
            </a:r>
          </a:p>
          <a:p>
            <a:r>
              <a:rPr lang="pt-BR" dirty="0" smtClean="0"/>
              <a:t>string1[1:2] : fracionamento;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(string1) : tamanho;</a:t>
            </a:r>
          </a:p>
          <a:p>
            <a:r>
              <a:rPr lang="pt-BR" dirty="0" smtClean="0"/>
              <a:t>“o curso de %s está sendo muito %s” % (“</a:t>
            </a:r>
            <a:r>
              <a:rPr lang="pt-BR" dirty="0" err="1" smtClean="0"/>
              <a:t>python</a:t>
            </a:r>
            <a:r>
              <a:rPr lang="pt-BR" dirty="0" smtClean="0"/>
              <a:t>”,”legal”) : formatação;</a:t>
            </a:r>
          </a:p>
          <a:p>
            <a:r>
              <a:rPr lang="pt-BR" dirty="0" smtClean="0"/>
              <a:t>string1.</a:t>
            </a:r>
            <a:r>
              <a:rPr lang="pt-BR" dirty="0" err="1" smtClean="0"/>
              <a:t>find</a:t>
            </a:r>
            <a:r>
              <a:rPr lang="pt-BR" dirty="0" smtClean="0"/>
              <a:t>(“</a:t>
            </a:r>
            <a:r>
              <a:rPr lang="pt-BR" dirty="0" err="1" smtClean="0"/>
              <a:t>arley</a:t>
            </a:r>
            <a:r>
              <a:rPr lang="pt-BR" dirty="0" smtClean="0"/>
              <a:t>”) : encontrar posição;</a:t>
            </a:r>
          </a:p>
          <a:p>
            <a:r>
              <a:rPr lang="pt-BR" dirty="0" smtClean="0"/>
              <a:t>string1.</a:t>
            </a:r>
            <a:r>
              <a:rPr lang="pt-BR" dirty="0" err="1" smtClean="0"/>
              <a:t>replace</a:t>
            </a:r>
            <a:r>
              <a:rPr lang="pt-BR" dirty="0" smtClean="0"/>
              <a:t>(“</a:t>
            </a:r>
            <a:r>
              <a:rPr lang="pt-BR" dirty="0" err="1" smtClean="0"/>
              <a:t>arley</a:t>
            </a:r>
            <a:r>
              <a:rPr lang="pt-BR" dirty="0" smtClean="0"/>
              <a:t>”,”</a:t>
            </a:r>
            <a:r>
              <a:rPr lang="pt-BR" dirty="0" err="1" smtClean="0"/>
              <a:t>george</a:t>
            </a:r>
            <a:r>
              <a:rPr lang="pt-BR" dirty="0" smtClean="0"/>
              <a:t>”) : troca strings;</a:t>
            </a:r>
          </a:p>
          <a:p>
            <a:r>
              <a:rPr lang="pt-BR" dirty="0" smtClean="0"/>
              <a:t>string1.</a:t>
            </a:r>
            <a:r>
              <a:rPr lang="pt-BR" dirty="0" err="1" smtClean="0"/>
              <a:t>split</a:t>
            </a:r>
            <a:r>
              <a:rPr lang="pt-BR" dirty="0" smtClean="0"/>
              <a:t>() : divide strings baseado em uma outra string;</a:t>
            </a:r>
          </a:p>
          <a:p>
            <a:r>
              <a:rPr lang="pt-BR" dirty="0" smtClean="0"/>
              <a:t>for x in string1: </a:t>
            </a:r>
            <a:r>
              <a:rPr lang="pt-BR" dirty="0" err="1" smtClean="0"/>
              <a:t>print</a:t>
            </a:r>
            <a:r>
              <a:rPr lang="pt-BR" dirty="0" smtClean="0"/>
              <a:t> x = iteração;</a:t>
            </a:r>
          </a:p>
          <a:p>
            <a:r>
              <a:rPr lang="pt-BR" dirty="0" smtClean="0"/>
              <a:t>‘ar’ in </a:t>
            </a:r>
            <a:r>
              <a:rPr lang="pt-BR" dirty="0" err="1" smtClean="0"/>
              <a:t>arley</a:t>
            </a:r>
            <a:r>
              <a:rPr lang="pt-BR" dirty="0" smtClean="0"/>
              <a:t> : participação;</a:t>
            </a:r>
          </a:p>
          <a:p>
            <a:r>
              <a:rPr lang="pt-BR" dirty="0" err="1" smtClean="0"/>
              <a:t>upper</a:t>
            </a:r>
            <a:r>
              <a:rPr lang="pt-BR" dirty="0" smtClean="0"/>
              <a:t> : Caixa alta;</a:t>
            </a:r>
          </a:p>
          <a:p>
            <a:r>
              <a:rPr lang="pt-BR" dirty="0" err="1" smtClean="0"/>
              <a:t>lower</a:t>
            </a:r>
            <a:r>
              <a:rPr lang="pt-BR" dirty="0" smtClean="0"/>
              <a:t>: Caixa baixa;</a:t>
            </a:r>
          </a:p>
          <a:p>
            <a:r>
              <a:rPr lang="pt-BR" dirty="0" smtClean="0"/>
              <a:t>Entre outras....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Fracionamento e Indexação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das tarefas mais comuns que temos é a manipulação de strings;</a:t>
            </a:r>
          </a:p>
          <a:p>
            <a:endParaRPr lang="pt-BR" dirty="0" smtClean="0"/>
          </a:p>
          <a:p>
            <a:r>
              <a:rPr lang="pt-BR" dirty="0" smtClean="0"/>
              <a:t>Em linguagens mais comuns utiliza-se métodos para tal;</a:t>
            </a:r>
          </a:p>
          <a:p>
            <a:endParaRPr lang="pt-BR" dirty="0" smtClean="0"/>
          </a:p>
          <a:p>
            <a:r>
              <a:rPr lang="pt-BR" dirty="0" smtClean="0"/>
              <a:t>Em Python, utilizamos acessos diferentes;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Fracionamento e Indexação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Através dos colchetes podemos fracionar strings (na realidade, qualquer objeto </a:t>
            </a:r>
            <a:r>
              <a:rPr lang="pt-BR" dirty="0" err="1" smtClean="0"/>
              <a:t>iterador</a:t>
            </a:r>
            <a:r>
              <a:rPr lang="pt-BR" dirty="0" smtClean="0"/>
              <a:t> – como listas)</a:t>
            </a:r>
          </a:p>
          <a:p>
            <a:endParaRPr lang="pt-BR" dirty="0" smtClean="0"/>
          </a:p>
          <a:p>
            <a:r>
              <a:rPr lang="pt-BR" dirty="0" smtClean="0"/>
              <a:t>É possível fracionar utilizando posição inicial, posição final e </a:t>
            </a:r>
            <a:r>
              <a:rPr lang="pt-BR" dirty="0" err="1" smtClean="0"/>
              <a:t>step</a:t>
            </a:r>
            <a:r>
              <a:rPr lang="pt-BR" dirty="0" smtClean="0"/>
              <a:t> (opcional);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step</a:t>
            </a:r>
            <a:r>
              <a:rPr lang="pt-BR" dirty="0" smtClean="0"/>
              <a:t> pula elementos;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Para indexarmos um objeto utilizamos um único índice entre colchetes;</a:t>
            </a:r>
          </a:p>
          <a:p>
            <a:endParaRPr lang="pt-BR" dirty="0" smtClean="0"/>
          </a:p>
          <a:p>
            <a:r>
              <a:rPr lang="pt-BR" dirty="0" smtClean="0"/>
              <a:t>Os índice se iniciam em ZERO!;</a:t>
            </a:r>
          </a:p>
          <a:p>
            <a:endParaRPr lang="pt-BR" dirty="0" smtClean="0"/>
          </a:p>
          <a:p>
            <a:r>
              <a:rPr lang="pt-BR" dirty="0" smtClean="0"/>
              <a:t>O último índice sempre será igual a </a:t>
            </a:r>
            <a:r>
              <a:rPr lang="pt-BR" dirty="0" err="1" smtClean="0"/>
              <a:t>len</a:t>
            </a:r>
            <a:r>
              <a:rPr lang="pt-BR" dirty="0" smtClean="0"/>
              <a:t>(objeto) -1;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irá nos trazer o objeto que está naquela posição;</a:t>
            </a:r>
          </a:p>
          <a:p>
            <a:endParaRPr lang="pt-BR" dirty="0" smtClean="0"/>
          </a:p>
          <a:p>
            <a:r>
              <a:rPr lang="pt-BR" dirty="0" smtClean="0"/>
              <a:t>Muito utilizado na operação de listas; </a:t>
            </a:r>
          </a:p>
          <a:p>
            <a:endParaRPr lang="pt-BR" dirty="0" smtClean="0"/>
          </a:p>
          <a:p>
            <a:r>
              <a:rPr lang="pt-BR" dirty="0" smtClean="0"/>
              <a:t>Na operação de dicionários é importantíssimo, pois é a única maneira de criar/atualizar chaves;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 indexar um objeto que não existe, recebemos um erro;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s1 = “oi”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s1[0]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s1[1]</a:t>
            </a:r>
          </a:p>
          <a:p>
            <a:pPr>
              <a:buNone/>
            </a:pPr>
            <a:r>
              <a:rPr lang="pt-BR" dirty="0" smtClean="0"/>
              <a:t>#erro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s1[2]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Indexação e Fracionamento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indexação e fracionamento servem para qualquer objeto que seja um </a:t>
            </a:r>
            <a:r>
              <a:rPr lang="pt-BR" dirty="0" err="1" smtClean="0"/>
              <a:t>iterador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Strings</a:t>
            </a:r>
          </a:p>
          <a:p>
            <a:r>
              <a:rPr lang="pt-BR" dirty="0" smtClean="0"/>
              <a:t>Listas</a:t>
            </a:r>
          </a:p>
          <a:p>
            <a:r>
              <a:rPr lang="pt-BR" dirty="0" err="1" smtClean="0"/>
              <a:t>Tuplas</a:t>
            </a:r>
            <a:endParaRPr lang="pt-BR" dirty="0" smtClean="0"/>
          </a:p>
          <a:p>
            <a:r>
              <a:rPr lang="pt-BR" dirty="0" smtClean="0"/>
              <a:t>Lista de chaves (de dicionários);</a:t>
            </a:r>
          </a:p>
          <a:p>
            <a:r>
              <a:rPr lang="pt-BR" dirty="0" smtClean="0"/>
              <a:t>Lista de valores (de dicionários);</a:t>
            </a:r>
          </a:p>
          <a:p>
            <a:endParaRPr lang="pt-BR" dirty="0" smtClean="0"/>
          </a:p>
          <a:p>
            <a:r>
              <a:rPr lang="pt-BR" dirty="0" smtClean="0"/>
              <a:t>NÃO SE APLICA A DICIONÁRIOS!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(aguarde à direita)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Podemos converter números para strings e vice versa.</a:t>
            </a:r>
          </a:p>
          <a:p>
            <a:endParaRPr lang="pt-BR" dirty="0" smtClean="0"/>
          </a:p>
          <a:p>
            <a:r>
              <a:rPr lang="pt-BR" dirty="0" smtClean="0"/>
              <a:t>Porque precisamos?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faça: “1” + “1”</a:t>
            </a:r>
          </a:p>
          <a:p>
            <a:endParaRPr lang="pt-BR" dirty="0" smtClean="0"/>
          </a:p>
          <a:p>
            <a:r>
              <a:rPr lang="pt-BR" dirty="0" smtClean="0"/>
              <a:t>As vezes precisamos de um resultado numérico, 2, no caso apresentado;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Porquê Python?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Repitam comigo: </a:t>
            </a:r>
            <a:r>
              <a:rPr lang="pt-BR" dirty="0" err="1" smtClean="0"/>
              <a:t>P-y-t-h-on</a:t>
            </a:r>
            <a:r>
              <a:rPr lang="pt-BR" dirty="0" smtClean="0"/>
              <a:t> (não é </a:t>
            </a:r>
            <a:r>
              <a:rPr lang="pt-BR" dirty="0" err="1" smtClean="0"/>
              <a:t>phyton</a:t>
            </a:r>
            <a:r>
              <a:rPr lang="pt-BR" dirty="0" smtClean="0"/>
              <a:t> nem píton);</a:t>
            </a:r>
          </a:p>
          <a:p>
            <a:endParaRPr lang="pt-BR" dirty="0" smtClean="0"/>
          </a:p>
          <a:p>
            <a:r>
              <a:rPr lang="pt-BR" dirty="0" smtClean="0"/>
              <a:t>Fácil e poderosa;</a:t>
            </a:r>
          </a:p>
          <a:p>
            <a:r>
              <a:rPr lang="pt-BR" dirty="0" err="1" smtClean="0"/>
              <a:t>Opensource</a:t>
            </a:r>
            <a:r>
              <a:rPr lang="pt-BR" dirty="0" smtClean="0"/>
              <a:t>;</a:t>
            </a:r>
          </a:p>
          <a:p>
            <a:r>
              <a:rPr lang="pt-BR" dirty="0" smtClean="0"/>
              <a:t>Integra com </a:t>
            </a:r>
            <a:r>
              <a:rPr lang="pt-BR" dirty="0" err="1" smtClean="0"/>
              <a:t>ArcGIS</a:t>
            </a:r>
            <a:r>
              <a:rPr lang="pt-BR" dirty="0" smtClean="0"/>
              <a:t>;</a:t>
            </a:r>
          </a:p>
          <a:p>
            <a:r>
              <a:rPr lang="pt-BR" dirty="0" smtClean="0"/>
              <a:t>Funciona em Linux, Mac e Windows;</a:t>
            </a:r>
          </a:p>
          <a:p>
            <a:r>
              <a:rPr lang="pt-BR" dirty="0" smtClean="0"/>
              <a:t>Produtiva para o desenvolvedor;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(aguarde à direita)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Para realizar a conversão basta embrulhar o valor em uma chamada do tipo nativo;</a:t>
            </a:r>
          </a:p>
          <a:p>
            <a:endParaRPr lang="pt-BR" dirty="0" smtClean="0"/>
          </a:p>
          <a:p>
            <a:pPr>
              <a:buNone/>
            </a:pPr>
            <a:r>
              <a:rPr lang="de-DE" dirty="0" smtClean="0"/>
              <a:t>&gt;&gt;&gt; um = str(1)</a:t>
            </a:r>
          </a:p>
          <a:p>
            <a:pPr>
              <a:buNone/>
            </a:pPr>
            <a:r>
              <a:rPr lang="de-DE" dirty="0" smtClean="0"/>
              <a:t>&gt;&gt;&gt; print um</a:t>
            </a:r>
          </a:p>
          <a:p>
            <a:pPr>
              <a:buNone/>
            </a:pPr>
            <a:r>
              <a:rPr lang="de-DE" dirty="0" smtClean="0"/>
              <a:t>1</a:t>
            </a:r>
          </a:p>
          <a:p>
            <a:pPr>
              <a:buNone/>
            </a:pPr>
            <a:r>
              <a:rPr lang="de-DE" dirty="0" smtClean="0"/>
              <a:t>&gt;&gt;&gt; type(um)</a:t>
            </a:r>
          </a:p>
          <a:p>
            <a:pPr>
              <a:buNone/>
            </a:pPr>
            <a:r>
              <a:rPr lang="de-DE" dirty="0" smtClean="0"/>
              <a:t>&lt;type 'str'&gt;</a:t>
            </a:r>
          </a:p>
          <a:p>
            <a:pPr>
              <a:buNone/>
            </a:pPr>
            <a:r>
              <a:rPr lang="de-DE" dirty="0" smtClean="0"/>
              <a:t>&gt;&gt;&gt; um + um</a:t>
            </a:r>
          </a:p>
          <a:p>
            <a:pPr>
              <a:buNone/>
            </a:pPr>
            <a:r>
              <a:rPr lang="de-DE" dirty="0" smtClean="0"/>
              <a:t>'11‚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O mesmo ocorre para converter strings em números;	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concatenar strings, mas é muito chato e propenso à erros.</a:t>
            </a:r>
          </a:p>
          <a:p>
            <a:endParaRPr lang="pt-BR" dirty="0" smtClean="0"/>
          </a:p>
          <a:p>
            <a:r>
              <a:rPr lang="pt-BR" dirty="0" smtClean="0"/>
              <a:t>Podemos formatar strings.</a:t>
            </a:r>
          </a:p>
          <a:p>
            <a:endParaRPr lang="pt-BR" dirty="0" smtClean="0"/>
          </a:p>
          <a:p>
            <a:r>
              <a:rPr lang="pt-BR" dirty="0" smtClean="0"/>
              <a:t>Fácil de trabalhar e ganho enorme em produtividade e simplicidade;</a:t>
            </a:r>
            <a:endParaRPr lang="pt-B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Utilizamos a string normalmente;</a:t>
            </a:r>
          </a:p>
          <a:p>
            <a:endParaRPr lang="pt-BR" dirty="0" smtClean="0"/>
          </a:p>
          <a:p>
            <a:r>
              <a:rPr lang="pt-BR" dirty="0" smtClean="0"/>
              <a:t>Colocamos </a:t>
            </a:r>
            <a:r>
              <a:rPr lang="pt-BR" i="1" dirty="0" err="1" smtClean="0"/>
              <a:t>placeholders</a:t>
            </a:r>
            <a:r>
              <a:rPr lang="pt-BR" dirty="0" smtClean="0"/>
              <a:t> no lugar das strings verdadeiras;</a:t>
            </a:r>
          </a:p>
          <a:p>
            <a:endParaRPr lang="pt-BR" dirty="0" smtClean="0"/>
          </a:p>
          <a:p>
            <a:r>
              <a:rPr lang="pt-BR" dirty="0" smtClean="0"/>
              <a:t>Informamos quais serão as substituições;</a:t>
            </a:r>
          </a:p>
          <a:p>
            <a:endParaRPr lang="pt-BR" dirty="0" smtClean="0"/>
          </a:p>
          <a:p>
            <a:r>
              <a:rPr lang="pt-BR" dirty="0" smtClean="0"/>
              <a:t>É possível fazer muita coisa legal com formatação de strings;</a:t>
            </a:r>
            <a:endParaRPr lang="pt-B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Tipagem</a:t>
            </a:r>
            <a:r>
              <a:rPr lang="pt-BR" dirty="0" smtClean="0"/>
              <a:t>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Objetos são </a:t>
            </a:r>
            <a:r>
              <a:rPr lang="pt-BR" dirty="0" err="1" smtClean="0"/>
              <a:t>tipados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Nomes não o são;</a:t>
            </a:r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Existem alguns tipos de números no Python;</a:t>
            </a:r>
          </a:p>
          <a:p>
            <a:endParaRPr lang="pt-BR" dirty="0" smtClean="0"/>
          </a:p>
          <a:p>
            <a:r>
              <a:rPr lang="pt-BR" dirty="0" smtClean="0"/>
              <a:t>Inteiros, inteiros longos e pontos flutuantes são os mais importantes;</a:t>
            </a:r>
          </a:p>
          <a:p>
            <a:endParaRPr lang="pt-BR" dirty="0" smtClean="0"/>
          </a:p>
          <a:p>
            <a:r>
              <a:rPr lang="pt-BR" dirty="0" smtClean="0"/>
              <a:t>Números não possuem métodos, o tipo mais básico de informação (não possuem métodos como </a:t>
            </a:r>
            <a:r>
              <a:rPr lang="pt-BR" dirty="0" err="1" smtClean="0"/>
              <a:t>upper</a:t>
            </a:r>
            <a:r>
              <a:rPr lang="pt-BR" dirty="0" smtClean="0"/>
              <a:t>, p. ex.);</a:t>
            </a:r>
          </a:p>
          <a:p>
            <a:endParaRPr lang="pt-BR" dirty="0" smtClean="0"/>
          </a:p>
          <a:p>
            <a:r>
              <a:rPr lang="pt-BR" dirty="0" smtClean="0"/>
              <a:t>Possuem apenas operadores;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inteiros são o tipo de números mais comuns;</a:t>
            </a:r>
          </a:p>
          <a:p>
            <a:endParaRPr lang="pt-BR" dirty="0" smtClean="0"/>
          </a:p>
          <a:p>
            <a:r>
              <a:rPr lang="pt-BR" dirty="0" smtClean="0"/>
              <a:t>inteiro = 200;</a:t>
            </a:r>
          </a:p>
          <a:p>
            <a:endParaRPr lang="pt-BR" dirty="0" smtClean="0"/>
          </a:p>
          <a:p>
            <a:r>
              <a:rPr lang="pt-BR" dirty="0" smtClean="0"/>
              <a:t>Não possuem nenhuma casa decimal!</a:t>
            </a:r>
          </a:p>
          <a:p>
            <a:endParaRPr lang="pt-BR" dirty="0" smtClean="0"/>
          </a:p>
          <a:p>
            <a:r>
              <a:rPr lang="pt-BR" dirty="0" smtClean="0"/>
              <a:t>Valor máximo: 2.147.483.647</a:t>
            </a:r>
            <a:endParaRPr lang="pt-B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Inteiros longos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São número sem nenhuma casa decimal, assim como os inteiros;</a:t>
            </a:r>
          </a:p>
          <a:p>
            <a:endParaRPr lang="pt-BR" dirty="0" smtClean="0"/>
          </a:p>
          <a:p>
            <a:r>
              <a:rPr lang="pt-BR" dirty="0" err="1" smtClean="0"/>
              <a:t>Inteiro_longo</a:t>
            </a:r>
            <a:r>
              <a:rPr lang="pt-BR" dirty="0" smtClean="0"/>
              <a:t> = 999.999.999.999.999.999.999.999</a:t>
            </a:r>
          </a:p>
          <a:p>
            <a:endParaRPr lang="pt-BR" dirty="0" smtClean="0"/>
          </a:p>
          <a:p>
            <a:r>
              <a:rPr lang="pt-BR" dirty="0" smtClean="0"/>
              <a:t>Qualquer inteiro que seja maior do que dois bilhões, cento e quarenta e sete milhões quatrocentos e oitenta e sete mil seiscentos e quarenta e sete é um inteiro longo;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converte inteiros em inteiros longos automaticamente;</a:t>
            </a:r>
          </a:p>
          <a:p>
            <a:endParaRPr lang="pt-BR" dirty="0" smtClean="0"/>
          </a:p>
          <a:p>
            <a:r>
              <a:rPr lang="pt-BR" dirty="0" smtClean="0"/>
              <a:t>É possível forçar a criação de um longo utilizando o sufixo L ao número: 10L;</a:t>
            </a:r>
            <a:endParaRPr 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Flutuante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números de ponto flutuante possuem casas decimais;</a:t>
            </a:r>
          </a:p>
          <a:p>
            <a:endParaRPr lang="pt-BR" dirty="0" smtClean="0"/>
          </a:p>
          <a:p>
            <a:r>
              <a:rPr lang="pt-BR" dirty="0" smtClean="0"/>
              <a:t>Não existe ponto flutuante e ponto flutuante longo. Por default os pontos flutuantes podem representar qualquer grandeza numérica;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numéricas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Todas as operações numéricas comuns estão disponíveis no </a:t>
            </a:r>
            <a:r>
              <a:rPr lang="pt-BR" dirty="0" err="1" smtClean="0"/>
              <a:t>python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+ adição</a:t>
            </a:r>
          </a:p>
          <a:p>
            <a:r>
              <a:rPr lang="pt-BR" dirty="0" smtClean="0"/>
              <a:t>- subtração</a:t>
            </a:r>
          </a:p>
          <a:p>
            <a:r>
              <a:rPr lang="pt-BR" dirty="0" smtClean="0"/>
              <a:t>* multiplicação</a:t>
            </a:r>
          </a:p>
          <a:p>
            <a:r>
              <a:rPr lang="pt-BR" dirty="0" smtClean="0"/>
              <a:t>/ divisão</a:t>
            </a:r>
          </a:p>
          <a:p>
            <a:r>
              <a:rPr lang="pt-BR" dirty="0" smtClean="0"/>
              <a:t>** </a:t>
            </a:r>
            <a:r>
              <a:rPr lang="pt-BR" dirty="0" err="1" smtClean="0"/>
              <a:t>exponeciação</a:t>
            </a:r>
            <a:endParaRPr lang="pt-BR" dirty="0" smtClean="0"/>
          </a:p>
          <a:p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sqrt</a:t>
            </a:r>
            <a:r>
              <a:rPr lang="pt-BR" dirty="0" smtClean="0"/>
              <a:t>(2) raiz quadrada</a:t>
            </a:r>
          </a:p>
          <a:p>
            <a:r>
              <a:rPr lang="pt-BR" dirty="0" smtClean="0"/>
              <a:t>Existem muitas outras;</a:t>
            </a:r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para tipos complexos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Não podemos somar números com strings, pois isto causa um tipo de erro, precisamos converte-los antes;</a:t>
            </a:r>
          </a:p>
          <a:p>
            <a:endParaRPr lang="pt-BR" dirty="0" smtClean="0"/>
          </a:p>
          <a:p>
            <a:r>
              <a:rPr lang="pt-BR" dirty="0" smtClean="0"/>
              <a:t>Quando as operações são entre números de tipos diferentes (inteiro, inteiro longo e ponto flutuante) isto não é necessário;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sempre irá converter o resultado da operação para o tipo mais complexo;</a:t>
            </a:r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&lt; </a:t>
            </a:r>
            <a:r>
              <a:rPr lang="pt-BR" dirty="0" err="1" smtClean="0"/>
              <a:t>long</a:t>
            </a:r>
            <a:r>
              <a:rPr lang="pt-BR" dirty="0" smtClean="0"/>
              <a:t> &lt; </a:t>
            </a:r>
            <a:r>
              <a:rPr lang="pt-BR" dirty="0" err="1" smtClean="0"/>
              <a:t>float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Filosofia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Explícito é melhor do que implícito;</a:t>
            </a:r>
          </a:p>
          <a:p>
            <a:endParaRPr lang="pt-BR" dirty="0" smtClean="0"/>
          </a:p>
          <a:p>
            <a:r>
              <a:rPr lang="pt-BR" dirty="0" smtClean="0"/>
              <a:t>Simples é melhor do que complexo;</a:t>
            </a:r>
          </a:p>
          <a:p>
            <a:endParaRPr lang="pt-BR" dirty="0" smtClean="0"/>
          </a:p>
          <a:p>
            <a:r>
              <a:rPr lang="pt-BR" dirty="0" smtClean="0"/>
              <a:t>Minimalista;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Precedência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como no trânsito existe vias preferenciais, no </a:t>
            </a:r>
            <a:r>
              <a:rPr lang="pt-BR" dirty="0" err="1" smtClean="0"/>
              <a:t>python</a:t>
            </a:r>
            <a:r>
              <a:rPr lang="pt-BR" dirty="0" smtClean="0"/>
              <a:t> temos operações preferenciais;</a:t>
            </a:r>
          </a:p>
          <a:p>
            <a:endParaRPr lang="pt-BR" dirty="0" smtClean="0"/>
          </a:p>
          <a:p>
            <a:r>
              <a:rPr lang="pt-BR" dirty="0" smtClean="0"/>
              <a:t>Esta ordem é chamada de precedência de operador. Ela dita quais são as operações que serão resolvidas primeiro;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de precedência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Lambda (método anônimo);</a:t>
            </a:r>
          </a:p>
          <a:p>
            <a:r>
              <a:rPr lang="pt-BR" dirty="0" smtClean="0"/>
              <a:t>x </a:t>
            </a:r>
            <a:r>
              <a:rPr lang="pt-BR" dirty="0" err="1" smtClean="0"/>
              <a:t>or</a:t>
            </a:r>
            <a:r>
              <a:rPr lang="pt-BR" dirty="0" smtClean="0"/>
              <a:t> y (ou lógico);</a:t>
            </a:r>
          </a:p>
          <a:p>
            <a:r>
              <a:rPr lang="pt-BR" dirty="0" smtClean="0"/>
              <a:t>x </a:t>
            </a:r>
            <a:r>
              <a:rPr lang="pt-BR" dirty="0" err="1" smtClean="0"/>
              <a:t>and</a:t>
            </a:r>
            <a:r>
              <a:rPr lang="pt-BR" dirty="0" smtClean="0"/>
              <a:t> y (e lógico);</a:t>
            </a:r>
          </a:p>
          <a:p>
            <a:r>
              <a:rPr lang="pt-BR" dirty="0" err="1" smtClean="0"/>
              <a:t>not</a:t>
            </a:r>
            <a:r>
              <a:rPr lang="pt-BR" dirty="0" smtClean="0"/>
              <a:t> x (negação lógica);</a:t>
            </a:r>
          </a:p>
          <a:p>
            <a:r>
              <a:rPr lang="pt-BR" dirty="0" smtClean="0"/>
              <a:t>x &lt; y (operações de comparação e atribuição);</a:t>
            </a:r>
          </a:p>
          <a:p>
            <a:r>
              <a:rPr lang="pt-BR" dirty="0" smtClean="0"/>
              <a:t>x in lista (testes pertencimento);</a:t>
            </a:r>
          </a:p>
          <a:p>
            <a:r>
              <a:rPr lang="pt-BR" dirty="0" smtClean="0"/>
              <a:t>X | Y (ou lógico em nível de bit);</a:t>
            </a:r>
          </a:p>
          <a:p>
            <a:r>
              <a:rPr lang="pt-BR" dirty="0" smtClean="0"/>
              <a:t>X &amp; Y (e lógico em nível de bit);</a:t>
            </a:r>
          </a:p>
          <a:p>
            <a:r>
              <a:rPr lang="pt-BR" dirty="0" smtClean="0"/>
              <a:t>+ , - , </a:t>
            </a:r>
            <a:r>
              <a:rPr lang="pt-BR" dirty="0" err="1" smtClean="0"/>
              <a:t>append</a:t>
            </a:r>
            <a:r>
              <a:rPr lang="pt-BR" dirty="0" smtClean="0"/>
              <a:t> (</a:t>
            </a:r>
            <a:r>
              <a:rPr lang="pt-BR" dirty="0" err="1" smtClean="0"/>
              <a:t>concatenção</a:t>
            </a:r>
            <a:r>
              <a:rPr lang="pt-BR" dirty="0" smtClean="0"/>
              <a:t>, soma e subtração);</a:t>
            </a:r>
          </a:p>
          <a:p>
            <a:r>
              <a:rPr lang="pt-BR" dirty="0" smtClean="0"/>
              <a:t>* , / (multiplicação e divisão);</a:t>
            </a:r>
          </a:p>
          <a:p>
            <a:r>
              <a:rPr lang="pt-BR" dirty="0" smtClean="0"/>
              <a:t>-x (negação unária);</a:t>
            </a:r>
          </a:p>
          <a:p>
            <a:r>
              <a:rPr lang="pt-BR" dirty="0" smtClean="0"/>
              <a:t>X[i] (indexação);</a:t>
            </a:r>
          </a:p>
          <a:p>
            <a:endParaRPr lang="pt-BR" dirty="0" smtClean="0"/>
          </a:p>
          <a:p>
            <a:r>
              <a:rPr lang="pt-BR" sz="6400" dirty="0" smtClean="0"/>
              <a:t>Os operadores no topo da lista são resolvidos por último;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números não tem métodos como “oi”.</a:t>
            </a:r>
            <a:r>
              <a:rPr lang="pt-BR" dirty="0" err="1" smtClean="0"/>
              <a:t>upper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Temos o módulo </a:t>
            </a:r>
            <a:r>
              <a:rPr lang="pt-BR" dirty="0" err="1" smtClean="0"/>
              <a:t>math</a:t>
            </a:r>
            <a:r>
              <a:rPr lang="pt-BR" dirty="0" smtClean="0"/>
              <a:t>, para realizar cálculos mais complexos;</a:t>
            </a:r>
          </a:p>
          <a:p>
            <a:endParaRPr lang="pt-BR" dirty="0" smtClean="0"/>
          </a:p>
          <a:p>
            <a:r>
              <a:rPr lang="pt-BR" dirty="0" smtClean="0"/>
              <a:t>PI, seno, </a:t>
            </a:r>
            <a:r>
              <a:rPr lang="pt-BR" dirty="0" err="1" smtClean="0"/>
              <a:t>coseno</a:t>
            </a:r>
            <a:r>
              <a:rPr lang="pt-BR" dirty="0" smtClean="0"/>
              <a:t>, secante, </a:t>
            </a:r>
            <a:r>
              <a:rPr lang="pt-BR" dirty="0" err="1" smtClean="0"/>
              <a:t>cosecante</a:t>
            </a:r>
            <a:r>
              <a:rPr lang="pt-BR" dirty="0" smtClean="0"/>
              <a:t>, etc.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math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dir</a:t>
            </a:r>
            <a:r>
              <a:rPr lang="pt-BR" dirty="0" smtClean="0"/>
              <a:t>(</a:t>
            </a:r>
            <a:r>
              <a:rPr lang="pt-BR" dirty="0" err="1" smtClean="0"/>
              <a:t>math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representam coleções;</a:t>
            </a:r>
          </a:p>
          <a:p>
            <a:endParaRPr lang="pt-BR" dirty="0" smtClean="0"/>
          </a:p>
          <a:p>
            <a:r>
              <a:rPr lang="pt-BR" dirty="0" smtClean="0"/>
              <a:t>Como o </a:t>
            </a:r>
            <a:r>
              <a:rPr lang="pt-BR" dirty="0" err="1" smtClean="0"/>
              <a:t>python</a:t>
            </a:r>
            <a:r>
              <a:rPr lang="pt-BR" dirty="0" smtClean="0"/>
              <a:t> é dinamicamente </a:t>
            </a:r>
            <a:r>
              <a:rPr lang="pt-BR" dirty="0" err="1" smtClean="0"/>
              <a:t>tipado</a:t>
            </a:r>
            <a:r>
              <a:rPr lang="pt-BR" dirty="0" smtClean="0"/>
              <a:t>, não precisamos declarar o tipo de uma lista. Ela é uma lista e pronto.</a:t>
            </a:r>
          </a:p>
          <a:p>
            <a:endParaRPr lang="pt-BR" dirty="0" smtClean="0"/>
          </a:p>
          <a:p>
            <a:r>
              <a:rPr lang="pt-BR" dirty="0" smtClean="0"/>
              <a:t>Declaramos listas com o uso de colchetes;</a:t>
            </a:r>
            <a:endParaRPr lang="pt-BR" dirty="0"/>
          </a:p>
          <a:p>
            <a:r>
              <a:rPr lang="pt-BR" dirty="0" smtClean="0"/>
              <a:t>lista = [] # declara uma lista </a:t>
            </a:r>
            <a:r>
              <a:rPr lang="pt-BR" dirty="0" err="1" smtClean="0"/>
              <a:t>vaiza</a:t>
            </a:r>
            <a:endParaRPr lang="pt-BR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Listas podem ser fracionadas assim como strings;</a:t>
            </a:r>
          </a:p>
          <a:p>
            <a:endParaRPr lang="pt-BR" dirty="0" smtClean="0"/>
          </a:p>
          <a:p>
            <a:r>
              <a:rPr lang="pt-BR" dirty="0" smtClean="0"/>
              <a:t>Listas possuem alguns métodos interessantes, como </a:t>
            </a:r>
            <a:r>
              <a:rPr lang="pt-BR" dirty="0" err="1" smtClean="0"/>
              <a:t>sort</a:t>
            </a:r>
            <a:r>
              <a:rPr lang="pt-BR" dirty="0" smtClean="0"/>
              <a:t>() e </a:t>
            </a:r>
            <a:r>
              <a:rPr lang="pt-BR" dirty="0" err="1" smtClean="0"/>
              <a:t>append</a:t>
            </a:r>
            <a:r>
              <a:rPr lang="pt-BR" dirty="0" smtClean="0"/>
              <a:t>(objeto);</a:t>
            </a:r>
          </a:p>
          <a:p>
            <a:endParaRPr lang="pt-BR" dirty="0" smtClean="0"/>
          </a:p>
          <a:p>
            <a:r>
              <a:rPr lang="pt-BR" dirty="0" smtClean="0"/>
              <a:t>Todo o fracionamento de lista gera uma nova lista. Os métodos </a:t>
            </a:r>
            <a:r>
              <a:rPr lang="pt-BR" dirty="0" err="1" smtClean="0"/>
              <a:t>sort</a:t>
            </a:r>
            <a:r>
              <a:rPr lang="pt-BR" dirty="0" smtClean="0"/>
              <a:t> e </a:t>
            </a:r>
            <a:r>
              <a:rPr lang="pt-BR" dirty="0" err="1" smtClean="0"/>
              <a:t>append</a:t>
            </a:r>
            <a:r>
              <a:rPr lang="pt-BR" dirty="0" smtClean="0"/>
              <a:t> não geram uma nova lista;</a:t>
            </a:r>
            <a:endParaRPr lang="pt-B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Podemos atribuir listas fracionadas;</a:t>
            </a:r>
          </a:p>
          <a:p>
            <a:endParaRPr lang="pt-BR" dirty="0" smtClean="0"/>
          </a:p>
          <a:p>
            <a:r>
              <a:rPr lang="pt-BR" dirty="0" smtClean="0"/>
              <a:t>Podemos somar listas;</a:t>
            </a:r>
          </a:p>
          <a:p>
            <a:endParaRPr lang="pt-BR" dirty="0" smtClean="0"/>
          </a:p>
          <a:p>
            <a:r>
              <a:rPr lang="pt-BR" dirty="0" smtClean="0"/>
              <a:t>Podemos manipular as listas e seus objetos;</a:t>
            </a:r>
          </a:p>
          <a:p>
            <a:endParaRPr lang="pt-BR" dirty="0" smtClean="0"/>
          </a:p>
          <a:p>
            <a:r>
              <a:rPr lang="pt-BR" dirty="0" smtClean="0"/>
              <a:t>Listas podem ser iteradas;</a:t>
            </a:r>
          </a:p>
          <a:p>
            <a:endParaRPr lang="pt-BR" dirty="0" smtClean="0"/>
          </a:p>
          <a:p>
            <a:r>
              <a:rPr lang="pt-BR" dirty="0" smtClean="0"/>
              <a:t>Listas são mutáveis. Podemos alterar seu conteúdo;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iteração de listas nos permite percorrer todos os objetos da lista, e realizar operações sobre os mesmos;</a:t>
            </a:r>
          </a:p>
          <a:p>
            <a:endParaRPr lang="pt-BR" dirty="0" smtClean="0"/>
          </a:p>
          <a:p>
            <a:r>
              <a:rPr lang="pt-BR" dirty="0" smtClean="0"/>
              <a:t>Ao iteramos listas, a mesma permanece inalterada;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for x in lista: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x, </a:t>
            </a:r>
            <a:r>
              <a:rPr lang="pt-BR" dirty="0" err="1" smtClean="0"/>
              <a:t>type</a:t>
            </a:r>
            <a:r>
              <a:rPr lang="pt-BR" dirty="0" smtClean="0"/>
              <a:t>(x)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err="1" smtClean="0"/>
              <a:t>Iteradores</a:t>
            </a:r>
            <a:r>
              <a:rPr lang="pt-BR" dirty="0" smtClean="0"/>
              <a:t> servem para listas, strings e qualquer objeto que implemente a interface de iteração!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elas serem mutáveis, as vezes você pode ter duas variáveis apontando para a mesma lista;</a:t>
            </a:r>
          </a:p>
          <a:p>
            <a:endParaRPr lang="pt-BR" dirty="0" smtClean="0"/>
          </a:p>
          <a:p>
            <a:r>
              <a:rPr lang="pt-BR" dirty="0" smtClean="0"/>
              <a:t>Caso isto aconteça, qualquer modificação em uma, irá afetar a outra;</a:t>
            </a:r>
          </a:p>
          <a:p>
            <a:endParaRPr lang="pt-BR" dirty="0" smtClean="0"/>
          </a:p>
          <a:p>
            <a:r>
              <a:rPr lang="pt-BR" dirty="0" smtClean="0"/>
              <a:t>Dependendo da tarefa, é melhor utilizar </a:t>
            </a:r>
            <a:r>
              <a:rPr lang="pt-BR" dirty="0" err="1" smtClean="0"/>
              <a:t>tuplas</a:t>
            </a:r>
            <a:r>
              <a:rPr lang="pt-BR" dirty="0" smtClean="0"/>
              <a:t> que são imutáveis!</a:t>
            </a:r>
            <a:endParaRPr lang="pt-B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como listas;</a:t>
            </a:r>
          </a:p>
          <a:p>
            <a:endParaRPr lang="pt-BR" dirty="0" smtClean="0"/>
          </a:p>
          <a:p>
            <a:r>
              <a:rPr lang="pt-BR" dirty="0" err="1" smtClean="0"/>
              <a:t>Tuplas</a:t>
            </a:r>
            <a:r>
              <a:rPr lang="pt-BR" dirty="0" smtClean="0"/>
              <a:t> são imutáveis, ou seja, seus dados não podem ser alterados localmente (você precisa gerar uma cópia);</a:t>
            </a:r>
          </a:p>
          <a:p>
            <a:endParaRPr lang="pt-BR" dirty="0" smtClean="0"/>
          </a:p>
          <a:p>
            <a:r>
              <a:rPr lang="pt-BR" dirty="0" err="1" smtClean="0"/>
              <a:t>Tuplas</a:t>
            </a:r>
            <a:r>
              <a:rPr lang="pt-BR" dirty="0" smtClean="0"/>
              <a:t> são declaradas com ();</a:t>
            </a:r>
          </a:p>
          <a:p>
            <a:endParaRPr lang="pt-BR" dirty="0" smtClean="0"/>
          </a:p>
          <a:p>
            <a:r>
              <a:rPr lang="pt-BR" dirty="0" smtClean="0"/>
              <a:t>São ordenadas por posição (assim como listas);</a:t>
            </a:r>
          </a:p>
          <a:p>
            <a:endParaRPr lang="pt-BR" dirty="0" smtClean="0"/>
          </a:p>
          <a:p>
            <a:r>
              <a:rPr lang="pt-BR" dirty="0" smtClean="0"/>
              <a:t>Podem ser iteradas via for x in </a:t>
            </a:r>
            <a:r>
              <a:rPr lang="pt-BR" dirty="0" err="1" smtClean="0"/>
              <a:t>tupla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r>
              <a:rPr lang="pt-BR" dirty="0" smtClean="0"/>
              <a:t> x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listas = mutáveis;</a:t>
            </a:r>
          </a:p>
          <a:p>
            <a:endParaRPr lang="pt-BR" dirty="0" smtClean="0"/>
          </a:p>
          <a:p>
            <a:r>
              <a:rPr lang="pt-BR" dirty="0" err="1" smtClean="0"/>
              <a:t>tuplas</a:t>
            </a:r>
            <a:r>
              <a:rPr lang="pt-BR" dirty="0" smtClean="0"/>
              <a:t> = imutáveis;</a:t>
            </a:r>
          </a:p>
          <a:p>
            <a:endParaRPr lang="pt-BR" dirty="0" smtClean="0"/>
          </a:p>
          <a:p>
            <a:r>
              <a:rPr lang="pt-BR" dirty="0" smtClean="0"/>
              <a:t>listas são ordenáveis! </a:t>
            </a:r>
            <a:r>
              <a:rPr lang="pt-BR" dirty="0" err="1" smtClean="0"/>
              <a:t>Tuplas</a:t>
            </a:r>
            <a:r>
              <a:rPr lang="pt-BR" dirty="0" smtClean="0"/>
              <a:t> precisam ser convertidas em listas para serem ordenadas;</a:t>
            </a:r>
          </a:p>
          <a:p>
            <a:endParaRPr lang="pt-BR" dirty="0" smtClean="0"/>
          </a:p>
          <a:p>
            <a:r>
              <a:rPr lang="pt-BR" dirty="0" err="1" smtClean="0"/>
              <a:t>tuplas</a:t>
            </a:r>
            <a:r>
              <a:rPr lang="pt-BR" dirty="0" smtClean="0"/>
              <a:t> garantem maior integridade  (não podem ser alteradas por ninguém!);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 Python?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Google</a:t>
            </a:r>
          </a:p>
          <a:p>
            <a:endParaRPr lang="pt-BR" dirty="0" smtClean="0"/>
          </a:p>
          <a:p>
            <a:r>
              <a:rPr lang="pt-BR" dirty="0" smtClean="0"/>
              <a:t>Industrial Light </a:t>
            </a:r>
            <a:r>
              <a:rPr lang="pt-BR" dirty="0" err="1" smtClean="0"/>
              <a:t>and</a:t>
            </a:r>
            <a:r>
              <a:rPr lang="pt-BR" dirty="0" smtClean="0"/>
              <a:t> Magic;</a:t>
            </a:r>
          </a:p>
          <a:p>
            <a:endParaRPr lang="pt-BR" dirty="0" smtClean="0"/>
          </a:p>
          <a:p>
            <a:r>
              <a:rPr lang="pt-BR" dirty="0" smtClean="0"/>
              <a:t>IBM;</a:t>
            </a:r>
          </a:p>
          <a:p>
            <a:endParaRPr lang="pt-BR" dirty="0" smtClean="0"/>
          </a:p>
          <a:p>
            <a:r>
              <a:rPr lang="pt-BR" dirty="0" smtClean="0"/>
              <a:t>ESRI;</a:t>
            </a:r>
          </a:p>
          <a:p>
            <a:endParaRPr lang="pt-BR" dirty="0" smtClean="0"/>
          </a:p>
          <a:p>
            <a:r>
              <a:rPr lang="pt-BR" dirty="0" smtClean="0"/>
              <a:t>TerraVision</a:t>
            </a:r>
            <a:endParaRPr lang="pt-B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Dicionários são coleções;</a:t>
            </a:r>
          </a:p>
          <a:p>
            <a:endParaRPr lang="pt-BR" dirty="0" smtClean="0"/>
          </a:p>
          <a:p>
            <a:r>
              <a:rPr lang="pt-BR" dirty="0" smtClean="0"/>
              <a:t>Ao invés de serem indexados pela posição, são indexados por uma chave;</a:t>
            </a:r>
          </a:p>
          <a:p>
            <a:endParaRPr lang="pt-BR" dirty="0" smtClean="0"/>
          </a:p>
          <a:p>
            <a:r>
              <a:rPr lang="pt-BR" dirty="0" smtClean="0"/>
              <a:t>Os objetos de chave podem ser de qualquer tipo, até números;</a:t>
            </a:r>
          </a:p>
          <a:p>
            <a:endParaRPr lang="pt-BR" dirty="0" smtClean="0"/>
          </a:p>
          <a:p>
            <a:r>
              <a:rPr lang="pt-BR" dirty="0" smtClean="0"/>
              <a:t>Dicionários não são iteráveis. Suas chaves e valores são;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Dicionários se comportam como listas (são mutáveis);</a:t>
            </a:r>
          </a:p>
          <a:p>
            <a:endParaRPr lang="pt-BR" dirty="0" smtClean="0"/>
          </a:p>
          <a:p>
            <a:r>
              <a:rPr lang="pt-BR" dirty="0" smtClean="0"/>
              <a:t>Dicionários podem crescer arbitrariamente;</a:t>
            </a:r>
          </a:p>
          <a:p>
            <a:endParaRPr lang="pt-BR" dirty="0" smtClean="0"/>
          </a:p>
          <a:p>
            <a:r>
              <a:rPr lang="pt-BR" dirty="0" smtClean="0"/>
              <a:t>Podemos testar se existe uma chave no dicionário;</a:t>
            </a:r>
          </a:p>
          <a:p>
            <a:endParaRPr lang="pt-BR" dirty="0" smtClean="0"/>
          </a:p>
          <a:p>
            <a:r>
              <a:rPr lang="pt-BR" dirty="0" smtClean="0"/>
              <a:t>É bastante utilizado para indexar objetos com significado (busca por chave!);</a:t>
            </a:r>
            <a:endParaRPr lang="pt-B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Arquivos são...arquivos!</a:t>
            </a:r>
          </a:p>
          <a:p>
            <a:endParaRPr lang="pt-BR" dirty="0" smtClean="0"/>
          </a:p>
          <a:p>
            <a:r>
              <a:rPr lang="pt-BR" dirty="0" smtClean="0"/>
              <a:t>Podemos ler e escrever arquivos texto e arquivos binários com o Python!</a:t>
            </a:r>
          </a:p>
          <a:p>
            <a:endParaRPr lang="pt-BR" dirty="0" smtClean="0"/>
          </a:p>
          <a:p>
            <a:r>
              <a:rPr lang="pt-BR" dirty="0" smtClean="0"/>
              <a:t>Todos os arquivos tem uma interface comum;</a:t>
            </a:r>
          </a:p>
          <a:p>
            <a:endParaRPr lang="pt-BR" dirty="0" smtClean="0"/>
          </a:p>
          <a:p>
            <a:r>
              <a:rPr lang="pt-BR" dirty="0" smtClean="0"/>
              <a:t>A função open é responsável por abrir os arquivos;</a:t>
            </a:r>
          </a:p>
          <a:p>
            <a:endParaRPr lang="pt-BR" dirty="0" smtClean="0"/>
          </a:p>
          <a:p>
            <a:r>
              <a:rPr lang="pt-BR" dirty="0" err="1" smtClean="0"/>
              <a:t>variavel</a:t>
            </a:r>
            <a:r>
              <a:rPr lang="pt-BR" dirty="0" smtClean="0"/>
              <a:t> = open(“caminho”,”modo de abertura”)</a:t>
            </a:r>
            <a:endParaRPr lang="pt-B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Existem modos de abertura para leitura, escrita, concatenação (junta ao fim do arquivo);</a:t>
            </a:r>
          </a:p>
          <a:p>
            <a:endParaRPr lang="pt-BR" dirty="0" smtClean="0"/>
          </a:p>
          <a:p>
            <a:r>
              <a:rPr lang="pt-BR" dirty="0" smtClean="0"/>
              <a:t>Todos estes modos também estão disponíveis no formato </a:t>
            </a:r>
            <a:r>
              <a:rPr lang="pt-BR" i="1" dirty="0" smtClean="0"/>
              <a:t>byte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Métodos especiais para ler todo o arquivo, ler lotes de bytes, linhas ou linha a linha;</a:t>
            </a:r>
            <a:endParaRPr lang="pt-B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para escrever bytes ou linhas;</a:t>
            </a:r>
          </a:p>
          <a:p>
            <a:endParaRPr lang="pt-BR" dirty="0" smtClean="0"/>
          </a:p>
          <a:p>
            <a:r>
              <a:rPr lang="pt-BR" dirty="0" smtClean="0"/>
              <a:t>Contém métodos para abrir e fechar. Fechar manualmente não é estritamente necessário, mas é uma boa </a:t>
            </a:r>
            <a:r>
              <a:rPr lang="pt-BR" dirty="0" err="1" smtClean="0"/>
              <a:t>ideia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mutável x imutável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Coisas mutáveis podem ser alteradas localmente;</a:t>
            </a:r>
          </a:p>
          <a:p>
            <a:endParaRPr lang="pt-BR" dirty="0" smtClean="0"/>
          </a:p>
          <a:p>
            <a:r>
              <a:rPr lang="pt-BR" dirty="0" smtClean="0"/>
              <a:t>Coisas imutáveis não podem ser alteradas localmente. O </a:t>
            </a:r>
            <a:r>
              <a:rPr lang="pt-BR" dirty="0" err="1" smtClean="0"/>
              <a:t>python</a:t>
            </a:r>
            <a:r>
              <a:rPr lang="pt-BR" dirty="0" smtClean="0"/>
              <a:t> geralmente gera uma nova cópia para o usuário;</a:t>
            </a:r>
          </a:p>
          <a:p>
            <a:endParaRPr lang="pt-BR" dirty="0" smtClean="0"/>
          </a:p>
          <a:p>
            <a:r>
              <a:rPr lang="pt-BR" dirty="0" smtClean="0"/>
              <a:t>Fique atento!</a:t>
            </a:r>
            <a:endParaRPr lang="pt-B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x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preciso tomar cuidado com a diferença entre referência e cópia;</a:t>
            </a:r>
          </a:p>
          <a:p>
            <a:endParaRPr lang="pt-BR" dirty="0" smtClean="0"/>
          </a:p>
          <a:p>
            <a:r>
              <a:rPr lang="pt-BR" dirty="0" smtClean="0"/>
              <a:t>Dois objetos que apontam para mesma referência serão alterados quando mexermos no objeto que está apontado pela referência;</a:t>
            </a:r>
          </a:p>
          <a:p>
            <a:endParaRPr lang="pt-BR" dirty="0" smtClean="0"/>
          </a:p>
          <a:p>
            <a:r>
              <a:rPr lang="pt-BR" dirty="0" smtClean="0"/>
              <a:t>Cópia é cópia. Gera um novo objeto e nova referência;</a:t>
            </a:r>
            <a:endParaRPr lang="pt-B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Identação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Controle de Fluxo;</a:t>
            </a:r>
          </a:p>
          <a:p>
            <a:endParaRPr lang="pt-BR" dirty="0" smtClean="0"/>
          </a:p>
          <a:p>
            <a:r>
              <a:rPr lang="pt-BR" dirty="0" smtClean="0"/>
              <a:t>Atribuição;</a:t>
            </a:r>
          </a:p>
          <a:p>
            <a:endParaRPr lang="pt-BR" dirty="0" smtClean="0"/>
          </a:p>
          <a:p>
            <a:r>
              <a:rPr lang="pt-BR" dirty="0" smtClean="0"/>
              <a:t>Expressões;</a:t>
            </a:r>
          </a:p>
          <a:p>
            <a:endParaRPr lang="pt-BR" dirty="0" smtClean="0"/>
          </a:p>
          <a:p>
            <a:r>
              <a:rPr lang="pt-BR" dirty="0" smtClean="0"/>
              <a:t>Impressão;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Identação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</a:t>
            </a:r>
            <a:r>
              <a:rPr lang="pt-BR" dirty="0" err="1" smtClean="0"/>
              <a:t>python</a:t>
            </a:r>
            <a:r>
              <a:rPr lang="pt-BR" dirty="0" smtClean="0"/>
              <a:t> não se usa chaves ou colchetes para indicar blocos;</a:t>
            </a:r>
          </a:p>
          <a:p>
            <a:endParaRPr lang="pt-BR" dirty="0" smtClean="0"/>
          </a:p>
          <a:p>
            <a:r>
              <a:rPr lang="pt-BR" dirty="0" smtClean="0"/>
              <a:t>Isto é feito pela </a:t>
            </a:r>
            <a:r>
              <a:rPr lang="pt-BR" dirty="0" err="1" smtClean="0"/>
              <a:t>identação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Pode parecer estranho, mas funciona! E é mais legível!</a:t>
            </a:r>
          </a:p>
          <a:p>
            <a:endParaRPr lang="pt-BR" dirty="0" smtClean="0"/>
          </a:p>
          <a:p>
            <a:r>
              <a:rPr lang="pt-BR" dirty="0" smtClean="0"/>
              <a:t>É como se estivéssemos percorrendo seções de um livro;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procedimentos de instalação variam de acordo com cada sistema operacional;</a:t>
            </a:r>
          </a:p>
          <a:p>
            <a:endParaRPr lang="pt-BR" dirty="0" smtClean="0"/>
          </a:p>
          <a:p>
            <a:r>
              <a:rPr lang="pt-BR" dirty="0" smtClean="0"/>
              <a:t>No Windows é só fazer o download e executar;</a:t>
            </a:r>
          </a:p>
          <a:p>
            <a:endParaRPr lang="pt-BR" dirty="0" smtClean="0"/>
          </a:p>
          <a:p>
            <a:r>
              <a:rPr lang="pt-BR" dirty="0" smtClean="0"/>
              <a:t>Para quem já vai usar com o </a:t>
            </a:r>
            <a:r>
              <a:rPr lang="pt-BR" dirty="0" err="1" smtClean="0"/>
              <a:t>ArcGIS</a:t>
            </a:r>
            <a:r>
              <a:rPr lang="pt-BR" dirty="0" smtClean="0"/>
              <a:t> não é preciso fazer nada. São instalados juntos.</a:t>
            </a:r>
            <a:endParaRPr lang="pt-B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Identação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identação</a:t>
            </a:r>
            <a:r>
              <a:rPr lang="pt-BR" dirty="0" smtClean="0"/>
              <a:t> pode ser feita por espaços ou tabulações;</a:t>
            </a:r>
          </a:p>
          <a:p>
            <a:endParaRPr lang="pt-BR" dirty="0" smtClean="0"/>
          </a:p>
          <a:p>
            <a:r>
              <a:rPr lang="pt-BR" dirty="0" smtClean="0"/>
              <a:t>Não existe melhor ou pior. É uma questão de estilo e a maioria dos programas de texto podem converter tabulações em espaços e vice-versa;</a:t>
            </a:r>
          </a:p>
          <a:p>
            <a:endParaRPr lang="pt-BR" dirty="0" smtClean="0"/>
          </a:p>
          <a:p>
            <a:r>
              <a:rPr lang="pt-BR" dirty="0" smtClean="0"/>
              <a:t>Bom-senso: NÃO misture tabulação com </a:t>
            </a:r>
            <a:r>
              <a:rPr lang="pt-BR" dirty="0" err="1" smtClean="0"/>
              <a:t>identação</a:t>
            </a:r>
            <a:r>
              <a:rPr lang="pt-BR" dirty="0" smtClean="0"/>
              <a:t>!</a:t>
            </a:r>
            <a:endParaRPr lang="pt-B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termos sucesso na criação de programas e scripts, devemos tratar diversas situações;</a:t>
            </a:r>
          </a:p>
          <a:p>
            <a:endParaRPr lang="pt-BR" dirty="0" smtClean="0"/>
          </a:p>
          <a:p>
            <a:r>
              <a:rPr lang="pt-BR" dirty="0" smtClean="0"/>
              <a:t>Para isto, temos os controles de fluxo, que nos irão permitir distinguir duas situações distintas e tratá-las de forma diferente ou até mesmo executar uma tarefa até quando seja necessário;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if-else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If-elif-else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while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iteração;</a:t>
            </a:r>
          </a:p>
          <a:p>
            <a:endParaRPr lang="pt-BR" dirty="0" smtClean="0"/>
          </a:p>
          <a:p>
            <a:r>
              <a:rPr lang="pt-BR" dirty="0" smtClean="0"/>
              <a:t>“switch"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famoso </a:t>
            </a:r>
            <a:r>
              <a:rPr lang="pt-BR" dirty="0" err="1" smtClean="0"/>
              <a:t>if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err="1" smtClean="0"/>
              <a:t>if</a:t>
            </a:r>
            <a:r>
              <a:rPr lang="pt-BR" dirty="0" smtClean="0"/>
              <a:t> tem o seguinte formato: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Se (expressão) for verdadeira:</a:t>
            </a:r>
          </a:p>
          <a:p>
            <a:pPr lvl="2"/>
            <a:r>
              <a:rPr lang="pt-BR" dirty="0" smtClean="0"/>
              <a:t>Execute bloco para V;</a:t>
            </a:r>
            <a:endParaRPr lang="pt-BR" dirty="0"/>
          </a:p>
          <a:p>
            <a:pPr lvl="1"/>
            <a:r>
              <a:rPr lang="pt-BR" dirty="0" smtClean="0"/>
              <a:t>Senão:</a:t>
            </a:r>
          </a:p>
          <a:p>
            <a:pPr lvl="2"/>
            <a:r>
              <a:rPr lang="pt-BR" dirty="0" smtClean="0"/>
              <a:t>Execute bloco para F;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a principal estrutura de controle de fluxo (em qualquer linguagem de programação);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err="1" smtClean="0"/>
              <a:t>ifs</a:t>
            </a:r>
            <a:r>
              <a:rPr lang="pt-BR" dirty="0" smtClean="0"/>
              <a:t> podem aparecer sozinhos (não necessitam de um </a:t>
            </a:r>
            <a:r>
              <a:rPr lang="pt-BR" dirty="0" err="1" smtClean="0"/>
              <a:t>else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err="1" smtClean="0"/>
              <a:t>ifs</a:t>
            </a:r>
            <a:r>
              <a:rPr lang="pt-BR" dirty="0" smtClean="0"/>
              <a:t> “escolhem” seu caminho pelo resultado de uma expressão, que pode ser tão complexa quanto o desenvolvedor deseje;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if-elseif-else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Podemos utilizar a expressão </a:t>
            </a:r>
            <a:r>
              <a:rPr lang="pt-BR" dirty="0" err="1" smtClean="0"/>
              <a:t>elseif</a:t>
            </a:r>
            <a:r>
              <a:rPr lang="pt-BR" dirty="0" smtClean="0"/>
              <a:t> se temos uma segunda condição que precisamos testar, assim: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 (condicao1):</a:t>
            </a:r>
          </a:p>
          <a:p>
            <a:pPr>
              <a:buNone/>
            </a:pPr>
            <a:r>
              <a:rPr lang="pt-BR" dirty="0" smtClean="0"/>
              <a:t>	# executa acao1</a:t>
            </a:r>
          </a:p>
          <a:p>
            <a:pPr>
              <a:buNone/>
            </a:pPr>
            <a:r>
              <a:rPr lang="pt-BR" dirty="0" err="1" smtClean="0"/>
              <a:t>elif</a:t>
            </a:r>
            <a:r>
              <a:rPr lang="pt-BR" dirty="0" smtClean="0"/>
              <a:t> (condicao2):</a:t>
            </a:r>
          </a:p>
          <a:p>
            <a:pPr>
              <a:buNone/>
            </a:pPr>
            <a:r>
              <a:rPr lang="pt-BR" dirty="0" smtClean="0"/>
              <a:t>	# executa acao2</a:t>
            </a:r>
          </a:p>
          <a:p>
            <a:pPr>
              <a:buNone/>
            </a:pPr>
            <a:r>
              <a:rPr lang="pt-BR" u="sng" dirty="0" err="1" smtClean="0"/>
              <a:t>elif</a:t>
            </a:r>
            <a:r>
              <a:rPr lang="pt-BR" dirty="0" smtClean="0"/>
              <a:t> (condicao3):</a:t>
            </a:r>
          </a:p>
          <a:p>
            <a:pPr>
              <a:buNone/>
            </a:pPr>
            <a:r>
              <a:rPr lang="pt-BR" dirty="0" smtClean="0"/>
              <a:t>	# executa acao3</a:t>
            </a:r>
          </a:p>
          <a:p>
            <a:pPr>
              <a:buNone/>
            </a:pPr>
            <a:r>
              <a:rPr lang="pt-BR" dirty="0" err="1" smtClean="0"/>
              <a:t>else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# executa </a:t>
            </a:r>
            <a:r>
              <a:rPr lang="pt-BR" dirty="0" err="1" smtClean="0"/>
              <a:t>acao</a:t>
            </a:r>
            <a:r>
              <a:rPr lang="pt-BR" dirty="0" smtClean="0"/>
              <a:t> que não satisfaz nem 1, nem 2 e nem 3;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tipo de loop mais simples;</a:t>
            </a:r>
          </a:p>
          <a:p>
            <a:endParaRPr lang="pt-BR" dirty="0" smtClean="0"/>
          </a:p>
          <a:p>
            <a:r>
              <a:rPr lang="pt-BR" dirty="0" smtClean="0"/>
              <a:t>O loop </a:t>
            </a:r>
            <a:r>
              <a:rPr lang="pt-BR" dirty="0" err="1" smtClean="0"/>
              <a:t>while</a:t>
            </a:r>
            <a:r>
              <a:rPr lang="pt-BR" dirty="0" smtClean="0"/>
              <a:t> executa um bloco de instruções até que a expressão em seu cabeçalho seja falsa;</a:t>
            </a:r>
          </a:p>
          <a:p>
            <a:endParaRPr lang="pt-BR" dirty="0" smtClean="0"/>
          </a:p>
          <a:p>
            <a:r>
              <a:rPr lang="pt-BR" dirty="0" smtClean="0"/>
              <a:t>Se ao entrar no loop a expressão for falsa, o bloco NUNCA será executado;</a:t>
            </a:r>
            <a:endParaRPr lang="pt-BR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expressao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 smtClean="0"/>
              <a:t>	# bloco de instruções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“oi”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O loop acima irá imprimir “oi” enquanto o resultado de </a:t>
            </a:r>
            <a:r>
              <a:rPr lang="pt-BR" dirty="0" err="1" smtClean="0"/>
              <a:t>expressao</a:t>
            </a:r>
            <a:r>
              <a:rPr lang="pt-BR" dirty="0" smtClean="0"/>
              <a:t> for verdadeiro;</a:t>
            </a:r>
          </a:p>
          <a:p>
            <a:endParaRPr lang="pt-BR" dirty="0" smtClean="0"/>
          </a:p>
          <a:p>
            <a:r>
              <a:rPr lang="pt-BR" dirty="0" smtClean="0"/>
              <a:t>Loops </a:t>
            </a:r>
            <a:r>
              <a:rPr lang="pt-BR" dirty="0" err="1" smtClean="0"/>
              <a:t>while</a:t>
            </a:r>
            <a:r>
              <a:rPr lang="pt-BR" dirty="0" smtClean="0"/>
              <a:t> podem ter um bloco </a:t>
            </a:r>
            <a:r>
              <a:rPr lang="pt-BR" dirty="0" err="1" smtClean="0"/>
              <a:t>else</a:t>
            </a:r>
            <a:r>
              <a:rPr lang="pt-BR" dirty="0" smtClean="0"/>
              <a:t> extra – ele é executado quando a expressão no cabeçalho é falsa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= 0</a:t>
            </a:r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a &lt; 10: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a</a:t>
            </a:r>
          </a:p>
          <a:p>
            <a:pPr>
              <a:buNone/>
            </a:pPr>
            <a:r>
              <a:rPr lang="pt-BR" dirty="0" smtClean="0"/>
              <a:t>	a += 1</a:t>
            </a:r>
          </a:p>
          <a:p>
            <a:pPr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“</a:t>
            </a:r>
            <a:r>
              <a:rPr lang="pt-BR" dirty="0" err="1" smtClean="0"/>
              <a:t>oops</a:t>
            </a:r>
            <a:r>
              <a:rPr lang="pt-BR" dirty="0" smtClean="0"/>
              <a:t>, avaliado como falso”</a:t>
            </a:r>
            <a:endParaRPr lang="pt-BR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loop for é muito fácil de ser escrito!</a:t>
            </a:r>
          </a:p>
          <a:p>
            <a:endParaRPr lang="pt-BR" dirty="0" smtClean="0"/>
          </a:p>
          <a:p>
            <a:r>
              <a:rPr lang="pt-BR" dirty="0" smtClean="0"/>
              <a:t>Geralmente utilizado para percorrer uma coleção de elementos desempacotando cada um;</a:t>
            </a:r>
          </a:p>
          <a:p>
            <a:endParaRPr lang="pt-BR" dirty="0" smtClean="0"/>
          </a:p>
          <a:p>
            <a:r>
              <a:rPr lang="pt-BR" dirty="0" smtClean="0"/>
              <a:t>Tem truques muito legais, utilizando funções e compreensões de lista;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Existem várias implementações do Python;</a:t>
            </a:r>
          </a:p>
          <a:p>
            <a:endParaRPr lang="pt-BR" dirty="0" smtClean="0"/>
          </a:p>
          <a:p>
            <a:r>
              <a:rPr lang="pt-BR" dirty="0" smtClean="0"/>
              <a:t>A mais comum é </a:t>
            </a:r>
            <a:r>
              <a:rPr lang="pt-BR" dirty="0" err="1" smtClean="0"/>
              <a:t>CPython</a:t>
            </a:r>
            <a:r>
              <a:rPr lang="pt-BR" dirty="0" smtClean="0"/>
              <a:t>, escrita em ANSI C (C portável);</a:t>
            </a:r>
          </a:p>
          <a:p>
            <a:endParaRPr lang="pt-BR" dirty="0" smtClean="0"/>
          </a:p>
          <a:p>
            <a:r>
              <a:rPr lang="pt-BR" dirty="0" smtClean="0"/>
              <a:t>Aqui apresentaremos os tipos básicos, </a:t>
            </a:r>
            <a:r>
              <a:rPr lang="pt-BR" dirty="0" err="1" smtClean="0"/>
              <a:t>operaçãoes</a:t>
            </a:r>
            <a:r>
              <a:rPr lang="pt-BR" dirty="0" smtClean="0"/>
              <a:t> e chamadas;</a:t>
            </a:r>
          </a:p>
          <a:p>
            <a:endParaRPr lang="pt-BR" dirty="0" smtClean="0"/>
          </a:p>
          <a:p>
            <a:r>
              <a:rPr lang="pt-BR" dirty="0" smtClean="0"/>
              <a:t>Dividido em:</a:t>
            </a:r>
          </a:p>
          <a:p>
            <a:pPr lvl="1"/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números</a:t>
            </a:r>
          </a:p>
          <a:p>
            <a:pPr lvl="1"/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módulos</a:t>
            </a:r>
          </a:p>
          <a:p>
            <a:pPr lvl="1"/>
            <a:r>
              <a:rPr lang="pt-BR" dirty="0" smtClean="0"/>
              <a:t>funções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operadores comuns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cada tipo de dados discutiremos operações comuns e as famosas pegadinhas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Você não precisa controlar quando sair de um loop for, o Python já faz isso por você;</a:t>
            </a:r>
          </a:p>
          <a:p>
            <a:endParaRPr lang="pt-BR" dirty="0" smtClean="0"/>
          </a:p>
          <a:p>
            <a:r>
              <a:rPr lang="pt-BR" dirty="0" smtClean="0"/>
              <a:t>Você pode produzir </a:t>
            </a:r>
            <a:r>
              <a:rPr lang="pt-BR" dirty="0" err="1" smtClean="0"/>
              <a:t>sequências</a:t>
            </a:r>
            <a:r>
              <a:rPr lang="pt-BR" dirty="0" smtClean="0"/>
              <a:t> para usar nos loops for: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for x in </a:t>
            </a:r>
            <a:r>
              <a:rPr lang="pt-BR" dirty="0" err="1" smtClean="0"/>
              <a:t>xrange</a:t>
            </a:r>
            <a:r>
              <a:rPr lang="pt-BR" dirty="0" smtClean="0"/>
              <a:t>(100):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x # </a:t>
            </a:r>
            <a:r>
              <a:rPr lang="pt-BR" dirty="0" err="1" smtClean="0"/>
              <a:t>printa</a:t>
            </a:r>
            <a:r>
              <a:rPr lang="pt-BR" dirty="0" smtClean="0"/>
              <a:t> de 1 à 99;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for x in range(1,100,2):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x # </a:t>
            </a:r>
            <a:r>
              <a:rPr lang="pt-BR" dirty="0" err="1" smtClean="0"/>
              <a:t>printa</a:t>
            </a:r>
            <a:r>
              <a:rPr lang="pt-BR" dirty="0" smtClean="0"/>
              <a:t> de 1 à 99 de dois em dois;</a:t>
            </a:r>
            <a:endParaRPr lang="pt-BR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Os loops for desempacotam coleções e lhe mostram o objeto sob o qual ela está naquele momento: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for x in lista: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x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ou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for x in </a:t>
            </a:r>
            <a:r>
              <a:rPr lang="pt-BR" dirty="0" err="1" smtClean="0"/>
              <a:t>tupla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x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ou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for x in </a:t>
            </a:r>
            <a:r>
              <a:rPr lang="pt-BR" dirty="0" err="1" smtClean="0"/>
              <a:t>dicionario</a:t>
            </a:r>
            <a:r>
              <a:rPr lang="pt-BR" dirty="0" smtClean="0"/>
              <a:t>.</a:t>
            </a:r>
            <a:r>
              <a:rPr lang="pt-BR" dirty="0" err="1" smtClean="0"/>
              <a:t>keys</a:t>
            </a:r>
            <a:r>
              <a:rPr lang="pt-BR" dirty="0" smtClean="0"/>
              <a:t>():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dicionario</a:t>
            </a:r>
            <a:r>
              <a:rPr lang="pt-BR" dirty="0" smtClean="0"/>
              <a:t>[x]</a:t>
            </a:r>
            <a:endParaRPr lang="pt-BR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construção comum em linguagens de programação é a instrução SWITCH;</a:t>
            </a:r>
          </a:p>
          <a:p>
            <a:endParaRPr lang="pt-BR" dirty="0" smtClean="0"/>
          </a:p>
          <a:p>
            <a:r>
              <a:rPr lang="pt-BR" dirty="0" smtClean="0"/>
              <a:t>Um switch serve para substituir vários </a:t>
            </a:r>
            <a:r>
              <a:rPr lang="pt-BR" dirty="0" err="1" smtClean="0"/>
              <a:t>elif</a:t>
            </a:r>
            <a:r>
              <a:rPr lang="pt-BR" dirty="0" smtClean="0"/>
              <a:t> aninhados;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python</a:t>
            </a:r>
            <a:r>
              <a:rPr lang="pt-BR" dirty="0" smtClean="0"/>
              <a:t> não existe switch, mas existe um truque interessantíssimo!</a:t>
            </a:r>
            <a:endParaRPr lang="pt-BR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 = arquivo.</a:t>
            </a:r>
            <a:r>
              <a:rPr lang="pt-BR" dirty="0" err="1" smtClean="0"/>
              <a:t>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criação de módulos serve basicamente para dividirmos responsabilidades – agrupamos classes e funções parecidas logicamente;</a:t>
            </a:r>
          </a:p>
          <a:p>
            <a:endParaRPr lang="pt-BR" dirty="0" smtClean="0"/>
          </a:p>
          <a:p>
            <a:r>
              <a:rPr lang="pt-BR" dirty="0" smtClean="0"/>
              <a:t>Não existe segredo, para criar um módulo, crie um arquivo .</a:t>
            </a:r>
            <a:r>
              <a:rPr lang="pt-BR" dirty="0" err="1" smtClean="0"/>
              <a:t>py</a:t>
            </a:r>
            <a:r>
              <a:rPr lang="pt-BR" dirty="0" smtClean="0"/>
              <a:t>!;</a:t>
            </a:r>
            <a:endParaRPr lang="pt-BR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Os pacotes são coleções de módulos;</a:t>
            </a:r>
          </a:p>
          <a:p>
            <a:endParaRPr lang="pt-BR" dirty="0" smtClean="0"/>
          </a:p>
          <a:p>
            <a:r>
              <a:rPr lang="pt-BR" dirty="0" smtClean="0"/>
              <a:t>Pacotes tem o nome da pasta em que residem;</a:t>
            </a:r>
          </a:p>
          <a:p>
            <a:endParaRPr lang="pt-BR" dirty="0" smtClean="0"/>
          </a:p>
          <a:p>
            <a:r>
              <a:rPr lang="pt-BR" dirty="0" smtClean="0"/>
              <a:t>Pacotes são importados pelo nome da pasta;</a:t>
            </a:r>
          </a:p>
          <a:p>
            <a:endParaRPr lang="pt-BR" dirty="0" smtClean="0"/>
          </a:p>
          <a:p>
            <a:r>
              <a:rPr lang="pt-BR" dirty="0" smtClean="0"/>
              <a:t>Pacotes requerem que você crie um arquivo vazio __</a:t>
            </a:r>
            <a:r>
              <a:rPr lang="pt-BR" dirty="0" err="1" smtClean="0"/>
              <a:t>init__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 e coloque na raiz do mesmo;</a:t>
            </a:r>
          </a:p>
          <a:p>
            <a:endParaRPr lang="pt-BR" dirty="0" smtClean="0"/>
          </a:p>
          <a:p>
            <a:r>
              <a:rPr lang="pt-BR" dirty="0" smtClean="0"/>
              <a:t>Todos os outros arquivos que residirem naquela pasta, fazem parte do pacote!</a:t>
            </a:r>
            <a:endParaRPr lang="pt-BR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Funções são blocos de instruções que podem ser chamadas;</a:t>
            </a:r>
          </a:p>
          <a:p>
            <a:endParaRPr lang="pt-BR" dirty="0" smtClean="0"/>
          </a:p>
          <a:p>
            <a:r>
              <a:rPr lang="pt-BR" dirty="0" smtClean="0"/>
              <a:t>Funções são objetos, assim como strings, números,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Funções podem ter argumentos e/ou valores de retorno;</a:t>
            </a:r>
          </a:p>
          <a:p>
            <a:endParaRPr lang="pt-BR" dirty="0" smtClean="0"/>
          </a:p>
          <a:p>
            <a:r>
              <a:rPr lang="pt-BR" dirty="0" smtClean="0"/>
              <a:t>Funções são atribuídas com a palavra-chave </a:t>
            </a:r>
            <a:r>
              <a:rPr lang="pt-BR" dirty="0" err="1" smtClean="0"/>
              <a:t>def</a:t>
            </a:r>
            <a:endParaRPr lang="pt-BR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calcula_liquido</a:t>
            </a:r>
            <a:r>
              <a:rPr lang="pt-BR" dirty="0" smtClean="0"/>
              <a:t>(valor,porcentagem):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valor – valor * porcentagem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Esta função agora pode ser utilizada várias vezes;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sobra1 = </a:t>
            </a:r>
            <a:r>
              <a:rPr lang="pt-BR" dirty="0" err="1" smtClean="0"/>
              <a:t>calcula_liquido</a:t>
            </a:r>
            <a:r>
              <a:rPr lang="pt-BR" dirty="0" smtClean="0"/>
              <a:t>(1000,10)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sobra1</a:t>
            </a:r>
          </a:p>
          <a:p>
            <a:pPr>
              <a:buNone/>
            </a:pPr>
            <a:r>
              <a:rPr lang="pt-BR" dirty="0" smtClean="0"/>
              <a:t>sobra2 = </a:t>
            </a:r>
            <a:r>
              <a:rPr lang="pt-BR" dirty="0" err="1" smtClean="0"/>
              <a:t>cacula_liquido</a:t>
            </a:r>
            <a:r>
              <a:rPr lang="pt-BR" dirty="0" smtClean="0"/>
              <a:t>(2000,2)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sobra2</a:t>
            </a:r>
            <a:endParaRPr lang="pt-BR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Argumentos comuns</a:t>
            </a:r>
          </a:p>
          <a:p>
            <a:endParaRPr lang="pt-BR" dirty="0" smtClean="0"/>
          </a:p>
          <a:p>
            <a:r>
              <a:rPr lang="pt-BR" dirty="0" smtClean="0"/>
              <a:t>Argumentos opcionais</a:t>
            </a:r>
          </a:p>
          <a:p>
            <a:endParaRPr lang="pt-BR" dirty="0" smtClean="0"/>
          </a:p>
          <a:p>
            <a:r>
              <a:rPr lang="pt-BR" dirty="0" smtClean="0"/>
              <a:t>Argumentos posicionais</a:t>
            </a:r>
          </a:p>
          <a:p>
            <a:endParaRPr lang="pt-BR" dirty="0" smtClean="0"/>
          </a:p>
          <a:p>
            <a:r>
              <a:rPr lang="pt-BR" dirty="0" smtClean="0"/>
              <a:t>Argumentos nomeados</a:t>
            </a:r>
            <a:endParaRPr lang="pt-B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não declaramos tipos em Python, os argumentos não precisam ter declaração de tipos;</a:t>
            </a:r>
            <a:endParaRPr lang="pt-BR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funções podem ter quantos argumentos </a:t>
            </a:r>
            <a:r>
              <a:rPr lang="pt-BR" dirty="0" err="1" smtClean="0"/>
              <a:t>necessarios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Caso o argumento exista na forma comum, ele é obrigatório;</a:t>
            </a:r>
          </a:p>
          <a:p>
            <a:endParaRPr lang="pt-BR" dirty="0" smtClean="0"/>
          </a:p>
          <a:p>
            <a:r>
              <a:rPr lang="pt-BR" dirty="0" smtClean="0"/>
              <a:t>Você pode até passar nulo para ele, mas é obrigatório que algum objeto exista naquele lugar;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5552</Words>
  <Application>Microsoft Office PowerPoint</Application>
  <PresentationFormat>Apresentação na tela (4:3)</PresentationFormat>
  <Paragraphs>1061</Paragraphs>
  <Slides>141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141</vt:i4>
      </vt:variant>
    </vt:vector>
  </HeadingPairs>
  <TitlesOfParts>
    <vt:vector size="142" baseType="lpstr">
      <vt:lpstr>Tema do Office</vt:lpstr>
      <vt:lpstr>Curso Python + ArcPy</vt:lpstr>
      <vt:lpstr>Descrição Curso</vt:lpstr>
      <vt:lpstr>Instrutor</vt:lpstr>
      <vt:lpstr>Cronograma</vt:lpstr>
      <vt:lpstr>Porquê Python?</vt:lpstr>
      <vt:lpstr>Filosofia</vt:lpstr>
      <vt:lpstr>Quem usa Python?</vt:lpstr>
      <vt:lpstr>Instalação</vt:lpstr>
      <vt:lpstr>Visão Geral</vt:lpstr>
      <vt:lpstr>Conceitos e Comandos</vt:lpstr>
      <vt:lpstr>Interpretador Python</vt:lpstr>
      <vt:lpstr>Código Python (p/ o programador)</vt:lpstr>
      <vt:lpstr>Código Python (para o Python)</vt:lpstr>
      <vt:lpstr>Como o Python Executa Programas</vt:lpstr>
      <vt:lpstr>PVM</vt:lpstr>
      <vt:lpstr>Implementações PVM</vt:lpstr>
      <vt:lpstr>PVM</vt:lpstr>
      <vt:lpstr>E de qualé quiéisso?</vt:lpstr>
      <vt:lpstr>Executando programas Python</vt:lpstr>
      <vt:lpstr>Executando Via Shell</vt:lpstr>
      <vt:lpstr>Executando via Shell</vt:lpstr>
      <vt:lpstr>Executando Via duplo clique</vt:lpstr>
      <vt:lpstr>Desenvolvimento Interativo</vt:lpstr>
      <vt:lpstr>Desenvolvimento Interativo</vt:lpstr>
      <vt:lpstr>Executando em arquivos</vt:lpstr>
      <vt:lpstr>Redirecionar saída do prompt</vt:lpstr>
      <vt:lpstr>Redirecionar saída do prompt</vt:lpstr>
      <vt:lpstr>Módulo</vt:lpstr>
      <vt:lpstr>Importando Módulos</vt:lpstr>
      <vt:lpstr>Importando Módulos</vt:lpstr>
      <vt:lpstr>Espaço de Nomes</vt:lpstr>
      <vt:lpstr>Espaço de Nomes</vt:lpstr>
      <vt:lpstr>Pacotes</vt:lpstr>
      <vt:lpstr>Pacotes</vt:lpstr>
      <vt:lpstr>string</vt:lpstr>
      <vt:lpstr>delimitando string</vt:lpstr>
      <vt:lpstr>Qual delimitador de string é melhor?</vt:lpstr>
      <vt:lpstr>Escapando strings</vt:lpstr>
      <vt:lpstr>Escapando strings</vt:lpstr>
      <vt:lpstr>Sequências de escape</vt:lpstr>
      <vt:lpstr>Ministério do Python adverte</vt:lpstr>
      <vt:lpstr>Strings especiais</vt:lpstr>
      <vt:lpstr>métodos de string</vt:lpstr>
      <vt:lpstr>Fracionamento e Indexação</vt:lpstr>
      <vt:lpstr>Fracionamento e Indexação</vt:lpstr>
      <vt:lpstr>Indexação</vt:lpstr>
      <vt:lpstr>Indexação</vt:lpstr>
      <vt:lpstr>Indexação e Fracionamento</vt:lpstr>
      <vt:lpstr>Conversão (aguarde à direita)</vt:lpstr>
      <vt:lpstr>Conversão (aguarde à direita)</vt:lpstr>
      <vt:lpstr>Formatação string</vt:lpstr>
      <vt:lpstr>Formatação de string</vt:lpstr>
      <vt:lpstr>Tipagem dinâmica</vt:lpstr>
      <vt:lpstr>números</vt:lpstr>
      <vt:lpstr>Inteiros</vt:lpstr>
      <vt:lpstr>Inteiros longos</vt:lpstr>
      <vt:lpstr>Ponto Flutuante</vt:lpstr>
      <vt:lpstr>Operações numéricas</vt:lpstr>
      <vt:lpstr>Conversão para tipos complexos</vt:lpstr>
      <vt:lpstr>Precedência</vt:lpstr>
      <vt:lpstr>Ordem de precedência</vt:lpstr>
      <vt:lpstr>módulo math</vt:lpstr>
      <vt:lpstr>listas</vt:lpstr>
      <vt:lpstr>listas</vt:lpstr>
      <vt:lpstr>listas</vt:lpstr>
      <vt:lpstr>listas</vt:lpstr>
      <vt:lpstr>listas</vt:lpstr>
      <vt:lpstr>tuplas</vt:lpstr>
      <vt:lpstr>tuplas x listas</vt:lpstr>
      <vt:lpstr>dicionários</vt:lpstr>
      <vt:lpstr>dicionários</vt:lpstr>
      <vt:lpstr>arquivos</vt:lpstr>
      <vt:lpstr>arquivos</vt:lpstr>
      <vt:lpstr>arquivos</vt:lpstr>
      <vt:lpstr>mutável x imutável</vt:lpstr>
      <vt:lpstr>Referência x Cópia</vt:lpstr>
      <vt:lpstr>Slide 77</vt:lpstr>
      <vt:lpstr>Estrutura de um Programa</vt:lpstr>
      <vt:lpstr>Identação</vt:lpstr>
      <vt:lpstr>Identação</vt:lpstr>
      <vt:lpstr>Controle de Fluxo</vt:lpstr>
      <vt:lpstr>Tipos de controle</vt:lpstr>
      <vt:lpstr>if</vt:lpstr>
      <vt:lpstr>if</vt:lpstr>
      <vt:lpstr>if-elseif-else</vt:lpstr>
      <vt:lpstr>while</vt:lpstr>
      <vt:lpstr>while</vt:lpstr>
      <vt:lpstr>while</vt:lpstr>
      <vt:lpstr>for</vt:lpstr>
      <vt:lpstr>for</vt:lpstr>
      <vt:lpstr>for</vt:lpstr>
      <vt:lpstr>switch</vt:lpstr>
      <vt:lpstr>Criação de módulos</vt:lpstr>
      <vt:lpstr>Criação de pacotes</vt:lpstr>
      <vt:lpstr>Funções</vt:lpstr>
      <vt:lpstr>Funções</vt:lpstr>
      <vt:lpstr>Argumentos</vt:lpstr>
      <vt:lpstr>Argumentos</vt:lpstr>
      <vt:lpstr>Argumentos</vt:lpstr>
      <vt:lpstr>Argumentos opcionais</vt:lpstr>
      <vt:lpstr>Argumentos posicionais</vt:lpstr>
      <vt:lpstr>Argumentos nomeados</vt:lpstr>
      <vt:lpstr>Slide 103</vt:lpstr>
      <vt:lpstr>Bibliotecas populares</vt:lpstr>
      <vt:lpstr>Bibliotecas populares</vt:lpstr>
      <vt:lpstr>os</vt:lpstr>
      <vt:lpstr>os é útil para</vt:lpstr>
      <vt:lpstr>sys</vt:lpstr>
      <vt:lpstr>datetime</vt:lpstr>
      <vt:lpstr>math</vt:lpstr>
      <vt:lpstr>random</vt:lpstr>
      <vt:lpstr>Slide 112</vt:lpstr>
      <vt:lpstr>arcpy</vt:lpstr>
      <vt:lpstr>arcpy</vt:lpstr>
      <vt:lpstr>arcpy</vt:lpstr>
      <vt:lpstr>arcpy</vt:lpstr>
      <vt:lpstr>Considerações</vt:lpstr>
      <vt:lpstr>arcpy</vt:lpstr>
      <vt:lpstr>arcpy</vt:lpstr>
      <vt:lpstr>Estrutura localização</vt:lpstr>
      <vt:lpstr>Estrutura de localização</vt:lpstr>
      <vt:lpstr>Estrutura de localização</vt:lpstr>
      <vt:lpstr>Mensagens</vt:lpstr>
      <vt:lpstr>Mensagens</vt:lpstr>
      <vt:lpstr>Licenciamento</vt:lpstr>
      <vt:lpstr>Descrevendo</vt:lpstr>
      <vt:lpstr>Campos</vt:lpstr>
      <vt:lpstr>Funções Gerais</vt:lpstr>
      <vt:lpstr>Parametros</vt:lpstr>
      <vt:lpstr>Leitura/Escrita</vt:lpstr>
      <vt:lpstr>Cursores</vt:lpstr>
      <vt:lpstr>Cursores</vt:lpstr>
      <vt:lpstr>Search Cursor</vt:lpstr>
      <vt:lpstr>Insert Cursor</vt:lpstr>
      <vt:lpstr>Update Cursor</vt:lpstr>
      <vt:lpstr>Camadas x Conjunto de dados</vt:lpstr>
      <vt:lpstr>Listando dados</vt:lpstr>
      <vt:lpstr>Rodando ferramentas ArcToolBox</vt:lpstr>
      <vt:lpstr>Variáveis de ambiente</vt:lpstr>
      <vt:lpstr>Distribuindo</vt:lpstr>
      <vt:lpstr>Pulos do Gato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Python + ArcPy</dc:title>
  <dc:creator>George</dc:creator>
  <cp:lastModifiedBy>George</cp:lastModifiedBy>
  <cp:revision>152</cp:revision>
  <dcterms:created xsi:type="dcterms:W3CDTF">2011-12-17T23:50:38Z</dcterms:created>
  <dcterms:modified xsi:type="dcterms:W3CDTF">2012-02-05T14:29:59Z</dcterms:modified>
</cp:coreProperties>
</file>