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8" r:id="rId2"/>
    <p:sldMasterId id="2147483780" r:id="rId3"/>
    <p:sldMasterId id="2147483804" r:id="rId4"/>
    <p:sldMasterId id="2147483821" r:id="rId5"/>
    <p:sldMasterId id="2147483838" r:id="rId6"/>
  </p:sldMasterIdLst>
  <p:notesMasterIdLst>
    <p:notesMasterId r:id="rId47"/>
  </p:notesMasterIdLst>
  <p:sldIdLst>
    <p:sldId id="275" r:id="rId7"/>
    <p:sldId id="279" r:id="rId8"/>
    <p:sldId id="280" r:id="rId9"/>
    <p:sldId id="281" r:id="rId10"/>
    <p:sldId id="282" r:id="rId11"/>
    <p:sldId id="273" r:id="rId12"/>
    <p:sldId id="258" r:id="rId13"/>
    <p:sldId id="283" r:id="rId14"/>
    <p:sldId id="259" r:id="rId15"/>
    <p:sldId id="284" r:id="rId16"/>
    <p:sldId id="271" r:id="rId17"/>
    <p:sldId id="270" r:id="rId18"/>
    <p:sldId id="260" r:id="rId19"/>
    <p:sldId id="276" r:id="rId20"/>
    <p:sldId id="285" r:id="rId21"/>
    <p:sldId id="286" r:id="rId22"/>
    <p:sldId id="287" r:id="rId23"/>
    <p:sldId id="261" r:id="rId24"/>
    <p:sldId id="262" r:id="rId25"/>
    <p:sldId id="263" r:id="rId26"/>
    <p:sldId id="288" r:id="rId27"/>
    <p:sldId id="290" r:id="rId28"/>
    <p:sldId id="291" r:id="rId29"/>
    <p:sldId id="292" r:id="rId30"/>
    <p:sldId id="293" r:id="rId31"/>
    <p:sldId id="294" r:id="rId32"/>
    <p:sldId id="264" r:id="rId33"/>
    <p:sldId id="277" r:id="rId34"/>
    <p:sldId id="265" r:id="rId35"/>
    <p:sldId id="266" r:id="rId36"/>
    <p:sldId id="267" r:id="rId37"/>
    <p:sldId id="268" r:id="rId38"/>
    <p:sldId id="295" r:id="rId39"/>
    <p:sldId id="296" r:id="rId40"/>
    <p:sldId id="297" r:id="rId41"/>
    <p:sldId id="298" r:id="rId42"/>
    <p:sldId id="299" r:id="rId43"/>
    <p:sldId id="300" r:id="rId44"/>
    <p:sldId id="301" r:id="rId45"/>
    <p:sldId id="26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94667" autoAdjust="0"/>
  </p:normalViewPr>
  <p:slideViewPr>
    <p:cSldViewPr>
      <p:cViewPr varScale="1">
        <p:scale>
          <a:sx n="85" d="100"/>
          <a:sy n="85" d="100"/>
        </p:scale>
        <p:origin x="15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6B3C9-6020-48D2-A905-0958638339F6}" type="datetimeFigureOut">
              <a:rPr lang="en-IN" smtClean="0"/>
              <a:pPr/>
              <a:t>02-01-2024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CD07F-79CA-4540-8725-BE4C80F322FB}" type="slidenum">
              <a:rPr lang="en-IN" smtClean="0"/>
              <a:pPr/>
              <a:t>‹#›</a:t>
            </a:fld>
            <a:endParaRPr lang="en-IN"/>
          </a:p>
        </p:txBody>
      </p:sp>
    </p:spTree>
    <p:extLst>
      <p:ext uri="{BB962C8B-B14F-4D97-AF65-F5344CB8AC3E}">
        <p14:creationId xmlns:p14="http://schemas.microsoft.com/office/powerpoint/2010/main" val="211387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CD7EA37-999C-488A-B950-D74B819A5CC9}" type="slidenum">
              <a:rPr lang="en-US"/>
              <a:pPr/>
              <a:t>2</a:t>
            </a:fld>
            <a:endParaRPr lang="en-US"/>
          </a:p>
        </p:txBody>
      </p:sp>
      <p:sp>
        <p:nvSpPr>
          <p:cNvPr id="583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887061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91DFA46-327D-4BA6-96F6-0B17A070557D}" type="slidenum">
              <a:rPr lang="en-US"/>
              <a:pPr/>
              <a:t>21</a:t>
            </a:fld>
            <a:endParaRPr lang="en-US"/>
          </a:p>
        </p:txBody>
      </p:sp>
      <p:sp>
        <p:nvSpPr>
          <p:cNvPr id="778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115594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B46A7FD-C6B3-4DC2-8511-CF31103B6F3D}" type="slidenum">
              <a:rPr lang="en-US"/>
              <a:pPr/>
              <a:t>22</a:t>
            </a:fld>
            <a:endParaRPr lang="en-US"/>
          </a:p>
        </p:txBody>
      </p:sp>
      <p:sp>
        <p:nvSpPr>
          <p:cNvPr id="798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185046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FC196CA-17C8-461B-8D7A-A2D48013DBDE}" type="slidenum">
              <a:rPr lang="en-US"/>
              <a:pPr/>
              <a:t>23</a:t>
            </a:fld>
            <a:endParaRPr lang="en-US"/>
          </a:p>
        </p:txBody>
      </p:sp>
      <p:sp>
        <p:nvSpPr>
          <p:cNvPr id="808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081292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EB11FB6-801A-41F1-A914-E0966AEB5B59}" type="slidenum">
              <a:rPr lang="en-US"/>
              <a:pPr/>
              <a:t>24</a:t>
            </a:fld>
            <a:endParaRPr lang="en-US"/>
          </a:p>
        </p:txBody>
      </p:sp>
      <p:sp>
        <p:nvSpPr>
          <p:cNvPr id="819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734231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6F8D9E2-AE76-4E18-B046-91CA4A5FADED}" type="slidenum">
              <a:rPr lang="en-US"/>
              <a:pPr/>
              <a:t>25</a:t>
            </a:fld>
            <a:endParaRPr lang="en-US"/>
          </a:p>
        </p:txBody>
      </p:sp>
      <p:sp>
        <p:nvSpPr>
          <p:cNvPr id="829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81834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83F22DB-18A7-4DCA-93DF-4FAD15674C80}" type="slidenum">
              <a:rPr lang="en-US"/>
              <a:pPr/>
              <a:t>26</a:t>
            </a:fld>
            <a:endParaRPr lang="en-US"/>
          </a:p>
        </p:txBody>
      </p:sp>
      <p:sp>
        <p:nvSpPr>
          <p:cNvPr id="839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000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2704EFB-D7B0-493A-AF6D-17339BE6556C}" type="slidenum">
              <a:rPr lang="en-US"/>
              <a:pPr/>
              <a:t>3</a:t>
            </a:fld>
            <a:endParaRPr lang="en-US"/>
          </a:p>
        </p:txBody>
      </p:sp>
      <p:sp>
        <p:nvSpPr>
          <p:cNvPr id="614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570197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D95334E-C495-49A8-9ACA-DC4B4FF365E0}" type="slidenum">
              <a:rPr lang="en-US"/>
              <a:pPr/>
              <a:t>4</a:t>
            </a:fld>
            <a:endParaRPr lang="en-US"/>
          </a:p>
        </p:txBody>
      </p:sp>
      <p:sp>
        <p:nvSpPr>
          <p:cNvPr id="624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02014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7AFD6C4-6F5D-45F2-80F8-4163973DA9DE}" type="slidenum">
              <a:rPr lang="en-US"/>
              <a:pPr/>
              <a:t>5</a:t>
            </a:fld>
            <a:endParaRPr lang="en-US"/>
          </a:p>
        </p:txBody>
      </p:sp>
      <p:sp>
        <p:nvSpPr>
          <p:cNvPr id="645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434407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49D68F1-F3CB-440B-B24C-B194CBE2D287}" type="slidenum">
              <a:rPr lang="en-US"/>
              <a:pPr/>
              <a:t>8</a:t>
            </a:fld>
            <a:endParaRPr lang="en-US"/>
          </a:p>
        </p:txBody>
      </p:sp>
      <p:sp>
        <p:nvSpPr>
          <p:cNvPr id="655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68861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F330BE7-4C6B-4F1C-827D-7219353CC637}" type="slidenum">
              <a:rPr lang="en-US"/>
              <a:pPr/>
              <a:t>10</a:t>
            </a:fld>
            <a:endParaRPr lang="en-US"/>
          </a:p>
        </p:txBody>
      </p:sp>
      <p:sp>
        <p:nvSpPr>
          <p:cNvPr id="706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269781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4FEF5C3-A81C-4E00-97C2-5D30C28D9FE3}" type="slidenum">
              <a:rPr lang="en-US"/>
              <a:pPr/>
              <a:t>15</a:t>
            </a:fld>
            <a:endParaRPr lang="en-US"/>
          </a:p>
        </p:txBody>
      </p:sp>
      <p:sp>
        <p:nvSpPr>
          <p:cNvPr id="716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17886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46A7B2E-A988-40C5-B3A5-476E4EBCC301}" type="slidenum">
              <a:rPr lang="en-US"/>
              <a:pPr/>
              <a:t>16</a:t>
            </a:fld>
            <a:endParaRPr lang="en-US"/>
          </a:p>
        </p:txBody>
      </p:sp>
      <p:sp>
        <p:nvSpPr>
          <p:cNvPr id="727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88054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D64D0E2-07DA-4851-8F70-2001CEDEA47C}" type="slidenum">
              <a:rPr lang="en-US"/>
              <a:pPr/>
              <a:t>17</a:t>
            </a:fld>
            <a:endParaRPr lang="en-US"/>
          </a:p>
        </p:txBody>
      </p:sp>
      <p:sp>
        <p:nvSpPr>
          <p:cNvPr id="737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3732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8" name="Slide Number Placeholder 7"/>
          <p:cNvSpPr>
            <a:spLocks noGrp="1"/>
          </p:cNvSpPr>
          <p:nvPr>
            <p:ph type="sldNum" sz="quarter" idx="11"/>
          </p:nvPr>
        </p:nvSpPr>
        <p:spPr/>
        <p:txBody>
          <a:bodyPr/>
          <a:lstStyle/>
          <a:p>
            <a:fld id="{1A640F32-5044-4B7E-8879-2A2AD5101CC0}" type="slidenum">
              <a:rPr lang="en-IN" smtClean="0"/>
              <a:pPr/>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156448" y="6422064"/>
            <a:ext cx="762000" cy="365125"/>
          </a:xfrm>
        </p:spPr>
        <p:txBody>
          <a:bodyPr/>
          <a:lstStyle/>
          <a:p>
            <a:fld id="{1A640F32-5044-4B7E-8879-2A2AD5101CC0}"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1" name="Slide Number Placeholder 10"/>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23839924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467508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28531595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7359917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1856455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330441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5696812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3532790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9677518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8066606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35597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567691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34916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39460183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41075112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98412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42812023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9867236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3238862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0457166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34267227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4512484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42806476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9130604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0646591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357832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27595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2464585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99861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9259564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22601439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23060334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681282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7959234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41709812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265531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51040219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17147671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34411375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5877934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27759382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359522228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48674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23471471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911122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311617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38092532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288454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37149-5786-4530-BE8A-BAEF1E6C5648}"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640F32-5044-4B7E-8879-2A2AD5101CC0}"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theme" Target="../theme/theme5.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theme" Target="../theme/theme6.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37149-5786-4530-BE8A-BAEF1E6C5648}" type="datetimeFigureOut">
              <a:rPr lang="en-US" smtClean="0"/>
              <a:pPr/>
              <a:t>1/2/2024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40F32-5044-4B7E-8879-2A2AD5101CC0}"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AF37149-5786-4530-BE8A-BAEF1E6C5648}" type="datetimeFigureOut">
              <a:rPr lang="en-US" smtClean="0"/>
              <a:pPr/>
              <a:t>1/2/2024</a:t>
            </a:fld>
            <a:endParaRPr lang="en-IN"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A640F32-5044-4B7E-8879-2A2AD5101CC0}"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AF37149-5786-4530-BE8A-BAEF1E6C5648}" type="datetimeFigureOut">
              <a:rPr lang="en-US" smtClean="0"/>
              <a:pPr/>
              <a:t>1/2/2024</a:t>
            </a:fld>
            <a:endParaRPr lang="en-IN"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A640F32-5044-4B7E-8879-2A2AD5101CC0}"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F37149-5786-4530-BE8A-BAEF1E6C5648}" type="datetimeFigureOut">
              <a:rPr lang="en-US" smtClean="0"/>
              <a:pPr/>
              <a:t>1/2/2024</a:t>
            </a:fld>
            <a:endParaRPr lang="en-IN"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9735579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F37149-5786-4530-BE8A-BAEF1E6C5648}" type="datetimeFigureOut">
              <a:rPr lang="en-US" smtClean="0"/>
              <a:pPr/>
              <a:t>1/2/2024</a:t>
            </a:fld>
            <a:endParaRPr lang="en-IN"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33829451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F37149-5786-4530-BE8A-BAEF1E6C5648}" type="datetimeFigureOut">
              <a:rPr lang="en-US" smtClean="0"/>
              <a:pPr/>
              <a:t>1/2/2024</a:t>
            </a:fld>
            <a:endParaRPr lang="en-IN"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A640F32-5044-4B7E-8879-2A2AD5101CC0}" type="slidenum">
              <a:rPr lang="en-IN" smtClean="0"/>
              <a:pPr/>
              <a:t>‹#›</a:t>
            </a:fld>
            <a:endParaRPr lang="en-IN" dirty="0"/>
          </a:p>
        </p:txBody>
      </p:sp>
    </p:spTree>
    <p:extLst>
      <p:ext uri="{BB962C8B-B14F-4D97-AF65-F5344CB8AC3E}">
        <p14:creationId xmlns:p14="http://schemas.microsoft.com/office/powerpoint/2010/main" val="399463929"/>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85818"/>
          </a:xfrm>
        </p:spPr>
        <p:txBody>
          <a:bodyPr>
            <a:normAutofit/>
          </a:bodyPr>
          <a:lstStyle/>
          <a:p>
            <a:pPr algn="ctr"/>
            <a:r>
              <a:rPr lang="en-US" dirty="0" smtClean="0"/>
              <a:t>     UNIT  </a:t>
            </a:r>
            <a:r>
              <a:rPr lang="en-US" dirty="0" smtClean="0"/>
              <a:t>5</a:t>
            </a:r>
            <a:endParaRPr lang="en-US" dirty="0"/>
          </a:p>
        </p:txBody>
      </p:sp>
      <p:sp>
        <p:nvSpPr>
          <p:cNvPr id="3" name="Content Placeholder 2"/>
          <p:cNvSpPr>
            <a:spLocks noGrp="1"/>
          </p:cNvSpPr>
          <p:nvPr>
            <p:ph idx="1"/>
          </p:nvPr>
        </p:nvSpPr>
        <p:spPr>
          <a:xfrm>
            <a:off x="457200" y="1071546"/>
            <a:ext cx="8229600" cy="5253054"/>
          </a:xfrm>
        </p:spPr>
        <p:txBody>
          <a:bodyPr>
            <a:normAutofit lnSpcReduction="10000"/>
          </a:bodyPr>
          <a:lstStyle/>
          <a:p>
            <a:pPr>
              <a:buNone/>
            </a:pPr>
            <a:r>
              <a:rPr lang="en-US" sz="3200" dirty="0" smtClean="0">
                <a:solidFill>
                  <a:srgbClr val="7030A0"/>
                </a:solidFill>
                <a:latin typeface="Gloucester MT Extra Condensed" pitchFamily="18" charset="0"/>
              </a:rPr>
              <a:t>ENVIRONMENTAL PROTECTION</a:t>
            </a:r>
          </a:p>
          <a:p>
            <a:pPr>
              <a:buNone/>
            </a:pPr>
            <a:endParaRPr lang="en-US" sz="3200" dirty="0" smtClean="0">
              <a:solidFill>
                <a:srgbClr val="7030A0"/>
              </a:solidFill>
              <a:latin typeface="Gloucester MT Extra Condensed" pitchFamily="18" charset="0"/>
            </a:endParaRPr>
          </a:p>
          <a:p>
            <a:pPr>
              <a:buNone/>
            </a:pPr>
            <a:r>
              <a:rPr lang="en-US" sz="3200" dirty="0" smtClean="0">
                <a:solidFill>
                  <a:srgbClr val="7030A0"/>
                </a:solidFill>
                <a:latin typeface="Gloucester MT Extra Condensed" pitchFamily="18" charset="0"/>
              </a:rPr>
              <a:t>ROLE OF GOVERNMENT</a:t>
            </a:r>
          </a:p>
          <a:p>
            <a:pPr>
              <a:buNone/>
            </a:pPr>
            <a:endParaRPr lang="en-US" sz="3200" dirty="0" smtClean="0">
              <a:solidFill>
                <a:srgbClr val="7030A0"/>
              </a:solidFill>
              <a:latin typeface="Gloucester MT Extra Condensed" pitchFamily="18" charset="0"/>
            </a:endParaRPr>
          </a:p>
          <a:p>
            <a:pPr>
              <a:buNone/>
            </a:pPr>
            <a:r>
              <a:rPr lang="en-US" sz="3200" dirty="0" smtClean="0">
                <a:solidFill>
                  <a:srgbClr val="7030A0"/>
                </a:solidFill>
                <a:latin typeface="Gloucester MT Extra Condensed" pitchFamily="18" charset="0"/>
              </a:rPr>
              <a:t>LEGAL ASPECTS</a:t>
            </a:r>
          </a:p>
          <a:p>
            <a:pPr>
              <a:buNone/>
            </a:pPr>
            <a:endParaRPr lang="en-US" sz="3200" dirty="0" smtClean="0">
              <a:solidFill>
                <a:srgbClr val="7030A0"/>
              </a:solidFill>
              <a:latin typeface="Gloucester MT Extra Condensed" pitchFamily="18" charset="0"/>
            </a:endParaRPr>
          </a:p>
          <a:p>
            <a:pPr>
              <a:buNone/>
            </a:pPr>
            <a:r>
              <a:rPr lang="en-US" sz="3200" dirty="0" smtClean="0">
                <a:solidFill>
                  <a:srgbClr val="7030A0"/>
                </a:solidFill>
                <a:latin typeface="Gloucester MT Extra Condensed" pitchFamily="18" charset="0"/>
              </a:rPr>
              <a:t>INITIATIVES BY NGOs</a:t>
            </a:r>
          </a:p>
          <a:p>
            <a:pPr>
              <a:buNone/>
            </a:pPr>
            <a:endParaRPr lang="en-US" sz="3200" dirty="0" smtClean="0">
              <a:solidFill>
                <a:srgbClr val="7030A0"/>
              </a:solidFill>
              <a:latin typeface="Gloucester MT Extra Condensed" pitchFamily="18" charset="0"/>
            </a:endParaRPr>
          </a:p>
          <a:p>
            <a:pPr>
              <a:buNone/>
            </a:pPr>
            <a:r>
              <a:rPr lang="en-US" sz="3200" dirty="0" smtClean="0">
                <a:solidFill>
                  <a:srgbClr val="7030A0"/>
                </a:solidFill>
                <a:latin typeface="Gloucester MT Extra Condensed" pitchFamily="18" charset="0"/>
              </a:rPr>
              <a:t>ENVIRONMENTAL EDUCATION</a:t>
            </a:r>
            <a:endParaRPr lang="en-US" sz="3200" dirty="0">
              <a:solidFill>
                <a:srgbClr val="7030A0"/>
              </a:solidFill>
              <a:latin typeface="Gloucester MT Extra Condensed"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107504" y="1124744"/>
            <a:ext cx="7620000" cy="4587875"/>
          </a:xfrm>
          <a:ln/>
        </p:spPr>
        <p:txBody>
          <a:bodyPr/>
          <a:lstStyle/>
          <a:p>
            <a:pPr marL="341313"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Salient features of the Act (Water Act)- objectives</a:t>
            </a:r>
          </a:p>
          <a:p>
            <a:pPr marL="741363" lvl="1"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a:solidFill>
                  <a:schemeClr val="tx1"/>
                </a:solidFill>
              </a:rPr>
              <a:t>To prevent and control water pollution</a:t>
            </a:r>
          </a:p>
          <a:p>
            <a:pPr marL="741363" lvl="1"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a:solidFill>
                  <a:schemeClr val="tx1"/>
                </a:solidFill>
              </a:rPr>
              <a:t>To maintain wholesomeness of water</a:t>
            </a:r>
          </a:p>
          <a:p>
            <a:pPr marL="741363" lvl="1"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a:solidFill>
                  <a:schemeClr val="tx1"/>
                </a:solidFill>
              </a:rPr>
              <a:t>To establish control on State Boards for prevention and control of pollution</a:t>
            </a:r>
          </a:p>
          <a:p>
            <a:pPr marL="741363" lvl="1"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a:solidFill>
                  <a:schemeClr val="tx1"/>
                </a:solidFill>
              </a:rPr>
              <a:t>To empower the Boards for prevention/control of pollution</a:t>
            </a:r>
          </a:p>
          <a:p>
            <a:pPr marL="741363" lvl="1"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a:solidFill>
                  <a:schemeClr val="tx1"/>
                </a:solidFill>
              </a:rPr>
              <a:t>To provide penalties for  contravention of the provisions of the Act</a:t>
            </a:r>
          </a:p>
          <a:p>
            <a:pPr marL="741363" lvl="1"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b="1" dirty="0">
                <a:solidFill>
                  <a:schemeClr val="tx1"/>
                </a:solidFill>
              </a:rPr>
              <a:t>To establish control on state water testing laboratories.</a:t>
            </a:r>
          </a:p>
          <a:p>
            <a:pPr marL="741363" lvl="1" indent="-341313">
              <a:lnSpc>
                <a:spcPct val="90000"/>
              </a:lnSpc>
              <a:spcBef>
                <a:spcPts val="600"/>
              </a:spcBef>
              <a:buClr>
                <a:srgbClr val="0000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b="1" dirty="0">
              <a:solidFill>
                <a:schemeClr val="tx1"/>
              </a:solidFill>
            </a:endParaRPr>
          </a:p>
        </p:txBody>
      </p:sp>
      <p:sp>
        <p:nvSpPr>
          <p:cNvPr id="6" name="Rectangle 1"/>
          <p:cNvSpPr txBox="1">
            <a:spLocks noChangeArrowheads="1"/>
          </p:cNvSpPr>
          <p:nvPr/>
        </p:nvSpPr>
        <p:spPr>
          <a:xfrm>
            <a:off x="1698" y="0"/>
            <a:ext cx="9221331" cy="883853"/>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1"/>
                </a:solidFill>
                <a:latin typeface="Adobe Garamond Pro Bold" panose="02020702060506020403" pitchFamily="18" charset="0"/>
              </a:rPr>
              <a:t>ENVIRONMENTAL LEGISLATION</a:t>
            </a:r>
            <a:endParaRPr lang="en-GB" b="1" dirty="0">
              <a:solidFill>
                <a:schemeClr val="tx1"/>
              </a:solidFill>
              <a:latin typeface="Adobe Garamond Pro Bold" panose="02020702060506020403" pitchFamily="18" charset="0"/>
            </a:endParaRPr>
          </a:p>
        </p:txBody>
      </p:sp>
    </p:spTree>
    <p:extLst>
      <p:ext uri="{BB962C8B-B14F-4D97-AF65-F5344CB8AC3E}">
        <p14:creationId xmlns:p14="http://schemas.microsoft.com/office/powerpoint/2010/main" val="35728454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Photos\webshots\31.jpg"/>
          <p:cNvPicPr>
            <a:picLocks noChangeAspect="1" noChangeArrowheads="1"/>
          </p:cNvPicPr>
          <p:nvPr/>
        </p:nvPicPr>
        <p:blipFill>
          <a:blip r:embed="rId2"/>
          <a:srcRect/>
          <a:stretch>
            <a:fillRect/>
          </a:stretch>
        </p:blipFill>
        <p:spPr bwMode="auto">
          <a:xfrm>
            <a:off x="0" y="0"/>
            <a:ext cx="4151285" cy="3113464"/>
          </a:xfrm>
          <a:prstGeom prst="rect">
            <a:avLst/>
          </a:prstGeom>
          <a:noFill/>
        </p:spPr>
      </p:pic>
      <p:pic>
        <p:nvPicPr>
          <p:cNvPr id="1027" name="Picture 3" descr="E:\Photos\webshots\74.jpg"/>
          <p:cNvPicPr>
            <a:picLocks noChangeAspect="1" noChangeArrowheads="1"/>
          </p:cNvPicPr>
          <p:nvPr/>
        </p:nvPicPr>
        <p:blipFill>
          <a:blip r:embed="rId3"/>
          <a:srcRect/>
          <a:stretch>
            <a:fillRect/>
          </a:stretch>
        </p:blipFill>
        <p:spPr bwMode="auto">
          <a:xfrm>
            <a:off x="4143372" y="-1"/>
            <a:ext cx="5000628" cy="3750471"/>
          </a:xfrm>
          <a:prstGeom prst="rect">
            <a:avLst/>
          </a:prstGeom>
          <a:noFill/>
        </p:spPr>
      </p:pic>
      <p:pic>
        <p:nvPicPr>
          <p:cNvPr id="1028" name="Picture 4" descr="E:\Photos\Water Falls\Fghbn.jpg"/>
          <p:cNvPicPr>
            <a:picLocks noChangeAspect="1" noChangeArrowheads="1"/>
          </p:cNvPicPr>
          <p:nvPr/>
        </p:nvPicPr>
        <p:blipFill>
          <a:blip r:embed="rId4"/>
          <a:srcRect/>
          <a:stretch>
            <a:fillRect/>
          </a:stretch>
        </p:blipFill>
        <p:spPr bwMode="auto">
          <a:xfrm>
            <a:off x="0" y="3071811"/>
            <a:ext cx="4613275" cy="3786190"/>
          </a:xfrm>
          <a:prstGeom prst="rect">
            <a:avLst/>
          </a:prstGeom>
          <a:noFill/>
        </p:spPr>
      </p:pic>
      <p:pic>
        <p:nvPicPr>
          <p:cNvPr id="1029" name="Picture 5" descr="E:\Photos\The Great Indian Beauties\Bhimashankar Cliffs in Karjat.jpg"/>
          <p:cNvPicPr>
            <a:picLocks noChangeAspect="1" noChangeArrowheads="1"/>
          </p:cNvPicPr>
          <p:nvPr/>
        </p:nvPicPr>
        <p:blipFill>
          <a:blip r:embed="rId5"/>
          <a:srcRect/>
          <a:stretch>
            <a:fillRect/>
          </a:stretch>
        </p:blipFill>
        <p:spPr bwMode="auto">
          <a:xfrm>
            <a:off x="4386567" y="3291260"/>
            <a:ext cx="4757433" cy="356674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ANPU\Desktop\water-pollution-1_nfbbO_16613.jpg.bmp"/>
          <p:cNvPicPr>
            <a:picLocks noChangeAspect="1" noChangeArrowheads="1"/>
          </p:cNvPicPr>
          <p:nvPr/>
        </p:nvPicPr>
        <p:blipFill>
          <a:blip r:embed="rId2"/>
          <a:srcRect/>
          <a:stretch>
            <a:fillRect/>
          </a:stretch>
        </p:blipFill>
        <p:spPr bwMode="auto">
          <a:xfrm>
            <a:off x="3714743" y="3286124"/>
            <a:ext cx="5444933" cy="3571876"/>
          </a:xfrm>
          <a:prstGeom prst="rect">
            <a:avLst/>
          </a:prstGeom>
          <a:noFill/>
        </p:spPr>
      </p:pic>
      <p:pic>
        <p:nvPicPr>
          <p:cNvPr id="1027" name="Picture 3" descr="C:\Users\KANPU\Desktop\air-pollution.jpg"/>
          <p:cNvPicPr>
            <a:picLocks noChangeAspect="1" noChangeArrowheads="1"/>
          </p:cNvPicPr>
          <p:nvPr/>
        </p:nvPicPr>
        <p:blipFill>
          <a:blip r:embed="rId3"/>
          <a:srcRect/>
          <a:stretch>
            <a:fillRect/>
          </a:stretch>
        </p:blipFill>
        <p:spPr bwMode="auto">
          <a:xfrm>
            <a:off x="-428660" y="3286124"/>
            <a:ext cx="4130311" cy="3571876"/>
          </a:xfrm>
          <a:prstGeom prst="rect">
            <a:avLst/>
          </a:prstGeom>
          <a:noFill/>
        </p:spPr>
      </p:pic>
      <p:pic>
        <p:nvPicPr>
          <p:cNvPr id="1028" name="Picture 4" descr="C:\Users\KANPU\Desktop\deforestation-2.jpg"/>
          <p:cNvPicPr>
            <a:picLocks noChangeAspect="1" noChangeArrowheads="1"/>
          </p:cNvPicPr>
          <p:nvPr/>
        </p:nvPicPr>
        <p:blipFill>
          <a:blip r:embed="rId4"/>
          <a:srcRect/>
          <a:stretch>
            <a:fillRect/>
          </a:stretch>
        </p:blipFill>
        <p:spPr bwMode="auto">
          <a:xfrm>
            <a:off x="0" y="0"/>
            <a:ext cx="5000628" cy="3333752"/>
          </a:xfrm>
          <a:prstGeom prst="rect">
            <a:avLst/>
          </a:prstGeom>
          <a:noFill/>
        </p:spPr>
      </p:pic>
      <p:pic>
        <p:nvPicPr>
          <p:cNvPr id="1029" name="Picture 5" descr="C:\Users\KANPU\Desktop\murdered_rhino_02.jpg"/>
          <p:cNvPicPr>
            <a:picLocks noChangeAspect="1" noChangeArrowheads="1"/>
          </p:cNvPicPr>
          <p:nvPr/>
        </p:nvPicPr>
        <p:blipFill>
          <a:blip r:embed="rId5"/>
          <a:srcRect/>
          <a:stretch>
            <a:fillRect/>
          </a:stretch>
        </p:blipFill>
        <p:spPr bwMode="auto">
          <a:xfrm>
            <a:off x="4865337" y="0"/>
            <a:ext cx="4278663" cy="335756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50"/>
            </a:gs>
            <a:gs pos="50000">
              <a:srgbClr val="9CB86E"/>
            </a:gs>
            <a:gs pos="100000">
              <a:srgbClr val="156B13"/>
            </a:gs>
          </a:gsLst>
          <a:lin ang="108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0" y="0"/>
            <a:ext cx="4588115" cy="584775"/>
          </a:xfrm>
          <a:prstGeom prst="rect">
            <a:avLst/>
          </a:prstGeom>
          <a:noFill/>
        </p:spPr>
        <p:txBody>
          <a:bodyPr wrap="none" rtlCol="0">
            <a:spAutoFit/>
          </a:bodyPr>
          <a:lstStyle/>
          <a:p>
            <a:r>
              <a:rPr lang="en-US" sz="3200" b="1" dirty="0" smtClean="0">
                <a:solidFill>
                  <a:schemeClr val="bg1"/>
                </a:solidFill>
              </a:rPr>
              <a:t>Environmental Legislation</a:t>
            </a:r>
            <a:endParaRPr lang="en-IN" sz="3200" b="1" dirty="0">
              <a:solidFill>
                <a:schemeClr val="bg1"/>
              </a:solidFill>
            </a:endParaRPr>
          </a:p>
        </p:txBody>
      </p:sp>
      <p:sp>
        <p:nvSpPr>
          <p:cNvPr id="3" name="TextBox 2"/>
          <p:cNvSpPr txBox="1"/>
          <p:nvPr/>
        </p:nvSpPr>
        <p:spPr>
          <a:xfrm>
            <a:off x="0" y="947312"/>
            <a:ext cx="6079870" cy="523220"/>
          </a:xfrm>
          <a:prstGeom prst="rect">
            <a:avLst/>
          </a:prstGeom>
          <a:noFill/>
        </p:spPr>
        <p:txBody>
          <a:bodyPr wrap="none" rtlCol="0">
            <a:spAutoFit/>
          </a:bodyPr>
          <a:lstStyle/>
          <a:p>
            <a:r>
              <a:rPr lang="en-US" sz="2800" b="1" dirty="0" smtClean="0"/>
              <a:t>The Environment (protection) Act, 1986</a:t>
            </a:r>
            <a:endParaRPr lang="en-IN" sz="2800" b="1" dirty="0"/>
          </a:p>
        </p:txBody>
      </p:sp>
      <p:sp>
        <p:nvSpPr>
          <p:cNvPr id="4" name="TextBox 3"/>
          <p:cNvSpPr txBox="1"/>
          <p:nvPr/>
        </p:nvSpPr>
        <p:spPr>
          <a:xfrm>
            <a:off x="0" y="1472443"/>
            <a:ext cx="9144000" cy="5093702"/>
          </a:xfrm>
          <a:prstGeom prst="rect">
            <a:avLst/>
          </a:prstGeom>
          <a:noFill/>
        </p:spPr>
        <p:txBody>
          <a:bodyPr wrap="square" rtlCol="0">
            <a:spAutoFit/>
          </a:bodyPr>
          <a:lstStyle/>
          <a:p>
            <a:pPr algn="just"/>
            <a:r>
              <a:rPr lang="en-US" sz="2500" b="1" u="sng" dirty="0" smtClean="0"/>
              <a:t>Terms Related to Environment:</a:t>
            </a:r>
          </a:p>
          <a:p>
            <a:pPr algn="just">
              <a:buFont typeface="Arial" pitchFamily="34" charset="0"/>
              <a:buChar char="•"/>
            </a:pPr>
            <a:r>
              <a:rPr lang="en-US" sz="2500" b="1" dirty="0" smtClean="0"/>
              <a:t>   Environment includes water, air and land and the inter-relationships that exist among and between them, human beings, all other living organisms and property.</a:t>
            </a:r>
          </a:p>
          <a:p>
            <a:pPr algn="just">
              <a:buFont typeface="Arial" pitchFamily="34" charset="0"/>
              <a:buChar char="•"/>
            </a:pPr>
            <a:endParaRPr lang="en-US" sz="2500" b="1" dirty="0" smtClean="0"/>
          </a:p>
          <a:p>
            <a:pPr algn="just">
              <a:buFont typeface="Arial" pitchFamily="34" charset="0"/>
              <a:buChar char="•"/>
            </a:pPr>
            <a:r>
              <a:rPr lang="en-US" sz="2500" b="1" dirty="0" smtClean="0"/>
              <a:t>   Environmental pollution means the presence of any solid, liquid or gaseous substance present in such concentration, as may be, or tend to be, injurious to environment.</a:t>
            </a:r>
          </a:p>
          <a:p>
            <a:pPr algn="just"/>
            <a:endParaRPr lang="en-US" sz="2500" b="1" dirty="0" smtClean="0"/>
          </a:p>
          <a:p>
            <a:pPr algn="just">
              <a:buFont typeface="Arial" pitchFamily="34" charset="0"/>
              <a:buChar char="•"/>
            </a:pPr>
            <a:r>
              <a:rPr lang="en-US" sz="2500" b="1" dirty="0" smtClean="0"/>
              <a:t>   Hazardous substance means any substance or preparation, which by its physico-chemical properties or handling is liable to cause harm to human beings, other living organisms, property or environment.</a:t>
            </a:r>
          </a:p>
        </p:txBody>
      </p:sp>
      <p:sp>
        <p:nvSpPr>
          <p:cNvPr id="6" name="Rectangle 1"/>
          <p:cNvSpPr txBox="1">
            <a:spLocks noChangeArrowheads="1"/>
          </p:cNvSpPr>
          <p:nvPr/>
        </p:nvSpPr>
        <p:spPr>
          <a:xfrm>
            <a:off x="1698" y="0"/>
            <a:ext cx="9221331" cy="883853"/>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1"/>
                </a:solidFill>
                <a:latin typeface="Adobe Garamond Pro Bold" panose="02020702060506020403" pitchFamily="18" charset="0"/>
              </a:rPr>
              <a:t>ENVIRONMENTAL LEGISLATION</a:t>
            </a:r>
            <a:endParaRPr lang="en-GB" b="1" dirty="0">
              <a:solidFill>
                <a:schemeClr val="tx1"/>
              </a:solidFill>
              <a:latin typeface="Adobe Garamond Pro Bold" panose="02020702060506020403"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50"/>
            </a:gs>
            <a:gs pos="50000">
              <a:srgbClr val="9CB86E"/>
            </a:gs>
            <a:gs pos="100000">
              <a:srgbClr val="156B13"/>
            </a:gs>
          </a:gsLst>
          <a:lin ang="108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0" y="0"/>
            <a:ext cx="5953105" cy="584775"/>
          </a:xfrm>
          <a:prstGeom prst="rect">
            <a:avLst/>
          </a:prstGeom>
          <a:noFill/>
        </p:spPr>
        <p:txBody>
          <a:bodyPr wrap="none" rtlCol="0">
            <a:spAutoFit/>
          </a:bodyPr>
          <a:lstStyle/>
          <a:p>
            <a:r>
              <a:rPr lang="en-US" sz="3200" b="1" dirty="0" smtClean="0">
                <a:solidFill>
                  <a:srgbClr val="FFFF00"/>
                </a:solidFill>
              </a:rPr>
              <a:t>Environmental Legislation…contd.</a:t>
            </a:r>
            <a:endParaRPr lang="en-IN" sz="3200" b="1" dirty="0">
              <a:solidFill>
                <a:srgbClr val="FFFF00"/>
              </a:solidFill>
            </a:endParaRPr>
          </a:p>
        </p:txBody>
      </p:sp>
      <p:sp>
        <p:nvSpPr>
          <p:cNvPr id="3" name="TextBox 2"/>
          <p:cNvSpPr txBox="1"/>
          <p:nvPr/>
        </p:nvSpPr>
        <p:spPr>
          <a:xfrm>
            <a:off x="0" y="428604"/>
            <a:ext cx="6079870" cy="523220"/>
          </a:xfrm>
          <a:prstGeom prst="rect">
            <a:avLst/>
          </a:prstGeom>
          <a:noFill/>
        </p:spPr>
        <p:txBody>
          <a:bodyPr wrap="none" rtlCol="0">
            <a:spAutoFit/>
          </a:bodyPr>
          <a:lstStyle/>
          <a:p>
            <a:r>
              <a:rPr lang="en-US" sz="2800" b="1" dirty="0" smtClean="0"/>
              <a:t>The Environment (protection) Act, 1986</a:t>
            </a:r>
            <a:endParaRPr lang="en-IN" sz="2800" b="1" dirty="0"/>
          </a:p>
        </p:txBody>
      </p:sp>
      <p:sp>
        <p:nvSpPr>
          <p:cNvPr id="5" name="TextBox 4"/>
          <p:cNvSpPr txBox="1"/>
          <p:nvPr/>
        </p:nvSpPr>
        <p:spPr>
          <a:xfrm>
            <a:off x="0" y="928670"/>
            <a:ext cx="9144000" cy="5693866"/>
          </a:xfrm>
          <a:prstGeom prst="rect">
            <a:avLst/>
          </a:prstGeom>
          <a:noFill/>
        </p:spPr>
        <p:txBody>
          <a:bodyPr wrap="square" rtlCol="0">
            <a:spAutoFit/>
          </a:bodyPr>
          <a:lstStyle/>
          <a:p>
            <a:pPr algn="just"/>
            <a:r>
              <a:rPr lang="en-US" sz="2600" b="1" u="sng" dirty="0" smtClean="0"/>
              <a:t>Functions of Central Government:</a:t>
            </a:r>
          </a:p>
          <a:p>
            <a:pPr algn="just">
              <a:buFont typeface="Arial" pitchFamily="34" charset="0"/>
              <a:buChar char="•"/>
            </a:pPr>
            <a:r>
              <a:rPr lang="en-US" sz="2600" b="1" dirty="0" smtClean="0">
                <a:solidFill>
                  <a:srgbClr val="FF0000"/>
                </a:solidFill>
              </a:rPr>
              <a:t>   Setting up, the standards of quality of air, water or soil for various areas and purposes.</a:t>
            </a:r>
          </a:p>
          <a:p>
            <a:pPr algn="just">
              <a:buFont typeface="Arial" pitchFamily="34" charset="0"/>
              <a:buChar char="•"/>
            </a:pPr>
            <a:r>
              <a:rPr lang="en-US" sz="2600" b="1" dirty="0" smtClean="0">
                <a:solidFill>
                  <a:schemeClr val="bg1"/>
                </a:solidFill>
              </a:rPr>
              <a:t>   </a:t>
            </a:r>
            <a:r>
              <a:rPr lang="en-US" sz="2600" b="1" dirty="0" smtClean="0"/>
              <a:t>The maximum permissible limits of concentration of various environmental pollutants (including noise) for different areas.</a:t>
            </a:r>
          </a:p>
          <a:p>
            <a:pPr algn="just">
              <a:buFont typeface="Arial" pitchFamily="34" charset="0"/>
              <a:buChar char="•"/>
            </a:pPr>
            <a:r>
              <a:rPr lang="en-US" sz="2600" b="1" dirty="0" smtClean="0">
                <a:solidFill>
                  <a:srgbClr val="FF0000"/>
                </a:solidFill>
              </a:rPr>
              <a:t>   The procedures and safeguards for the handling of hazardous substances.</a:t>
            </a:r>
          </a:p>
          <a:p>
            <a:pPr algn="just">
              <a:buFont typeface="Arial" pitchFamily="34" charset="0"/>
              <a:buChar char="•"/>
            </a:pPr>
            <a:r>
              <a:rPr lang="en-US" sz="2600" b="1" dirty="0" smtClean="0">
                <a:solidFill>
                  <a:schemeClr val="bg1"/>
                </a:solidFill>
              </a:rPr>
              <a:t>   </a:t>
            </a:r>
            <a:r>
              <a:rPr lang="en-US" sz="2600" b="1" dirty="0" smtClean="0"/>
              <a:t>The prohibition and restrictions on the handling hazardous substances in different areas.</a:t>
            </a:r>
          </a:p>
          <a:p>
            <a:pPr algn="just">
              <a:buFont typeface="Arial" pitchFamily="34" charset="0"/>
              <a:buChar char="•"/>
            </a:pPr>
            <a:r>
              <a:rPr lang="en-US" sz="2600" b="1" dirty="0" smtClean="0">
                <a:solidFill>
                  <a:srgbClr val="FF0000"/>
                </a:solidFill>
              </a:rPr>
              <a:t>   The prohibition and restrictions on the location of industries and to carry on process and operations in different areas.</a:t>
            </a:r>
          </a:p>
          <a:p>
            <a:pPr algn="just">
              <a:buFont typeface="Arial" pitchFamily="34" charset="0"/>
              <a:buChar char="•"/>
            </a:pPr>
            <a:r>
              <a:rPr lang="en-US" sz="2600" b="1" dirty="0" smtClean="0">
                <a:solidFill>
                  <a:schemeClr val="bg1"/>
                </a:solidFill>
              </a:rPr>
              <a:t>   </a:t>
            </a:r>
            <a:r>
              <a:rPr lang="en-US" sz="2600" b="1" dirty="0" smtClean="0"/>
              <a:t>The procedure and safeguards for the prevention of accidents which may cause environmental pollution and providing for remedial measures for such accidents.</a:t>
            </a:r>
            <a:endParaRPr lang="en-IN" sz="26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1698" y="883853"/>
            <a:ext cx="7620000" cy="4114800"/>
          </a:xfrm>
          <a:ln/>
        </p:spPr>
        <p:txBody>
          <a:bodyPr>
            <a:normAutofit/>
          </a:bodyPr>
          <a:lstStyle/>
          <a:p>
            <a:pPr marL="341313" indent="-341313">
              <a:lnSpc>
                <a:spcPct val="90000"/>
              </a:lnSpc>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chemeClr val="tx1"/>
                </a:solidFill>
              </a:rPr>
              <a:t>Central/State pollution control Boards</a:t>
            </a:r>
          </a:p>
          <a:p>
            <a:pPr marL="341313" indent="-341313">
              <a:lnSpc>
                <a:spcPct val="90000"/>
              </a:lnSpc>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chemeClr val="tx1"/>
                </a:solidFill>
              </a:rPr>
              <a:t>Both the Boards have the objective of pollution control</a:t>
            </a:r>
          </a:p>
          <a:p>
            <a:pPr marL="341313" indent="-341313">
              <a:lnSpc>
                <a:spcPct val="90000"/>
              </a:lnSpc>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chemeClr val="tx1"/>
                </a:solidFill>
              </a:rPr>
              <a:t>Main functions of the Central pollution control Board</a:t>
            </a:r>
          </a:p>
          <a:p>
            <a:pPr marL="741363" lvl="1" indent="-284163">
              <a:lnSpc>
                <a:spcPct val="90000"/>
              </a:lnSpc>
              <a:spcBef>
                <a:spcPts val="65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a) Advise the Central Govt. for control of pollution of water</a:t>
            </a:r>
          </a:p>
          <a:p>
            <a:pPr marL="741363" lvl="1" indent="-284163">
              <a:lnSpc>
                <a:spcPct val="90000"/>
              </a:lnSpc>
              <a:spcBef>
                <a:spcPts val="65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b) Co-ordinate the activities of the State Boards</a:t>
            </a:r>
          </a:p>
        </p:txBody>
      </p:sp>
      <p:sp>
        <p:nvSpPr>
          <p:cNvPr id="4" name="Rectangle 1"/>
          <p:cNvSpPr txBox="1">
            <a:spLocks noChangeArrowheads="1"/>
          </p:cNvSpPr>
          <p:nvPr/>
        </p:nvSpPr>
        <p:spPr>
          <a:xfrm>
            <a:off x="1698" y="0"/>
            <a:ext cx="9221331" cy="883853"/>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1"/>
                </a:solidFill>
                <a:latin typeface="Adobe Garamond Pro Bold" panose="02020702060506020403" pitchFamily="18" charset="0"/>
              </a:rPr>
              <a:t>ENVIRONMENTAL LEGISLATION</a:t>
            </a:r>
            <a:endParaRPr lang="en-GB" b="1" dirty="0">
              <a:solidFill>
                <a:schemeClr val="tx1"/>
              </a:solidFill>
              <a:latin typeface="Adobe Garamond Pro Bold" panose="02020702060506020403" pitchFamily="18" charset="0"/>
            </a:endParaRPr>
          </a:p>
        </p:txBody>
      </p:sp>
    </p:spTree>
    <p:extLst>
      <p:ext uri="{BB962C8B-B14F-4D97-AF65-F5344CB8AC3E}">
        <p14:creationId xmlns:p14="http://schemas.microsoft.com/office/powerpoint/2010/main" val="29652819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107504" y="1196752"/>
            <a:ext cx="7620000" cy="4754563"/>
          </a:xfrm>
          <a:ln/>
        </p:spPr>
        <p:txBody>
          <a:bodyPr/>
          <a:lstStyle/>
          <a:p>
            <a:pPr marL="341313"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solidFill>
                  <a:schemeClr val="tx1"/>
                </a:solidFill>
              </a:rPr>
              <a:t>c) Provide technical assistance and guidance to State Boards</a:t>
            </a:r>
          </a:p>
          <a:p>
            <a:pPr marL="341313"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solidFill>
                  <a:schemeClr val="tx1"/>
                </a:solidFill>
              </a:rPr>
              <a:t>d) Plan and </a:t>
            </a:r>
            <a:r>
              <a:rPr lang="en-US" sz="2400" b="1" dirty="0" err="1">
                <a:solidFill>
                  <a:schemeClr val="tx1"/>
                </a:solidFill>
              </a:rPr>
              <a:t>organise</a:t>
            </a:r>
            <a:r>
              <a:rPr lang="en-US" sz="2400" b="1" dirty="0">
                <a:solidFill>
                  <a:schemeClr val="tx1"/>
                </a:solidFill>
              </a:rPr>
              <a:t> training</a:t>
            </a:r>
          </a:p>
          <a:p>
            <a:pPr marL="341313"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solidFill>
                  <a:schemeClr val="tx1"/>
                </a:solidFill>
              </a:rPr>
              <a:t>e) Media program </a:t>
            </a:r>
            <a:r>
              <a:rPr lang="en-US" sz="2400" b="1" dirty="0" err="1">
                <a:solidFill>
                  <a:schemeClr val="tx1"/>
                </a:solidFill>
              </a:rPr>
              <a:t>organising</a:t>
            </a:r>
            <a:endParaRPr lang="en-US" sz="2400" b="1" dirty="0">
              <a:solidFill>
                <a:schemeClr val="tx1"/>
              </a:solidFill>
            </a:endParaRPr>
          </a:p>
          <a:p>
            <a:pPr marL="341313"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solidFill>
                  <a:schemeClr val="tx1"/>
                </a:solidFill>
              </a:rPr>
              <a:t>f) To perform functions of the State Board in case of default</a:t>
            </a:r>
          </a:p>
          <a:p>
            <a:pPr marL="341313"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solidFill>
                  <a:schemeClr val="tx1"/>
                </a:solidFill>
              </a:rPr>
              <a:t>g) Collect and public technical date</a:t>
            </a:r>
          </a:p>
          <a:p>
            <a:pPr marL="341313"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solidFill>
                  <a:schemeClr val="tx1"/>
                </a:solidFill>
              </a:rPr>
              <a:t>h) Lay down standards for stream/well</a:t>
            </a:r>
          </a:p>
          <a:p>
            <a:pPr marL="341313"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err="1">
                <a:solidFill>
                  <a:schemeClr val="tx1"/>
                </a:solidFill>
              </a:rPr>
              <a:t>i</a:t>
            </a:r>
            <a:r>
              <a:rPr lang="en-US" sz="2400" b="1" dirty="0">
                <a:solidFill>
                  <a:schemeClr val="tx1"/>
                </a:solidFill>
              </a:rPr>
              <a:t>) Plan and organize pollution control programs</a:t>
            </a:r>
          </a:p>
          <a:p>
            <a:pPr marL="341313" indent="-341313">
              <a:lnSpc>
                <a:spcPct val="90000"/>
              </a:lnSpc>
              <a:spcBef>
                <a:spcPts val="600"/>
              </a:spcBef>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solidFill>
                  <a:schemeClr val="tx1"/>
                </a:solidFill>
              </a:rPr>
              <a:t>j) Establish laboratories for testing </a:t>
            </a:r>
          </a:p>
          <a:p>
            <a:pPr marL="341313" indent="-341313">
              <a:lnSpc>
                <a:spcPct val="90000"/>
              </a:lnSpc>
              <a:spcBef>
                <a:spcPts val="600"/>
              </a:spcBef>
              <a:buClr>
                <a:srgbClr val="0000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chemeClr val="tx1"/>
              </a:solidFill>
            </a:endParaRPr>
          </a:p>
          <a:p>
            <a:pPr marL="341313" indent="-341313">
              <a:lnSpc>
                <a:spcPct val="90000"/>
              </a:lnSpc>
              <a:spcBef>
                <a:spcPts val="600"/>
              </a:spcBef>
              <a:buClr>
                <a:srgbClr val="0000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chemeClr val="tx1"/>
              </a:solidFill>
            </a:endParaRPr>
          </a:p>
        </p:txBody>
      </p:sp>
      <p:sp>
        <p:nvSpPr>
          <p:cNvPr id="4" name="Rectangle 1"/>
          <p:cNvSpPr txBox="1">
            <a:spLocks noChangeArrowheads="1"/>
          </p:cNvSpPr>
          <p:nvPr/>
        </p:nvSpPr>
        <p:spPr>
          <a:xfrm>
            <a:off x="1698" y="0"/>
            <a:ext cx="9221331" cy="883853"/>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1"/>
                </a:solidFill>
                <a:latin typeface="Adobe Garamond Pro Bold" panose="02020702060506020403" pitchFamily="18" charset="0"/>
              </a:rPr>
              <a:t>ENVIRONMENTAL LEGISLATION</a:t>
            </a:r>
            <a:endParaRPr lang="en-GB" b="1" dirty="0">
              <a:solidFill>
                <a:schemeClr val="tx1"/>
              </a:solidFill>
              <a:latin typeface="Adobe Garamond Pro Bold" panose="02020702060506020403" pitchFamily="18" charset="0"/>
            </a:endParaRPr>
          </a:p>
        </p:txBody>
      </p:sp>
    </p:spTree>
    <p:extLst>
      <p:ext uri="{BB962C8B-B14F-4D97-AF65-F5344CB8AC3E}">
        <p14:creationId xmlns:p14="http://schemas.microsoft.com/office/powerpoint/2010/main" val="28831433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107504" y="1268760"/>
            <a:ext cx="7467600" cy="5256584"/>
          </a:xfrm>
          <a:ln/>
        </p:spPr>
        <p:txBody>
          <a:bodyPr>
            <a:normAutofit/>
          </a:bodyPr>
          <a:lstStyle/>
          <a:p>
            <a:pPr marL="341313" indent="-34131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chemeClr val="tx1"/>
                </a:solidFill>
              </a:rPr>
              <a:t>Functions of State Boards</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Plan and control/abate pollution of water</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Advise State Govt. on matters of water pollution</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To collect and spread information</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To investigate and conduct research in matters of pollution</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To work in tune with </a:t>
            </a:r>
            <a:r>
              <a:rPr lang="en-GB" sz="2400" b="1" dirty="0" smtClean="0">
                <a:solidFill>
                  <a:schemeClr val="tx1"/>
                </a:solidFill>
              </a:rPr>
              <a:t>CPCB</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To inspect sewerage or trade effluents</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To lay down standards of sewerage/trade effluents etc.</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b="1" dirty="0">
              <a:solidFill>
                <a:schemeClr val="tx1"/>
              </a:solidFill>
            </a:endParaRPr>
          </a:p>
        </p:txBody>
      </p:sp>
      <p:sp>
        <p:nvSpPr>
          <p:cNvPr id="4" name="Rectangle 1"/>
          <p:cNvSpPr txBox="1">
            <a:spLocks noChangeArrowheads="1"/>
          </p:cNvSpPr>
          <p:nvPr/>
        </p:nvSpPr>
        <p:spPr>
          <a:xfrm>
            <a:off x="1698" y="0"/>
            <a:ext cx="9221331" cy="883853"/>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1"/>
                </a:solidFill>
                <a:latin typeface="Adobe Garamond Pro Bold" panose="02020702060506020403" pitchFamily="18" charset="0"/>
              </a:rPr>
              <a:t>ENVIRONMENTAL LEGISLATION</a:t>
            </a:r>
            <a:endParaRPr lang="en-GB" b="1" dirty="0">
              <a:solidFill>
                <a:schemeClr val="tx1"/>
              </a:solidFill>
              <a:latin typeface="Adobe Garamond Pro Bold" panose="02020702060506020403" pitchFamily="18" charset="0"/>
            </a:endParaRPr>
          </a:p>
        </p:txBody>
      </p:sp>
    </p:spTree>
    <p:extLst>
      <p:ext uri="{BB962C8B-B14F-4D97-AF65-F5344CB8AC3E}">
        <p14:creationId xmlns:p14="http://schemas.microsoft.com/office/powerpoint/2010/main" val="21427214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7001">
              <a:srgbClr val="E6E6E6"/>
            </a:gs>
            <a:gs pos="32001">
              <a:srgbClr val="7D8496"/>
            </a:gs>
            <a:gs pos="47000">
              <a:srgbClr val="E6E6E6"/>
            </a:gs>
            <a:gs pos="85001">
              <a:srgbClr val="7D8496"/>
            </a:gs>
            <a:gs pos="100000">
              <a:srgbClr val="E6E6E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0" y="0"/>
            <a:ext cx="4485202" cy="584775"/>
          </a:xfrm>
          <a:prstGeom prst="rect">
            <a:avLst/>
          </a:prstGeom>
          <a:noFill/>
        </p:spPr>
        <p:txBody>
          <a:bodyPr wrap="none" rtlCol="0">
            <a:spAutoFit/>
          </a:bodyPr>
          <a:lstStyle/>
          <a:p>
            <a:r>
              <a:rPr lang="en-US" sz="3200" dirty="0" smtClean="0">
                <a:solidFill>
                  <a:srgbClr val="C00000"/>
                </a:solidFill>
              </a:rPr>
              <a:t>Environmental Legislation</a:t>
            </a:r>
            <a:endParaRPr lang="en-IN" sz="3200" dirty="0">
              <a:solidFill>
                <a:srgbClr val="C00000"/>
              </a:solidFill>
            </a:endParaRPr>
          </a:p>
        </p:txBody>
      </p:sp>
      <p:sp>
        <p:nvSpPr>
          <p:cNvPr id="3" name="TextBox 2"/>
          <p:cNvSpPr txBox="1"/>
          <p:nvPr/>
        </p:nvSpPr>
        <p:spPr>
          <a:xfrm>
            <a:off x="0" y="428604"/>
            <a:ext cx="6079870" cy="523220"/>
          </a:xfrm>
          <a:prstGeom prst="rect">
            <a:avLst/>
          </a:prstGeom>
          <a:noFill/>
        </p:spPr>
        <p:txBody>
          <a:bodyPr wrap="none" rtlCol="0">
            <a:spAutoFit/>
          </a:bodyPr>
          <a:lstStyle/>
          <a:p>
            <a:r>
              <a:rPr lang="en-US" sz="2800" b="1" u="sng" dirty="0" smtClean="0"/>
              <a:t>The Environment (protection) Act, 1986</a:t>
            </a:r>
            <a:endParaRPr lang="en-IN" sz="2800" b="1" u="sng" dirty="0"/>
          </a:p>
        </p:txBody>
      </p:sp>
      <p:sp>
        <p:nvSpPr>
          <p:cNvPr id="4" name="TextBox 3"/>
          <p:cNvSpPr txBox="1"/>
          <p:nvPr/>
        </p:nvSpPr>
        <p:spPr>
          <a:xfrm>
            <a:off x="0" y="857232"/>
            <a:ext cx="9144000" cy="5632311"/>
          </a:xfrm>
          <a:prstGeom prst="rect">
            <a:avLst/>
          </a:prstGeom>
          <a:noFill/>
        </p:spPr>
        <p:txBody>
          <a:bodyPr wrap="square" rtlCol="0">
            <a:spAutoFit/>
          </a:bodyPr>
          <a:lstStyle/>
          <a:p>
            <a:r>
              <a:rPr lang="en-US" sz="2400" dirty="0" smtClean="0">
                <a:solidFill>
                  <a:srgbClr val="FF0000"/>
                </a:solidFill>
              </a:rPr>
              <a:t>Guidelines to State Pollution Control Board:</a:t>
            </a:r>
          </a:p>
          <a:p>
            <a:pPr algn="just">
              <a:buFont typeface="Arial" pitchFamily="34" charset="0"/>
              <a:buChar char="•"/>
            </a:pPr>
            <a:r>
              <a:rPr lang="en-US" sz="2400" dirty="0" smtClean="0"/>
              <a:t>   They have to advise the industries for treating the wastewater and gases with the best available technology to achieve the prescribed standards.</a:t>
            </a:r>
          </a:p>
          <a:p>
            <a:pPr algn="just">
              <a:buFont typeface="Arial" pitchFamily="34" charset="0"/>
              <a:buChar char="•"/>
            </a:pPr>
            <a:r>
              <a:rPr lang="en-US" sz="2400" dirty="0" smtClean="0">
                <a:solidFill>
                  <a:srgbClr val="FF0000"/>
                </a:solidFill>
              </a:rPr>
              <a:t>   The industries have to be encouraged for recycling and reusing the wastes.</a:t>
            </a:r>
          </a:p>
          <a:p>
            <a:pPr algn="just">
              <a:buFont typeface="Arial" pitchFamily="34" charset="0"/>
              <a:buChar char="•"/>
            </a:pPr>
            <a:r>
              <a:rPr lang="en-US" sz="2400" dirty="0" smtClean="0"/>
              <a:t>   They have to encourage the industries for recovery of biogas, energy and reusable materials.</a:t>
            </a:r>
          </a:p>
          <a:p>
            <a:pPr algn="just">
              <a:buFont typeface="Arial" pitchFamily="34" charset="0"/>
              <a:buChar char="•"/>
            </a:pPr>
            <a:r>
              <a:rPr lang="en-US" sz="2400" dirty="0" smtClean="0">
                <a:solidFill>
                  <a:srgbClr val="FF0000"/>
                </a:solidFill>
              </a:rPr>
              <a:t>   While permitting the discharge of effluents and emissions into the environment, the State Boards have to take into account the assimilative capacity of the receiving water body.</a:t>
            </a:r>
          </a:p>
          <a:p>
            <a:pPr algn="just">
              <a:buFont typeface="Arial" pitchFamily="34" charset="0"/>
              <a:buChar char="•"/>
            </a:pPr>
            <a:r>
              <a:rPr lang="en-US" sz="2400" dirty="0" smtClean="0"/>
              <a:t>   The Central and State Boards have to emphasize on the implementation of clean technologies by the industries in order to increase fuel efficiency and reduce the generation of environmental pollutants.</a:t>
            </a:r>
            <a:endParaRPr lang="en-I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197257" cy="584775"/>
          </a:xfrm>
          <a:prstGeom prst="rect">
            <a:avLst/>
          </a:prstGeom>
          <a:noFill/>
        </p:spPr>
        <p:txBody>
          <a:bodyPr wrap="none" rtlCol="0">
            <a:spAutoFit/>
          </a:bodyPr>
          <a:lstStyle/>
          <a:p>
            <a:r>
              <a:rPr lang="en-US" sz="3200" dirty="0" smtClean="0">
                <a:solidFill>
                  <a:srgbClr val="C00000"/>
                </a:solidFill>
              </a:rPr>
              <a:t>Environmental Legislation</a:t>
            </a:r>
            <a:endParaRPr lang="en-IN" sz="3200" dirty="0">
              <a:solidFill>
                <a:srgbClr val="C00000"/>
              </a:solidFill>
            </a:endParaRPr>
          </a:p>
        </p:txBody>
      </p:sp>
      <p:sp>
        <p:nvSpPr>
          <p:cNvPr id="3" name="TextBox 2"/>
          <p:cNvSpPr txBox="1"/>
          <p:nvPr/>
        </p:nvSpPr>
        <p:spPr>
          <a:xfrm>
            <a:off x="0" y="428604"/>
            <a:ext cx="6578468" cy="523220"/>
          </a:xfrm>
          <a:prstGeom prst="rect">
            <a:avLst/>
          </a:prstGeom>
          <a:noFill/>
        </p:spPr>
        <p:txBody>
          <a:bodyPr wrap="none" rtlCol="0">
            <a:spAutoFit/>
          </a:bodyPr>
          <a:lstStyle/>
          <a:p>
            <a:r>
              <a:rPr lang="en-US" sz="2800" dirty="0" smtClean="0">
                <a:solidFill>
                  <a:schemeClr val="accent2">
                    <a:lumMod val="50000"/>
                  </a:schemeClr>
                </a:solidFill>
              </a:rPr>
              <a:t>The Environment (protection) Act, 1986</a:t>
            </a:r>
            <a:endParaRPr lang="en-IN" sz="2800" dirty="0">
              <a:solidFill>
                <a:schemeClr val="accent2">
                  <a:lumMod val="50000"/>
                </a:schemeClr>
              </a:solidFill>
            </a:endParaRPr>
          </a:p>
        </p:txBody>
      </p:sp>
      <p:sp>
        <p:nvSpPr>
          <p:cNvPr id="4" name="TextBox 3"/>
          <p:cNvSpPr txBox="1"/>
          <p:nvPr/>
        </p:nvSpPr>
        <p:spPr>
          <a:xfrm>
            <a:off x="428596" y="1142984"/>
            <a:ext cx="8358246" cy="5262979"/>
          </a:xfrm>
          <a:prstGeom prst="rect">
            <a:avLst/>
          </a:prstGeom>
          <a:noFill/>
        </p:spPr>
        <p:txBody>
          <a:bodyPr wrap="square" rtlCol="0">
            <a:spAutoFit/>
          </a:bodyPr>
          <a:lstStyle/>
          <a:p>
            <a:r>
              <a:rPr lang="en-US" sz="2400" b="1" u="sng" dirty="0" smtClean="0"/>
              <a:t>Environmental Impact Assessment (EIA)</a:t>
            </a:r>
            <a:r>
              <a:rPr lang="en-IN" sz="2400" b="1" u="sng" dirty="0" smtClean="0"/>
              <a:t>:</a:t>
            </a:r>
          </a:p>
          <a:p>
            <a:r>
              <a:rPr lang="en-US" sz="2400" dirty="0" smtClean="0"/>
              <a:t>29 types of Industries under schedule I of the rule need Central Government clearance. While others require clearance form State Pollution Control Board (SPCB).</a:t>
            </a:r>
          </a:p>
          <a:p>
            <a:endParaRPr lang="en-US" sz="2400" i="1" dirty="0" smtClean="0"/>
          </a:p>
          <a:p>
            <a:r>
              <a:rPr lang="en-US" sz="2400" i="1" u="sng" dirty="0" smtClean="0"/>
              <a:t>Clearance request / application must contain;</a:t>
            </a:r>
          </a:p>
          <a:p>
            <a:r>
              <a:rPr lang="en-US" sz="2400" dirty="0" smtClean="0"/>
              <a:t>EIA report,</a:t>
            </a:r>
          </a:p>
          <a:p>
            <a:r>
              <a:rPr lang="en-US" sz="2400" dirty="0" smtClean="0"/>
              <a:t>Risk analysis report,</a:t>
            </a:r>
          </a:p>
          <a:p>
            <a:r>
              <a:rPr lang="en-US" sz="2400" dirty="0" smtClean="0"/>
              <a:t>NOC from the SPCB,</a:t>
            </a:r>
          </a:p>
          <a:p>
            <a:r>
              <a:rPr lang="en-US" sz="2400" dirty="0" smtClean="0"/>
              <a:t>Commitment regarding availability of water and electricity,</a:t>
            </a:r>
          </a:p>
          <a:p>
            <a:r>
              <a:rPr lang="en-US" sz="2400" dirty="0" smtClean="0"/>
              <a:t>Summary of project/feasibility report,</a:t>
            </a:r>
          </a:p>
          <a:p>
            <a:r>
              <a:rPr lang="en-US" sz="2400" dirty="0" smtClean="0"/>
              <a:t>Filled in questionnaire for environment appraisal,</a:t>
            </a:r>
          </a:p>
          <a:p>
            <a:r>
              <a:rPr lang="en-US" sz="2400" dirty="0" smtClean="0"/>
              <a:t>Comprehensive rehabilitation plan, if needed.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1066800" y="234950"/>
            <a:ext cx="76200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00FF"/>
                </a:solidFill>
              </a:rPr>
              <a:t>Law for Environmental Protection</a:t>
            </a:r>
          </a:p>
        </p:txBody>
      </p:sp>
      <p:sp>
        <p:nvSpPr>
          <p:cNvPr id="4098" name="Rectangle 2"/>
          <p:cNvSpPr>
            <a:spLocks noGrp="1" noChangeArrowheads="1"/>
          </p:cNvSpPr>
          <p:nvPr>
            <p:ph type="body" idx="1"/>
          </p:nvPr>
        </p:nvSpPr>
        <p:spPr>
          <a:xfrm>
            <a:off x="467544" y="1772816"/>
            <a:ext cx="7620000" cy="4114800"/>
          </a:xfrm>
          <a:ln/>
        </p:spPr>
        <p:txBody>
          <a:bodyPr>
            <a:normAutofit/>
          </a:bodyPr>
          <a:lstStyle/>
          <a:p>
            <a:pPr marL="341313" indent="-34131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chemeClr val="tx1"/>
                </a:solidFill>
              </a:rPr>
              <a:t>International concern for environmental protection</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chemeClr val="tx1"/>
                </a:solidFill>
              </a:rPr>
              <a:t>International concern for Sustainable Development</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chemeClr val="tx1"/>
                </a:solidFill>
              </a:rPr>
              <a:t>UN conference on Human Environment and Development-Stockholm-1972</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chemeClr val="tx1"/>
                </a:solidFill>
              </a:rPr>
              <a:t>Result-Stockholm Declaration on the Human Environment</a:t>
            </a:r>
          </a:p>
        </p:txBody>
      </p:sp>
    </p:spTree>
    <p:extLst>
      <p:ext uri="{BB962C8B-B14F-4D97-AF65-F5344CB8AC3E}">
        <p14:creationId xmlns:p14="http://schemas.microsoft.com/office/powerpoint/2010/main" val="6158023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025735" cy="584775"/>
          </a:xfrm>
          <a:prstGeom prst="rect">
            <a:avLst/>
          </a:prstGeom>
          <a:noFill/>
        </p:spPr>
        <p:txBody>
          <a:bodyPr wrap="none" rtlCol="0">
            <a:spAutoFit/>
          </a:bodyPr>
          <a:lstStyle/>
          <a:p>
            <a:r>
              <a:rPr lang="en-US" sz="3200" dirty="0" smtClean="0"/>
              <a:t>Environmental Legislation</a:t>
            </a:r>
            <a:endParaRPr lang="en-IN" sz="3200" dirty="0"/>
          </a:p>
        </p:txBody>
      </p:sp>
      <p:sp>
        <p:nvSpPr>
          <p:cNvPr id="3" name="TextBox 2"/>
          <p:cNvSpPr txBox="1"/>
          <p:nvPr/>
        </p:nvSpPr>
        <p:spPr>
          <a:xfrm>
            <a:off x="0" y="428604"/>
            <a:ext cx="6466835" cy="523220"/>
          </a:xfrm>
          <a:prstGeom prst="rect">
            <a:avLst/>
          </a:prstGeom>
          <a:noFill/>
        </p:spPr>
        <p:txBody>
          <a:bodyPr wrap="none" rtlCol="0">
            <a:spAutoFit/>
          </a:bodyPr>
          <a:lstStyle/>
          <a:p>
            <a:r>
              <a:rPr lang="en-US" sz="2800" dirty="0" smtClean="0">
                <a:solidFill>
                  <a:schemeClr val="accent2">
                    <a:lumMod val="50000"/>
                  </a:schemeClr>
                </a:solidFill>
              </a:rPr>
              <a:t>The Environment (protection) Act, 1986</a:t>
            </a:r>
            <a:endParaRPr lang="en-IN" sz="2800" dirty="0">
              <a:solidFill>
                <a:schemeClr val="accent2">
                  <a:lumMod val="50000"/>
                </a:schemeClr>
              </a:solidFill>
            </a:endParaRPr>
          </a:p>
        </p:txBody>
      </p:sp>
      <p:sp>
        <p:nvSpPr>
          <p:cNvPr id="4" name="TextBox 3"/>
          <p:cNvSpPr txBox="1"/>
          <p:nvPr/>
        </p:nvSpPr>
        <p:spPr>
          <a:xfrm>
            <a:off x="142844" y="1357298"/>
            <a:ext cx="9001156" cy="3539430"/>
          </a:xfrm>
          <a:prstGeom prst="rect">
            <a:avLst/>
          </a:prstGeom>
          <a:noFill/>
        </p:spPr>
        <p:txBody>
          <a:bodyPr wrap="square" rtlCol="0">
            <a:spAutoFit/>
          </a:bodyPr>
          <a:lstStyle/>
          <a:p>
            <a:r>
              <a:rPr lang="en-US" sz="2800" b="1" i="1" u="sng" dirty="0" smtClean="0"/>
              <a:t>Hazardous Wastes (management and handling) Rules, 1989:</a:t>
            </a:r>
          </a:p>
          <a:p>
            <a:r>
              <a:rPr lang="en-US" sz="2800" dirty="0" smtClean="0"/>
              <a:t>Identified 18 hazardous waste categories.</a:t>
            </a:r>
          </a:p>
          <a:p>
            <a:endParaRPr lang="en-US" sz="2800" dirty="0" smtClean="0"/>
          </a:p>
          <a:p>
            <a:r>
              <a:rPr lang="en-US" sz="2800" i="1" u="sng" dirty="0" smtClean="0"/>
              <a:t>Responsibility of occupier,</a:t>
            </a:r>
          </a:p>
          <a:p>
            <a:r>
              <a:rPr lang="en-US" sz="2800" dirty="0" smtClean="0"/>
              <a:t>Proper handling and disposal without adverse effects.</a:t>
            </a:r>
          </a:p>
          <a:p>
            <a:r>
              <a:rPr lang="en-US" sz="2800" dirty="0" smtClean="0"/>
              <a:t>Guideline should be followed for handling, storage, treatment, transport and disposal.</a:t>
            </a:r>
          </a:p>
        </p:txBody>
      </p:sp>
      <p:sp>
        <p:nvSpPr>
          <p:cNvPr id="5" name="TextBox 4"/>
          <p:cNvSpPr txBox="1"/>
          <p:nvPr/>
        </p:nvSpPr>
        <p:spPr>
          <a:xfrm>
            <a:off x="571472" y="4572008"/>
            <a:ext cx="7858180" cy="2246769"/>
          </a:xfrm>
          <a:prstGeom prst="rect">
            <a:avLst/>
          </a:prstGeom>
          <a:noFill/>
        </p:spPr>
        <p:txBody>
          <a:bodyPr wrap="square" rtlCol="0">
            <a:spAutoFit/>
          </a:bodyPr>
          <a:lstStyle/>
          <a:p>
            <a:endParaRPr lang="en-US" sz="2800" b="1" i="1" u="sng" dirty="0" smtClean="0"/>
          </a:p>
          <a:p>
            <a:r>
              <a:rPr lang="en-US" sz="2800" b="1" i="1" u="sng" dirty="0" smtClean="0"/>
              <a:t>Environmental Audit:</a:t>
            </a:r>
          </a:p>
          <a:p>
            <a:r>
              <a:rPr lang="en-US" sz="2800" dirty="0" smtClean="0"/>
              <a:t>Checking whether or not a company is complying with the environmental laws and regulations.</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179512" y="0"/>
            <a:ext cx="8507288"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chemeClr val="accent2">
                    <a:lumMod val="50000"/>
                  </a:schemeClr>
                </a:solidFill>
              </a:rPr>
              <a:t>Prevention and Control of Water Pollution </a:t>
            </a:r>
          </a:p>
        </p:txBody>
      </p:sp>
      <p:sp>
        <p:nvSpPr>
          <p:cNvPr id="23554" name="Rectangle 2"/>
          <p:cNvSpPr>
            <a:spLocks noGrp="1" noChangeArrowheads="1"/>
          </p:cNvSpPr>
          <p:nvPr>
            <p:ph idx="1"/>
          </p:nvPr>
        </p:nvSpPr>
        <p:spPr>
          <a:xfrm>
            <a:off x="179512" y="1340768"/>
            <a:ext cx="7620000" cy="5105400"/>
          </a:xfrm>
          <a:ln/>
        </p:spPr>
        <p:txBody>
          <a:bodyPr>
            <a:normAutofit/>
          </a:bodyPr>
          <a:lstStyle/>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Under this act, State Government has power to restrict the application of the Act to certain areas </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It  has also power to obtain information </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PCBs have power to take samples of effluents.</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Report of analysis </a:t>
            </a:r>
            <a:endParaRPr lang="en-GB" sz="2500" b="1" dirty="0" smtClean="0">
              <a:solidFill>
                <a:schemeClr val="tx1"/>
              </a:solidFill>
            </a:endParaRP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500" b="1" dirty="0">
                <a:solidFill>
                  <a:schemeClr val="tx1"/>
                </a:solidFill>
              </a:rPr>
              <a:t>PCBs have power to enter any factory and inspect </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500" b="1" dirty="0">
                <a:solidFill>
                  <a:schemeClr val="tx1"/>
                </a:solidFill>
              </a:rPr>
              <a:t>It can prohibit use of stream or well for disposal of polluting matter</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500" b="1" dirty="0">
                <a:solidFill>
                  <a:schemeClr val="tx1"/>
                </a:solidFill>
              </a:rPr>
              <a:t>It can regulate new outlets and new discharges </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500" b="1" dirty="0">
              <a:solidFill>
                <a:schemeClr val="tx1"/>
              </a:solidFill>
            </a:endParaRPr>
          </a:p>
        </p:txBody>
      </p:sp>
    </p:spTree>
    <p:extLst>
      <p:ext uri="{BB962C8B-B14F-4D97-AF65-F5344CB8AC3E}">
        <p14:creationId xmlns:p14="http://schemas.microsoft.com/office/powerpoint/2010/main" val="2968029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1066800" y="381000"/>
            <a:ext cx="7620000" cy="1143000"/>
          </a:xfrm>
          <a:ln/>
        </p:spPr>
        <p:txBody>
          <a:bodyPr/>
          <a:lstStyle/>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041DC"/>
                </a:solidFill>
              </a:rPr>
              <a:t>Cont…</a:t>
            </a:r>
          </a:p>
        </p:txBody>
      </p:sp>
      <p:sp>
        <p:nvSpPr>
          <p:cNvPr id="25602" name="Rectangle 2"/>
          <p:cNvSpPr>
            <a:spLocks noGrp="1" noChangeArrowheads="1"/>
          </p:cNvSpPr>
          <p:nvPr>
            <p:ph idx="1"/>
          </p:nvPr>
        </p:nvSpPr>
        <p:spPr>
          <a:xfrm>
            <a:off x="395536" y="1532486"/>
            <a:ext cx="7620000" cy="4114800"/>
          </a:xfrm>
          <a:ln/>
        </p:spPr>
        <p:txBody>
          <a:bodyPr>
            <a:normAutofit/>
          </a:bodyPr>
          <a:lstStyle/>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500" b="1" dirty="0">
                <a:solidFill>
                  <a:schemeClr val="tx1"/>
                </a:solidFill>
              </a:rPr>
              <a:t>PCBs to undertake emergency measures in case of pollution of stream or well </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500" b="1" dirty="0">
                <a:solidFill>
                  <a:schemeClr val="tx1"/>
                </a:solidFill>
              </a:rPr>
              <a:t>PCBs can also approach for restraining apprehended pollution of water in streams or wells </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500" b="1" dirty="0">
                <a:solidFill>
                  <a:schemeClr val="tx1"/>
                </a:solidFill>
              </a:rPr>
              <a:t>It can give directions </a:t>
            </a:r>
          </a:p>
          <a:p>
            <a:pPr marL="341313" indent="-341313">
              <a:buClr>
                <a:srgbClr val="1041DC"/>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500" b="1" dirty="0">
              <a:solidFill>
                <a:schemeClr val="tx1"/>
              </a:solidFill>
            </a:endParaRPr>
          </a:p>
        </p:txBody>
      </p:sp>
    </p:spTree>
    <p:extLst>
      <p:ext uri="{BB962C8B-B14F-4D97-AF65-F5344CB8AC3E}">
        <p14:creationId xmlns:p14="http://schemas.microsoft.com/office/powerpoint/2010/main" val="35065309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1066800" y="381000"/>
            <a:ext cx="7620000" cy="1143000"/>
          </a:xfrm>
          <a:ln/>
        </p:spPr>
        <p:txBody>
          <a:bodyPr/>
          <a:lstStyle/>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041DC"/>
                </a:solidFill>
              </a:rPr>
              <a:t>Cont…</a:t>
            </a:r>
          </a:p>
        </p:txBody>
      </p:sp>
      <p:sp>
        <p:nvSpPr>
          <p:cNvPr id="26626" name="Rectangle 2"/>
          <p:cNvSpPr>
            <a:spLocks noGrp="1" noChangeArrowheads="1"/>
          </p:cNvSpPr>
          <p:nvPr>
            <p:ph idx="1"/>
          </p:nvPr>
        </p:nvSpPr>
        <p:spPr>
          <a:xfrm>
            <a:off x="179512" y="1340768"/>
            <a:ext cx="7620000" cy="4114800"/>
          </a:xfrm>
          <a:ln/>
        </p:spPr>
        <p:txBody>
          <a:bodyPr>
            <a:normAutofit/>
          </a:bodyPr>
          <a:lstStyle/>
          <a:p>
            <a:pPr marL="341313" indent="-341313">
              <a:lnSpc>
                <a:spcPct val="90000"/>
              </a:lnSpc>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Water Act – Chapter VII </a:t>
            </a:r>
          </a:p>
          <a:p>
            <a:pPr marL="341313" indent="-341313">
              <a:lnSpc>
                <a:spcPct val="90000"/>
              </a:lnSpc>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Under this chapter penalties can be levied for certain acts  </a:t>
            </a:r>
          </a:p>
          <a:p>
            <a:pPr marL="341313" indent="-341313">
              <a:lnSpc>
                <a:spcPct val="90000"/>
              </a:lnSpc>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 Destruction of notices of PCBs</a:t>
            </a:r>
          </a:p>
          <a:p>
            <a:pPr marL="341313" indent="-341313">
              <a:lnSpc>
                <a:spcPct val="90000"/>
              </a:lnSpc>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 Obstructing PCB persons from doing their duty </a:t>
            </a:r>
          </a:p>
          <a:p>
            <a:pPr marL="341313" indent="-341313">
              <a:lnSpc>
                <a:spcPct val="90000"/>
              </a:lnSpc>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 damaging property of PCBs </a:t>
            </a:r>
          </a:p>
          <a:p>
            <a:pPr marL="341313" indent="-341313">
              <a:lnSpc>
                <a:spcPct val="90000"/>
              </a:lnSpc>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 non furnishing of information </a:t>
            </a:r>
          </a:p>
        </p:txBody>
      </p:sp>
    </p:spTree>
    <p:extLst>
      <p:ext uri="{BB962C8B-B14F-4D97-AF65-F5344CB8AC3E}">
        <p14:creationId xmlns:p14="http://schemas.microsoft.com/office/powerpoint/2010/main" val="18077745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1066800" y="381000"/>
            <a:ext cx="7620000" cy="1143000"/>
          </a:xfrm>
          <a:ln/>
        </p:spPr>
        <p:txBody>
          <a:bodyPr/>
          <a:lstStyle/>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041DC"/>
                </a:solidFill>
              </a:rPr>
              <a:t>Cont…</a:t>
            </a:r>
          </a:p>
        </p:txBody>
      </p:sp>
      <p:sp>
        <p:nvSpPr>
          <p:cNvPr id="27650" name="Rectangle 2"/>
          <p:cNvSpPr>
            <a:spLocks noGrp="1" noChangeArrowheads="1"/>
          </p:cNvSpPr>
          <p:nvPr>
            <p:ph idx="1"/>
          </p:nvPr>
        </p:nvSpPr>
        <p:spPr>
          <a:xfrm>
            <a:off x="1066800" y="1752600"/>
            <a:ext cx="7620000" cy="4114800"/>
          </a:xfrm>
          <a:ln/>
        </p:spPr>
        <p:txBody>
          <a:bodyPr>
            <a:normAutofit/>
          </a:bodyPr>
          <a:lstStyle/>
          <a:p>
            <a:pPr indent="-34131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chemeClr val="tx1"/>
                </a:solidFill>
              </a:rPr>
              <a:t>- Failure to intimate accident </a:t>
            </a:r>
          </a:p>
          <a:p>
            <a:pPr indent="-34131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chemeClr val="tx1"/>
                </a:solidFill>
              </a:rPr>
              <a:t>- for willful omission of information </a:t>
            </a:r>
          </a:p>
          <a:p>
            <a:pPr indent="-34131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chemeClr val="tx1"/>
                </a:solidFill>
              </a:rPr>
              <a:t>- or making false statement etc.</a:t>
            </a:r>
          </a:p>
          <a:p>
            <a:pPr indent="-34131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chemeClr val="tx1"/>
                </a:solidFill>
              </a:rPr>
              <a:t>- punishment including imprisonment with penalty – Rs.10,000 - 3 months</a:t>
            </a:r>
          </a:p>
        </p:txBody>
      </p:sp>
    </p:spTree>
    <p:extLst>
      <p:ext uri="{BB962C8B-B14F-4D97-AF65-F5344CB8AC3E}">
        <p14:creationId xmlns:p14="http://schemas.microsoft.com/office/powerpoint/2010/main" val="18903756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1066800" y="381000"/>
            <a:ext cx="7620000" cy="1143000"/>
          </a:xfrm>
          <a:ln/>
        </p:spPr>
        <p:txBody>
          <a:bodyPr/>
          <a:lstStyle/>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041DC"/>
                </a:solidFill>
              </a:rPr>
              <a:t>Cont…</a:t>
            </a:r>
          </a:p>
        </p:txBody>
      </p:sp>
      <p:sp>
        <p:nvSpPr>
          <p:cNvPr id="28674" name="Rectangle 2"/>
          <p:cNvSpPr>
            <a:spLocks noGrp="1" noChangeArrowheads="1"/>
          </p:cNvSpPr>
          <p:nvPr>
            <p:ph idx="1"/>
          </p:nvPr>
        </p:nvSpPr>
        <p:spPr>
          <a:xfrm>
            <a:off x="1066800" y="1752600"/>
            <a:ext cx="7620000" cy="4114800"/>
          </a:xfrm>
          <a:ln/>
        </p:spPr>
        <p:txBody>
          <a:bodyPr>
            <a:normAutofit/>
          </a:bodyPr>
          <a:lstStyle/>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Under this act Central water laboratory, State water Laboratories are set up </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Analysts appointed for </a:t>
            </a:r>
            <a:r>
              <a:rPr lang="en-GB" sz="2500" b="1" dirty="0" err="1">
                <a:solidFill>
                  <a:schemeClr val="tx1"/>
                </a:solidFill>
              </a:rPr>
              <a:t>analyzing</a:t>
            </a:r>
            <a:r>
              <a:rPr lang="en-GB" sz="2500" b="1" dirty="0">
                <a:solidFill>
                  <a:schemeClr val="tx1"/>
                </a:solidFill>
              </a:rPr>
              <a:t> the samples </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Reports are published by analysts </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PCBs to take the help from local bodies also </a:t>
            </a:r>
          </a:p>
        </p:txBody>
      </p:sp>
    </p:spTree>
    <p:extLst>
      <p:ext uri="{BB962C8B-B14F-4D97-AF65-F5344CB8AC3E}">
        <p14:creationId xmlns:p14="http://schemas.microsoft.com/office/powerpoint/2010/main" val="25514828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066800" y="381000"/>
            <a:ext cx="7620000" cy="1143000"/>
          </a:xfrm>
          <a:ln/>
        </p:spPr>
        <p:txBody>
          <a:bodyPr/>
          <a:lstStyle/>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041DC"/>
                </a:solidFill>
              </a:rPr>
              <a:t>Cont…</a:t>
            </a:r>
          </a:p>
        </p:txBody>
      </p:sp>
      <p:sp>
        <p:nvSpPr>
          <p:cNvPr id="29698" name="Rectangle 2"/>
          <p:cNvSpPr>
            <a:spLocks noGrp="1" noChangeArrowheads="1"/>
          </p:cNvSpPr>
          <p:nvPr>
            <p:ph idx="1"/>
          </p:nvPr>
        </p:nvSpPr>
        <p:spPr>
          <a:xfrm>
            <a:off x="1066800" y="1752600"/>
            <a:ext cx="7620000" cy="4114800"/>
          </a:xfrm>
          <a:ln/>
        </p:spPr>
        <p:txBody>
          <a:bodyPr>
            <a:normAutofit/>
          </a:bodyPr>
          <a:lstStyle/>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Section 63 of Water Act gives power to make rules to Central Government </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Section 64 to State Government</a:t>
            </a:r>
          </a:p>
          <a:p>
            <a:pPr marL="341313" indent="-341313">
              <a:buClr>
                <a:srgbClr val="1041DC"/>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States shall make rules on matters which are not dealt with by the Central Rules </a:t>
            </a:r>
          </a:p>
        </p:txBody>
      </p:sp>
    </p:spTree>
    <p:extLst>
      <p:ext uri="{BB962C8B-B14F-4D97-AF65-F5344CB8AC3E}">
        <p14:creationId xmlns:p14="http://schemas.microsoft.com/office/powerpoint/2010/main" val="4161700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6000792" cy="461665"/>
          </a:xfrm>
          <a:prstGeom prst="rect">
            <a:avLst/>
          </a:prstGeom>
          <a:noFill/>
        </p:spPr>
        <p:txBody>
          <a:bodyPr wrap="square" rtlCol="0">
            <a:spAutoFit/>
          </a:bodyPr>
          <a:lstStyle/>
          <a:p>
            <a:r>
              <a:rPr lang="en-US" sz="2400" u="sng" dirty="0" smtClean="0">
                <a:solidFill>
                  <a:srgbClr val="7030A0"/>
                </a:solidFill>
              </a:rPr>
              <a:t>Non – Government Organizations (NGO’s):</a:t>
            </a:r>
            <a:endParaRPr lang="en-IN" sz="2400" u="sng" dirty="0">
              <a:solidFill>
                <a:srgbClr val="7030A0"/>
              </a:solidFill>
            </a:endParaRPr>
          </a:p>
        </p:txBody>
      </p:sp>
      <p:sp>
        <p:nvSpPr>
          <p:cNvPr id="3" name="TextBox 2"/>
          <p:cNvSpPr txBox="1"/>
          <p:nvPr/>
        </p:nvSpPr>
        <p:spPr>
          <a:xfrm>
            <a:off x="428596" y="857232"/>
            <a:ext cx="8429684" cy="3046988"/>
          </a:xfrm>
          <a:prstGeom prst="rect">
            <a:avLst/>
          </a:prstGeom>
          <a:noFill/>
        </p:spPr>
        <p:txBody>
          <a:bodyPr wrap="square" rtlCol="0">
            <a:spAutoFit/>
          </a:bodyPr>
          <a:lstStyle/>
          <a:p>
            <a:pPr algn="just"/>
            <a:endParaRPr lang="en-US" sz="3200" dirty="0" smtClean="0"/>
          </a:p>
          <a:p>
            <a:pPr algn="just"/>
            <a:r>
              <a:rPr lang="en-US" sz="3200" dirty="0" smtClean="0"/>
              <a:t>Voluntary organization interacting between Government and local environmental issues.</a:t>
            </a:r>
          </a:p>
          <a:p>
            <a:pPr algn="just"/>
            <a:endParaRPr lang="en-US" sz="3200" dirty="0" smtClean="0"/>
          </a:p>
          <a:p>
            <a:pPr algn="just"/>
            <a:r>
              <a:rPr lang="en-IN" sz="3200" dirty="0" smtClean="0"/>
              <a:t>With  </a:t>
            </a:r>
            <a:r>
              <a:rPr lang="en-US" sz="3200" dirty="0" smtClean="0"/>
              <a:t>goodwill of people , motivated by a genuine concern for the environment.</a:t>
            </a:r>
            <a:endParaRPr lang="en-IN" sz="3200" dirty="0" smtClean="0"/>
          </a:p>
        </p:txBody>
      </p:sp>
      <p:sp>
        <p:nvSpPr>
          <p:cNvPr id="5" name="TextBox 4"/>
          <p:cNvSpPr txBox="1"/>
          <p:nvPr/>
        </p:nvSpPr>
        <p:spPr>
          <a:xfrm>
            <a:off x="0" y="4572008"/>
            <a:ext cx="9144000" cy="1384995"/>
          </a:xfrm>
          <a:prstGeom prst="rect">
            <a:avLst/>
          </a:prstGeom>
          <a:noFill/>
        </p:spPr>
        <p:txBody>
          <a:bodyPr wrap="square" rtlCol="0">
            <a:spAutoFit/>
          </a:bodyPr>
          <a:lstStyle/>
          <a:p>
            <a:pPr lvl="1">
              <a:buFont typeface="Wingdings" pitchFamily="2" charset="2"/>
              <a:buChar char="v"/>
            </a:pPr>
            <a:r>
              <a:rPr lang="en-US" sz="2800" dirty="0" err="1" smtClean="0"/>
              <a:t>Chipko</a:t>
            </a:r>
            <a:r>
              <a:rPr lang="en-US" sz="2800" dirty="0" smtClean="0"/>
              <a:t> movement for conservation of trees by </a:t>
            </a:r>
            <a:r>
              <a:rPr lang="en-US" sz="2800" dirty="0" err="1" smtClean="0"/>
              <a:t>Dasholi</a:t>
            </a:r>
            <a:r>
              <a:rPr lang="en-US" sz="2800" dirty="0" smtClean="0"/>
              <a:t>    	Gram </a:t>
            </a:r>
            <a:r>
              <a:rPr lang="en-US" sz="2800" dirty="0" err="1" smtClean="0"/>
              <a:t>Swarajya</a:t>
            </a:r>
            <a:r>
              <a:rPr lang="en-US" sz="2800" dirty="0" smtClean="0"/>
              <a:t> </a:t>
            </a:r>
            <a:r>
              <a:rPr lang="en-US" sz="2800" dirty="0" err="1" smtClean="0"/>
              <a:t>Mandal</a:t>
            </a:r>
            <a:r>
              <a:rPr lang="en-US" sz="2800" dirty="0" smtClean="0"/>
              <a:t> in </a:t>
            </a:r>
            <a:r>
              <a:rPr lang="en-US" sz="2800" dirty="0" err="1" smtClean="0"/>
              <a:t>Gopeshwar</a:t>
            </a:r>
            <a:r>
              <a:rPr lang="en-US" sz="2800" dirty="0" smtClean="0"/>
              <a:t>.</a:t>
            </a:r>
          </a:p>
          <a:p>
            <a:pPr lvl="1">
              <a:buFont typeface="Wingdings" pitchFamily="2" charset="2"/>
              <a:buChar char="v"/>
            </a:pPr>
            <a:r>
              <a:rPr lang="en-US" sz="2800" dirty="0" smtClean="0"/>
              <a:t>Narmada </a:t>
            </a:r>
            <a:r>
              <a:rPr lang="en-US" sz="2800" dirty="0" err="1" smtClean="0"/>
              <a:t>Bachao</a:t>
            </a:r>
            <a:r>
              <a:rPr lang="en-US" sz="2800" dirty="0" smtClean="0"/>
              <a:t> </a:t>
            </a:r>
            <a:r>
              <a:rPr lang="en-US" sz="2800" dirty="0" err="1" smtClean="0"/>
              <a:t>Andolan</a:t>
            </a:r>
            <a:r>
              <a:rPr lang="en-US" sz="2800" dirty="0" smtClean="0"/>
              <a:t> by </a:t>
            </a:r>
            <a:r>
              <a:rPr lang="en-US" sz="2800" dirty="0" err="1" smtClean="0"/>
              <a:t>Kalpavriksh</a:t>
            </a:r>
            <a:r>
              <a:rPr lang="en-US" sz="2800" dirty="0" smtClean="0"/>
              <a:t>.</a:t>
            </a:r>
          </a:p>
        </p:txBody>
      </p:sp>
      <p:sp>
        <p:nvSpPr>
          <p:cNvPr id="7" name="TextBox 6"/>
          <p:cNvSpPr txBox="1"/>
          <p:nvPr/>
        </p:nvSpPr>
        <p:spPr>
          <a:xfrm>
            <a:off x="0" y="0"/>
            <a:ext cx="4643772" cy="584775"/>
          </a:xfrm>
          <a:prstGeom prst="rect">
            <a:avLst/>
          </a:prstGeom>
          <a:noFill/>
        </p:spPr>
        <p:txBody>
          <a:bodyPr wrap="none" rtlCol="0">
            <a:spAutoFit/>
          </a:bodyPr>
          <a:lstStyle/>
          <a:p>
            <a:r>
              <a:rPr lang="en-US" sz="3200" dirty="0" smtClean="0"/>
              <a:t>Environmental Legislation</a:t>
            </a:r>
            <a:endParaRPr lang="en-IN"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71480"/>
            <a:ext cx="6786610" cy="523220"/>
          </a:xfrm>
          <a:prstGeom prst="rect">
            <a:avLst/>
          </a:prstGeom>
          <a:noFill/>
        </p:spPr>
        <p:txBody>
          <a:bodyPr wrap="square" rtlCol="0">
            <a:spAutoFit/>
          </a:bodyPr>
          <a:lstStyle/>
          <a:p>
            <a:r>
              <a:rPr lang="en-US" sz="2800" u="sng" dirty="0" smtClean="0">
                <a:solidFill>
                  <a:srgbClr val="7030A0"/>
                </a:solidFill>
              </a:rPr>
              <a:t>Non – Government Organizations (NGO’s):</a:t>
            </a:r>
            <a:endParaRPr lang="en-IN" sz="2800" u="sng" dirty="0">
              <a:solidFill>
                <a:srgbClr val="7030A0"/>
              </a:solidFill>
            </a:endParaRPr>
          </a:p>
        </p:txBody>
      </p:sp>
      <p:sp>
        <p:nvSpPr>
          <p:cNvPr id="6" name="TextBox 5"/>
          <p:cNvSpPr txBox="1"/>
          <p:nvPr/>
        </p:nvSpPr>
        <p:spPr>
          <a:xfrm>
            <a:off x="179512" y="1484784"/>
            <a:ext cx="8429684" cy="5262979"/>
          </a:xfrm>
          <a:prstGeom prst="rect">
            <a:avLst/>
          </a:prstGeom>
          <a:noFill/>
        </p:spPr>
        <p:txBody>
          <a:bodyPr wrap="square" rtlCol="0">
            <a:spAutoFit/>
          </a:bodyPr>
          <a:lstStyle/>
          <a:p>
            <a:pPr algn="just"/>
            <a:r>
              <a:rPr lang="en-US" sz="2800" u="sng" dirty="0" smtClean="0">
                <a:solidFill>
                  <a:schemeClr val="accent2">
                    <a:lumMod val="50000"/>
                  </a:schemeClr>
                </a:solidFill>
              </a:rPr>
              <a:t>India’s Environmental Programs,</a:t>
            </a:r>
          </a:p>
          <a:p>
            <a:pPr algn="just">
              <a:buFont typeface="Wingdings" pitchFamily="2" charset="2"/>
              <a:buChar char="§"/>
            </a:pPr>
            <a:r>
              <a:rPr lang="en-US" sz="2800" dirty="0" smtClean="0">
                <a:solidFill>
                  <a:schemeClr val="accent2">
                    <a:lumMod val="50000"/>
                  </a:schemeClr>
                </a:solidFill>
              </a:rPr>
              <a:t>National Environmental awareness campaign – through audio-visual programs, seminars, symposia, training program etc.,</a:t>
            </a:r>
          </a:p>
          <a:p>
            <a:pPr algn="just">
              <a:buFont typeface="Wingdings" pitchFamily="2" charset="2"/>
              <a:buChar char="§"/>
            </a:pPr>
            <a:r>
              <a:rPr lang="en-US" sz="2800" dirty="0" err="1" smtClean="0">
                <a:solidFill>
                  <a:schemeClr val="accent2">
                    <a:lumMod val="50000"/>
                  </a:schemeClr>
                </a:solidFill>
              </a:rPr>
              <a:t>Paryavarn</a:t>
            </a:r>
            <a:r>
              <a:rPr lang="en-US" sz="2800" dirty="0" smtClean="0">
                <a:solidFill>
                  <a:schemeClr val="accent2">
                    <a:lumMod val="50000"/>
                  </a:schemeClr>
                </a:solidFill>
              </a:rPr>
              <a:t> </a:t>
            </a:r>
            <a:r>
              <a:rPr lang="en-US" sz="2800" dirty="0" err="1" smtClean="0">
                <a:solidFill>
                  <a:schemeClr val="accent2">
                    <a:lumMod val="50000"/>
                  </a:schemeClr>
                </a:solidFill>
              </a:rPr>
              <a:t>vahinis</a:t>
            </a:r>
            <a:r>
              <a:rPr lang="en-US" sz="2800" dirty="0" smtClean="0">
                <a:solidFill>
                  <a:schemeClr val="accent2">
                    <a:lumMod val="50000"/>
                  </a:schemeClr>
                </a:solidFill>
              </a:rPr>
              <a:t>, constituted in 184 districts – to prevent poaching, deforestation and environmental pollution.</a:t>
            </a:r>
          </a:p>
          <a:p>
            <a:pPr algn="just">
              <a:buFont typeface="Wingdings" pitchFamily="2" charset="2"/>
              <a:buChar char="§"/>
            </a:pPr>
            <a:r>
              <a:rPr lang="en-US" sz="2800" dirty="0" smtClean="0">
                <a:solidFill>
                  <a:schemeClr val="accent2">
                    <a:lumMod val="50000"/>
                  </a:schemeClr>
                </a:solidFill>
              </a:rPr>
              <a:t>More than 4000 NGO’s have been given financial assistance for creating environmental awareness.</a:t>
            </a:r>
          </a:p>
          <a:p>
            <a:pPr algn="just">
              <a:buFont typeface="Wingdings" pitchFamily="2" charset="2"/>
              <a:buChar char="§"/>
            </a:pPr>
            <a:r>
              <a:rPr lang="en-US" sz="2800" dirty="0" smtClean="0">
                <a:solidFill>
                  <a:schemeClr val="accent2">
                    <a:lumMod val="50000"/>
                  </a:schemeClr>
                </a:solidFill>
              </a:rPr>
              <a:t>An Environmental Information System (ENVIS) network has been setup to disseminate information on environmental issues.</a:t>
            </a:r>
          </a:p>
        </p:txBody>
      </p:sp>
      <p:sp>
        <p:nvSpPr>
          <p:cNvPr id="7" name="TextBox 6"/>
          <p:cNvSpPr txBox="1"/>
          <p:nvPr/>
        </p:nvSpPr>
        <p:spPr>
          <a:xfrm>
            <a:off x="0" y="0"/>
            <a:ext cx="4643772" cy="584775"/>
          </a:xfrm>
          <a:prstGeom prst="rect">
            <a:avLst/>
          </a:prstGeom>
          <a:noFill/>
        </p:spPr>
        <p:txBody>
          <a:bodyPr wrap="none" rtlCol="0">
            <a:spAutoFit/>
          </a:bodyPr>
          <a:lstStyle/>
          <a:p>
            <a:r>
              <a:rPr lang="en-US" sz="3200" dirty="0" smtClean="0">
                <a:solidFill>
                  <a:srgbClr val="C00000"/>
                </a:solidFill>
              </a:rPr>
              <a:t>Environmental Legislation</a:t>
            </a:r>
            <a:endParaRPr lang="en-IN" sz="3200" dirty="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785794"/>
            <a:ext cx="6500858" cy="523220"/>
          </a:xfrm>
          <a:prstGeom prst="rect">
            <a:avLst/>
          </a:prstGeom>
          <a:noFill/>
        </p:spPr>
        <p:txBody>
          <a:bodyPr wrap="square" rtlCol="0">
            <a:spAutoFit/>
          </a:bodyPr>
          <a:lstStyle/>
          <a:p>
            <a:r>
              <a:rPr lang="en-US" sz="2800" dirty="0" smtClean="0">
                <a:solidFill>
                  <a:srgbClr val="0070C0"/>
                </a:solidFill>
              </a:rPr>
              <a:t>Non – Government Organizations (NGO’s)</a:t>
            </a:r>
            <a:endParaRPr lang="en-IN" sz="2800" dirty="0">
              <a:solidFill>
                <a:srgbClr val="0070C0"/>
              </a:solidFill>
            </a:endParaRPr>
          </a:p>
        </p:txBody>
      </p:sp>
      <p:sp>
        <p:nvSpPr>
          <p:cNvPr id="3" name="TextBox 2"/>
          <p:cNvSpPr txBox="1"/>
          <p:nvPr/>
        </p:nvSpPr>
        <p:spPr>
          <a:xfrm>
            <a:off x="428597" y="2276872"/>
            <a:ext cx="7643865" cy="3970318"/>
          </a:xfrm>
          <a:prstGeom prst="rect">
            <a:avLst/>
          </a:prstGeom>
          <a:noFill/>
        </p:spPr>
        <p:txBody>
          <a:bodyPr wrap="square" rtlCol="0">
            <a:spAutoFit/>
          </a:bodyPr>
          <a:lstStyle/>
          <a:p>
            <a:r>
              <a:rPr lang="en-US" sz="2800" u="sng" dirty="0" smtClean="0">
                <a:solidFill>
                  <a:srgbClr val="C00000"/>
                </a:solidFill>
              </a:rPr>
              <a:t>Some of Environmental Organization in India:</a:t>
            </a:r>
          </a:p>
          <a:p>
            <a:pPr>
              <a:buFont typeface="Wingdings" pitchFamily="2" charset="2"/>
              <a:buChar char="q"/>
            </a:pPr>
            <a:r>
              <a:rPr lang="en-US" sz="2800" dirty="0" smtClean="0"/>
              <a:t>Center for Science and Environment</a:t>
            </a:r>
          </a:p>
          <a:p>
            <a:pPr>
              <a:buFont typeface="Wingdings" pitchFamily="2" charset="2"/>
              <a:buChar char="q"/>
            </a:pPr>
            <a:r>
              <a:rPr lang="en-US" sz="2800" dirty="0" smtClean="0"/>
              <a:t>CPR Environmental education centre</a:t>
            </a:r>
          </a:p>
          <a:p>
            <a:pPr>
              <a:buFont typeface="Wingdings" pitchFamily="2" charset="2"/>
              <a:buChar char="q"/>
            </a:pPr>
            <a:r>
              <a:rPr lang="en-US" sz="2800" dirty="0" smtClean="0"/>
              <a:t>CYWEN Youth for Environment</a:t>
            </a:r>
          </a:p>
          <a:p>
            <a:pPr>
              <a:buFont typeface="Wingdings" pitchFamily="2" charset="2"/>
              <a:buChar char="q"/>
            </a:pPr>
            <a:r>
              <a:rPr lang="en-US" sz="2800" dirty="0" smtClean="0"/>
              <a:t>Friends of the River Narmada</a:t>
            </a:r>
          </a:p>
          <a:p>
            <a:pPr>
              <a:buFont typeface="Wingdings" pitchFamily="2" charset="2"/>
              <a:buChar char="q"/>
            </a:pPr>
            <a:r>
              <a:rPr lang="en-US" sz="2800" dirty="0" smtClean="0"/>
              <a:t>Haryana Environmental Society</a:t>
            </a:r>
          </a:p>
          <a:p>
            <a:pPr>
              <a:buFont typeface="Wingdings" pitchFamily="2" charset="2"/>
              <a:buChar char="q"/>
            </a:pPr>
            <a:r>
              <a:rPr lang="en-US" sz="2800" dirty="0" smtClean="0"/>
              <a:t>Indian Environmental Association</a:t>
            </a:r>
          </a:p>
          <a:p>
            <a:pPr>
              <a:buFont typeface="Wingdings" pitchFamily="2" charset="2"/>
              <a:buChar char="q"/>
            </a:pPr>
            <a:r>
              <a:rPr lang="en-US" sz="2800" dirty="0" smtClean="0"/>
              <a:t>People’s Commission on Environment and  	Development India</a:t>
            </a:r>
          </a:p>
        </p:txBody>
      </p:sp>
      <p:sp>
        <p:nvSpPr>
          <p:cNvPr id="4" name="TextBox 3"/>
          <p:cNvSpPr txBox="1"/>
          <p:nvPr/>
        </p:nvSpPr>
        <p:spPr>
          <a:xfrm>
            <a:off x="1000100" y="0"/>
            <a:ext cx="4929222" cy="584775"/>
          </a:xfrm>
          <a:prstGeom prst="rect">
            <a:avLst/>
          </a:prstGeom>
          <a:noFill/>
        </p:spPr>
        <p:txBody>
          <a:bodyPr wrap="square" rtlCol="0">
            <a:spAutoFit/>
          </a:bodyPr>
          <a:lstStyle/>
          <a:p>
            <a:r>
              <a:rPr lang="en-US" sz="3200" dirty="0" smtClean="0"/>
              <a:t>Environmental Legislation</a:t>
            </a:r>
            <a:endParaRPr lang="en-IN"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1066800" y="234950"/>
            <a:ext cx="76200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FF"/>
                </a:solidFill>
              </a:rPr>
              <a:t>Law for Environmental Protection (Cont)</a:t>
            </a:r>
          </a:p>
        </p:txBody>
      </p:sp>
      <p:sp>
        <p:nvSpPr>
          <p:cNvPr id="7170" name="Rectangle 2"/>
          <p:cNvSpPr>
            <a:spLocks noGrp="1" noChangeArrowheads="1"/>
          </p:cNvSpPr>
          <p:nvPr>
            <p:ph type="body" idx="1"/>
          </p:nvPr>
        </p:nvSpPr>
        <p:spPr>
          <a:xfrm>
            <a:off x="107504" y="1844824"/>
            <a:ext cx="7620000" cy="4114800"/>
          </a:xfrm>
          <a:ln/>
        </p:spPr>
        <p:txBody>
          <a:bodyPr>
            <a:normAutofit/>
          </a:bodyPr>
          <a:lstStyle/>
          <a:p>
            <a:pPr marL="341313" indent="-34131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500" dirty="0">
                <a:solidFill>
                  <a:schemeClr val="tx1"/>
                </a:solidFill>
              </a:rPr>
              <a:t>The Earth Summit-</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500" dirty="0">
                <a:solidFill>
                  <a:schemeClr val="tx1"/>
                </a:solidFill>
              </a:rPr>
              <a:t>The United Nations conference on Environment and Development (UNCED) popularly known as Earth Summit-1992 at Rio de Janeiro-</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500" dirty="0">
                <a:solidFill>
                  <a:schemeClr val="tx1"/>
                </a:solidFill>
              </a:rPr>
              <a:t>150 Governments participated</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500" dirty="0">
                <a:solidFill>
                  <a:schemeClr val="tx1"/>
                </a:solidFill>
              </a:rPr>
              <a:t>Earth summit was inspired by </a:t>
            </a:r>
            <a:r>
              <a:rPr lang="en-US" sz="2500" dirty="0" err="1">
                <a:solidFill>
                  <a:schemeClr val="tx1"/>
                </a:solidFill>
              </a:rPr>
              <a:t>Brundtland</a:t>
            </a:r>
            <a:r>
              <a:rPr lang="en-US" sz="2500" dirty="0">
                <a:solidFill>
                  <a:schemeClr val="tx1"/>
                </a:solidFill>
              </a:rPr>
              <a:t> report 1987</a:t>
            </a:r>
          </a:p>
        </p:txBody>
      </p:sp>
    </p:spTree>
    <p:extLst>
      <p:ext uri="{BB962C8B-B14F-4D97-AF65-F5344CB8AC3E}">
        <p14:creationId xmlns:p14="http://schemas.microsoft.com/office/powerpoint/2010/main" val="12825297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929190" cy="584775"/>
          </a:xfrm>
          <a:prstGeom prst="rect">
            <a:avLst/>
          </a:prstGeom>
          <a:noFill/>
        </p:spPr>
        <p:txBody>
          <a:bodyPr wrap="square" rtlCol="0">
            <a:spAutoFit/>
          </a:bodyPr>
          <a:lstStyle/>
          <a:p>
            <a:r>
              <a:rPr lang="en-US" sz="3200" dirty="0" smtClean="0"/>
              <a:t>Environmental Education</a:t>
            </a:r>
            <a:endParaRPr lang="en-IN" sz="3200" dirty="0"/>
          </a:p>
        </p:txBody>
      </p:sp>
      <p:sp>
        <p:nvSpPr>
          <p:cNvPr id="3" name="TextBox 2"/>
          <p:cNvSpPr txBox="1"/>
          <p:nvPr/>
        </p:nvSpPr>
        <p:spPr>
          <a:xfrm>
            <a:off x="1000100" y="1285860"/>
            <a:ext cx="6858048" cy="4555093"/>
          </a:xfrm>
          <a:prstGeom prst="rect">
            <a:avLst/>
          </a:prstGeom>
          <a:noFill/>
        </p:spPr>
        <p:txBody>
          <a:bodyPr wrap="square" rtlCol="0">
            <a:spAutoFit/>
          </a:bodyPr>
          <a:lstStyle/>
          <a:p>
            <a:r>
              <a:rPr lang="en-US" sz="2800" b="1" u="sng" dirty="0" smtClean="0">
                <a:solidFill>
                  <a:srgbClr val="00B0F0"/>
                </a:solidFill>
              </a:rPr>
              <a:t>Objective of Environmental Education</a:t>
            </a:r>
            <a:r>
              <a:rPr lang="en-US" sz="2400" b="1" u="sng" dirty="0" smtClean="0">
                <a:solidFill>
                  <a:srgbClr val="00B0F0"/>
                </a:solidFill>
              </a:rPr>
              <a:t>:</a:t>
            </a:r>
          </a:p>
          <a:p>
            <a:endParaRPr lang="en-US" sz="2400" b="1" u="sng" dirty="0" smtClean="0"/>
          </a:p>
          <a:p>
            <a:pPr lvl="1">
              <a:buFont typeface="Wingdings" pitchFamily="2" charset="2"/>
              <a:buChar char="§"/>
            </a:pPr>
            <a:r>
              <a:rPr lang="en-US" sz="2800" dirty="0" smtClean="0"/>
              <a:t>Awareness</a:t>
            </a:r>
          </a:p>
          <a:p>
            <a:pPr lvl="1"/>
            <a:endParaRPr lang="en-US" sz="1400" dirty="0" smtClean="0"/>
          </a:p>
          <a:p>
            <a:pPr lvl="1">
              <a:buFont typeface="Wingdings" pitchFamily="2" charset="2"/>
              <a:buChar char="§"/>
            </a:pPr>
            <a:r>
              <a:rPr lang="en-US" sz="2800" dirty="0" smtClean="0"/>
              <a:t>Knowledge</a:t>
            </a:r>
          </a:p>
          <a:p>
            <a:pPr lvl="1"/>
            <a:endParaRPr lang="en-US" sz="1400" dirty="0" smtClean="0"/>
          </a:p>
          <a:p>
            <a:pPr lvl="1">
              <a:buFont typeface="Wingdings" pitchFamily="2" charset="2"/>
              <a:buChar char="§"/>
            </a:pPr>
            <a:r>
              <a:rPr lang="en-US" sz="2800" dirty="0" smtClean="0"/>
              <a:t>Attitude</a:t>
            </a:r>
          </a:p>
          <a:p>
            <a:pPr lvl="1"/>
            <a:endParaRPr lang="en-US" sz="1400" dirty="0" smtClean="0"/>
          </a:p>
          <a:p>
            <a:pPr lvl="1">
              <a:buFont typeface="Wingdings" pitchFamily="2" charset="2"/>
              <a:buChar char="§"/>
            </a:pPr>
            <a:r>
              <a:rPr lang="en-US" sz="2800" dirty="0" smtClean="0"/>
              <a:t>Skill</a:t>
            </a:r>
          </a:p>
          <a:p>
            <a:pPr lvl="1"/>
            <a:endParaRPr lang="en-US" sz="1400" dirty="0" smtClean="0"/>
          </a:p>
          <a:p>
            <a:pPr lvl="1">
              <a:buFont typeface="Wingdings" pitchFamily="2" charset="2"/>
              <a:buChar char="§"/>
            </a:pPr>
            <a:r>
              <a:rPr lang="en-US" sz="2800" dirty="0" smtClean="0"/>
              <a:t>Evaluation ability</a:t>
            </a:r>
          </a:p>
          <a:p>
            <a:pPr lvl="1"/>
            <a:endParaRPr lang="en-US" sz="1400" dirty="0" smtClean="0"/>
          </a:p>
          <a:p>
            <a:pPr lvl="1">
              <a:buFont typeface="Wingdings" pitchFamily="2" charset="2"/>
              <a:buChar char="§"/>
            </a:pPr>
            <a:r>
              <a:rPr lang="en-US" sz="2800" dirty="0" smtClean="0"/>
              <a:t>Participation</a:t>
            </a:r>
            <a:endParaRPr lang="en-IN"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357166"/>
            <a:ext cx="6286544" cy="584775"/>
          </a:xfrm>
          <a:prstGeom prst="rect">
            <a:avLst/>
          </a:prstGeom>
          <a:noFill/>
        </p:spPr>
        <p:txBody>
          <a:bodyPr wrap="square" rtlCol="0">
            <a:spAutoFit/>
          </a:bodyPr>
          <a:lstStyle/>
          <a:p>
            <a:r>
              <a:rPr lang="en-US" sz="3200" dirty="0" smtClean="0">
                <a:solidFill>
                  <a:srgbClr val="C00000"/>
                </a:solidFill>
              </a:rPr>
              <a:t>Environmental Education</a:t>
            </a:r>
            <a:endParaRPr lang="en-IN" sz="3200" dirty="0">
              <a:solidFill>
                <a:srgbClr val="C00000"/>
              </a:solidFill>
            </a:endParaRPr>
          </a:p>
        </p:txBody>
      </p:sp>
      <p:sp>
        <p:nvSpPr>
          <p:cNvPr id="3" name="TextBox 2"/>
          <p:cNvSpPr txBox="1"/>
          <p:nvPr/>
        </p:nvSpPr>
        <p:spPr>
          <a:xfrm>
            <a:off x="1285852" y="1000108"/>
            <a:ext cx="6357982" cy="4893647"/>
          </a:xfrm>
          <a:prstGeom prst="rect">
            <a:avLst/>
          </a:prstGeom>
          <a:noFill/>
        </p:spPr>
        <p:txBody>
          <a:bodyPr wrap="square" rtlCol="0">
            <a:spAutoFit/>
          </a:bodyPr>
          <a:lstStyle/>
          <a:p>
            <a:r>
              <a:rPr lang="en-US" sz="2400" b="1" i="1" u="sng" dirty="0" smtClean="0">
                <a:solidFill>
                  <a:srgbClr val="7030A0"/>
                </a:solidFill>
              </a:rPr>
              <a:t>Guiding principle:</a:t>
            </a:r>
          </a:p>
          <a:p>
            <a:endParaRPr lang="en-US" sz="2400" dirty="0" smtClean="0"/>
          </a:p>
          <a:p>
            <a:pPr>
              <a:buFont typeface="Wingdings" pitchFamily="2" charset="2"/>
              <a:buChar char="q"/>
            </a:pPr>
            <a:r>
              <a:rPr lang="en-US" sz="2400" dirty="0" smtClean="0"/>
              <a:t>Consider the environment totally</a:t>
            </a:r>
          </a:p>
          <a:p>
            <a:pPr>
              <a:buFont typeface="Wingdings" pitchFamily="2" charset="2"/>
              <a:buChar char="q"/>
            </a:pPr>
            <a:r>
              <a:rPr lang="en-US" sz="2400" dirty="0" smtClean="0"/>
              <a:t>Continuous life process</a:t>
            </a:r>
          </a:p>
          <a:p>
            <a:pPr>
              <a:buFont typeface="Wingdings" pitchFamily="2" charset="2"/>
              <a:buChar char="q"/>
            </a:pPr>
            <a:r>
              <a:rPr lang="en-US" sz="2400" dirty="0" smtClean="0"/>
              <a:t>Inter disciplinary approach</a:t>
            </a:r>
          </a:p>
          <a:p>
            <a:pPr>
              <a:buFont typeface="Wingdings" pitchFamily="2" charset="2"/>
              <a:buChar char="q"/>
            </a:pPr>
            <a:r>
              <a:rPr lang="en-US" sz="2400" dirty="0" smtClean="0"/>
              <a:t>Active participation</a:t>
            </a:r>
          </a:p>
          <a:p>
            <a:pPr>
              <a:buFont typeface="Wingdings" pitchFamily="2" charset="2"/>
              <a:buChar char="q"/>
            </a:pPr>
            <a:r>
              <a:rPr lang="en-US" sz="2400" dirty="0" smtClean="0"/>
              <a:t>Examine</a:t>
            </a:r>
          </a:p>
          <a:p>
            <a:pPr>
              <a:buFont typeface="Wingdings" pitchFamily="2" charset="2"/>
              <a:buChar char="q"/>
            </a:pPr>
            <a:r>
              <a:rPr lang="en-US" sz="2400" dirty="0" smtClean="0"/>
              <a:t>Focus</a:t>
            </a:r>
          </a:p>
          <a:p>
            <a:pPr>
              <a:buFont typeface="Wingdings" pitchFamily="2" charset="2"/>
              <a:buChar char="q"/>
            </a:pPr>
            <a:r>
              <a:rPr lang="en-US" sz="2400" dirty="0" smtClean="0"/>
              <a:t>Environmental aspects in plan</a:t>
            </a:r>
          </a:p>
          <a:p>
            <a:pPr>
              <a:buFont typeface="Wingdings" pitchFamily="2" charset="2"/>
              <a:buChar char="q"/>
            </a:pPr>
            <a:r>
              <a:rPr lang="en-US" sz="2400" dirty="0" smtClean="0"/>
              <a:t>Thinking and problem solving.</a:t>
            </a:r>
          </a:p>
          <a:p>
            <a:pPr>
              <a:buFont typeface="Wingdings" pitchFamily="2" charset="2"/>
              <a:buChar char="q"/>
            </a:pPr>
            <a:r>
              <a:rPr lang="en-US" sz="2400" dirty="0" smtClean="0"/>
              <a:t>Cooperation</a:t>
            </a:r>
          </a:p>
          <a:p>
            <a:pPr>
              <a:buFont typeface="Wingdings" pitchFamily="2" charset="2"/>
              <a:buChar char="q"/>
            </a:pPr>
            <a:r>
              <a:rPr lang="en-US" sz="2400" dirty="0" smtClean="0"/>
              <a:t>Teaching and learning</a:t>
            </a:r>
          </a:p>
          <a:p>
            <a:pPr>
              <a:buFont typeface="Wingdings" pitchFamily="2" charset="2"/>
              <a:buChar char="q"/>
            </a:pPr>
            <a:r>
              <a:rPr lang="en-US" sz="2400" dirty="0" smtClean="0"/>
              <a:t>Discover symptoms and cause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252" y="0"/>
            <a:ext cx="5104128" cy="584775"/>
          </a:xfrm>
          <a:prstGeom prst="rect">
            <a:avLst/>
          </a:prstGeom>
          <a:noFill/>
        </p:spPr>
        <p:txBody>
          <a:bodyPr wrap="square" rtlCol="0">
            <a:spAutoFit/>
          </a:bodyPr>
          <a:lstStyle/>
          <a:p>
            <a:r>
              <a:rPr lang="en-US" sz="3200" dirty="0" smtClean="0">
                <a:solidFill>
                  <a:srgbClr val="00B0F0"/>
                </a:solidFill>
              </a:rPr>
              <a:t>Environmental Education</a:t>
            </a:r>
            <a:endParaRPr lang="en-IN" sz="3200" dirty="0">
              <a:solidFill>
                <a:srgbClr val="00B0F0"/>
              </a:solidFill>
            </a:endParaRPr>
          </a:p>
        </p:txBody>
      </p:sp>
      <p:sp>
        <p:nvSpPr>
          <p:cNvPr id="4" name="TextBox 3"/>
          <p:cNvSpPr txBox="1"/>
          <p:nvPr/>
        </p:nvSpPr>
        <p:spPr>
          <a:xfrm>
            <a:off x="1142976" y="571480"/>
            <a:ext cx="7072362" cy="2092881"/>
          </a:xfrm>
          <a:prstGeom prst="rect">
            <a:avLst/>
          </a:prstGeom>
          <a:noFill/>
        </p:spPr>
        <p:txBody>
          <a:bodyPr wrap="square" rtlCol="0">
            <a:spAutoFit/>
          </a:bodyPr>
          <a:lstStyle/>
          <a:p>
            <a:r>
              <a:rPr lang="en-US" sz="2800" b="1" u="sng" dirty="0" smtClean="0">
                <a:solidFill>
                  <a:srgbClr val="7030A0"/>
                </a:solidFill>
              </a:rPr>
              <a:t>Environmental Education Program:</a:t>
            </a:r>
          </a:p>
          <a:p>
            <a:endParaRPr lang="en-US" dirty="0" smtClean="0"/>
          </a:p>
          <a:p>
            <a:pPr>
              <a:buFont typeface="Wingdings" pitchFamily="2" charset="2"/>
              <a:buChar char="v"/>
            </a:pPr>
            <a:r>
              <a:rPr lang="en-US" sz="2800" dirty="0" smtClean="0"/>
              <a:t>Environmental studies</a:t>
            </a:r>
          </a:p>
          <a:p>
            <a:pPr>
              <a:buFont typeface="Wingdings" pitchFamily="2" charset="2"/>
              <a:buChar char="v"/>
            </a:pPr>
            <a:r>
              <a:rPr lang="en-US" sz="2800" dirty="0" smtClean="0">
                <a:solidFill>
                  <a:srgbClr val="00B0F0"/>
                </a:solidFill>
              </a:rPr>
              <a:t>Environmental science</a:t>
            </a:r>
          </a:p>
          <a:p>
            <a:pPr>
              <a:buFont typeface="Wingdings" pitchFamily="2" charset="2"/>
              <a:buChar char="v"/>
            </a:pPr>
            <a:r>
              <a:rPr lang="en-US" sz="2800" dirty="0" smtClean="0"/>
              <a:t>Environmental engineering </a:t>
            </a:r>
            <a:endParaRPr lang="en-IN" sz="2800" dirty="0"/>
          </a:p>
        </p:txBody>
      </p:sp>
      <p:sp>
        <p:nvSpPr>
          <p:cNvPr id="5" name="TextBox 4"/>
          <p:cNvSpPr txBox="1"/>
          <p:nvPr/>
        </p:nvSpPr>
        <p:spPr>
          <a:xfrm>
            <a:off x="285720" y="2714620"/>
            <a:ext cx="8358246" cy="4031873"/>
          </a:xfrm>
          <a:prstGeom prst="rect">
            <a:avLst/>
          </a:prstGeom>
          <a:noFill/>
        </p:spPr>
        <p:txBody>
          <a:bodyPr wrap="square" rtlCol="0">
            <a:spAutoFit/>
          </a:bodyPr>
          <a:lstStyle/>
          <a:p>
            <a:r>
              <a:rPr lang="en-US" sz="2800" b="1" i="1" u="sng" dirty="0" smtClean="0"/>
              <a:t>Environmental education in India</a:t>
            </a:r>
          </a:p>
          <a:p>
            <a:endParaRPr lang="en-US" dirty="0" smtClean="0"/>
          </a:p>
          <a:p>
            <a:pPr algn="just"/>
            <a:r>
              <a:rPr lang="en-US" sz="2800" b="1" i="1" dirty="0" smtClean="0">
                <a:solidFill>
                  <a:srgbClr val="FF0000"/>
                </a:solidFill>
              </a:rPr>
              <a:t>Goals:</a:t>
            </a:r>
          </a:p>
          <a:p>
            <a:pPr lvl="1" algn="just">
              <a:buFont typeface="Wingdings" pitchFamily="2" charset="2"/>
              <a:buChar char="v"/>
            </a:pPr>
            <a:r>
              <a:rPr lang="en-US" sz="2600" dirty="0" smtClean="0"/>
              <a:t>Improve the quality of environment.</a:t>
            </a:r>
          </a:p>
          <a:p>
            <a:pPr lvl="1" algn="just">
              <a:buFont typeface="Wingdings" pitchFamily="2" charset="2"/>
              <a:buChar char="v"/>
            </a:pPr>
            <a:r>
              <a:rPr lang="en-US" sz="2600" dirty="0" smtClean="0">
                <a:solidFill>
                  <a:srgbClr val="00B0F0"/>
                </a:solidFill>
              </a:rPr>
              <a:t>To create  an awareness among the people on       	environment problems and conservation</a:t>
            </a:r>
            <a:r>
              <a:rPr lang="en-US" sz="2600" dirty="0" smtClean="0"/>
              <a:t>.</a:t>
            </a:r>
          </a:p>
          <a:p>
            <a:pPr lvl="1" algn="just">
              <a:buFont typeface="Wingdings" pitchFamily="2" charset="2"/>
              <a:buChar char="v"/>
            </a:pPr>
            <a:r>
              <a:rPr lang="en-US" sz="2600" dirty="0" smtClean="0"/>
              <a:t>To create an atmosphere so that people participate in decision-making and develop the capabilities to evaluate the developmental programs.</a:t>
            </a:r>
            <a:endParaRPr lang="en-IN" sz="2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1698" y="0"/>
            <a:ext cx="9221331" cy="883853"/>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1"/>
                </a:solidFill>
                <a:latin typeface="Adobe Garamond Pro Bold" panose="02020702060506020403" pitchFamily="18" charset="0"/>
              </a:rPr>
              <a:t>Women &amp; Environment Sustainability</a:t>
            </a:r>
          </a:p>
        </p:txBody>
      </p:sp>
      <p:sp>
        <p:nvSpPr>
          <p:cNvPr id="3" name="Rectangle 2"/>
          <p:cNvSpPr/>
          <p:nvPr/>
        </p:nvSpPr>
        <p:spPr>
          <a:xfrm>
            <a:off x="40362" y="850484"/>
            <a:ext cx="7267941" cy="2123658"/>
          </a:xfrm>
          <a:prstGeom prst="rect">
            <a:avLst/>
          </a:prstGeom>
        </p:spPr>
        <p:txBody>
          <a:bodyPr wrap="square">
            <a:spAutoFit/>
          </a:bodyPr>
          <a:lstStyle/>
          <a:p>
            <a:endParaRPr lang="en-IN" sz="2200" dirty="0">
              <a:solidFill>
                <a:srgbClr val="000000"/>
              </a:solidFill>
              <a:latin typeface="Arial" panose="020B0604020202020204" pitchFamily="34" charset="0"/>
            </a:endParaRPr>
          </a:p>
          <a:p>
            <a:pPr marR="0" algn="just"/>
            <a:r>
              <a:rPr lang="en-IN" sz="2200" dirty="0">
                <a:solidFill>
                  <a:srgbClr val="000000"/>
                </a:solidFill>
                <a:latin typeface="Arial" panose="020B0604020202020204" pitchFamily="34" charset="0"/>
              </a:rPr>
              <a:t> </a:t>
            </a:r>
            <a:r>
              <a:rPr lang="en-IN" sz="2200" b="1" dirty="0">
                <a:solidFill>
                  <a:srgbClr val="000000"/>
                </a:solidFill>
                <a:latin typeface="Arial" panose="020B0604020202020204" pitchFamily="34" charset="0"/>
              </a:rPr>
              <a:t>"Women have a vital role in environmental management and development. Their full participation is therefore is essential to achieving sustainable development" </a:t>
            </a:r>
            <a:endParaRPr lang="en-IN" sz="2200" dirty="0">
              <a:solidFill>
                <a:srgbClr val="000000"/>
              </a:solidFill>
              <a:latin typeface="Arial" panose="020B0604020202020204" pitchFamily="34" charset="0"/>
            </a:endParaRPr>
          </a:p>
          <a:p>
            <a:pPr marR="0" algn="just"/>
            <a:endParaRPr lang="en-IN" sz="2200" dirty="0"/>
          </a:p>
        </p:txBody>
      </p:sp>
      <p:sp>
        <p:nvSpPr>
          <p:cNvPr id="4" name="Rectangle 3"/>
          <p:cNvSpPr/>
          <p:nvPr/>
        </p:nvSpPr>
        <p:spPr>
          <a:xfrm>
            <a:off x="27689" y="2593519"/>
            <a:ext cx="7776864" cy="2462213"/>
          </a:xfrm>
          <a:prstGeom prst="rect">
            <a:avLst/>
          </a:prstGeom>
        </p:spPr>
        <p:txBody>
          <a:bodyPr wrap="square">
            <a:spAutoFit/>
          </a:bodyPr>
          <a:lstStyle/>
          <a:p>
            <a:endParaRPr lang="en-IN" sz="2200" b="1" dirty="0">
              <a:solidFill>
                <a:srgbClr val="000000"/>
              </a:solidFill>
              <a:latin typeface="Arial" panose="020B0604020202020204" pitchFamily="34" charset="0"/>
            </a:endParaRPr>
          </a:p>
          <a:p>
            <a:pPr marR="0" algn="just"/>
            <a:r>
              <a:rPr lang="en-IN" sz="2200" b="1" dirty="0">
                <a:solidFill>
                  <a:srgbClr val="000000"/>
                </a:solidFill>
                <a:latin typeface="Arial" panose="020B0604020202020204" pitchFamily="34" charset="0"/>
              </a:rPr>
              <a:t> If we talk of natural management from a global perspective, whom do we find in the forefront of the race for protection and preservation of the resources. The answer comes very naturally, it is the women. Women particularly those living in rural areas or mountain areas have special relationship with the environment. </a:t>
            </a:r>
            <a:endParaRPr lang="en-IN" sz="2200" b="1" dirty="0"/>
          </a:p>
        </p:txBody>
      </p:sp>
    </p:spTree>
    <p:extLst>
      <p:ext uri="{BB962C8B-B14F-4D97-AF65-F5344CB8AC3E}">
        <p14:creationId xmlns:p14="http://schemas.microsoft.com/office/powerpoint/2010/main" val="2348322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1698" y="0"/>
            <a:ext cx="9221331" cy="883853"/>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1"/>
                </a:solidFill>
                <a:latin typeface="Adobe Garamond Pro Bold" panose="02020702060506020403" pitchFamily="18" charset="0"/>
              </a:rPr>
              <a:t>Women &amp; Environment Sustainability</a:t>
            </a:r>
          </a:p>
        </p:txBody>
      </p:sp>
      <p:sp>
        <p:nvSpPr>
          <p:cNvPr id="5" name="Rectangle 4"/>
          <p:cNvSpPr/>
          <p:nvPr/>
        </p:nvSpPr>
        <p:spPr>
          <a:xfrm>
            <a:off x="251520" y="1274564"/>
            <a:ext cx="7776864" cy="4154984"/>
          </a:xfrm>
          <a:prstGeom prst="rect">
            <a:avLst/>
          </a:prstGeom>
        </p:spPr>
        <p:txBody>
          <a:bodyPr wrap="square">
            <a:spAutoFit/>
          </a:bodyPr>
          <a:lstStyle/>
          <a:p>
            <a:endParaRPr lang="en-IN" sz="2200" dirty="0">
              <a:solidFill>
                <a:srgbClr val="000000"/>
              </a:solidFill>
              <a:latin typeface="Arial" panose="020B0604020202020204" pitchFamily="34" charset="0"/>
            </a:endParaRPr>
          </a:p>
          <a:p>
            <a:pPr marL="342900" marR="0" indent="-342900" algn="just">
              <a:buFont typeface="Arial" panose="020B0604020202020204" pitchFamily="34" charset="0"/>
              <a:buChar char="•"/>
            </a:pPr>
            <a:r>
              <a:rPr lang="en-IN" sz="2200" dirty="0">
                <a:solidFill>
                  <a:srgbClr val="000000"/>
                </a:solidFill>
                <a:latin typeface="Arial" panose="020B0604020202020204" pitchFamily="34" charset="0"/>
              </a:rPr>
              <a:t> All women have relationship with environment but the approach is different from Urban Areas. </a:t>
            </a:r>
            <a:endParaRPr lang="en-IN" sz="2200" dirty="0" smtClean="0">
              <a:solidFill>
                <a:srgbClr val="000000"/>
              </a:solidFill>
              <a:latin typeface="Arial" panose="020B0604020202020204" pitchFamily="34" charset="0"/>
            </a:endParaRPr>
          </a:p>
          <a:p>
            <a:pPr marL="342900" marR="0" indent="-342900" algn="just">
              <a:buFont typeface="Arial" panose="020B0604020202020204" pitchFamily="34" charset="0"/>
              <a:buChar char="•"/>
            </a:pPr>
            <a:r>
              <a:rPr lang="en-IN" sz="2200" dirty="0" smtClean="0">
                <a:solidFill>
                  <a:srgbClr val="000000"/>
                </a:solidFill>
                <a:latin typeface="Arial" panose="020B0604020202020204" pitchFamily="34" charset="0"/>
              </a:rPr>
              <a:t>They </a:t>
            </a:r>
            <a:r>
              <a:rPr lang="en-IN" sz="2200" dirty="0">
                <a:solidFill>
                  <a:srgbClr val="000000"/>
                </a:solidFill>
                <a:latin typeface="Arial" panose="020B0604020202020204" pitchFamily="34" charset="0"/>
              </a:rPr>
              <a:t>are more close to the nature than men and this very close relationship makes them perfect managers of an eco-system. </a:t>
            </a:r>
            <a:endParaRPr lang="en-IN" sz="2200" dirty="0" smtClean="0">
              <a:solidFill>
                <a:srgbClr val="000000"/>
              </a:solidFill>
              <a:latin typeface="Arial" panose="020B0604020202020204" pitchFamily="34" charset="0"/>
            </a:endParaRPr>
          </a:p>
          <a:p>
            <a:pPr marL="342900" marR="0" indent="-342900" algn="just">
              <a:buFont typeface="Arial" panose="020B0604020202020204" pitchFamily="34" charset="0"/>
              <a:buChar char="•"/>
            </a:pPr>
            <a:r>
              <a:rPr lang="en-IN" sz="2200" dirty="0" smtClean="0">
                <a:solidFill>
                  <a:srgbClr val="000000"/>
                </a:solidFill>
                <a:latin typeface="Arial" panose="020B0604020202020204" pitchFamily="34" charset="0"/>
              </a:rPr>
              <a:t>The </a:t>
            </a:r>
            <a:r>
              <a:rPr lang="en-IN" sz="2200" dirty="0">
                <a:solidFill>
                  <a:srgbClr val="000000"/>
                </a:solidFill>
                <a:latin typeface="Arial" panose="020B0604020202020204" pitchFamily="34" charset="0"/>
              </a:rPr>
              <a:t>life of mountain women is so much intertwined with the environment that whole ecosystem revolves around her and she can't even think of her survival without it</a:t>
            </a:r>
            <a:r>
              <a:rPr lang="en-IN" sz="2200" dirty="0" smtClean="0">
                <a:solidFill>
                  <a:srgbClr val="000000"/>
                </a:solidFill>
                <a:latin typeface="Arial" panose="020B0604020202020204" pitchFamily="34" charset="0"/>
              </a:rPr>
              <a:t>.</a:t>
            </a:r>
          </a:p>
          <a:p>
            <a:pPr marL="342900" marR="0" indent="-342900" algn="just">
              <a:buFont typeface="Arial" panose="020B0604020202020204" pitchFamily="34" charset="0"/>
              <a:buChar char="•"/>
            </a:pPr>
            <a:r>
              <a:rPr lang="en-IN" sz="2200" dirty="0" smtClean="0">
                <a:solidFill>
                  <a:srgbClr val="000000"/>
                </a:solidFill>
                <a:latin typeface="Arial" panose="020B0604020202020204" pitchFamily="34" charset="0"/>
              </a:rPr>
              <a:t>For </a:t>
            </a:r>
            <a:r>
              <a:rPr lang="en-IN" sz="2200" dirty="0">
                <a:solidFill>
                  <a:srgbClr val="000000"/>
                </a:solidFill>
                <a:latin typeface="Arial" panose="020B0604020202020204" pitchFamily="34" charset="0"/>
              </a:rPr>
              <a:t>her forest is her mother's home as she is entirely dependent on the forest to meet her daily needs such as - water, fodder, fuels, minor forest product etc. </a:t>
            </a:r>
            <a:endParaRPr lang="en-IN" sz="2200" dirty="0"/>
          </a:p>
        </p:txBody>
      </p:sp>
    </p:spTree>
    <p:extLst>
      <p:ext uri="{BB962C8B-B14F-4D97-AF65-F5344CB8AC3E}">
        <p14:creationId xmlns:p14="http://schemas.microsoft.com/office/powerpoint/2010/main" val="1635919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1698" y="0"/>
            <a:ext cx="9221331" cy="883853"/>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1"/>
                </a:solidFill>
                <a:latin typeface="Adobe Garamond Pro Bold" panose="02020702060506020403" pitchFamily="18" charset="0"/>
              </a:rPr>
              <a:t>Women &amp; Environment Sustainability</a:t>
            </a:r>
          </a:p>
        </p:txBody>
      </p:sp>
      <p:sp>
        <p:nvSpPr>
          <p:cNvPr id="3" name="Rectangle 2"/>
          <p:cNvSpPr/>
          <p:nvPr/>
        </p:nvSpPr>
        <p:spPr>
          <a:xfrm>
            <a:off x="40362" y="914043"/>
            <a:ext cx="8708101" cy="3447098"/>
          </a:xfrm>
          <a:prstGeom prst="rect">
            <a:avLst/>
          </a:prstGeom>
        </p:spPr>
        <p:txBody>
          <a:bodyPr wrap="square">
            <a:spAutoFit/>
          </a:bodyPr>
          <a:lstStyle/>
          <a:p>
            <a:endParaRPr lang="en-IN" sz="2000" dirty="0">
              <a:solidFill>
                <a:srgbClr val="000000"/>
              </a:solidFill>
              <a:latin typeface="Arial" panose="020B0604020202020204" pitchFamily="34" charset="0"/>
            </a:endParaRPr>
          </a:p>
          <a:p>
            <a:pPr marR="0"/>
            <a:r>
              <a:rPr lang="en-IN" sz="3000" b="1" dirty="0" smtClean="0">
                <a:solidFill>
                  <a:srgbClr val="000000"/>
                </a:solidFill>
                <a:latin typeface="Arial" panose="020B0604020202020204" pitchFamily="34" charset="0"/>
              </a:rPr>
              <a:t>Role </a:t>
            </a:r>
            <a:r>
              <a:rPr lang="en-IN" sz="3000" b="1" dirty="0">
                <a:solidFill>
                  <a:srgbClr val="000000"/>
                </a:solidFill>
                <a:latin typeface="Arial" panose="020B0604020202020204" pitchFamily="34" charset="0"/>
              </a:rPr>
              <a:t>of Women in Conservation of Environment </a:t>
            </a:r>
            <a:endParaRPr lang="en-IN" sz="3000" dirty="0">
              <a:solidFill>
                <a:srgbClr val="000000"/>
              </a:solidFill>
              <a:latin typeface="Arial" panose="020B0604020202020204" pitchFamily="34" charset="0"/>
            </a:endParaRPr>
          </a:p>
          <a:p>
            <a:pPr marR="0" algn="just"/>
            <a:endParaRPr lang="en-IN" dirty="0" smtClean="0">
              <a:solidFill>
                <a:srgbClr val="000000"/>
              </a:solidFill>
              <a:latin typeface="Arial" panose="020B0604020202020204" pitchFamily="34" charset="0"/>
            </a:endParaRPr>
          </a:p>
          <a:p>
            <a:pPr marR="0" algn="just"/>
            <a:r>
              <a:rPr lang="en-IN" sz="2000" dirty="0" smtClean="0">
                <a:solidFill>
                  <a:srgbClr val="000000"/>
                </a:solidFill>
                <a:latin typeface="Arial" panose="020B0604020202020204" pitchFamily="34" charset="0"/>
              </a:rPr>
              <a:t>More </a:t>
            </a:r>
            <a:r>
              <a:rPr lang="en-IN" sz="2000" dirty="0">
                <a:solidFill>
                  <a:srgbClr val="000000"/>
                </a:solidFill>
                <a:latin typeface="Arial" panose="020B0604020202020204" pitchFamily="34" charset="0"/>
              </a:rPr>
              <a:t>than 70% of the Indian population is rural based. </a:t>
            </a:r>
            <a:endParaRPr lang="en-IN" sz="2000" dirty="0" smtClean="0">
              <a:solidFill>
                <a:srgbClr val="000000"/>
              </a:solidFill>
              <a:latin typeface="Arial" panose="020B0604020202020204" pitchFamily="34" charset="0"/>
            </a:endParaRPr>
          </a:p>
          <a:p>
            <a:pPr marR="0" algn="just"/>
            <a:r>
              <a:rPr lang="en-IN" sz="2000" dirty="0"/>
              <a:t>Traditionally, women have been responsible for subsistence and survival for water, food, fuel, fodder and habitat, though they rarely get the credit for nurturing these life support systems. Added to these environmental destruction, exacerbates women's problems in a way very difficult from that of men.</a:t>
            </a:r>
          </a:p>
        </p:txBody>
      </p:sp>
      <p:sp>
        <p:nvSpPr>
          <p:cNvPr id="4" name="Rectangle 3"/>
          <p:cNvSpPr/>
          <p:nvPr/>
        </p:nvSpPr>
        <p:spPr>
          <a:xfrm>
            <a:off x="395536" y="4423861"/>
            <a:ext cx="6336704" cy="2462213"/>
          </a:xfrm>
          <a:prstGeom prst="rect">
            <a:avLst/>
          </a:prstGeom>
        </p:spPr>
        <p:txBody>
          <a:bodyPr wrap="square">
            <a:spAutoFit/>
          </a:bodyPr>
          <a:lstStyle/>
          <a:p>
            <a:r>
              <a:rPr lang="en-IN" sz="2200" b="1" dirty="0">
                <a:solidFill>
                  <a:srgbClr val="000000"/>
                </a:solidFill>
                <a:latin typeface="Arial" panose="020B0604020202020204" pitchFamily="34" charset="0"/>
              </a:rPr>
              <a:t>Women have always been the principal conservers of bio-diversity. Even today they perform duties such as seed selection, multiplication and conservation. The on-farm conservation traditions of rural and tribal women, with reference to agro-biodiversity are well known. </a:t>
            </a:r>
            <a:endParaRPr lang="en-IN" sz="2200" b="1" dirty="0"/>
          </a:p>
        </p:txBody>
      </p:sp>
    </p:spTree>
    <p:extLst>
      <p:ext uri="{BB962C8B-B14F-4D97-AF65-F5344CB8AC3E}">
        <p14:creationId xmlns:p14="http://schemas.microsoft.com/office/powerpoint/2010/main" val="1432601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1698" y="0"/>
            <a:ext cx="9221331" cy="883853"/>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1"/>
                </a:solidFill>
                <a:latin typeface="Adobe Garamond Pro Bold" panose="02020702060506020403" pitchFamily="18" charset="0"/>
              </a:rPr>
              <a:t>Women &amp; Environment Sustainability</a:t>
            </a:r>
          </a:p>
        </p:txBody>
      </p:sp>
      <p:sp>
        <p:nvSpPr>
          <p:cNvPr id="3" name="Rectangle 2"/>
          <p:cNvSpPr/>
          <p:nvPr/>
        </p:nvSpPr>
        <p:spPr>
          <a:xfrm>
            <a:off x="50634" y="914954"/>
            <a:ext cx="8553814" cy="2462213"/>
          </a:xfrm>
          <a:prstGeom prst="rect">
            <a:avLst/>
          </a:prstGeom>
        </p:spPr>
        <p:txBody>
          <a:bodyPr wrap="square">
            <a:spAutoFit/>
          </a:bodyPr>
          <a:lstStyle/>
          <a:p>
            <a:pPr marL="342900" indent="-342900">
              <a:buFont typeface="Arial" panose="020B0604020202020204" pitchFamily="34" charset="0"/>
              <a:buChar char="•"/>
            </a:pPr>
            <a:r>
              <a:rPr lang="en-IN" sz="2200" b="1" dirty="0">
                <a:solidFill>
                  <a:srgbClr val="000000"/>
                </a:solidFill>
                <a:latin typeface="Arial" panose="020B0604020202020204" pitchFamily="34" charset="0"/>
              </a:rPr>
              <a:t>Traditionally, women have dealt with non-monetized biomass based subsistence economy of the household i.e. firewood, cow dung, crop wastes, organic manure, etc. </a:t>
            </a:r>
            <a:endParaRPr lang="en-IN" sz="2200" b="1" dirty="0" smtClean="0">
              <a:solidFill>
                <a:srgbClr val="000000"/>
              </a:solidFill>
              <a:latin typeface="Arial" panose="020B0604020202020204" pitchFamily="34" charset="0"/>
            </a:endParaRPr>
          </a:p>
          <a:p>
            <a:pPr marL="342900" indent="-342900">
              <a:buFont typeface="Arial" panose="020B0604020202020204" pitchFamily="34" charset="0"/>
              <a:buChar char="•"/>
            </a:pPr>
            <a:r>
              <a:rPr lang="en-IN" sz="2200" b="1" dirty="0" smtClean="0">
                <a:solidFill>
                  <a:srgbClr val="000000"/>
                </a:solidFill>
                <a:latin typeface="Arial" panose="020B0604020202020204" pitchFamily="34" charset="0"/>
              </a:rPr>
              <a:t>In </a:t>
            </a:r>
            <a:r>
              <a:rPr lang="en-IN" sz="2200" b="1" dirty="0">
                <a:solidFill>
                  <a:srgbClr val="000000"/>
                </a:solidFill>
                <a:latin typeface="Arial" panose="020B0604020202020204" pitchFamily="34" charset="0"/>
              </a:rPr>
              <a:t>comparison men tend to destroy nature to earn cash even if it means creating hardship in their own families for their womenfolk to collect fuel and fodder e.g. sale of herbs and wood. </a:t>
            </a:r>
            <a:endParaRPr lang="en-IN" sz="2200" b="1" dirty="0"/>
          </a:p>
        </p:txBody>
      </p:sp>
      <p:sp>
        <p:nvSpPr>
          <p:cNvPr id="4" name="Rectangle 3"/>
          <p:cNvSpPr/>
          <p:nvPr/>
        </p:nvSpPr>
        <p:spPr>
          <a:xfrm>
            <a:off x="179512" y="3377167"/>
            <a:ext cx="8424936" cy="2462213"/>
          </a:xfrm>
          <a:prstGeom prst="rect">
            <a:avLst/>
          </a:prstGeom>
        </p:spPr>
        <p:txBody>
          <a:bodyPr wrap="square">
            <a:spAutoFit/>
          </a:bodyPr>
          <a:lstStyle/>
          <a:p>
            <a:r>
              <a:rPr lang="en-IN" sz="2200" b="1" dirty="0">
                <a:solidFill>
                  <a:srgbClr val="000000"/>
                </a:solidFill>
                <a:latin typeface="Arial" panose="020B0604020202020204" pitchFamily="34" charset="0"/>
              </a:rPr>
              <a:t>In developing areas of the world, women are considered the primary users of natural resources (Land, Forest and water), because they are the ones who are responsible for gathering food, fuel and fodder. </a:t>
            </a:r>
            <a:endParaRPr lang="en-IN" sz="2200" b="1" dirty="0" smtClean="0">
              <a:solidFill>
                <a:srgbClr val="000000"/>
              </a:solidFill>
              <a:latin typeface="Arial" panose="020B0604020202020204" pitchFamily="34" charset="0"/>
            </a:endParaRPr>
          </a:p>
          <a:p>
            <a:pPr marL="342900" indent="-342900">
              <a:buFont typeface="Arial" panose="020B0604020202020204" pitchFamily="34" charset="0"/>
              <a:buChar char="•"/>
            </a:pPr>
            <a:r>
              <a:rPr lang="en-IN" sz="2200" b="1" dirty="0" smtClean="0">
                <a:solidFill>
                  <a:srgbClr val="000000"/>
                </a:solidFill>
                <a:latin typeface="Arial" panose="020B0604020202020204" pitchFamily="34" charset="0"/>
              </a:rPr>
              <a:t>Although </a:t>
            </a:r>
            <a:r>
              <a:rPr lang="en-IN" sz="2200" b="1" dirty="0">
                <a:solidFill>
                  <a:srgbClr val="000000"/>
                </a:solidFill>
                <a:latin typeface="Arial" panose="020B0604020202020204" pitchFamily="34" charset="0"/>
              </a:rPr>
              <a:t>in these countries, women mostly can't own the land and farms outright, they are the ones who spend most of their time working on the farms to feed the household. </a:t>
            </a:r>
            <a:endParaRPr lang="en-IN" sz="2200" b="1" dirty="0"/>
          </a:p>
        </p:txBody>
      </p:sp>
    </p:spTree>
    <p:extLst>
      <p:ext uri="{BB962C8B-B14F-4D97-AF65-F5344CB8AC3E}">
        <p14:creationId xmlns:p14="http://schemas.microsoft.com/office/powerpoint/2010/main" val="1184968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2736"/>
            <a:ext cx="8892480" cy="4493538"/>
          </a:xfrm>
          <a:prstGeom prst="rect">
            <a:avLst/>
          </a:prstGeom>
        </p:spPr>
        <p:txBody>
          <a:bodyPr wrap="square">
            <a:spAutoFit/>
          </a:bodyPr>
          <a:lstStyle/>
          <a:p>
            <a:pPr marL="342900" indent="-342900">
              <a:buFont typeface="Arial" panose="020B0604020202020204" pitchFamily="34" charset="0"/>
              <a:buChar char="•"/>
            </a:pPr>
            <a:r>
              <a:rPr lang="en-IN" sz="2200" b="1" dirty="0" smtClean="0">
                <a:solidFill>
                  <a:srgbClr val="000000"/>
                </a:solidFill>
                <a:latin typeface="Arial" panose="020B0604020202020204" pitchFamily="34" charset="0"/>
              </a:rPr>
              <a:t>Shouldering </a:t>
            </a:r>
            <a:r>
              <a:rPr lang="en-IN" sz="2200" b="1" dirty="0">
                <a:solidFill>
                  <a:srgbClr val="000000"/>
                </a:solidFill>
                <a:latin typeface="Arial" panose="020B0604020202020204" pitchFamily="34" charset="0"/>
              </a:rPr>
              <a:t>this responsibility leads them to learn more about soil, plants, and trees and not misuse them. </a:t>
            </a:r>
            <a:endParaRPr lang="en-IN" sz="2200" b="1" dirty="0" smtClean="0">
              <a:solidFill>
                <a:srgbClr val="000000"/>
              </a:solidFill>
              <a:latin typeface="Arial" panose="020B0604020202020204" pitchFamily="34" charset="0"/>
            </a:endParaRPr>
          </a:p>
          <a:p>
            <a:pPr marL="342900" indent="-342900">
              <a:buFont typeface="Arial" panose="020B0604020202020204" pitchFamily="34" charset="0"/>
              <a:buChar char="•"/>
            </a:pPr>
            <a:endParaRPr lang="en-IN" sz="2200" b="1" dirty="0">
              <a:solidFill>
                <a:srgbClr val="000000"/>
              </a:solidFill>
              <a:latin typeface="Arial" panose="020B0604020202020204" pitchFamily="34" charset="0"/>
            </a:endParaRPr>
          </a:p>
          <a:p>
            <a:pPr marL="342900" indent="-342900">
              <a:buFont typeface="Arial" panose="020B0604020202020204" pitchFamily="34" charset="0"/>
              <a:buChar char="•"/>
            </a:pPr>
            <a:r>
              <a:rPr lang="en-IN" sz="2200" b="1" dirty="0" smtClean="0">
                <a:solidFill>
                  <a:srgbClr val="000000"/>
                </a:solidFill>
                <a:latin typeface="Arial" panose="020B0604020202020204" pitchFamily="34" charset="0"/>
              </a:rPr>
              <a:t>Although</a:t>
            </a:r>
            <a:r>
              <a:rPr lang="en-IN" sz="2200" b="1" dirty="0">
                <a:solidFill>
                  <a:srgbClr val="000000"/>
                </a:solidFill>
                <a:latin typeface="Arial" panose="020B0604020202020204" pitchFamily="34" charset="0"/>
              </a:rPr>
              <a:t>, technological inputs increase male involvement with land, many of them leave the farm to go to cities to find jobs; so women become increasingly responsible for an increasing portion of farm tasks. </a:t>
            </a:r>
            <a:endParaRPr lang="en-IN" sz="2200" b="1" dirty="0" smtClean="0">
              <a:solidFill>
                <a:srgbClr val="000000"/>
              </a:solidFill>
              <a:latin typeface="Arial" panose="020B0604020202020204" pitchFamily="34" charset="0"/>
            </a:endParaRPr>
          </a:p>
          <a:p>
            <a:pPr marL="342900" indent="-342900">
              <a:buFont typeface="Arial" panose="020B0604020202020204" pitchFamily="34" charset="0"/>
              <a:buChar char="•"/>
            </a:pPr>
            <a:endParaRPr lang="en-IN" sz="2200" b="1" dirty="0">
              <a:solidFill>
                <a:srgbClr val="000000"/>
              </a:solidFill>
              <a:latin typeface="Arial" panose="020B0604020202020204" pitchFamily="34" charset="0"/>
            </a:endParaRPr>
          </a:p>
          <a:p>
            <a:pPr marL="342900" indent="-342900">
              <a:buFont typeface="Arial" panose="020B0604020202020204" pitchFamily="34" charset="0"/>
              <a:buChar char="•"/>
            </a:pPr>
            <a:r>
              <a:rPr lang="en-IN" sz="2200" b="1" dirty="0" smtClean="0">
                <a:solidFill>
                  <a:srgbClr val="000000"/>
                </a:solidFill>
                <a:latin typeface="Arial" panose="020B0604020202020204" pitchFamily="34" charset="0"/>
              </a:rPr>
              <a:t>These </a:t>
            </a:r>
            <a:r>
              <a:rPr lang="en-IN" sz="2200" b="1" dirty="0">
                <a:solidFill>
                  <a:srgbClr val="000000"/>
                </a:solidFill>
                <a:latin typeface="Arial" panose="020B0604020202020204" pitchFamily="34" charset="0"/>
              </a:rPr>
              <a:t>rural women tend to have a closer relationship with land and other natural resources, which promotes a new culture of respectful use and preservation of natural resources and the environment, ensuring that the following generations can meet their needs. </a:t>
            </a:r>
            <a:endParaRPr lang="en-IN" sz="2200" b="1" dirty="0"/>
          </a:p>
        </p:txBody>
      </p:sp>
      <p:sp>
        <p:nvSpPr>
          <p:cNvPr id="3" name="Rectangle 1"/>
          <p:cNvSpPr txBox="1">
            <a:spLocks noChangeArrowheads="1"/>
          </p:cNvSpPr>
          <p:nvPr/>
        </p:nvSpPr>
        <p:spPr>
          <a:xfrm>
            <a:off x="1698" y="0"/>
            <a:ext cx="9221331" cy="883853"/>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1"/>
                </a:solidFill>
                <a:latin typeface="Adobe Garamond Pro Bold" panose="02020702060506020403" pitchFamily="18" charset="0"/>
              </a:rPr>
              <a:t>Women &amp; Environment Sustainability</a:t>
            </a:r>
          </a:p>
        </p:txBody>
      </p:sp>
    </p:spTree>
    <p:extLst>
      <p:ext uri="{BB962C8B-B14F-4D97-AF65-F5344CB8AC3E}">
        <p14:creationId xmlns:p14="http://schemas.microsoft.com/office/powerpoint/2010/main" val="3198918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340768"/>
            <a:ext cx="8640960" cy="3816429"/>
          </a:xfrm>
          <a:prstGeom prst="rect">
            <a:avLst/>
          </a:prstGeom>
        </p:spPr>
        <p:txBody>
          <a:bodyPr wrap="square">
            <a:spAutoFit/>
          </a:bodyPr>
          <a:lstStyle/>
          <a:p>
            <a:pPr marL="342900" indent="-342900" algn="just">
              <a:buFont typeface="Arial" panose="020B0604020202020204" pitchFamily="34" charset="0"/>
              <a:buChar char="•"/>
            </a:pPr>
            <a:r>
              <a:rPr lang="en-IN" sz="2200" b="1" dirty="0">
                <a:solidFill>
                  <a:srgbClr val="000000"/>
                </a:solidFill>
                <a:latin typeface="Arial" panose="020B0604020202020204" pitchFamily="34" charset="0"/>
              </a:rPr>
              <a:t>Keeping in view the inherent capabilities of women in the management as well as the need for women entrepreneurship, development, educational and vocational training in various fields, communication skills, creativity and innovation, quality management and control, inventory and production management need to be strengthened throughout the length and breadth of the country. </a:t>
            </a:r>
            <a:endParaRPr lang="en-IN" sz="2200" b="1" dirty="0" smtClean="0">
              <a:solidFill>
                <a:srgbClr val="000000"/>
              </a:solidFill>
              <a:latin typeface="Arial" panose="020B0604020202020204" pitchFamily="34" charset="0"/>
            </a:endParaRPr>
          </a:p>
          <a:p>
            <a:pPr marL="342900" indent="-342900">
              <a:buFont typeface="Arial" panose="020B0604020202020204" pitchFamily="34" charset="0"/>
              <a:buChar char="•"/>
            </a:pPr>
            <a:endParaRPr lang="en-IN" sz="2200" b="1" dirty="0">
              <a:solidFill>
                <a:srgbClr val="000000"/>
              </a:solidFill>
              <a:latin typeface="Arial" panose="020B0604020202020204" pitchFamily="34" charset="0"/>
            </a:endParaRPr>
          </a:p>
          <a:p>
            <a:pPr marL="342900" indent="-342900">
              <a:buFont typeface="Arial" panose="020B0604020202020204" pitchFamily="34" charset="0"/>
              <a:buChar char="•"/>
            </a:pPr>
            <a:r>
              <a:rPr lang="en-IN" sz="2200" b="1" dirty="0" smtClean="0">
                <a:solidFill>
                  <a:srgbClr val="000000"/>
                </a:solidFill>
                <a:latin typeface="Arial" panose="020B0604020202020204" pitchFamily="34" charset="0"/>
              </a:rPr>
              <a:t>To </a:t>
            </a:r>
            <a:r>
              <a:rPr lang="en-IN" sz="2200" b="1" dirty="0">
                <a:solidFill>
                  <a:srgbClr val="000000"/>
                </a:solidFill>
                <a:latin typeface="Arial" panose="020B0604020202020204" pitchFamily="34" charset="0"/>
              </a:rPr>
              <a:t>achieve this, resources and strength of women need to be channelized to develop their full potential so as to take their rightful place as equal partners in all sphere. </a:t>
            </a:r>
            <a:endParaRPr lang="en-IN" sz="2200" b="1" dirty="0"/>
          </a:p>
        </p:txBody>
      </p:sp>
      <p:sp>
        <p:nvSpPr>
          <p:cNvPr id="3" name="Rectangle 1"/>
          <p:cNvSpPr txBox="1">
            <a:spLocks noChangeArrowheads="1"/>
          </p:cNvSpPr>
          <p:nvPr/>
        </p:nvSpPr>
        <p:spPr>
          <a:xfrm>
            <a:off x="1698" y="0"/>
            <a:ext cx="9221331" cy="883853"/>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1"/>
                </a:solidFill>
                <a:latin typeface="Adobe Garamond Pro Bold" panose="02020702060506020403" pitchFamily="18" charset="0"/>
              </a:rPr>
              <a:t>Women &amp; Environment Sustainability</a:t>
            </a:r>
          </a:p>
        </p:txBody>
      </p:sp>
    </p:spTree>
    <p:extLst>
      <p:ext uri="{BB962C8B-B14F-4D97-AF65-F5344CB8AC3E}">
        <p14:creationId xmlns:p14="http://schemas.microsoft.com/office/powerpoint/2010/main" val="4037757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00" y="883853"/>
            <a:ext cx="8909379" cy="3477875"/>
          </a:xfrm>
          <a:prstGeom prst="rect">
            <a:avLst/>
          </a:prstGeom>
        </p:spPr>
        <p:txBody>
          <a:bodyPr wrap="square">
            <a:spAutoFit/>
          </a:bodyPr>
          <a:lstStyle/>
          <a:p>
            <a:pPr marL="342900" indent="-342900" algn="just">
              <a:buFont typeface="Arial" panose="020B0604020202020204" pitchFamily="34" charset="0"/>
              <a:buChar char="•"/>
            </a:pPr>
            <a:r>
              <a:rPr lang="en-IN" sz="2200" b="1" dirty="0">
                <a:solidFill>
                  <a:srgbClr val="000000"/>
                </a:solidFill>
                <a:latin typeface="Arial" panose="020B0604020202020204" pitchFamily="34" charset="0"/>
              </a:rPr>
              <a:t>As the world moves forward at a phenomenal speed with scientists and technological advances, there is a growing feeling that biotechnological empowerment of women is absolutely essential for progress. </a:t>
            </a:r>
            <a:endParaRPr lang="en-IN" sz="2200" b="1" dirty="0" smtClean="0">
              <a:solidFill>
                <a:srgbClr val="000000"/>
              </a:solidFill>
              <a:latin typeface="Arial" panose="020B0604020202020204" pitchFamily="34" charset="0"/>
            </a:endParaRPr>
          </a:p>
          <a:p>
            <a:pPr marL="342900" indent="-342900" algn="just">
              <a:buFont typeface="Arial" panose="020B0604020202020204" pitchFamily="34" charset="0"/>
              <a:buChar char="•"/>
            </a:pPr>
            <a:endParaRPr lang="en-IN" sz="2200" b="1" dirty="0" smtClean="0">
              <a:solidFill>
                <a:srgbClr val="000000"/>
              </a:solidFill>
              <a:latin typeface="Arial" panose="020B0604020202020204" pitchFamily="34" charset="0"/>
            </a:endParaRPr>
          </a:p>
          <a:p>
            <a:pPr marL="342900" indent="-342900" algn="just">
              <a:buFont typeface="Arial" panose="020B0604020202020204" pitchFamily="34" charset="0"/>
              <a:buChar char="•"/>
            </a:pPr>
            <a:r>
              <a:rPr lang="en-IN" sz="2200" b="1" dirty="0" smtClean="0">
                <a:solidFill>
                  <a:srgbClr val="000000"/>
                </a:solidFill>
                <a:latin typeface="Arial" panose="020B0604020202020204" pitchFamily="34" charset="0"/>
              </a:rPr>
              <a:t>With </a:t>
            </a:r>
            <a:r>
              <a:rPr lang="en-IN" sz="2200" b="1" dirty="0">
                <a:solidFill>
                  <a:srgbClr val="000000"/>
                </a:solidFill>
                <a:latin typeface="Arial" panose="020B0604020202020204" pitchFamily="34" charset="0"/>
              </a:rPr>
              <a:t>this in view and taking note of the potential of Biotechnology, the Department of Biotechnology has initiated programmes since 1998 to empower women and rural population by imparting skills for additional income generation. </a:t>
            </a:r>
            <a:endParaRPr lang="en-IN" sz="2200" b="1" dirty="0"/>
          </a:p>
        </p:txBody>
      </p:sp>
      <p:sp>
        <p:nvSpPr>
          <p:cNvPr id="3" name="Rectangle 1"/>
          <p:cNvSpPr txBox="1">
            <a:spLocks noChangeArrowheads="1"/>
          </p:cNvSpPr>
          <p:nvPr/>
        </p:nvSpPr>
        <p:spPr>
          <a:xfrm>
            <a:off x="1698" y="0"/>
            <a:ext cx="9221331" cy="883853"/>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1"/>
                </a:solidFill>
                <a:latin typeface="Adobe Garamond Pro Bold" panose="02020702060506020403" pitchFamily="18" charset="0"/>
              </a:rPr>
              <a:t>Women &amp; Environment Sustainability</a:t>
            </a:r>
          </a:p>
        </p:txBody>
      </p:sp>
    </p:spTree>
    <p:extLst>
      <p:ext uri="{BB962C8B-B14F-4D97-AF65-F5344CB8AC3E}">
        <p14:creationId xmlns:p14="http://schemas.microsoft.com/office/powerpoint/2010/main" val="412294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1066800" y="234950"/>
            <a:ext cx="76200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FF"/>
                </a:solidFill>
              </a:rPr>
              <a:t>Law for Environmental Protection (Cont)</a:t>
            </a:r>
          </a:p>
        </p:txBody>
      </p:sp>
      <p:sp>
        <p:nvSpPr>
          <p:cNvPr id="8194" name="Rectangle 2"/>
          <p:cNvSpPr>
            <a:spLocks noGrp="1" noChangeArrowheads="1"/>
          </p:cNvSpPr>
          <p:nvPr>
            <p:ph type="body" idx="1"/>
          </p:nvPr>
        </p:nvSpPr>
        <p:spPr>
          <a:xfrm>
            <a:off x="251520" y="2132856"/>
            <a:ext cx="7620000" cy="4114800"/>
          </a:xfrm>
          <a:ln/>
        </p:spPr>
        <p:txBody>
          <a:bodyPr>
            <a:normAutofit/>
          </a:bodyPr>
          <a:lstStyle/>
          <a:p>
            <a:pPr marL="341313" indent="-34131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dirty="0">
                <a:solidFill>
                  <a:schemeClr val="tx1"/>
                </a:solidFill>
              </a:rPr>
              <a:t>The Result of Summit-Agenda 21</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dirty="0">
                <a:solidFill>
                  <a:schemeClr val="tx1"/>
                </a:solidFill>
              </a:rPr>
              <a:t>Agenda 21-a comprehensive Blue print for Global actions for Sustainable Development</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dirty="0">
                <a:solidFill>
                  <a:schemeClr val="tx1"/>
                </a:solidFill>
              </a:rPr>
              <a:t>Agenda 21-a voluntary action </a:t>
            </a:r>
            <a:r>
              <a:rPr lang="en-GB" sz="2500" dirty="0" smtClean="0">
                <a:solidFill>
                  <a:schemeClr val="tx1"/>
                </a:solidFill>
              </a:rPr>
              <a:t>plan</a:t>
            </a:r>
          </a:p>
          <a:p>
            <a:pPr marL="457200" lvl="1" indent="0">
              <a:buClr>
                <a:srgbClr val="0000FF"/>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500" dirty="0">
              <a:solidFill>
                <a:schemeClr val="tx1"/>
              </a:solidFill>
            </a:endParaRPr>
          </a:p>
        </p:txBody>
      </p:sp>
    </p:spTree>
    <p:extLst>
      <p:ext uri="{BB962C8B-B14F-4D97-AF65-F5344CB8AC3E}">
        <p14:creationId xmlns:p14="http://schemas.microsoft.com/office/powerpoint/2010/main" val="4450498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ANPU\Desktop\10.jpg"/>
          <p:cNvPicPr>
            <a:picLocks noChangeAspect="1" noChangeArrowheads="1"/>
          </p:cNvPicPr>
          <p:nvPr/>
        </p:nvPicPr>
        <p:blipFill>
          <a:blip r:embed="rId2"/>
          <a:srcRect/>
          <a:stretch>
            <a:fillRect/>
          </a:stretch>
        </p:blipFill>
        <p:spPr bwMode="auto">
          <a:xfrm>
            <a:off x="1428728" y="1000108"/>
            <a:ext cx="6350000" cy="42545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1188" y="24867"/>
            <a:ext cx="9221331" cy="883853"/>
          </a:xfr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1"/>
                </a:solidFill>
                <a:latin typeface="Adobe Garamond Pro Bold" panose="02020702060506020403" pitchFamily="18" charset="0"/>
              </a:rPr>
              <a:t>Law for Environmental Protection (</a:t>
            </a:r>
            <a:r>
              <a:rPr lang="en-GB" b="1" dirty="0" err="1">
                <a:solidFill>
                  <a:schemeClr val="tx1"/>
                </a:solidFill>
                <a:latin typeface="Adobe Garamond Pro Bold" panose="02020702060506020403" pitchFamily="18" charset="0"/>
              </a:rPr>
              <a:t>Cont</a:t>
            </a:r>
            <a:r>
              <a:rPr lang="en-GB" b="1" dirty="0">
                <a:solidFill>
                  <a:schemeClr val="tx1"/>
                </a:solidFill>
                <a:latin typeface="Adobe Garamond Pro Bold" panose="02020702060506020403" pitchFamily="18" charset="0"/>
              </a:rPr>
              <a:t>)</a:t>
            </a:r>
          </a:p>
        </p:txBody>
      </p:sp>
      <p:sp>
        <p:nvSpPr>
          <p:cNvPr id="10242" name="Rectangle 2"/>
          <p:cNvSpPr>
            <a:spLocks noGrp="1" noChangeArrowheads="1"/>
          </p:cNvSpPr>
          <p:nvPr>
            <p:ph type="body" idx="1"/>
          </p:nvPr>
        </p:nvSpPr>
        <p:spPr>
          <a:xfrm>
            <a:off x="31188" y="908720"/>
            <a:ext cx="7620000" cy="4114800"/>
          </a:xfrm>
          <a:ln/>
        </p:spPr>
        <p:txBody>
          <a:bodyPr>
            <a:normAutofit/>
          </a:bodyPr>
          <a:lstStyle/>
          <a:p>
            <a:pPr marL="341313" indent="-34131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b="1" dirty="0">
                <a:solidFill>
                  <a:schemeClr val="tx1"/>
                </a:solidFill>
              </a:rPr>
              <a:t>Role of India</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Constitution-Indian constitution is perhaps  one of the rare constitutions of the world which contains specific provisions relating to Environmental protection</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solidFill>
                  <a:schemeClr val="tx1"/>
                </a:solidFill>
              </a:rPr>
              <a:t>India is a signatory to many Environmental treaties</a:t>
            </a:r>
          </a:p>
        </p:txBody>
      </p:sp>
    </p:spTree>
    <p:extLst>
      <p:ext uri="{BB962C8B-B14F-4D97-AF65-F5344CB8AC3E}">
        <p14:creationId xmlns:p14="http://schemas.microsoft.com/office/powerpoint/2010/main" val="21276429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804" y="2643182"/>
            <a:ext cx="3687378" cy="400110"/>
          </a:xfrm>
          <a:prstGeom prst="rect">
            <a:avLst/>
          </a:prstGeom>
          <a:noFill/>
        </p:spPr>
        <p:txBody>
          <a:bodyPr wrap="square" rtlCol="0">
            <a:spAutoFit/>
          </a:bodyPr>
          <a:lstStyle/>
          <a:p>
            <a:r>
              <a:rPr lang="en-US" sz="2000" b="1" dirty="0" smtClean="0"/>
              <a:t>1. Environmental Legislation</a:t>
            </a:r>
            <a:endParaRPr lang="en-IN" sz="2000" b="1" dirty="0"/>
          </a:p>
        </p:txBody>
      </p:sp>
      <p:sp>
        <p:nvSpPr>
          <p:cNvPr id="3" name="TextBox 2"/>
          <p:cNvSpPr txBox="1"/>
          <p:nvPr/>
        </p:nvSpPr>
        <p:spPr>
          <a:xfrm>
            <a:off x="4949590" y="2643182"/>
            <a:ext cx="3526928" cy="400110"/>
          </a:xfrm>
          <a:prstGeom prst="rect">
            <a:avLst/>
          </a:prstGeom>
          <a:noFill/>
        </p:spPr>
        <p:txBody>
          <a:bodyPr wrap="none" rtlCol="0">
            <a:spAutoFit/>
          </a:bodyPr>
          <a:lstStyle/>
          <a:p>
            <a:r>
              <a:rPr lang="en-US" sz="2000" b="1" dirty="0" smtClean="0"/>
              <a:t>2. Environmental Education</a:t>
            </a:r>
            <a:endParaRPr lang="en-IN" sz="2000" b="1" dirty="0"/>
          </a:p>
        </p:txBody>
      </p:sp>
      <p:sp>
        <p:nvSpPr>
          <p:cNvPr id="4" name="TextBox 3"/>
          <p:cNvSpPr txBox="1"/>
          <p:nvPr/>
        </p:nvSpPr>
        <p:spPr>
          <a:xfrm>
            <a:off x="1615746" y="1083453"/>
            <a:ext cx="5214974" cy="461665"/>
          </a:xfrm>
          <a:prstGeom prst="rect">
            <a:avLst/>
          </a:prstGeom>
          <a:noFill/>
        </p:spPr>
        <p:txBody>
          <a:bodyPr wrap="square" rtlCol="0" anchor="t">
            <a:spAutoFit/>
          </a:bodyPr>
          <a:lstStyle/>
          <a:p>
            <a:r>
              <a:rPr lang="en-US" sz="2400" b="1" dirty="0" smtClean="0"/>
              <a:t>ENVIRONMENTAL PROTECTION</a:t>
            </a:r>
            <a:endParaRPr lang="en-IN" sz="2400" b="1" dirty="0"/>
          </a:p>
        </p:txBody>
      </p:sp>
      <p:cxnSp>
        <p:nvCxnSpPr>
          <p:cNvPr id="6" name="Elbow Connector 5"/>
          <p:cNvCxnSpPr>
            <a:stCxn id="4" idx="2"/>
            <a:endCxn id="2" idx="0"/>
          </p:cNvCxnSpPr>
          <p:nvPr/>
        </p:nvCxnSpPr>
        <p:spPr>
          <a:xfrm rot="5400000">
            <a:off x="2533831" y="953780"/>
            <a:ext cx="1098064" cy="22807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2"/>
            <a:endCxn id="3" idx="0"/>
          </p:cNvCxnSpPr>
          <p:nvPr/>
        </p:nvCxnSpPr>
        <p:spPr>
          <a:xfrm rot="16200000" flipH="1">
            <a:off x="4919111" y="849239"/>
            <a:ext cx="1098064" cy="248982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3071810"/>
            <a:ext cx="3357554" cy="400110"/>
          </a:xfrm>
          <a:prstGeom prst="rect">
            <a:avLst/>
          </a:prstGeom>
          <a:noFill/>
        </p:spPr>
        <p:txBody>
          <a:bodyPr wrap="square" rtlCol="0">
            <a:spAutoFit/>
          </a:bodyPr>
          <a:lstStyle/>
          <a:p>
            <a:r>
              <a:rPr lang="en-US" sz="2000" dirty="0" smtClean="0"/>
              <a:t>A. Constitutional Provisions</a:t>
            </a:r>
            <a:endParaRPr lang="en-IN" sz="2000" dirty="0"/>
          </a:p>
        </p:txBody>
      </p:sp>
      <p:sp>
        <p:nvSpPr>
          <p:cNvPr id="14" name="TextBox 13"/>
          <p:cNvSpPr txBox="1"/>
          <p:nvPr/>
        </p:nvSpPr>
        <p:spPr>
          <a:xfrm>
            <a:off x="0" y="3488296"/>
            <a:ext cx="3692112" cy="707886"/>
          </a:xfrm>
          <a:prstGeom prst="rect">
            <a:avLst/>
          </a:prstGeom>
          <a:noFill/>
        </p:spPr>
        <p:txBody>
          <a:bodyPr wrap="square" rtlCol="0">
            <a:spAutoFit/>
          </a:bodyPr>
          <a:lstStyle/>
          <a:p>
            <a:r>
              <a:rPr lang="en-US" sz="2000" dirty="0" smtClean="0"/>
              <a:t>B. Non- Government     	Organizations</a:t>
            </a:r>
            <a:endParaRPr lang="en-IN" sz="2000" dirty="0"/>
          </a:p>
        </p:txBody>
      </p:sp>
      <p:sp>
        <p:nvSpPr>
          <p:cNvPr id="15" name="TextBox 14"/>
          <p:cNvSpPr txBox="1"/>
          <p:nvPr/>
        </p:nvSpPr>
        <p:spPr>
          <a:xfrm>
            <a:off x="4641853" y="3085299"/>
            <a:ext cx="3857652" cy="707886"/>
          </a:xfrm>
          <a:prstGeom prst="rect">
            <a:avLst/>
          </a:prstGeom>
          <a:noFill/>
        </p:spPr>
        <p:txBody>
          <a:bodyPr wrap="square" rtlCol="0">
            <a:spAutoFit/>
          </a:bodyPr>
          <a:lstStyle/>
          <a:p>
            <a:pPr marL="342900" indent="-342900" algn="ctr">
              <a:buAutoNum type="alphaUcPeriod"/>
            </a:pPr>
            <a:r>
              <a:rPr lang="en-US" sz="2000" dirty="0" smtClean="0"/>
              <a:t>Goals, Objectives and </a:t>
            </a:r>
          </a:p>
          <a:p>
            <a:pPr marL="342900" indent="-342900" algn="ctr"/>
            <a:r>
              <a:rPr lang="en-US" sz="2000" dirty="0" smtClean="0"/>
              <a:t>	Guiding Principle of EE</a:t>
            </a:r>
            <a:endParaRPr lang="en-IN" sz="2000" dirty="0"/>
          </a:p>
        </p:txBody>
      </p:sp>
      <p:sp>
        <p:nvSpPr>
          <p:cNvPr id="16" name="TextBox 15"/>
          <p:cNvSpPr txBox="1"/>
          <p:nvPr/>
        </p:nvSpPr>
        <p:spPr>
          <a:xfrm>
            <a:off x="4512488" y="3743005"/>
            <a:ext cx="3384292" cy="707886"/>
          </a:xfrm>
          <a:prstGeom prst="rect">
            <a:avLst/>
          </a:prstGeom>
          <a:noFill/>
        </p:spPr>
        <p:txBody>
          <a:bodyPr wrap="square" rtlCol="0">
            <a:spAutoFit/>
          </a:bodyPr>
          <a:lstStyle/>
          <a:p>
            <a:pPr algn="ctr"/>
            <a:r>
              <a:rPr lang="en-US" sz="2000" dirty="0" smtClean="0"/>
              <a:t>B. Environmental </a:t>
            </a:r>
          </a:p>
          <a:p>
            <a:pPr algn="ctr"/>
            <a:r>
              <a:rPr lang="en-US" sz="2000" dirty="0" smtClean="0"/>
              <a:t>Education Program</a:t>
            </a:r>
            <a:endParaRPr lang="en-IN" sz="2000" dirty="0"/>
          </a:p>
        </p:txBody>
      </p:sp>
      <p:sp>
        <p:nvSpPr>
          <p:cNvPr id="17" name="TextBox 16"/>
          <p:cNvSpPr txBox="1"/>
          <p:nvPr/>
        </p:nvSpPr>
        <p:spPr>
          <a:xfrm>
            <a:off x="4948803" y="4494076"/>
            <a:ext cx="2511663" cy="707886"/>
          </a:xfrm>
          <a:prstGeom prst="rect">
            <a:avLst/>
          </a:prstGeom>
          <a:noFill/>
        </p:spPr>
        <p:txBody>
          <a:bodyPr wrap="square" rtlCol="0">
            <a:spAutoFit/>
          </a:bodyPr>
          <a:lstStyle/>
          <a:p>
            <a:pPr algn="ctr"/>
            <a:r>
              <a:rPr lang="en-US" sz="2000" dirty="0" smtClean="0"/>
              <a:t>C. Environmental </a:t>
            </a:r>
          </a:p>
          <a:p>
            <a:pPr algn="ctr"/>
            <a:r>
              <a:rPr lang="en-US" sz="2000" dirty="0" smtClean="0"/>
              <a:t>Education in India</a:t>
            </a:r>
            <a:endParaRPr lang="en-IN" sz="2000" dirty="0"/>
          </a:p>
        </p:txBody>
      </p:sp>
      <p:sp>
        <p:nvSpPr>
          <p:cNvPr id="12" name="Rectangle 1"/>
          <p:cNvSpPr txBox="1">
            <a:spLocks noChangeArrowheads="1"/>
          </p:cNvSpPr>
          <p:nvPr/>
        </p:nvSpPr>
        <p:spPr>
          <a:xfrm>
            <a:off x="31188" y="24867"/>
            <a:ext cx="9221331" cy="883853"/>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smtClean="0">
                <a:solidFill>
                  <a:schemeClr val="tx1"/>
                </a:solidFill>
                <a:latin typeface="Adobe Garamond Pro Bold" panose="02020702060506020403" pitchFamily="18" charset="0"/>
              </a:rPr>
              <a:t>Law for Environmental Protection (Cont)</a:t>
            </a:r>
            <a:endParaRPr lang="en-GB" b="1" dirty="0">
              <a:solidFill>
                <a:schemeClr val="tx1"/>
              </a:solidFill>
              <a:latin typeface="Adobe Garamond Pro Bold" panose="02020702060506020403"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654701" cy="369332"/>
          </a:xfrm>
          <a:prstGeom prst="rect">
            <a:avLst/>
          </a:prstGeom>
          <a:noFill/>
        </p:spPr>
        <p:txBody>
          <a:bodyPr wrap="none" rtlCol="0">
            <a:spAutoFit/>
          </a:bodyPr>
          <a:lstStyle/>
          <a:p>
            <a:r>
              <a:rPr lang="en-US" dirty="0" smtClean="0"/>
              <a:t>Environmental Legislation</a:t>
            </a:r>
            <a:endParaRPr lang="en-IN" dirty="0"/>
          </a:p>
        </p:txBody>
      </p:sp>
      <p:sp>
        <p:nvSpPr>
          <p:cNvPr id="3" name="TextBox 2"/>
          <p:cNvSpPr txBox="1"/>
          <p:nvPr/>
        </p:nvSpPr>
        <p:spPr>
          <a:xfrm>
            <a:off x="179512" y="987898"/>
            <a:ext cx="8105104" cy="1107996"/>
          </a:xfrm>
          <a:prstGeom prst="rect">
            <a:avLst/>
          </a:prstGeom>
          <a:noFill/>
        </p:spPr>
        <p:txBody>
          <a:bodyPr wrap="none" rtlCol="0">
            <a:spAutoFit/>
          </a:bodyPr>
          <a:lstStyle/>
          <a:p>
            <a:r>
              <a:rPr lang="en-US" sz="2200" b="1" dirty="0" smtClean="0"/>
              <a:t>India is the first country to take initiatives.</a:t>
            </a:r>
          </a:p>
          <a:p>
            <a:endParaRPr lang="en-US" sz="2200" b="1" dirty="0" smtClean="0"/>
          </a:p>
          <a:p>
            <a:r>
              <a:rPr lang="en-US" sz="2200" b="1" dirty="0" smtClean="0"/>
              <a:t>5</a:t>
            </a:r>
            <a:r>
              <a:rPr lang="en-US" sz="2200" b="1" baseline="30000" dirty="0" smtClean="0"/>
              <a:t>th</a:t>
            </a:r>
            <a:r>
              <a:rPr lang="en-US" sz="2200" b="1" dirty="0" smtClean="0"/>
              <a:t> June, 1972 – First discussion about environment in UN</a:t>
            </a:r>
            <a:endParaRPr lang="en-IN" sz="2200" b="1" dirty="0"/>
          </a:p>
        </p:txBody>
      </p:sp>
      <p:sp>
        <p:nvSpPr>
          <p:cNvPr id="5" name="TextBox 4"/>
          <p:cNvSpPr txBox="1"/>
          <p:nvPr/>
        </p:nvSpPr>
        <p:spPr>
          <a:xfrm>
            <a:off x="0" y="2285992"/>
            <a:ext cx="3357586" cy="769441"/>
          </a:xfrm>
          <a:prstGeom prst="rect">
            <a:avLst/>
          </a:prstGeom>
          <a:noFill/>
        </p:spPr>
        <p:txBody>
          <a:bodyPr wrap="square" rtlCol="0">
            <a:spAutoFit/>
          </a:bodyPr>
          <a:lstStyle/>
          <a:p>
            <a:r>
              <a:rPr lang="en-US" sz="2200" b="1" u="sng" dirty="0" smtClean="0"/>
              <a:t>Constitutional Provisions</a:t>
            </a:r>
          </a:p>
        </p:txBody>
      </p:sp>
      <p:sp>
        <p:nvSpPr>
          <p:cNvPr id="6" name="TextBox 5"/>
          <p:cNvSpPr txBox="1"/>
          <p:nvPr/>
        </p:nvSpPr>
        <p:spPr>
          <a:xfrm>
            <a:off x="0" y="2643182"/>
            <a:ext cx="9144000" cy="769441"/>
          </a:xfrm>
          <a:prstGeom prst="rect">
            <a:avLst/>
          </a:prstGeom>
          <a:noFill/>
        </p:spPr>
        <p:txBody>
          <a:bodyPr wrap="square" rtlCol="0">
            <a:spAutoFit/>
          </a:bodyPr>
          <a:lstStyle/>
          <a:p>
            <a:r>
              <a:rPr lang="en-US" sz="2200" dirty="0" smtClean="0"/>
              <a:t>                   The Provision for environmental protection in the constitution were made in 1976, through the 42</a:t>
            </a:r>
            <a:r>
              <a:rPr lang="en-US" sz="2200" baseline="30000" dirty="0" smtClean="0"/>
              <a:t>nd</a:t>
            </a:r>
            <a:r>
              <a:rPr lang="en-US" sz="2200" dirty="0" smtClean="0"/>
              <a:t> amendment.</a:t>
            </a:r>
            <a:endParaRPr lang="en-IN" sz="2200" dirty="0"/>
          </a:p>
        </p:txBody>
      </p:sp>
      <p:sp>
        <p:nvSpPr>
          <p:cNvPr id="7" name="TextBox 6"/>
          <p:cNvSpPr txBox="1"/>
          <p:nvPr/>
        </p:nvSpPr>
        <p:spPr>
          <a:xfrm>
            <a:off x="-6503" y="3524940"/>
            <a:ext cx="9144000" cy="1107996"/>
          </a:xfrm>
          <a:prstGeom prst="rect">
            <a:avLst/>
          </a:prstGeom>
          <a:noFill/>
        </p:spPr>
        <p:txBody>
          <a:bodyPr wrap="square" rtlCol="0">
            <a:spAutoFit/>
          </a:bodyPr>
          <a:lstStyle/>
          <a:p>
            <a:r>
              <a:rPr lang="en-US" sz="2200" b="1" i="1" u="sng" dirty="0" smtClean="0"/>
              <a:t>Article 48-A of the constitution provides:</a:t>
            </a:r>
          </a:p>
          <a:p>
            <a:r>
              <a:rPr lang="en-US" sz="2200" dirty="0" smtClean="0"/>
              <a:t>“The state shall endeavor to protect and improve the environment and to safeguard forests and Wildlife of the country”.</a:t>
            </a:r>
          </a:p>
        </p:txBody>
      </p:sp>
      <p:sp>
        <p:nvSpPr>
          <p:cNvPr id="9" name="TextBox 8"/>
          <p:cNvSpPr txBox="1"/>
          <p:nvPr/>
        </p:nvSpPr>
        <p:spPr>
          <a:xfrm>
            <a:off x="0" y="4818387"/>
            <a:ext cx="9144000" cy="1446550"/>
          </a:xfrm>
          <a:prstGeom prst="rect">
            <a:avLst/>
          </a:prstGeom>
          <a:noFill/>
        </p:spPr>
        <p:txBody>
          <a:bodyPr wrap="square" rtlCol="0">
            <a:spAutoFit/>
          </a:bodyPr>
          <a:lstStyle/>
          <a:p>
            <a:r>
              <a:rPr lang="en-US" sz="2200" b="1" i="1" u="sng" dirty="0" smtClean="0"/>
              <a:t>Article 51A(g) of the constitution provides:</a:t>
            </a:r>
          </a:p>
          <a:p>
            <a:r>
              <a:rPr lang="en-US" sz="2200" dirty="0" smtClean="0"/>
              <a:t>“It shall be the duty of every citizen of India to protect and improve the natural environment Including forests, lakes, rivers and Wildlife and to have compassion for living creatures”.</a:t>
            </a:r>
            <a:endParaRPr lang="en-IN" sz="2200" dirty="0"/>
          </a:p>
        </p:txBody>
      </p:sp>
      <p:sp>
        <p:nvSpPr>
          <p:cNvPr id="8" name="Rectangle 1"/>
          <p:cNvSpPr txBox="1">
            <a:spLocks noChangeArrowheads="1"/>
          </p:cNvSpPr>
          <p:nvPr/>
        </p:nvSpPr>
        <p:spPr>
          <a:xfrm>
            <a:off x="31188" y="24867"/>
            <a:ext cx="9221331" cy="883853"/>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smtClean="0">
                <a:solidFill>
                  <a:schemeClr val="tx1"/>
                </a:solidFill>
                <a:latin typeface="Adobe Garamond Pro Bold" panose="02020702060506020403" pitchFamily="18" charset="0"/>
              </a:rPr>
              <a:t>Law for Environmental Protection (Cont)</a:t>
            </a:r>
            <a:endParaRPr lang="en-GB" b="1" dirty="0">
              <a:solidFill>
                <a:schemeClr val="tx1"/>
              </a:solidFill>
              <a:latin typeface="Adobe Garamond Pro Bold" panose="02020702060506020403"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252536" y="1484784"/>
            <a:ext cx="7620000" cy="4114800"/>
          </a:xfrm>
          <a:ln/>
        </p:spPr>
        <p:txBody>
          <a:bodyPr>
            <a:normAutofit/>
          </a:bodyPr>
          <a:lstStyle/>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Indian constitution Article 51 (c ) provides that India shall respect International treaties</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Devolves duty on the citizen also to preserve the nature</a:t>
            </a:r>
          </a:p>
          <a:p>
            <a:pPr marL="741363" lvl="1" indent="-284163">
              <a:buClr>
                <a:srgbClr val="0000FF"/>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b="1" dirty="0">
                <a:solidFill>
                  <a:schemeClr val="tx1"/>
                </a:solidFill>
              </a:rPr>
              <a:t>Article 48-A puts duty on the state regarding the protection of Environment</a:t>
            </a:r>
          </a:p>
        </p:txBody>
      </p:sp>
      <p:sp>
        <p:nvSpPr>
          <p:cNvPr id="4" name="Rectangle 1"/>
          <p:cNvSpPr>
            <a:spLocks noGrp="1" noChangeArrowheads="1"/>
          </p:cNvSpPr>
          <p:nvPr>
            <p:ph type="title" idx="4294967295"/>
          </p:nvPr>
        </p:nvSpPr>
        <p:spPr>
          <a:xfrm>
            <a:off x="31188" y="24867"/>
            <a:ext cx="9221331" cy="883853"/>
          </a:xfr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1"/>
                </a:solidFill>
                <a:latin typeface="Adobe Garamond Pro Bold" panose="02020702060506020403" pitchFamily="18" charset="0"/>
              </a:rPr>
              <a:t>Law for Environmental Protection (</a:t>
            </a:r>
            <a:r>
              <a:rPr lang="en-GB" b="1" dirty="0" err="1">
                <a:solidFill>
                  <a:schemeClr val="tx1"/>
                </a:solidFill>
                <a:latin typeface="Adobe Garamond Pro Bold" panose="02020702060506020403" pitchFamily="18" charset="0"/>
              </a:rPr>
              <a:t>Cont</a:t>
            </a:r>
            <a:r>
              <a:rPr lang="en-GB" b="1" dirty="0">
                <a:solidFill>
                  <a:schemeClr val="tx1"/>
                </a:solidFill>
                <a:latin typeface="Adobe Garamond Pro Bold" panose="02020702060506020403" pitchFamily="18" charset="0"/>
              </a:rPr>
              <a:t>)</a:t>
            </a:r>
          </a:p>
        </p:txBody>
      </p:sp>
    </p:spTree>
    <p:extLst>
      <p:ext uri="{BB962C8B-B14F-4D97-AF65-F5344CB8AC3E}">
        <p14:creationId xmlns:p14="http://schemas.microsoft.com/office/powerpoint/2010/main" val="19471883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1" y="1005648"/>
            <a:ext cx="9263309" cy="553998"/>
          </a:xfrm>
          <a:prstGeom prst="rect">
            <a:avLst/>
          </a:prstGeom>
          <a:noFill/>
        </p:spPr>
        <p:txBody>
          <a:bodyPr wrap="square" rtlCol="0">
            <a:spAutoFit/>
          </a:bodyPr>
          <a:lstStyle/>
          <a:p>
            <a:r>
              <a:rPr lang="en-US" sz="3000" b="1" u="sng" dirty="0" smtClean="0"/>
              <a:t>Important Acts passed by the Government of India</a:t>
            </a:r>
            <a:endParaRPr lang="en-IN" sz="3000" b="1" u="sng" dirty="0"/>
          </a:p>
        </p:txBody>
      </p:sp>
      <p:sp>
        <p:nvSpPr>
          <p:cNvPr id="4" name="TextBox 3"/>
          <p:cNvSpPr txBox="1"/>
          <p:nvPr/>
        </p:nvSpPr>
        <p:spPr>
          <a:xfrm>
            <a:off x="75910" y="1574156"/>
            <a:ext cx="8001056" cy="4832092"/>
          </a:xfrm>
          <a:prstGeom prst="rect">
            <a:avLst/>
          </a:prstGeom>
          <a:noFill/>
        </p:spPr>
        <p:txBody>
          <a:bodyPr wrap="square" rtlCol="0">
            <a:spAutoFit/>
          </a:bodyPr>
          <a:lstStyle/>
          <a:p>
            <a:pPr algn="just"/>
            <a:r>
              <a:rPr lang="en-US" sz="2800" dirty="0" smtClean="0"/>
              <a:t>Wildlife (protection) Act, 1972</a:t>
            </a:r>
          </a:p>
          <a:p>
            <a:pPr algn="just"/>
            <a:endParaRPr lang="en-US" sz="2800" dirty="0" smtClean="0"/>
          </a:p>
          <a:p>
            <a:pPr algn="just"/>
            <a:r>
              <a:rPr lang="en-US" sz="2800" dirty="0" smtClean="0"/>
              <a:t>Water (prevention and control of pollution) Act, 1974</a:t>
            </a:r>
          </a:p>
          <a:p>
            <a:pPr algn="just"/>
            <a:endParaRPr lang="en-US" sz="2800" dirty="0" smtClean="0"/>
          </a:p>
          <a:p>
            <a:pPr algn="just"/>
            <a:r>
              <a:rPr lang="en-US" sz="2800" dirty="0" smtClean="0"/>
              <a:t>Forest (conservation) Act, 1980</a:t>
            </a:r>
          </a:p>
          <a:p>
            <a:pPr algn="just"/>
            <a:endParaRPr lang="en-US" sz="2800" dirty="0" smtClean="0"/>
          </a:p>
          <a:p>
            <a:pPr algn="just"/>
            <a:r>
              <a:rPr lang="en-US" sz="2800" dirty="0" smtClean="0"/>
              <a:t>The Air (prevention and control of pollution) Act, 1981</a:t>
            </a:r>
          </a:p>
          <a:p>
            <a:pPr algn="just"/>
            <a:endParaRPr lang="en-US" sz="2800" dirty="0" smtClean="0"/>
          </a:p>
          <a:p>
            <a:pPr algn="just"/>
            <a:r>
              <a:rPr lang="en-US" sz="2800" dirty="0" smtClean="0"/>
              <a:t>The Environment (protection) Act, 1986</a:t>
            </a:r>
            <a:endParaRPr lang="en-IN" sz="2800" dirty="0"/>
          </a:p>
        </p:txBody>
      </p:sp>
      <p:sp>
        <p:nvSpPr>
          <p:cNvPr id="6" name="Rectangle 1"/>
          <p:cNvSpPr txBox="1">
            <a:spLocks noChangeArrowheads="1"/>
          </p:cNvSpPr>
          <p:nvPr/>
        </p:nvSpPr>
        <p:spPr>
          <a:xfrm>
            <a:off x="31188" y="24867"/>
            <a:ext cx="9221331" cy="883853"/>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1"/>
                </a:solidFill>
                <a:latin typeface="Adobe Garamond Pro Bold" panose="02020702060506020403" pitchFamily="18" charset="0"/>
              </a:rPr>
              <a:t>ENVIRONMENTAL LEGISLATION</a:t>
            </a:r>
            <a:endParaRPr lang="en-GB" b="1" dirty="0">
              <a:solidFill>
                <a:schemeClr val="tx1"/>
              </a:solidFill>
              <a:latin typeface="Adobe Garamond Pro Bold" panose="02020702060506020403" pitchFamily="18" charset="0"/>
            </a:endParaRP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2399</Words>
  <Application>Microsoft Office PowerPoint</Application>
  <PresentationFormat>On-screen Show (4:3)</PresentationFormat>
  <Paragraphs>298</Paragraphs>
  <Slides>40</Slides>
  <Notes>15</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40</vt:i4>
      </vt:variant>
    </vt:vector>
  </HeadingPairs>
  <TitlesOfParts>
    <vt:vector size="57" baseType="lpstr">
      <vt:lpstr>Adobe Garamond Pro Bold</vt:lpstr>
      <vt:lpstr>Arial</vt:lpstr>
      <vt:lpstr>Calibri</vt:lpstr>
      <vt:lpstr>Franklin Gothic Book</vt:lpstr>
      <vt:lpstr>Gloucester MT Extra Condensed</vt:lpstr>
      <vt:lpstr>Times New Roman</vt:lpstr>
      <vt:lpstr>Trebuchet MS</vt:lpstr>
      <vt:lpstr>Verdana</vt:lpstr>
      <vt:lpstr>Wingdings</vt:lpstr>
      <vt:lpstr>Wingdings 2</vt:lpstr>
      <vt:lpstr>Wingdings 3</vt:lpstr>
      <vt:lpstr>Office Theme</vt:lpstr>
      <vt:lpstr>Technic</vt:lpstr>
      <vt:lpstr>Aspect</vt:lpstr>
      <vt:lpstr>Facet</vt:lpstr>
      <vt:lpstr>1_Facet</vt:lpstr>
      <vt:lpstr>2_Facet</vt:lpstr>
      <vt:lpstr>     UNIT  5</vt:lpstr>
      <vt:lpstr>Law for Environmental Protection</vt:lpstr>
      <vt:lpstr>Law for Environmental Protection (Cont)</vt:lpstr>
      <vt:lpstr>Law for Environmental Protection (Cont)</vt:lpstr>
      <vt:lpstr>Law for Environmental Protection (Cont)</vt:lpstr>
      <vt:lpstr>PowerPoint Presentation</vt:lpstr>
      <vt:lpstr>PowerPoint Presentation</vt:lpstr>
      <vt:lpstr>Law for Environmental Protection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Prevention and Control of Water Pollution </vt:lpstr>
      <vt:lpstr>Cont…</vt:lpstr>
      <vt:lpstr>Cont…</vt:lpstr>
      <vt:lpstr>Cont…</vt:lpstr>
      <vt:lpstr>Cont…</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KANPU</dc:creator>
  <cp:lastModifiedBy>User</cp:lastModifiedBy>
  <cp:revision>101</cp:revision>
  <dcterms:created xsi:type="dcterms:W3CDTF">2010-12-14T17:13:19Z</dcterms:created>
  <dcterms:modified xsi:type="dcterms:W3CDTF">2024-01-02T11:23:38Z</dcterms:modified>
</cp:coreProperties>
</file>