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330" r:id="rId2"/>
    <p:sldId id="349" r:id="rId3"/>
    <p:sldId id="350" r:id="rId4"/>
    <p:sldId id="411" r:id="rId5"/>
    <p:sldId id="352" r:id="rId6"/>
    <p:sldId id="375" r:id="rId7"/>
    <p:sldId id="374" r:id="rId8"/>
    <p:sldId id="429" r:id="rId9"/>
    <p:sldId id="430" r:id="rId10"/>
    <p:sldId id="376" r:id="rId11"/>
    <p:sldId id="377" r:id="rId12"/>
    <p:sldId id="378" r:id="rId13"/>
    <p:sldId id="379" r:id="rId14"/>
    <p:sldId id="380" r:id="rId15"/>
    <p:sldId id="381" r:id="rId16"/>
    <p:sldId id="366" r:id="rId17"/>
    <p:sldId id="407" r:id="rId18"/>
    <p:sldId id="385" r:id="rId19"/>
    <p:sldId id="434" r:id="rId20"/>
    <p:sldId id="331" r:id="rId2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3" autoAdjust="0"/>
    <p:restoredTop sz="94667"/>
  </p:normalViewPr>
  <p:slideViewPr>
    <p:cSldViewPr snapToGrid="0">
      <p:cViewPr varScale="1">
        <p:scale>
          <a:sx n="93" d="100"/>
          <a:sy n="93" d="100"/>
        </p:scale>
        <p:origin x="1046" y="8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13D277C-8B8F-4523-80FE-71129E615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4169C85-AF33-4BBC-A46F-47B5A7D6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B585EF5-7930-45AD-B664-C6D80F420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3AA076D-DCC9-489F-884A-D43E6793B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A88387A-220D-46DE-87B0-5AB53B8B9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CB5DF9-CFCC-45D6-AED8-0DFB1F853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A32F06E-769C-4B1C-9E7C-D9FC05F6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41AD308-933F-4670-85F5-08B34300D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4551F08-E163-4B78-BDB8-468F317C6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C3A3A05-AF23-43D6-95CB-5F6DB21E7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4EB6689-0573-4E96-ABEC-0606AE2C0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B13B122-1B3A-46FE-9DCF-D26B9C451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630E1CF-99A4-4AEE-822B-EB5954B36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FDF815E-E69D-4A6E-908C-546EA2D08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7F05CA5-3915-46C5-B3F7-080E3C487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F62E373-C1E7-4913-829D-D4F7CEE65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24C80D8-4B5B-4CF0-9E74-1F333CFDB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ACA46D-0338-463B-AD68-EE5177F9CE61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5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9334B8E-3D1F-4D13-A54E-BFE97B36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4D753E-0D96-484D-AE41-DA069EC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297C259-8FFF-444B-B901-A11F9209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060450"/>
            <a:ext cx="7781925" cy="2817813"/>
          </a:xfrm>
        </p:spPr>
        <p:txBody>
          <a:bodyPr/>
          <a:lstStyle/>
          <a:p>
            <a:r>
              <a:rPr lang="en-US" altLang="en-US" dirty="0"/>
              <a:t>Timer to prevent infinite loop (or process hogging resources)</a:t>
            </a:r>
          </a:p>
          <a:p>
            <a:pPr lvl="1"/>
            <a:r>
              <a:rPr lang="en-US" altLang="en-US" dirty="0"/>
              <a:t>Timer is set to interrupt the computer after some time period</a:t>
            </a:r>
          </a:p>
          <a:p>
            <a:pPr lvl="1"/>
            <a:r>
              <a:rPr lang="en-US" altLang="en-US" dirty="0"/>
              <a:t>Keep a counter that is decremented by the physical clock</a:t>
            </a:r>
          </a:p>
          <a:p>
            <a:pPr lvl="1"/>
            <a:r>
              <a:rPr lang="en-US" altLang="en-US" dirty="0"/>
              <a:t>Operating system set the counter (privileged instruction)</a:t>
            </a:r>
          </a:p>
          <a:p>
            <a:pPr lvl="1"/>
            <a:r>
              <a:rPr lang="en-US" altLang="en-US" dirty="0"/>
              <a:t>When counter zero generate an interrupt</a:t>
            </a:r>
          </a:p>
          <a:p>
            <a:pPr lvl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A50E938-3020-46E3-B296-A67E7CFD93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07963"/>
            <a:ext cx="74390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Management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4C6DC0E-B371-44AD-AC31-D9E79C8021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809625"/>
            <a:ext cx="775335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process is a program in execution. It is a unit of work within the system. Program is a </a:t>
            </a:r>
            <a:r>
              <a:rPr lang="en-US" altLang="en-US" b="1" i="1" dirty="0"/>
              <a:t>passive entity;</a:t>
            </a:r>
            <a:r>
              <a:rPr lang="en-US" altLang="en-US" dirty="0"/>
              <a:t> process is </a:t>
            </a: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b="1" i="1" dirty="0">
                <a:solidFill>
                  <a:srgbClr val="000000"/>
                </a:solidFill>
              </a:rPr>
              <a:t>active entity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Single-threaded process has one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 counter </a:t>
            </a:r>
            <a:r>
              <a:rPr lang="en-US" altLang="en-US" dirty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E63581D-8ED3-4026-94C0-CCB0731C53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07963"/>
            <a:ext cx="74279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Management Activities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F49578D-CEFD-4613-A40B-360A0128FD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5825" y="1587500"/>
            <a:ext cx="7670800" cy="40354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     </a:t>
            </a:r>
          </a:p>
          <a:p>
            <a:r>
              <a:rPr lang="en-US" altLang="en-US"/>
              <a:t>Creating and deleting both user and system processes</a:t>
            </a:r>
          </a:p>
          <a:p>
            <a:r>
              <a:rPr lang="en-US" altLang="en-US"/>
              <a:t>Suspending and resuming processes</a:t>
            </a:r>
          </a:p>
          <a:p>
            <a:r>
              <a:rPr lang="en-US" altLang="en-US"/>
              <a:t>Providing mechanisms for process synchronization</a:t>
            </a:r>
          </a:p>
          <a:p>
            <a:r>
              <a:rPr lang="en-US" altLang="en-US"/>
              <a:t>Providing mechanisms for process communication</a:t>
            </a:r>
          </a:p>
          <a:p>
            <a:r>
              <a:rPr lang="en-US" altLang="en-US"/>
              <a:t>Providing mechanisms for deadlock handling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0F4920AE-C24F-4920-A30F-9A6939866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1238250"/>
            <a:ext cx="767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The operating system is responsible for the following activities in connection with process management: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2DBCB9D-11F1-4C2F-AE3C-A4279C1AC3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12725"/>
            <a:ext cx="7456487" cy="576263"/>
          </a:xfrm>
        </p:spPr>
        <p:txBody>
          <a:bodyPr/>
          <a:lstStyle/>
          <a:p>
            <a:pPr eaLnBrk="1" hangingPunct="1"/>
            <a:r>
              <a:rPr lang="en-US" altLang="en-US"/>
              <a:t>Memory Management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B3E2804-3594-4FE6-B024-FDD528C645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40650" cy="4530725"/>
          </a:xfrm>
        </p:spPr>
        <p:txBody>
          <a:bodyPr/>
          <a:lstStyle/>
          <a:p>
            <a:r>
              <a:rPr lang="en-US" altLang="en-US"/>
              <a:t>To execute a program all (or part) of the instructions must be in memory</a:t>
            </a:r>
          </a:p>
          <a:p>
            <a:r>
              <a:rPr lang="en-US" altLang="en-US"/>
              <a:t>All  (or part) of the data that is needed by the program must be in memory</a:t>
            </a:r>
            <a:endParaRPr lang="en-US" altLang="en-US" sz="800"/>
          </a:p>
          <a:p>
            <a:r>
              <a:rPr lang="en-US" altLang="en-US"/>
              <a:t>Memory management determines what is in memory and when</a:t>
            </a:r>
          </a:p>
          <a:p>
            <a:pPr lvl="1"/>
            <a:r>
              <a:rPr lang="en-US" altLang="en-US"/>
              <a:t>Optimizing CPU utilization and computer response to users</a:t>
            </a:r>
            <a:endParaRPr lang="en-US" altLang="en-US" sz="800"/>
          </a:p>
          <a:p>
            <a:r>
              <a:rPr lang="en-US" altLang="en-US"/>
              <a:t>Memory management activities</a:t>
            </a:r>
          </a:p>
          <a:p>
            <a:pPr lvl="1"/>
            <a:r>
              <a:rPr lang="en-US" altLang="en-US"/>
              <a:t>Keeping track of which parts of memory are currently being used and by whom</a:t>
            </a:r>
          </a:p>
          <a:p>
            <a:pPr lvl="1"/>
            <a:r>
              <a:rPr lang="en-US" altLang="en-US"/>
              <a:t>Deciding which processes (or parts thereof) and data to move into and out of memory</a:t>
            </a:r>
          </a:p>
          <a:p>
            <a:pPr lvl="1"/>
            <a:r>
              <a:rPr lang="en-US" altLang="en-US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4356D79-FDD9-4791-982C-EE2F463757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11138"/>
            <a:ext cx="7353300" cy="576262"/>
          </a:xfrm>
        </p:spPr>
        <p:txBody>
          <a:bodyPr/>
          <a:lstStyle/>
          <a:p>
            <a:pPr eaLnBrk="1" hangingPunct="1"/>
            <a:r>
              <a:rPr lang="en-US" altLang="en-US"/>
              <a:t>File-system Management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F5FDAA8-710E-46B8-93CA-E18EDA4EF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6925" y="1104900"/>
            <a:ext cx="7558088" cy="4992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Abstracts physical properties to logical storage unit 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Primitives to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Backup files onto stable (non-volatile) storage media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1040BCA-887F-4395-9A85-D19BCFAF11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03200"/>
            <a:ext cx="7177087" cy="576263"/>
          </a:xfrm>
        </p:spPr>
        <p:txBody>
          <a:bodyPr/>
          <a:lstStyle/>
          <a:p>
            <a:pPr eaLnBrk="1" hangingPunct="1"/>
            <a:r>
              <a:rPr lang="en-US" altLang="en-US"/>
              <a:t>Mass-Storage Management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C2520A7-ADB5-4458-BC11-9B331339D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109663"/>
            <a:ext cx="7005881" cy="4658091"/>
          </a:xfrm>
        </p:spPr>
        <p:txBody>
          <a:bodyPr/>
          <a:lstStyle/>
          <a:p>
            <a:r>
              <a:rPr lang="en-US" altLang="en-US" dirty="0"/>
              <a:t>Usually disks used to store data that does not fit in main memory or data that must be kept for a </a:t>
            </a:r>
            <a:r>
              <a:rPr lang="ja-JP" altLang="en-US" dirty="0"/>
              <a:t>“</a:t>
            </a:r>
            <a:r>
              <a:rPr lang="en-US" altLang="ja-JP" dirty="0"/>
              <a:t>long</a:t>
            </a:r>
            <a:r>
              <a:rPr lang="ja-JP" altLang="en-US" dirty="0"/>
              <a:t>”</a:t>
            </a:r>
            <a:r>
              <a:rPr lang="en-US" altLang="ja-JP" dirty="0"/>
              <a:t> period of time</a:t>
            </a:r>
          </a:p>
          <a:p>
            <a:r>
              <a:rPr lang="en-US" altLang="en-US" dirty="0"/>
              <a:t>Proper management is of central importance</a:t>
            </a:r>
          </a:p>
          <a:p>
            <a:r>
              <a:rPr lang="en-US" altLang="en-US" dirty="0"/>
              <a:t>Entire speed of computer operation hinges on disk subsystem and its algorithms</a:t>
            </a:r>
          </a:p>
          <a:p>
            <a:r>
              <a:rPr lang="en-US" altLang="en-US" dirty="0"/>
              <a:t>OS activities</a:t>
            </a:r>
          </a:p>
          <a:p>
            <a:pPr lvl="1"/>
            <a:r>
              <a:rPr lang="en-US" altLang="en-US" dirty="0"/>
              <a:t>Mounting and unmounting</a:t>
            </a:r>
          </a:p>
          <a:p>
            <a:pPr lvl="1"/>
            <a:r>
              <a:rPr lang="en-US" altLang="en-US" dirty="0"/>
              <a:t>Free-space management</a:t>
            </a:r>
          </a:p>
          <a:p>
            <a:pPr lvl="1"/>
            <a:r>
              <a:rPr lang="en-US" altLang="en-US" dirty="0"/>
              <a:t>Storage allocation</a:t>
            </a:r>
          </a:p>
          <a:p>
            <a:pPr lvl="1"/>
            <a:r>
              <a:rPr lang="en-US" altLang="en-US" dirty="0"/>
              <a:t>Disk scheduling</a:t>
            </a:r>
          </a:p>
          <a:p>
            <a:pPr lvl="1"/>
            <a:r>
              <a:rPr lang="en-US" altLang="en-US" dirty="0"/>
              <a:t>Partitioning</a:t>
            </a:r>
          </a:p>
          <a:p>
            <a:pPr lvl="1"/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537DDAE-40B0-4C82-9422-BF166B9CB7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7963"/>
            <a:ext cx="8015288" cy="576262"/>
          </a:xfrm>
        </p:spPr>
        <p:txBody>
          <a:bodyPr/>
          <a:lstStyle/>
          <a:p>
            <a:pPr eaLnBrk="1" hangingPunct="1"/>
            <a:r>
              <a:rPr lang="en-US" altLang="en-US"/>
              <a:t>Caching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3317C17-2529-4CC8-A78E-1D282D609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0739" y="1233488"/>
            <a:ext cx="6826058" cy="4725185"/>
          </a:xfrm>
        </p:spPr>
        <p:txBody>
          <a:bodyPr/>
          <a:lstStyle/>
          <a:p>
            <a:r>
              <a:rPr lang="en-US" altLang="en-US" dirty="0"/>
              <a:t>Important principle, performed at many levels in a computer (in hardware, operating system, software)</a:t>
            </a:r>
            <a:endParaRPr lang="en-US" altLang="en-US" sz="800" dirty="0"/>
          </a:p>
          <a:p>
            <a:r>
              <a:rPr lang="en-US" altLang="en-US" dirty="0"/>
              <a:t>Information in use copied from slower to faster storage temporarily</a:t>
            </a:r>
            <a:endParaRPr lang="en-US" altLang="en-US" sz="800" dirty="0"/>
          </a:p>
          <a:p>
            <a:r>
              <a:rPr lang="en-US" altLang="en-US" dirty="0"/>
              <a:t>Faster storage (cache) checked first to determine if information is there</a:t>
            </a:r>
          </a:p>
          <a:p>
            <a:pPr lvl="1"/>
            <a:r>
              <a:rPr lang="en-US" altLang="en-US" dirty="0"/>
              <a:t>If it is, information used directly from the cache (fast)</a:t>
            </a:r>
          </a:p>
          <a:p>
            <a:pPr lvl="1"/>
            <a:r>
              <a:rPr lang="en-US" altLang="en-US" dirty="0"/>
              <a:t>If not, data copied to cache and used there</a:t>
            </a:r>
            <a:endParaRPr lang="en-US" altLang="en-US" sz="800" dirty="0"/>
          </a:p>
          <a:p>
            <a:r>
              <a:rPr lang="en-US" altLang="en-US" dirty="0"/>
              <a:t>Cache smaller than storage being cached</a:t>
            </a:r>
          </a:p>
          <a:p>
            <a:pPr lvl="1"/>
            <a:r>
              <a:rPr lang="en-US" altLang="en-US" dirty="0"/>
              <a:t>Cache management important design problem</a:t>
            </a:r>
          </a:p>
          <a:p>
            <a:pPr lvl="1"/>
            <a:r>
              <a:rPr lang="en-US" altLang="en-US" dirty="0"/>
              <a:t>Cache size and replacement policy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FB955E8-3E23-4ED8-ACD1-D8F4ED9EAA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5695" y="211138"/>
            <a:ext cx="759732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Migration of data “A” from Disk to Register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977E9C9-146A-4591-9F2A-95F7D84336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97321" cy="4503283"/>
          </a:xfrm>
        </p:spPr>
        <p:txBody>
          <a:bodyPr/>
          <a:lstStyle/>
          <a:p>
            <a:r>
              <a:rPr lang="en-US" altLang="en-US" dirty="0"/>
              <a:t>Multitasking environments must be careful to use most recent value, no matter where it is stored in the storage hierarchy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Multiprocessor environment must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 coherency </a:t>
            </a:r>
            <a:r>
              <a:rPr lang="en-US" altLang="en-US" dirty="0"/>
              <a:t>in hardware such that all CPUs have the most recent value in their cache</a:t>
            </a:r>
            <a:endParaRPr lang="en-US" altLang="en-US" sz="800" dirty="0"/>
          </a:p>
          <a:p>
            <a:r>
              <a:rPr lang="en-US" altLang="en-US" dirty="0"/>
              <a:t>Distributed environment situation even more complex</a:t>
            </a:r>
          </a:p>
          <a:p>
            <a:pPr lvl="1"/>
            <a:r>
              <a:rPr lang="en-US" altLang="en-US" dirty="0"/>
              <a:t>Several copies of a datum can exist</a:t>
            </a:r>
          </a:p>
          <a:p>
            <a:pPr lvl="1"/>
            <a:r>
              <a:rPr lang="en-US" altLang="en-US" dirty="0"/>
              <a:t>Various solutions covered in Chapter 19</a:t>
            </a:r>
          </a:p>
        </p:txBody>
      </p:sp>
      <p:pic>
        <p:nvPicPr>
          <p:cNvPr id="83972" name="Picture 2">
            <a:extLst>
              <a:ext uri="{FF2B5EF4-FFF2-40B4-BE49-F238E27FC236}">
                <a16:creationId xmlns:a16="http://schemas.microsoft.com/office/drawing/2014/main" id="{1848E92C-E063-45B0-A246-5F252E49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6" y="2135010"/>
            <a:ext cx="5477102" cy="6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5965502-F3D9-4181-9CA3-BC0EE69163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20663"/>
            <a:ext cx="75152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C732FA-AE52-4ECB-BBB8-46683EE73A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any mechanism for controlling access of processes or users to resources defined by the OS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Security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Huge range, including denial-of-service, worms, viruses, identity theft, theft of service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identities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IDs</a:t>
            </a:r>
            <a:r>
              <a:rPr lang="en-US" altLang="en-US" dirty="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Group identifier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 ID</a:t>
            </a:r>
            <a:r>
              <a:rPr lang="en-US" altLang="en-US" dirty="0"/>
              <a:t>) allows set of users to be defined and controls managed, then also associated with each process, 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0ECE790-B0BE-4135-98DE-2C481E02F5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2813" y="207963"/>
            <a:ext cx="7653337" cy="576262"/>
          </a:xfrm>
        </p:spPr>
        <p:txBody>
          <a:bodyPr/>
          <a:lstStyle/>
          <a:p>
            <a:r>
              <a:rPr lang="en-US" altLang="en-US"/>
              <a:t>Distributed Systems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3ECA8FF4-005A-4361-BF3A-BAC35BECFBC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092200"/>
            <a:ext cx="7653338" cy="4530725"/>
          </a:xfrm>
        </p:spPr>
        <p:txBody>
          <a:bodyPr/>
          <a:lstStyle/>
          <a:p>
            <a:r>
              <a:rPr lang="en-US" altLang="en-US" dirty="0"/>
              <a:t>Collection of separate, possibly heterogeneous, systems networked together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dirty="0"/>
              <a:t> is a communications path,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TCP/IP </a:t>
            </a:r>
            <a:r>
              <a:rPr lang="en-US" altLang="en-US" dirty="0"/>
              <a:t>most common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LAN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WAN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Metropolitan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Personal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PAN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 Operating System </a:t>
            </a:r>
            <a:r>
              <a:rPr lang="en-US" altLang="en-US" dirty="0"/>
              <a:t>provides features between systems across network</a:t>
            </a:r>
          </a:p>
          <a:p>
            <a:pPr lvl="1"/>
            <a:r>
              <a:rPr lang="en-US" altLang="en-US" dirty="0"/>
              <a:t>Communication scheme allows systems to exchange messages</a:t>
            </a:r>
          </a:p>
          <a:p>
            <a:pPr lvl="1"/>
            <a:r>
              <a:rPr lang="en-US" altLang="en-US" dirty="0"/>
              <a:t>Illusion of a single system</a:t>
            </a:r>
          </a:p>
          <a:p>
            <a:pPr marL="457200" lvl="1" indent="0">
              <a:buNone/>
            </a:pPr>
            <a:r>
              <a:rPr lang="en-US" altLang="en-US" dirty="0"/>
              <a:t>Sharing resource increases computation speed, functionality, availability </a:t>
            </a:r>
            <a:r>
              <a:rPr lang="en-US" altLang="en-US"/>
              <a:t>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82708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r>
              <a:rPr lang="en-US" altLang="en-US"/>
              <a:t>A program that acts as an intermediary between a user of a computer and the computer hardware</a:t>
            </a:r>
          </a:p>
          <a:p>
            <a:r>
              <a:rPr lang="en-US" altLang="en-US"/>
              <a:t>Operating system goals:</a:t>
            </a:r>
          </a:p>
          <a:p>
            <a:pPr lvl="1"/>
            <a:r>
              <a:rPr lang="en-US" altLang="en-US"/>
              <a:t>Execute user programs and make solving user problems easier</a:t>
            </a:r>
          </a:p>
          <a:p>
            <a:pPr lvl="1"/>
            <a:r>
              <a:rPr lang="en-US" altLang="en-US"/>
              <a:t>Make the computer system convenient to use</a:t>
            </a:r>
          </a:p>
          <a:p>
            <a:pPr lvl="1"/>
            <a:r>
              <a:rPr lang="en-US" altLang="en-US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42771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/>
              <a:t>Computer system can be divided into four components:</a:t>
            </a:r>
          </a:p>
          <a:p>
            <a:pPr lvl="1"/>
            <a:r>
              <a:rPr lang="en-US" altLang="en-US"/>
              <a:t>Hardware – provides basic computing resources</a:t>
            </a:r>
          </a:p>
          <a:p>
            <a:pPr lvl="2"/>
            <a:r>
              <a:rPr lang="en-US" altLang="en-US"/>
              <a:t>CPU, memory, I/O devices</a:t>
            </a:r>
          </a:p>
          <a:p>
            <a:pPr lvl="1"/>
            <a:r>
              <a:rPr lang="en-US" altLang="en-US"/>
              <a:t>Operating system</a:t>
            </a:r>
          </a:p>
          <a:p>
            <a:pPr lvl="2"/>
            <a:r>
              <a:rPr lang="en-US" altLang="en-US"/>
              <a:t>Controls and coordinates use of hardware among various applications and users</a:t>
            </a:r>
          </a:p>
          <a:p>
            <a:pPr lvl="1"/>
            <a:r>
              <a:rPr lang="en-US" altLang="en-US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/>
              <a:t>Word processors, compilers, web browsers, database systems, video games</a:t>
            </a:r>
          </a:p>
          <a:p>
            <a:pPr lvl="1"/>
            <a:r>
              <a:rPr lang="en-US" altLang="en-US"/>
              <a:t>Users</a:t>
            </a:r>
          </a:p>
          <a:p>
            <a:pPr lvl="2"/>
            <a:r>
              <a:rPr lang="en-US" altLang="en-US"/>
              <a:t>People, machines, other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6125" y="1120775"/>
            <a:ext cx="7940675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/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resource allocator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program </a:t>
            </a:r>
            <a:r>
              <a:rPr lang="en-US" altLang="en-US" dirty="0"/>
              <a:t>making efficient use of HW and managing execution of user programs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293F34F-C9FD-4545-B67F-0AFEB04F0A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95263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Operating-System 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CA3B3A3-4D5F-45EB-B9C7-25CB392E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670800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Bootstrap program – simple code to initialize the system, load the kernel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loads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daemons </a:t>
            </a:r>
            <a:r>
              <a:rPr lang="en-US" altLang="en-US" dirty="0"/>
              <a:t>(services provided outside of the kernel)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Request for operating system service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process problems include infinite loop, processes modifying each other or the operating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011168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2" y="1305890"/>
            <a:ext cx="70532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11746</TotalTime>
  <Words>1310</Words>
  <Application>Microsoft Office PowerPoint</Application>
  <PresentationFormat>On-screen Show (4:3)</PresentationFormat>
  <Paragraphs>149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1:  Introduction</vt:lpstr>
      <vt:lpstr>What is an Operating System?</vt:lpstr>
      <vt:lpstr>Computer System Structure</vt:lpstr>
      <vt:lpstr>Abstract View of Components of Computer</vt:lpstr>
      <vt:lpstr>What Operating Systems Do</vt:lpstr>
      <vt:lpstr>Operating-System Operations</vt:lpstr>
      <vt:lpstr>Memory Layout for Multiprogrammed System</vt:lpstr>
      <vt:lpstr>Dual-mode Operation</vt:lpstr>
      <vt:lpstr>Transition from User to Kernel Mode</vt:lpstr>
      <vt:lpstr>Timer</vt:lpstr>
      <vt:lpstr>Process Management</vt:lpstr>
      <vt:lpstr>Process Management Activities</vt:lpstr>
      <vt:lpstr>Memory Management</vt:lpstr>
      <vt:lpstr>File-system Management</vt:lpstr>
      <vt:lpstr>Mass-Storage Management</vt:lpstr>
      <vt:lpstr>Caching</vt:lpstr>
      <vt:lpstr>Migration of data “A” from Disk to Register</vt:lpstr>
      <vt:lpstr>Protection and Security</vt:lpstr>
      <vt:lpstr>Distributed Systems</vt:lpstr>
      <vt:lpstr>End of Chapter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sonam bhandurge</cp:lastModifiedBy>
  <cp:revision>261</cp:revision>
  <cp:lastPrinted>2001-06-14T13:58:17Z</cp:lastPrinted>
  <dcterms:created xsi:type="dcterms:W3CDTF">2011-01-13T23:43:38Z</dcterms:created>
  <dcterms:modified xsi:type="dcterms:W3CDTF">2023-11-16T07:56:46Z</dcterms:modified>
</cp:coreProperties>
</file>