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C0D-397A-48EB-8FC0-6B985CA250DF}" type="datetimeFigureOut">
              <a:rPr lang="en-US" smtClean="0"/>
              <a:t>17/04/2018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B81D-E65A-4F7F-B283-B9A8C6F9F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5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C0D-397A-48EB-8FC0-6B985CA250DF}" type="datetimeFigureOut">
              <a:rPr lang="en-US" smtClean="0"/>
              <a:t>17/04/2018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B81D-E65A-4F7F-B283-B9A8C6F9F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8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C0D-397A-48EB-8FC0-6B985CA250DF}" type="datetimeFigureOut">
              <a:rPr lang="en-US" smtClean="0"/>
              <a:t>17/04/2018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B81D-E65A-4F7F-B283-B9A8C6F9F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9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C0D-397A-48EB-8FC0-6B985CA250DF}" type="datetimeFigureOut">
              <a:rPr lang="en-US" smtClean="0"/>
              <a:t>17/04/2018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B81D-E65A-4F7F-B283-B9A8C6F9F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5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C0D-397A-48EB-8FC0-6B985CA250DF}" type="datetimeFigureOut">
              <a:rPr lang="en-US" smtClean="0"/>
              <a:t>17/04/2018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B81D-E65A-4F7F-B283-B9A8C6F9F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C0D-397A-48EB-8FC0-6B985CA250DF}" type="datetimeFigureOut">
              <a:rPr lang="en-US" smtClean="0"/>
              <a:t>17/04/2018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B81D-E65A-4F7F-B283-B9A8C6F9F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C0D-397A-48EB-8FC0-6B985CA250DF}" type="datetimeFigureOut">
              <a:rPr lang="en-US" smtClean="0"/>
              <a:t>17/04/2018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B81D-E65A-4F7F-B283-B9A8C6F9F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3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C0D-397A-48EB-8FC0-6B985CA250DF}" type="datetimeFigureOut">
              <a:rPr lang="en-US" smtClean="0"/>
              <a:t>17/04/2018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B81D-E65A-4F7F-B283-B9A8C6F9F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C0D-397A-48EB-8FC0-6B985CA250DF}" type="datetimeFigureOut">
              <a:rPr lang="en-US" smtClean="0"/>
              <a:t>17/04/2018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B81D-E65A-4F7F-B283-B9A8C6F9F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0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C0D-397A-48EB-8FC0-6B985CA250DF}" type="datetimeFigureOut">
              <a:rPr lang="en-US" smtClean="0"/>
              <a:t>17/04/2018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B81D-E65A-4F7F-B283-B9A8C6F9F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2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C0D-397A-48EB-8FC0-6B985CA250DF}" type="datetimeFigureOut">
              <a:rPr lang="en-US" smtClean="0"/>
              <a:t>17/04/2018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B81D-E65A-4F7F-B283-B9A8C6F9F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3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50C0D-397A-48EB-8FC0-6B985CA250DF}" type="datetimeFigureOut">
              <a:rPr lang="en-US" smtClean="0"/>
              <a:t>17/04/2018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8B81D-E65A-4F7F-B283-B9A8C6F9F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8"/>
            <a:ext cx="10515600" cy="80685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Deadlocks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352" y="927280"/>
            <a:ext cx="10515600" cy="553791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 a multiprogramming environment, several processes may compete for </a:t>
            </a:r>
            <a:r>
              <a:rPr lang="en-US" sz="2000" dirty="0" smtClean="0"/>
              <a:t>a finite </a:t>
            </a:r>
            <a:r>
              <a:rPr lang="en-US" sz="2000" dirty="0"/>
              <a:t>number of resources. A process requests resources; if the resources </a:t>
            </a:r>
            <a:r>
              <a:rPr lang="en-US" sz="2000" dirty="0" smtClean="0"/>
              <a:t>are not </a:t>
            </a:r>
            <a:r>
              <a:rPr lang="en-US" sz="2000" dirty="0"/>
              <a:t>available at that time, the process enters a waiting state. Sometimes, </a:t>
            </a:r>
            <a:r>
              <a:rPr lang="en-US" sz="2000" dirty="0" smtClean="0"/>
              <a:t>a waiting </a:t>
            </a:r>
            <a:r>
              <a:rPr lang="en-US" sz="2000" dirty="0"/>
              <a:t>process is never again able to change state, because the resources </a:t>
            </a:r>
            <a:r>
              <a:rPr lang="en-US" sz="2000" dirty="0" smtClean="0"/>
              <a:t>it has </a:t>
            </a:r>
            <a:r>
              <a:rPr lang="en-US" sz="2000" dirty="0"/>
              <a:t>requested are held by other waiting processes. This situation is </a:t>
            </a:r>
            <a:r>
              <a:rPr lang="en-US" sz="2000" dirty="0" smtClean="0"/>
              <a:t>called a deadlock. </a:t>
            </a:r>
          </a:p>
          <a:p>
            <a:pPr marL="0" indent="0" algn="just">
              <a:buNone/>
            </a:pPr>
            <a:r>
              <a:rPr lang="en-US" sz="2000" b="1" dirty="0" smtClean="0"/>
              <a:t>7.1 system model</a:t>
            </a:r>
          </a:p>
          <a:p>
            <a:pPr algn="just"/>
            <a:r>
              <a:rPr lang="en-US" sz="2000" dirty="0"/>
              <a:t>A system consists of a finite number of resources to be distributed </a:t>
            </a:r>
            <a:r>
              <a:rPr lang="en-US" sz="2000" dirty="0" smtClean="0"/>
              <a:t>among a </a:t>
            </a:r>
            <a:r>
              <a:rPr lang="en-US" sz="2000" dirty="0"/>
              <a:t>number of competing processes</a:t>
            </a:r>
            <a:r>
              <a:rPr lang="en-US" sz="2000" dirty="0" smtClean="0"/>
              <a:t>. </a:t>
            </a:r>
            <a:r>
              <a:rPr lang="en-US" sz="2000" dirty="0"/>
              <a:t>The resources are partitioned into </a:t>
            </a:r>
            <a:r>
              <a:rPr lang="en-US" sz="2000" dirty="0" smtClean="0"/>
              <a:t>several types</a:t>
            </a:r>
            <a:r>
              <a:rPr lang="en-US" sz="2000" dirty="0"/>
              <a:t>, each consisting of some number of identical </a:t>
            </a:r>
            <a:r>
              <a:rPr lang="en-US" sz="2000" dirty="0" smtClean="0"/>
              <a:t>instances. Memory space, CPU </a:t>
            </a:r>
            <a:r>
              <a:rPr lang="en-US" sz="2000" dirty="0"/>
              <a:t>cycles, files, and I/0 devices (such as printers and DVD drives) are </a:t>
            </a:r>
            <a:r>
              <a:rPr lang="en-US" sz="2000" dirty="0" smtClean="0"/>
              <a:t>examples of </a:t>
            </a:r>
            <a:r>
              <a:rPr lang="en-US" sz="2000" dirty="0"/>
              <a:t>resource types. If a system has two CPUs, then the resource type </a:t>
            </a:r>
            <a:r>
              <a:rPr lang="en-US" sz="2000" i="1" dirty="0"/>
              <a:t>CPU </a:t>
            </a:r>
            <a:r>
              <a:rPr lang="en-US" sz="2000" dirty="0" smtClean="0"/>
              <a:t>has two </a:t>
            </a:r>
            <a:r>
              <a:rPr lang="en-US" sz="2000" dirty="0"/>
              <a:t>instances. Similarly, the resource type </a:t>
            </a:r>
            <a:r>
              <a:rPr lang="en-US" sz="2000" i="1" dirty="0"/>
              <a:t>printer </a:t>
            </a:r>
            <a:r>
              <a:rPr lang="en-US" sz="2000" dirty="0"/>
              <a:t>may have five </a:t>
            </a:r>
            <a:r>
              <a:rPr lang="en-US" sz="2000" dirty="0" smtClean="0"/>
              <a:t>instances.</a:t>
            </a:r>
          </a:p>
          <a:p>
            <a:pPr algn="just"/>
            <a:r>
              <a:rPr lang="en-US" sz="2000" dirty="0"/>
              <a:t>If a process requests an instance of a resource type, the allocation of </a:t>
            </a:r>
            <a:r>
              <a:rPr lang="en-US" sz="2000" i="1" dirty="0" smtClean="0"/>
              <a:t>any </a:t>
            </a:r>
            <a:r>
              <a:rPr lang="en-US" sz="2000" dirty="0" smtClean="0"/>
              <a:t>instance </a:t>
            </a:r>
            <a:r>
              <a:rPr lang="en-US" sz="2000" dirty="0"/>
              <a:t>of the type will satisfy the request. If it will not, then the instances </a:t>
            </a:r>
            <a:r>
              <a:rPr lang="en-US" sz="2000" dirty="0" smtClean="0"/>
              <a:t>are not </a:t>
            </a:r>
            <a:r>
              <a:rPr lang="en-US" sz="2000" dirty="0"/>
              <a:t>identical, and the resource type classes have not been defined properly. </a:t>
            </a:r>
            <a:r>
              <a:rPr lang="en-US" sz="2000" dirty="0" smtClean="0"/>
              <a:t>For example</a:t>
            </a:r>
            <a:r>
              <a:rPr lang="en-US" sz="2000" dirty="0"/>
              <a:t>, a system may have two printers. These two printers may be defined </a:t>
            </a:r>
            <a:r>
              <a:rPr lang="en-US" sz="2000" dirty="0" smtClean="0"/>
              <a:t>to be </a:t>
            </a:r>
            <a:r>
              <a:rPr lang="en-US" sz="2000" dirty="0"/>
              <a:t>in the same resource class if no one cares which printer prints which </a:t>
            </a:r>
            <a:r>
              <a:rPr lang="en-US" sz="2000" dirty="0" smtClean="0"/>
              <a:t>output. However</a:t>
            </a:r>
            <a:r>
              <a:rPr lang="en-US" sz="2000" dirty="0"/>
              <a:t>, if one printer is on the ninth floor and the other is in the </a:t>
            </a:r>
            <a:r>
              <a:rPr lang="en-US" sz="2000" dirty="0" smtClean="0"/>
              <a:t>basement, then </a:t>
            </a:r>
            <a:r>
              <a:rPr lang="en-US" sz="2000" dirty="0"/>
              <a:t>people on the ninth floor may not see both printers as equivalent, </a:t>
            </a:r>
            <a:r>
              <a:rPr lang="en-US" sz="2000" dirty="0" smtClean="0"/>
              <a:t>and separate </a:t>
            </a:r>
            <a:r>
              <a:rPr lang="en-US" sz="2000" dirty="0"/>
              <a:t>resource classes may need to be defined for each printer.</a:t>
            </a:r>
          </a:p>
        </p:txBody>
      </p:sp>
    </p:spTree>
    <p:extLst>
      <p:ext uri="{BB962C8B-B14F-4D97-AF65-F5344CB8AC3E}">
        <p14:creationId xmlns:p14="http://schemas.microsoft.com/office/powerpoint/2010/main" val="29600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4" y="171943"/>
            <a:ext cx="10515600" cy="510638"/>
          </a:xfrm>
        </p:spPr>
        <p:txBody>
          <a:bodyPr>
            <a:normAutofit/>
          </a:bodyPr>
          <a:lstStyle/>
          <a:p>
            <a:r>
              <a:rPr lang="en-US" altLang="en-US" sz="2400" b="1" dirty="0" smtClean="0"/>
              <a:t>7.3 Methods </a:t>
            </a:r>
            <a:r>
              <a:rPr lang="en-US" altLang="en-US" sz="2400" b="1" dirty="0"/>
              <a:t>for Handling Deadlocks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656824"/>
            <a:ext cx="11513712" cy="6175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Generally speaking, we can deal with the deadlock problem in one of </a:t>
            </a:r>
            <a:r>
              <a:rPr lang="en-US" sz="1800" dirty="0" smtClean="0"/>
              <a:t>three ways:</a:t>
            </a:r>
            <a:endParaRPr lang="en-US" sz="1800" dirty="0"/>
          </a:p>
          <a:p>
            <a:r>
              <a:rPr lang="en-US" sz="1800" dirty="0"/>
              <a:t>We can use a protocol to prevent or avoid deadlocks, ensuring that </a:t>
            </a:r>
            <a:r>
              <a:rPr lang="en-US" sz="1800" dirty="0" smtClean="0"/>
              <a:t>the system </a:t>
            </a:r>
            <a:r>
              <a:rPr lang="en-US" sz="1800" dirty="0"/>
              <a:t>will </a:t>
            </a:r>
            <a:r>
              <a:rPr lang="en-US" sz="1800" i="1" dirty="0"/>
              <a:t>never </a:t>
            </a:r>
            <a:r>
              <a:rPr lang="en-US" sz="1800" dirty="0"/>
              <a:t>enter a deadlocked state.</a:t>
            </a:r>
          </a:p>
          <a:p>
            <a:r>
              <a:rPr lang="en-US" sz="1800" dirty="0"/>
              <a:t>We can allow the system to enter a deadlocked state, detect it, and recover.</a:t>
            </a:r>
          </a:p>
          <a:p>
            <a:r>
              <a:rPr lang="en-US" sz="1800" dirty="0"/>
              <a:t>We can ignore the problem altogether and pretend that deadlocks </a:t>
            </a:r>
            <a:r>
              <a:rPr lang="en-US" sz="1800" dirty="0" smtClean="0"/>
              <a:t>never occur </a:t>
            </a:r>
            <a:r>
              <a:rPr lang="en-US" sz="1800" dirty="0"/>
              <a:t>in the system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	The </a:t>
            </a:r>
            <a:r>
              <a:rPr lang="en-US" sz="1800" dirty="0"/>
              <a:t>third solution is the one used by most operating systems, including </a:t>
            </a:r>
            <a:r>
              <a:rPr lang="en-US" sz="1800" dirty="0" smtClean="0"/>
              <a:t>UNIX and </a:t>
            </a:r>
            <a:r>
              <a:rPr lang="en-US" sz="1800" dirty="0"/>
              <a:t>Windows; it is then up to the application developer to write programs </a:t>
            </a:r>
            <a:r>
              <a:rPr lang="en-US" sz="1800" dirty="0" smtClean="0"/>
              <a:t>that handle </a:t>
            </a:r>
            <a:r>
              <a:rPr lang="en-US" sz="1800" dirty="0"/>
              <a:t>deadlocks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/>
              <a:t>To ensure that deadlocks never occur, </a:t>
            </a:r>
            <a:r>
              <a:rPr lang="en-US" sz="1800" dirty="0" smtClean="0"/>
              <a:t>the system can either use a deadlock prevention </a:t>
            </a:r>
            <a:r>
              <a:rPr lang="en-US" sz="1800" dirty="0"/>
              <a:t>or a deadlock-avoidance scheme</a:t>
            </a:r>
            <a:r>
              <a:rPr lang="en-US" sz="1800" dirty="0" smtClean="0"/>
              <a:t>. The deadlock prevention is a </a:t>
            </a:r>
            <a:r>
              <a:rPr lang="en-US" sz="1800" dirty="0"/>
              <a:t>set of methods for ensuring that at least one of the necessary </a:t>
            </a:r>
            <a:r>
              <a:rPr lang="en-US" sz="1800" dirty="0" smtClean="0"/>
              <a:t>conditions cannot hold. Deadlock avoidance </a:t>
            </a:r>
            <a:r>
              <a:rPr lang="en-US" sz="1800" dirty="0"/>
              <a:t>requires that the operating system be given </a:t>
            </a:r>
            <a:r>
              <a:rPr lang="en-US" sz="1800" dirty="0" smtClean="0"/>
              <a:t>in advance </a:t>
            </a:r>
            <a:r>
              <a:rPr lang="en-US" sz="1800" dirty="0"/>
              <a:t>additional information concerning which resources a process </a:t>
            </a:r>
            <a:r>
              <a:rPr lang="en-US" sz="1800" dirty="0" smtClean="0"/>
              <a:t>will request </a:t>
            </a:r>
            <a:r>
              <a:rPr lang="en-US" sz="1800" dirty="0"/>
              <a:t>and use during its lifetime. With this additional knowledge, it </a:t>
            </a:r>
            <a:r>
              <a:rPr lang="en-US" sz="1800" dirty="0" smtClean="0"/>
              <a:t>can decide </a:t>
            </a:r>
            <a:r>
              <a:rPr lang="en-US" sz="1800" dirty="0"/>
              <a:t>for each request whether or not the process should </a:t>
            </a:r>
            <a:r>
              <a:rPr lang="en-US" sz="1800" dirty="0" smtClean="0"/>
              <a:t>wait. </a:t>
            </a:r>
            <a:r>
              <a:rPr lang="en-US" sz="1800" dirty="0"/>
              <a:t>To </a:t>
            </a:r>
            <a:r>
              <a:rPr lang="en-US" sz="1800" dirty="0" smtClean="0"/>
              <a:t>decide whether </a:t>
            </a:r>
            <a:r>
              <a:rPr lang="en-US" sz="1800" dirty="0"/>
              <a:t>the current request can be satisfied or must be delayed, the </a:t>
            </a:r>
            <a:r>
              <a:rPr lang="en-US" sz="1800" dirty="0" smtClean="0"/>
              <a:t>system must </a:t>
            </a:r>
            <a:r>
              <a:rPr lang="en-US" sz="1800" dirty="0"/>
              <a:t>consider the resources currently available, the resources currently </a:t>
            </a:r>
            <a:r>
              <a:rPr lang="en-US" sz="1800" dirty="0" smtClean="0"/>
              <a:t>allocated to </a:t>
            </a:r>
            <a:r>
              <a:rPr lang="en-US" sz="1800" dirty="0"/>
              <a:t>each process, and the future requests and releases of each </a:t>
            </a:r>
            <a:r>
              <a:rPr lang="en-US" sz="1800" dirty="0" smtClean="0"/>
              <a:t>process.</a:t>
            </a:r>
          </a:p>
          <a:p>
            <a:pPr algn="just"/>
            <a:r>
              <a:rPr lang="en-US" sz="1800" dirty="0"/>
              <a:t>If a system does not employ either a deadlock-prevention or a </a:t>
            </a:r>
            <a:r>
              <a:rPr lang="en-US" sz="1800" dirty="0" smtClean="0"/>
              <a:t>deadlock avoidance algorithm</a:t>
            </a:r>
            <a:r>
              <a:rPr lang="en-US" sz="1800" dirty="0"/>
              <a:t>, then a deadlock situation may arise. In this </a:t>
            </a:r>
            <a:r>
              <a:rPr lang="en-US" sz="1800" dirty="0" smtClean="0"/>
              <a:t>environment, the </a:t>
            </a:r>
            <a:r>
              <a:rPr lang="en-US" sz="1800" dirty="0"/>
              <a:t>system can provide an algorithm that examines the state of the system </a:t>
            </a:r>
            <a:r>
              <a:rPr lang="en-US" sz="1800" dirty="0" smtClean="0"/>
              <a:t>to determine </a:t>
            </a:r>
            <a:r>
              <a:rPr lang="en-US" sz="1800" dirty="0"/>
              <a:t>whether a deadlock has occurred and an algorithm to recover </a:t>
            </a:r>
            <a:r>
              <a:rPr lang="en-US" sz="1800" dirty="0" smtClean="0"/>
              <a:t>from the </a:t>
            </a:r>
            <a:r>
              <a:rPr lang="en-US" sz="1800" dirty="0"/>
              <a:t>deadlock (if a deadlock has indeed occurred</a:t>
            </a:r>
            <a:r>
              <a:rPr lang="en-US" sz="1800" dirty="0" smtClean="0"/>
              <a:t>).</a:t>
            </a:r>
          </a:p>
          <a:p>
            <a:pPr algn="just"/>
            <a:r>
              <a:rPr lang="en-US" sz="1800" dirty="0"/>
              <a:t>In the absence of algorithms to detect and recover from deadlocks, we </a:t>
            </a:r>
            <a:r>
              <a:rPr lang="en-US" sz="1800" dirty="0" smtClean="0"/>
              <a:t>may arrive </a:t>
            </a:r>
            <a:r>
              <a:rPr lang="en-US" sz="1800" dirty="0"/>
              <a:t>at a situation in which the system is in a deadlock state yet has no </a:t>
            </a:r>
            <a:r>
              <a:rPr lang="en-US" sz="1800" dirty="0" smtClean="0"/>
              <a:t>way of </a:t>
            </a:r>
            <a:r>
              <a:rPr lang="en-US" sz="1800" dirty="0"/>
              <a:t>recognizing what has happened. In this case, the undetected deadlock </a:t>
            </a:r>
            <a:r>
              <a:rPr lang="en-US" sz="1800" dirty="0" smtClean="0"/>
              <a:t>will result </a:t>
            </a:r>
            <a:r>
              <a:rPr lang="en-US" sz="1800" dirty="0"/>
              <a:t>in deterioration of the system's performance, because resources are </a:t>
            </a:r>
            <a:r>
              <a:rPr lang="en-US" sz="1800" dirty="0" smtClean="0"/>
              <a:t>being held </a:t>
            </a:r>
            <a:r>
              <a:rPr lang="en-US" sz="1800" dirty="0"/>
              <a:t>by processes that cannot run and because more and more processes, </a:t>
            </a:r>
            <a:r>
              <a:rPr lang="en-US" sz="1800" dirty="0" smtClean="0"/>
              <a:t>as they </a:t>
            </a:r>
            <a:r>
              <a:rPr lang="en-US" sz="1800" dirty="0"/>
              <a:t>make requests for resources, will enter a deadlocked </a:t>
            </a:r>
            <a:r>
              <a:rPr lang="en-US" sz="1800" dirty="0" smtClean="0"/>
              <a:t>state.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99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7.4 </a:t>
            </a:r>
            <a:r>
              <a:rPr lang="en-US" sz="2400" b="1" dirty="0"/>
              <a:t>D</a:t>
            </a:r>
            <a:r>
              <a:rPr lang="en-US" sz="2400" b="1" dirty="0" smtClean="0"/>
              <a:t>eadlock Prevention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5" y="1094703"/>
            <a:ext cx="11436438" cy="576329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As we noted in Section 7.2.1, for a deadlock to occur, each of the four </a:t>
            </a:r>
            <a:r>
              <a:rPr lang="en-US" sz="2000" dirty="0" smtClean="0"/>
              <a:t>necessary conditions </a:t>
            </a:r>
            <a:r>
              <a:rPr lang="en-US" sz="2000" dirty="0"/>
              <a:t>must hold. By ensuring that at least one of these conditions </a:t>
            </a:r>
            <a:r>
              <a:rPr lang="en-US" sz="2000" dirty="0" smtClean="0"/>
              <a:t>cannot hold</a:t>
            </a:r>
            <a:r>
              <a:rPr lang="en-US" sz="2000" dirty="0"/>
              <a:t>, we can </a:t>
            </a:r>
            <a:r>
              <a:rPr lang="en-US" sz="2000" i="1" dirty="0"/>
              <a:t>prevent </a:t>
            </a:r>
            <a:r>
              <a:rPr lang="en-US" sz="2000" dirty="0"/>
              <a:t>the occurrence of a deadlock. We elaborate on </a:t>
            </a:r>
            <a:r>
              <a:rPr lang="en-US" sz="2000" dirty="0" smtClean="0"/>
              <a:t>this approach </a:t>
            </a:r>
            <a:r>
              <a:rPr lang="en-US" sz="2000" dirty="0"/>
              <a:t>by examining each of the four necessary conditions separately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b="1" dirty="0"/>
              <a:t>7.4.1 Mutual </a:t>
            </a:r>
            <a:r>
              <a:rPr lang="en-US" sz="2000" b="1" dirty="0" smtClean="0"/>
              <a:t>Exclusion</a:t>
            </a:r>
          </a:p>
          <a:p>
            <a:pPr algn="just"/>
            <a:r>
              <a:rPr lang="en-US" sz="2000" dirty="0"/>
              <a:t>The mutual-exclusion condition must hold for </a:t>
            </a:r>
            <a:r>
              <a:rPr lang="en-US" sz="2000" dirty="0" err="1"/>
              <a:t>nonsharable</a:t>
            </a:r>
            <a:r>
              <a:rPr lang="en-US" sz="2000" dirty="0"/>
              <a:t> resources. </a:t>
            </a:r>
            <a:r>
              <a:rPr lang="en-US" sz="2000" dirty="0" smtClean="0"/>
              <a:t>For example</a:t>
            </a:r>
            <a:r>
              <a:rPr lang="en-US" sz="2000" dirty="0"/>
              <a:t>, a printer cannot be simultaneously shared by several </a:t>
            </a:r>
            <a:r>
              <a:rPr lang="en-US" sz="2000" dirty="0" smtClean="0"/>
              <a:t>processes. Sharable </a:t>
            </a:r>
            <a:r>
              <a:rPr lang="en-US" sz="2000" dirty="0"/>
              <a:t>resources, in contrast, do not require mutually exclusive access </a:t>
            </a:r>
            <a:r>
              <a:rPr lang="en-US" sz="2000" dirty="0" smtClean="0"/>
              <a:t>and thus </a:t>
            </a:r>
            <a:r>
              <a:rPr lang="en-US" sz="2000" dirty="0"/>
              <a:t>cannot be involved in a deadlock. Read-only files are a good example </a:t>
            </a:r>
            <a:r>
              <a:rPr lang="en-US" sz="2000" dirty="0" smtClean="0"/>
              <a:t>of a </a:t>
            </a:r>
            <a:r>
              <a:rPr lang="en-US" sz="2000" dirty="0"/>
              <a:t>sharable resource. If several processes attempt to open a read-only file at </a:t>
            </a:r>
            <a:r>
              <a:rPr lang="en-US" sz="2000" dirty="0" smtClean="0"/>
              <a:t>the same </a:t>
            </a:r>
            <a:r>
              <a:rPr lang="en-US" sz="2000" dirty="0"/>
              <a:t>time, they can be granted simultaneous access to the file. A process </a:t>
            </a:r>
            <a:r>
              <a:rPr lang="en-US" sz="2000" dirty="0" smtClean="0"/>
              <a:t>never needs </a:t>
            </a:r>
            <a:r>
              <a:rPr lang="en-US" sz="2000" dirty="0"/>
              <a:t>to wait for a sharable resource. In general, however, we cannot </a:t>
            </a:r>
            <a:r>
              <a:rPr lang="en-US" sz="2000" dirty="0" smtClean="0"/>
              <a:t>prevent deadlocks </a:t>
            </a:r>
            <a:r>
              <a:rPr lang="en-US" sz="2000" dirty="0"/>
              <a:t>by denying the mutual-exclusion condition, because some </a:t>
            </a:r>
            <a:r>
              <a:rPr lang="en-US" sz="2000" dirty="0" smtClean="0"/>
              <a:t>resources are </a:t>
            </a:r>
            <a:r>
              <a:rPr lang="en-US" sz="2000" dirty="0"/>
              <a:t>intrinsically </a:t>
            </a:r>
            <a:r>
              <a:rPr lang="en-US" sz="2000" dirty="0" err="1"/>
              <a:t>nonsharable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b="1" dirty="0"/>
              <a:t>7.4.2 Hold and </a:t>
            </a:r>
            <a:r>
              <a:rPr lang="en-US" sz="2000" b="1" dirty="0" smtClean="0"/>
              <a:t>Wait</a:t>
            </a:r>
          </a:p>
          <a:p>
            <a:pPr algn="just"/>
            <a:r>
              <a:rPr lang="en-US" sz="2000" dirty="0"/>
              <a:t>To ensure that the hold-and-wait condition never occurs in the system, we </a:t>
            </a:r>
            <a:r>
              <a:rPr lang="en-US" sz="2000" dirty="0" smtClean="0"/>
              <a:t>must guarantee </a:t>
            </a:r>
            <a:r>
              <a:rPr lang="en-US" sz="2000" dirty="0"/>
              <a:t>that, whenever a process requests a resource, it does not hold </a:t>
            </a:r>
            <a:r>
              <a:rPr lang="en-US" sz="2000" dirty="0" smtClean="0"/>
              <a:t>any other </a:t>
            </a:r>
            <a:r>
              <a:rPr lang="en-US" sz="2000" dirty="0"/>
              <a:t>resources. One protocol that can be used requires each process to </a:t>
            </a:r>
            <a:r>
              <a:rPr lang="en-US" sz="2000" dirty="0" smtClean="0"/>
              <a:t>request and </a:t>
            </a:r>
            <a:r>
              <a:rPr lang="en-US" sz="2000" dirty="0"/>
              <a:t>be allocated all its resources before it begins execution. We can </a:t>
            </a:r>
            <a:r>
              <a:rPr lang="en-US" sz="2000" dirty="0" smtClean="0"/>
              <a:t>implement this </a:t>
            </a:r>
            <a:r>
              <a:rPr lang="en-US" sz="2000" dirty="0"/>
              <a:t>provision by requiring that system calls requesting resources for a </a:t>
            </a:r>
            <a:r>
              <a:rPr lang="en-US" sz="2000" dirty="0" smtClean="0"/>
              <a:t>process precede </a:t>
            </a:r>
            <a:r>
              <a:rPr lang="en-US" sz="2000" dirty="0"/>
              <a:t>all other system calls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An alternative protocol allows a process to request resources only when </a:t>
            </a:r>
            <a:r>
              <a:rPr lang="en-US" sz="2000" dirty="0" smtClean="0"/>
              <a:t>it has </a:t>
            </a:r>
            <a:r>
              <a:rPr lang="en-US" sz="2000" dirty="0"/>
              <a:t>none. A process may request some resources and use them. Before it </a:t>
            </a:r>
            <a:r>
              <a:rPr lang="en-US" sz="2000" dirty="0" smtClean="0"/>
              <a:t>can request </a:t>
            </a:r>
            <a:r>
              <a:rPr lang="en-US" sz="2000" dirty="0"/>
              <a:t>any additional resources, however, it must release all the resources </a:t>
            </a:r>
            <a:r>
              <a:rPr lang="en-US" sz="2000" dirty="0" smtClean="0"/>
              <a:t>that it </a:t>
            </a:r>
            <a:r>
              <a:rPr lang="en-US" sz="2000" dirty="0"/>
              <a:t>is currently allocated.</a:t>
            </a:r>
            <a:endParaRPr lang="en-US" sz="2000" b="1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95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Continued…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673"/>
            <a:ext cx="10515600" cy="569246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/>
              <a:t>To illustrate the difference between these two protocols, we consider </a:t>
            </a:r>
            <a:r>
              <a:rPr lang="en-US" sz="2000" dirty="0" smtClean="0"/>
              <a:t>a process </a:t>
            </a:r>
            <a:r>
              <a:rPr lang="en-US" sz="2000" dirty="0"/>
              <a:t>that copies data from a DVD drive to a file on disk, sorts the file, </a:t>
            </a:r>
            <a:r>
              <a:rPr lang="en-US" sz="2000" dirty="0" smtClean="0"/>
              <a:t>and then </a:t>
            </a:r>
            <a:r>
              <a:rPr lang="en-US" sz="2000" dirty="0"/>
              <a:t>prints the results to a printer. If all resources must be requested at </a:t>
            </a:r>
            <a:r>
              <a:rPr lang="en-US" sz="2000" dirty="0" smtClean="0"/>
              <a:t>the beginning </a:t>
            </a:r>
            <a:r>
              <a:rPr lang="en-US" sz="2000" dirty="0"/>
              <a:t>of the process, then the process must initially request the DVD </a:t>
            </a:r>
            <a:r>
              <a:rPr lang="en-US" sz="2000" dirty="0" smtClean="0"/>
              <a:t>drive, disk </a:t>
            </a:r>
            <a:r>
              <a:rPr lang="en-US" sz="2000" dirty="0"/>
              <a:t>file, and printer. It will hold the printer for its entire execution, even </a:t>
            </a:r>
            <a:r>
              <a:rPr lang="en-US" sz="2000" dirty="0" smtClean="0"/>
              <a:t>though it </a:t>
            </a:r>
            <a:r>
              <a:rPr lang="en-US" sz="2000" dirty="0"/>
              <a:t>needs the printer only at the end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The second method allows the process to request initially only the </a:t>
            </a:r>
            <a:r>
              <a:rPr lang="en-US" sz="2000" dirty="0" smtClean="0"/>
              <a:t>DVD drive </a:t>
            </a:r>
            <a:r>
              <a:rPr lang="en-US" sz="2000" dirty="0"/>
              <a:t>and disk file. It copies from the DVD drive to the disk and then </a:t>
            </a:r>
            <a:r>
              <a:rPr lang="en-US" sz="2000" dirty="0" smtClean="0"/>
              <a:t>releases </a:t>
            </a:r>
            <a:r>
              <a:rPr lang="en-US" sz="2000" dirty="0"/>
              <a:t>both the DVD drive and the disk file. The process must then again request </a:t>
            </a:r>
            <a:r>
              <a:rPr lang="en-US" sz="2000" dirty="0" smtClean="0"/>
              <a:t>the disk </a:t>
            </a:r>
            <a:r>
              <a:rPr lang="en-US" sz="2000" dirty="0"/>
              <a:t>file and the printer. After copying the disk file to the printer, it </a:t>
            </a:r>
            <a:r>
              <a:rPr lang="en-US" sz="2000" dirty="0" smtClean="0"/>
              <a:t>releases these </a:t>
            </a:r>
            <a:r>
              <a:rPr lang="en-US" sz="2000" dirty="0"/>
              <a:t>two resources and terminates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Both these protocols have two main disadvantages. First, resource </a:t>
            </a:r>
            <a:r>
              <a:rPr lang="en-US" sz="2000" dirty="0" smtClean="0"/>
              <a:t>utilization may </a:t>
            </a:r>
            <a:r>
              <a:rPr lang="en-US" sz="2000" dirty="0"/>
              <a:t>be low, since resources may be allocated but unused for a long </a:t>
            </a:r>
            <a:r>
              <a:rPr lang="en-US" sz="2000" dirty="0" smtClean="0"/>
              <a:t>period. </a:t>
            </a:r>
            <a:r>
              <a:rPr lang="en-US" sz="2000" dirty="0"/>
              <a:t>Second, starvation is possible. A process that needs several </a:t>
            </a:r>
            <a:r>
              <a:rPr lang="en-US" sz="2000" dirty="0" smtClean="0"/>
              <a:t>popular resources </a:t>
            </a:r>
            <a:r>
              <a:rPr lang="en-US" sz="2000" dirty="0"/>
              <a:t>may have to wait indefinitely, because at least one of the </a:t>
            </a:r>
            <a:r>
              <a:rPr lang="en-US" sz="2000" dirty="0" smtClean="0"/>
              <a:t>resources that </a:t>
            </a:r>
            <a:r>
              <a:rPr lang="en-US" sz="2000" dirty="0"/>
              <a:t>it needs is always allocated to some other </a:t>
            </a:r>
            <a:r>
              <a:rPr lang="en-US" sz="2000" dirty="0" smtClean="0"/>
              <a:t>process.</a:t>
            </a:r>
          </a:p>
          <a:p>
            <a:pPr marL="0" indent="0">
              <a:buNone/>
            </a:pPr>
            <a:r>
              <a:rPr lang="en-US" sz="2000" b="1" dirty="0"/>
              <a:t>7.4.3 No </a:t>
            </a:r>
            <a:r>
              <a:rPr lang="en-US" sz="2000" b="1" dirty="0" smtClean="0"/>
              <a:t>Preemption</a:t>
            </a:r>
          </a:p>
          <a:p>
            <a:pPr algn="just"/>
            <a:r>
              <a:rPr lang="en-US" sz="2000" dirty="0"/>
              <a:t>The third necessary condition for deadlocks is that there be no </a:t>
            </a:r>
            <a:r>
              <a:rPr lang="en-US" sz="2000" dirty="0" smtClean="0"/>
              <a:t>preemption of </a:t>
            </a:r>
            <a:r>
              <a:rPr lang="en-US" sz="2000" dirty="0"/>
              <a:t>resources that have already been allocated. To ensure that this </a:t>
            </a:r>
            <a:r>
              <a:rPr lang="en-US" sz="2000" dirty="0" smtClean="0"/>
              <a:t>condition does </a:t>
            </a:r>
            <a:r>
              <a:rPr lang="en-US" sz="2000" dirty="0"/>
              <a:t>not hold, we can use the following protocol. If a process is </a:t>
            </a:r>
            <a:r>
              <a:rPr lang="en-US" sz="2000" dirty="0" smtClean="0"/>
              <a:t>holding some </a:t>
            </a:r>
            <a:r>
              <a:rPr lang="en-US" sz="2000" dirty="0"/>
              <a:t>resources and requests another resource that cannot be </a:t>
            </a:r>
            <a:r>
              <a:rPr lang="en-US" sz="2000" dirty="0" smtClean="0"/>
              <a:t>immediately allocated </a:t>
            </a:r>
            <a:r>
              <a:rPr lang="en-US" sz="2000" dirty="0"/>
              <a:t>to it (that is, the process must wait), then all resources the process </a:t>
            </a:r>
            <a:r>
              <a:rPr lang="en-US" sz="2000" dirty="0" smtClean="0"/>
              <a:t>is currently </a:t>
            </a:r>
            <a:r>
              <a:rPr lang="en-US" sz="2000" dirty="0"/>
              <a:t>holding are preempted. In other words, these resources are </a:t>
            </a:r>
            <a:r>
              <a:rPr lang="en-US" sz="2000" dirty="0" smtClean="0"/>
              <a:t>implicitly released</a:t>
            </a:r>
            <a:r>
              <a:rPr lang="en-US" sz="2000" dirty="0"/>
              <a:t>. The preempted resources are added to the list of resources for </a:t>
            </a:r>
            <a:r>
              <a:rPr lang="en-US" sz="2000" dirty="0" smtClean="0"/>
              <a:t>which the </a:t>
            </a:r>
            <a:r>
              <a:rPr lang="en-US" sz="2000" dirty="0"/>
              <a:t>process is waiting. The process will be restarted only when it can regain </a:t>
            </a:r>
            <a:r>
              <a:rPr lang="en-US" sz="2000" dirty="0" smtClean="0"/>
              <a:t>its old </a:t>
            </a:r>
            <a:r>
              <a:rPr lang="en-US" sz="2000" dirty="0"/>
              <a:t>resources, as well as the new ones that it is requesting.</a:t>
            </a:r>
          </a:p>
        </p:txBody>
      </p:sp>
    </p:spTree>
    <p:extLst>
      <p:ext uri="{BB962C8B-B14F-4D97-AF65-F5344CB8AC3E}">
        <p14:creationId xmlns:p14="http://schemas.microsoft.com/office/powerpoint/2010/main" val="38466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Continued…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14255"/>
            <a:ext cx="10881575" cy="548957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Alternatively, if a process requests some resources, we first check </a:t>
            </a:r>
            <a:r>
              <a:rPr lang="en-US" sz="2000" dirty="0" smtClean="0"/>
              <a:t>whether they </a:t>
            </a:r>
            <a:r>
              <a:rPr lang="en-US" sz="2000" dirty="0"/>
              <a:t>are available. If they are, we allocate them. If they are not, we </a:t>
            </a:r>
            <a:r>
              <a:rPr lang="en-US" sz="2000" dirty="0" smtClean="0"/>
              <a:t>check whether </a:t>
            </a:r>
            <a:r>
              <a:rPr lang="en-US" sz="2000" dirty="0"/>
              <a:t>they are allocated to some other process that is waiting for </a:t>
            </a:r>
            <a:r>
              <a:rPr lang="en-US" sz="2000" dirty="0" smtClean="0"/>
              <a:t>additional resources</a:t>
            </a:r>
            <a:r>
              <a:rPr lang="en-US" sz="2000" dirty="0"/>
              <a:t>. If so, we preempt the desired resources from the waiting process </a:t>
            </a:r>
            <a:r>
              <a:rPr lang="en-US" sz="2000" dirty="0" smtClean="0"/>
              <a:t>and allocate </a:t>
            </a:r>
            <a:r>
              <a:rPr lang="en-US" sz="2000" dirty="0"/>
              <a:t>them to the requesting process. If the resources are neither </a:t>
            </a:r>
            <a:r>
              <a:rPr lang="en-US" sz="2000" dirty="0" smtClean="0"/>
              <a:t>available nor </a:t>
            </a:r>
            <a:r>
              <a:rPr lang="en-US" sz="2000" dirty="0"/>
              <a:t>held by a waiting process, the requesting process must wait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b="1" dirty="0"/>
              <a:t>7 .4.4 Circular </a:t>
            </a:r>
            <a:r>
              <a:rPr lang="en-US" sz="2000" b="1" dirty="0" smtClean="0"/>
              <a:t>Wait</a:t>
            </a:r>
          </a:p>
          <a:p>
            <a:r>
              <a:rPr lang="en-US" sz="2000" dirty="0"/>
              <a:t>The fourth and final condition for deadlocks is the circular-wait condition. </a:t>
            </a:r>
            <a:r>
              <a:rPr lang="en-US" sz="2000" dirty="0" smtClean="0"/>
              <a:t>One way </a:t>
            </a:r>
            <a:r>
              <a:rPr lang="en-US" sz="2000" dirty="0"/>
              <a:t>to ensure that this condition never holds is to impose a total ordering </a:t>
            </a:r>
            <a:r>
              <a:rPr lang="en-US" sz="2000" dirty="0" smtClean="0"/>
              <a:t>of all </a:t>
            </a:r>
            <a:r>
              <a:rPr lang="en-US" sz="2000" dirty="0"/>
              <a:t>resource types and to require that each process requests resources in </a:t>
            </a:r>
            <a:r>
              <a:rPr lang="en-US" sz="2000" dirty="0" smtClean="0"/>
              <a:t>an increasing </a:t>
            </a:r>
            <a:r>
              <a:rPr lang="en-US" sz="2000" dirty="0"/>
              <a:t>order of enumeration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/>
            <a:r>
              <a:rPr lang="en-US" sz="2000" dirty="0"/>
              <a:t>We can now consider the following protocol to prevent deadlocks: </a:t>
            </a:r>
            <a:r>
              <a:rPr lang="en-US" sz="2000" dirty="0" smtClean="0"/>
              <a:t>Each process </a:t>
            </a:r>
            <a:r>
              <a:rPr lang="en-US" sz="2000" dirty="0"/>
              <a:t>can request resources only in an increasing order of enumeration. </a:t>
            </a:r>
            <a:r>
              <a:rPr lang="en-US" sz="2000" dirty="0" smtClean="0"/>
              <a:t>That is</a:t>
            </a:r>
            <a:r>
              <a:rPr lang="en-US" sz="2000" dirty="0"/>
              <a:t>, a process can initially request any number of instances of a resource </a:t>
            </a:r>
            <a:r>
              <a:rPr lang="en-US" sz="2000" dirty="0" smtClean="0"/>
              <a:t>type say</a:t>
            </a:r>
            <a:r>
              <a:rPr lang="en-US" sz="2000" dirty="0"/>
              <a:t>, </a:t>
            </a:r>
            <a:r>
              <a:rPr lang="en-US" sz="2000" i="1" dirty="0" err="1" smtClean="0"/>
              <a:t>Ri</a:t>
            </a:r>
            <a:r>
              <a:rPr lang="en-US" sz="2000" i="1" dirty="0" smtClean="0"/>
              <a:t>. </a:t>
            </a:r>
            <a:r>
              <a:rPr lang="en-US" sz="2000" dirty="0"/>
              <a:t>After that, the process can request instances of resource type </a:t>
            </a:r>
            <a:r>
              <a:rPr lang="en-US" sz="2000" i="1" dirty="0" err="1"/>
              <a:t>Rj</a:t>
            </a:r>
            <a:r>
              <a:rPr lang="en-US" sz="2000" i="1" dirty="0"/>
              <a:t> </a:t>
            </a:r>
            <a:r>
              <a:rPr lang="en-US" sz="2000" dirty="0" smtClean="0"/>
              <a:t>if and </a:t>
            </a:r>
            <a:r>
              <a:rPr lang="en-US" sz="2000" dirty="0"/>
              <a:t>only if F(</a:t>
            </a:r>
            <a:r>
              <a:rPr lang="en-US" sz="2000" dirty="0" err="1"/>
              <a:t>Rj</a:t>
            </a:r>
            <a:r>
              <a:rPr lang="en-US" sz="2000" dirty="0"/>
              <a:t>) &gt; </a:t>
            </a:r>
            <a:r>
              <a:rPr lang="en-US" sz="2000" dirty="0" smtClean="0"/>
              <a:t>F(</a:t>
            </a:r>
            <a:r>
              <a:rPr lang="en-US" sz="2000" dirty="0" err="1" smtClean="0"/>
              <a:t>Ri</a:t>
            </a:r>
            <a:r>
              <a:rPr lang="en-US" sz="2000" dirty="0" smtClean="0"/>
              <a:t>). </a:t>
            </a:r>
            <a:r>
              <a:rPr lang="en-US" sz="2000" dirty="0"/>
              <a:t>For example, using the function defined </a:t>
            </a:r>
            <a:r>
              <a:rPr lang="en-US" sz="2000" dirty="0" smtClean="0"/>
              <a:t>previously, a </a:t>
            </a:r>
            <a:r>
              <a:rPr lang="en-US" sz="2000" dirty="0"/>
              <a:t>process that wants to use the tape drive and printer at the same time </a:t>
            </a:r>
            <a:r>
              <a:rPr lang="en-US" sz="2000" dirty="0" smtClean="0"/>
              <a:t>must first </a:t>
            </a:r>
            <a:r>
              <a:rPr lang="en-US" sz="2000" dirty="0"/>
              <a:t>request the tape drive and then request the printer. Alternatively, we </a:t>
            </a:r>
            <a:r>
              <a:rPr lang="en-US" sz="2000" dirty="0" smtClean="0"/>
              <a:t>can require </a:t>
            </a:r>
            <a:r>
              <a:rPr lang="en-US" sz="2000" dirty="0"/>
              <a:t>that a process requesting an instance of resource type </a:t>
            </a:r>
            <a:r>
              <a:rPr lang="en-US" sz="2000" i="1" dirty="0" err="1"/>
              <a:t>Rj</a:t>
            </a:r>
            <a:r>
              <a:rPr lang="en-US" sz="2000" i="1" dirty="0"/>
              <a:t> </a:t>
            </a:r>
            <a:r>
              <a:rPr lang="en-US" sz="2000" dirty="0"/>
              <a:t>must </a:t>
            </a:r>
            <a:r>
              <a:rPr lang="en-US" sz="2000" dirty="0" smtClean="0"/>
              <a:t>have released </a:t>
            </a:r>
            <a:r>
              <a:rPr lang="en-US" sz="2000" dirty="0"/>
              <a:t>any resources </a:t>
            </a:r>
            <a:r>
              <a:rPr lang="en-US" sz="2000" i="1" dirty="0" err="1" smtClean="0"/>
              <a:t>Ri</a:t>
            </a:r>
            <a:r>
              <a:rPr lang="en-US" sz="2000" i="1" dirty="0" smtClean="0"/>
              <a:t> </a:t>
            </a:r>
            <a:r>
              <a:rPr lang="en-US" sz="2000" dirty="0"/>
              <a:t>such that F(</a:t>
            </a:r>
            <a:r>
              <a:rPr lang="en-US" sz="2000" dirty="0" err="1"/>
              <a:t>Ri</a:t>
            </a:r>
            <a:r>
              <a:rPr lang="en-US" sz="2000" dirty="0"/>
              <a:t>) </a:t>
            </a:r>
            <a:r>
              <a:rPr lang="en-US" sz="2000" dirty="0" smtClean="0"/>
              <a:t>&gt;= </a:t>
            </a:r>
            <a:r>
              <a:rPr lang="en-US" sz="2000" dirty="0"/>
              <a:t>F(</a:t>
            </a:r>
            <a:r>
              <a:rPr lang="en-US" sz="2000" dirty="0" err="1"/>
              <a:t>Rj</a:t>
            </a:r>
            <a:r>
              <a:rPr lang="en-US" sz="2000" dirty="0"/>
              <a:t>). It must also be noted that </a:t>
            </a:r>
            <a:r>
              <a:rPr lang="en-US" sz="2000" dirty="0" smtClean="0"/>
              <a:t>if several instances </a:t>
            </a:r>
            <a:r>
              <a:rPr lang="en-US" sz="2000" dirty="0"/>
              <a:t>of the same resource type are needed, a </a:t>
            </a:r>
            <a:r>
              <a:rPr lang="en-US" sz="2000" i="1" dirty="0"/>
              <a:t>single </a:t>
            </a:r>
            <a:r>
              <a:rPr lang="en-US" sz="2000" dirty="0"/>
              <a:t>request for </a:t>
            </a:r>
            <a:r>
              <a:rPr lang="en-US" sz="2000" dirty="0" smtClean="0"/>
              <a:t>all of </a:t>
            </a:r>
            <a:r>
              <a:rPr lang="en-US" sz="2000" dirty="0"/>
              <a:t>them must be issued</a:t>
            </a:r>
            <a:r>
              <a:rPr lang="en-US" sz="2000" dirty="0" smtClean="0"/>
              <a:t>. </a:t>
            </a:r>
            <a:r>
              <a:rPr lang="en-US" sz="2000" dirty="0"/>
              <a:t>If these two protocols are used, then the circular-wait condition </a:t>
            </a:r>
            <a:r>
              <a:rPr lang="en-US" sz="2000" dirty="0" smtClean="0"/>
              <a:t>cannot hold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7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9672"/>
            <a:ext cx="10515600" cy="7939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7.5 </a:t>
            </a:r>
            <a:r>
              <a:rPr lang="en-US" sz="2400" b="1" dirty="0"/>
              <a:t>D</a:t>
            </a:r>
            <a:r>
              <a:rPr lang="en-US" sz="2400" b="1" dirty="0" smtClean="0"/>
              <a:t>eadlock Avoidance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896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/>
              <a:t>There are several methods for deadlock avoidance. One of them is to </a:t>
            </a:r>
            <a:r>
              <a:rPr lang="en-US" sz="2000" dirty="0"/>
              <a:t>ensure that at </a:t>
            </a:r>
            <a:r>
              <a:rPr lang="en-US" sz="2000" dirty="0" smtClean="0"/>
              <a:t>least one </a:t>
            </a:r>
            <a:r>
              <a:rPr lang="en-US" sz="2000" dirty="0"/>
              <a:t>of the necessary conditions for deadlock cannot occur </a:t>
            </a:r>
            <a:r>
              <a:rPr lang="en-US" sz="2000" dirty="0" smtClean="0"/>
              <a:t>and hence that deadlocks </a:t>
            </a:r>
            <a:r>
              <a:rPr lang="en-US" sz="2000" dirty="0"/>
              <a:t>cannot hold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dirty="0"/>
              <a:t>An alternative method for avoiding deadlocks is to require </a:t>
            </a:r>
            <a:r>
              <a:rPr lang="en-US" sz="2000" dirty="0" smtClean="0"/>
              <a:t>additional information </a:t>
            </a:r>
            <a:r>
              <a:rPr lang="en-US" sz="2000" dirty="0"/>
              <a:t>about how resources are to be requested. For example, in a </a:t>
            </a:r>
            <a:r>
              <a:rPr lang="en-US" sz="2000" dirty="0" smtClean="0"/>
              <a:t>system with </a:t>
            </a:r>
            <a:r>
              <a:rPr lang="en-US" sz="2000" dirty="0"/>
              <a:t>one tape drive and one printer, the system might need to know </a:t>
            </a:r>
            <a:r>
              <a:rPr lang="en-US" sz="2000" dirty="0" smtClean="0"/>
              <a:t>that process </a:t>
            </a:r>
            <a:r>
              <a:rPr lang="en-US" sz="2000" i="1" dirty="0"/>
              <a:t>P </a:t>
            </a:r>
            <a:r>
              <a:rPr lang="en-US" sz="2000" dirty="0"/>
              <a:t>will request first the tape drive and then the printer before </a:t>
            </a:r>
            <a:r>
              <a:rPr lang="en-US" sz="2000" dirty="0" smtClean="0"/>
              <a:t>releasing both </a:t>
            </a:r>
            <a:r>
              <a:rPr lang="en-US" sz="2000" dirty="0"/>
              <a:t>resources, whereas process </a:t>
            </a:r>
            <a:r>
              <a:rPr lang="en-US" sz="2000" i="1" dirty="0"/>
              <a:t>Q </a:t>
            </a:r>
            <a:r>
              <a:rPr lang="en-US" sz="2000" dirty="0"/>
              <a:t>will request first the printer and then </a:t>
            </a:r>
            <a:r>
              <a:rPr lang="en-US" sz="2000" dirty="0" smtClean="0"/>
              <a:t>the tape </a:t>
            </a:r>
            <a:r>
              <a:rPr lang="en-US" sz="2000" dirty="0"/>
              <a:t>drive. With this knowledge of the complete sequence of requests </a:t>
            </a:r>
            <a:r>
              <a:rPr lang="en-US" sz="2000" dirty="0" smtClean="0"/>
              <a:t>and releases </a:t>
            </a:r>
            <a:r>
              <a:rPr lang="en-US" sz="2000" dirty="0"/>
              <a:t>for each process, the system can decide for each request whether </a:t>
            </a:r>
            <a:r>
              <a:rPr lang="en-US" sz="2000" dirty="0" smtClean="0"/>
              <a:t>or not </a:t>
            </a:r>
            <a:r>
              <a:rPr lang="en-US" sz="2000" dirty="0"/>
              <a:t>the process should wait in order to avoid a possible future </a:t>
            </a:r>
            <a:r>
              <a:rPr lang="en-US" sz="2000" dirty="0" smtClean="0"/>
              <a:t>deadlock.</a:t>
            </a:r>
          </a:p>
          <a:p>
            <a:pPr algn="just"/>
            <a:r>
              <a:rPr lang="en-US" sz="2000" dirty="0"/>
              <a:t>The various algorithms that use this approach differ in the amount and </a:t>
            </a:r>
            <a:r>
              <a:rPr lang="en-US" sz="2000" dirty="0" smtClean="0"/>
              <a:t>type of </a:t>
            </a:r>
            <a:r>
              <a:rPr lang="en-US" sz="2000" dirty="0"/>
              <a:t>information required. The simplest and most useful model requires that </a:t>
            </a:r>
            <a:r>
              <a:rPr lang="en-US" sz="2000" dirty="0" smtClean="0"/>
              <a:t>each process </a:t>
            </a:r>
            <a:r>
              <a:rPr lang="en-US" sz="2000" dirty="0"/>
              <a:t>declare the </a:t>
            </a:r>
            <a:r>
              <a:rPr lang="en-US" sz="2000" i="1" dirty="0"/>
              <a:t>maximum number </a:t>
            </a:r>
            <a:r>
              <a:rPr lang="en-US" sz="2000" dirty="0"/>
              <a:t>of resources of each type that it may </a:t>
            </a:r>
            <a:r>
              <a:rPr lang="en-US" sz="2000" dirty="0" smtClean="0"/>
              <a:t>need. Given </a:t>
            </a:r>
            <a:r>
              <a:rPr lang="en-US" sz="2000" dirty="0"/>
              <a:t>this a priori information, it is possible to construct an algorithm </a:t>
            </a:r>
            <a:r>
              <a:rPr lang="en-US" sz="2000" dirty="0" smtClean="0"/>
              <a:t>that ensures </a:t>
            </a:r>
            <a:r>
              <a:rPr lang="en-US" sz="2000" dirty="0"/>
              <a:t>that the system will never enter a deadlocked state. Such an </a:t>
            </a:r>
            <a:r>
              <a:rPr lang="en-US" sz="2000" dirty="0" smtClean="0"/>
              <a:t>algorithm defines </a:t>
            </a:r>
            <a:r>
              <a:rPr lang="en-US" sz="2000" dirty="0"/>
              <a:t>the deadlock-avoidance approach</a:t>
            </a:r>
            <a:r>
              <a:rPr lang="en-US" sz="2000" dirty="0" smtClean="0"/>
              <a:t>. </a:t>
            </a:r>
            <a:r>
              <a:rPr lang="en-US" sz="2000" dirty="0"/>
              <a:t>In the following sections, we explore two </a:t>
            </a:r>
            <a:r>
              <a:rPr lang="en-US" sz="2000" dirty="0" smtClean="0"/>
              <a:t>deadlock-avoidance algorithms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4729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Continued….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9854"/>
            <a:ext cx="10515600" cy="60981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7.5.1 Safe </a:t>
            </a:r>
            <a:r>
              <a:rPr lang="en-US" sz="2000" b="1" dirty="0" smtClean="0"/>
              <a:t>State</a:t>
            </a:r>
          </a:p>
          <a:p>
            <a:pPr algn="just"/>
            <a:r>
              <a:rPr lang="en-US" sz="2000" dirty="0"/>
              <a:t>A state is </a:t>
            </a:r>
            <a:r>
              <a:rPr lang="en-US" sz="2000" i="1" dirty="0"/>
              <a:t>safe </a:t>
            </a:r>
            <a:r>
              <a:rPr lang="en-US" sz="2000" dirty="0"/>
              <a:t>if the system can allocate resources to each process (up to </a:t>
            </a:r>
            <a:r>
              <a:rPr lang="en-US" sz="2000" dirty="0" smtClean="0"/>
              <a:t>its maximum</a:t>
            </a:r>
            <a:r>
              <a:rPr lang="en-US" sz="2000" dirty="0"/>
              <a:t>) in some order and still avoid a deadlock. More formally, a </a:t>
            </a:r>
            <a:r>
              <a:rPr lang="en-US" sz="2000" dirty="0" smtClean="0"/>
              <a:t>system is </a:t>
            </a:r>
            <a:r>
              <a:rPr lang="en-US" sz="2000" dirty="0"/>
              <a:t>in a safe state only if there exists a safe </a:t>
            </a:r>
            <a:r>
              <a:rPr lang="en-US" sz="2000" dirty="0" smtClean="0"/>
              <a:t>sequence. </a:t>
            </a:r>
            <a:r>
              <a:rPr lang="en-US" sz="2000" dirty="0"/>
              <a:t>A sequence of </a:t>
            </a:r>
            <a:r>
              <a:rPr lang="en-US" sz="2000" dirty="0" smtClean="0"/>
              <a:t>processes &lt;P1</a:t>
            </a:r>
            <a:r>
              <a:rPr lang="en-US" sz="2000" dirty="0"/>
              <a:t>, P2, ... , </a:t>
            </a:r>
            <a:r>
              <a:rPr lang="en-US" sz="2000" i="1" dirty="0" err="1"/>
              <a:t>Pn</a:t>
            </a:r>
            <a:r>
              <a:rPr lang="en-US" sz="2000" i="1" dirty="0"/>
              <a:t>&gt; </a:t>
            </a:r>
            <a:r>
              <a:rPr lang="en-US" sz="2000" dirty="0"/>
              <a:t>is a safe sequence for the current allocation state if, for </a:t>
            </a:r>
            <a:r>
              <a:rPr lang="en-US" sz="2000" dirty="0" smtClean="0"/>
              <a:t>each </a:t>
            </a:r>
            <a:r>
              <a:rPr lang="en-US" sz="2000" i="1" dirty="0" smtClean="0"/>
              <a:t>Pi</a:t>
            </a:r>
            <a:r>
              <a:rPr lang="en-US" sz="2000" i="1" dirty="0"/>
              <a:t>, </a:t>
            </a:r>
            <a:r>
              <a:rPr lang="en-US" sz="2000" dirty="0"/>
              <a:t>the resource requests that </a:t>
            </a:r>
            <a:r>
              <a:rPr lang="en-US" sz="2000" i="1" dirty="0"/>
              <a:t>Pi </a:t>
            </a:r>
            <a:r>
              <a:rPr lang="en-US" sz="2000" dirty="0"/>
              <a:t>can still make can be satisfied by the </a:t>
            </a:r>
            <a:r>
              <a:rPr lang="en-US" sz="2000" dirty="0" smtClean="0"/>
              <a:t>currently available </a:t>
            </a:r>
            <a:r>
              <a:rPr lang="en-US" sz="2000" dirty="0"/>
              <a:t>resources plus the resources held by all </a:t>
            </a:r>
            <a:r>
              <a:rPr lang="en-US" sz="2000" i="1" dirty="0" err="1"/>
              <a:t>Pj</a:t>
            </a:r>
            <a:r>
              <a:rPr lang="en-US" sz="2000" i="1" dirty="0"/>
              <a:t>, </a:t>
            </a:r>
            <a:r>
              <a:rPr lang="en-US" sz="2000" dirty="0"/>
              <a:t>with </a:t>
            </a:r>
            <a:r>
              <a:rPr lang="en-US" sz="2000" i="1" dirty="0"/>
              <a:t>j </a:t>
            </a:r>
            <a:r>
              <a:rPr lang="en-US" sz="2000" dirty="0"/>
              <a:t>&lt; </a:t>
            </a:r>
            <a:r>
              <a:rPr lang="en-US" sz="2000" i="1" dirty="0" err="1"/>
              <a:t>i</a:t>
            </a:r>
            <a:r>
              <a:rPr lang="en-US" sz="2000" i="1" dirty="0" smtClean="0"/>
              <a:t>.</a:t>
            </a:r>
          </a:p>
          <a:p>
            <a:pPr algn="just"/>
            <a:r>
              <a:rPr lang="en-US" sz="2000" dirty="0"/>
              <a:t>In this </a:t>
            </a:r>
            <a:r>
              <a:rPr lang="en-US" sz="2000" dirty="0" smtClean="0"/>
              <a:t>situation, if </a:t>
            </a:r>
            <a:r>
              <a:rPr lang="en-US" sz="2000" dirty="0"/>
              <a:t>the resources that </a:t>
            </a:r>
            <a:r>
              <a:rPr lang="en-US" sz="2000" i="1" dirty="0"/>
              <a:t>Pi </a:t>
            </a:r>
            <a:r>
              <a:rPr lang="en-US" sz="2000" dirty="0"/>
              <a:t>needs are not immediately available, then </a:t>
            </a:r>
            <a:r>
              <a:rPr lang="en-US" sz="2000" i="1" dirty="0"/>
              <a:t>Pi </a:t>
            </a:r>
            <a:r>
              <a:rPr lang="en-US" sz="2000" dirty="0"/>
              <a:t>can </a:t>
            </a:r>
            <a:r>
              <a:rPr lang="en-US" sz="2000" dirty="0" smtClean="0"/>
              <a:t>wait until </a:t>
            </a:r>
            <a:r>
              <a:rPr lang="en-US" sz="2000" dirty="0"/>
              <a:t>all </a:t>
            </a:r>
            <a:r>
              <a:rPr lang="en-US" sz="2000" i="1" dirty="0" err="1"/>
              <a:t>Pj</a:t>
            </a:r>
            <a:r>
              <a:rPr lang="en-US" sz="2000" i="1" dirty="0"/>
              <a:t> </a:t>
            </a:r>
            <a:r>
              <a:rPr lang="en-US" sz="2000" dirty="0"/>
              <a:t>have finished. When they have finished, </a:t>
            </a:r>
            <a:r>
              <a:rPr lang="en-US" sz="2000" i="1" dirty="0"/>
              <a:t>Pi </a:t>
            </a:r>
            <a:r>
              <a:rPr lang="en-US" sz="2000" dirty="0"/>
              <a:t>can obtain all of </a:t>
            </a:r>
            <a:r>
              <a:rPr lang="en-US" sz="2000" dirty="0" smtClean="0"/>
              <a:t>its needed </a:t>
            </a:r>
            <a:r>
              <a:rPr lang="en-US" sz="2000" dirty="0"/>
              <a:t>resources, complete its designated task, return its allocated </a:t>
            </a:r>
            <a:r>
              <a:rPr lang="en-US" sz="2000" dirty="0" smtClean="0"/>
              <a:t>resources, and </a:t>
            </a:r>
            <a:r>
              <a:rPr lang="en-US" sz="2000" dirty="0"/>
              <a:t>terminate</a:t>
            </a:r>
            <a:r>
              <a:rPr lang="en-US" sz="2000" dirty="0" smtClean="0"/>
              <a:t>. </a:t>
            </a:r>
            <a:r>
              <a:rPr lang="en-US" sz="2000" dirty="0"/>
              <a:t>When </a:t>
            </a:r>
            <a:r>
              <a:rPr lang="en-US" sz="2000" i="1" dirty="0"/>
              <a:t>Pi </a:t>
            </a:r>
            <a:r>
              <a:rPr lang="en-US" sz="2000" dirty="0"/>
              <a:t>terminates, </a:t>
            </a:r>
            <a:r>
              <a:rPr lang="en-US" sz="2000" i="1" dirty="0" smtClean="0"/>
              <a:t>Pi+1 </a:t>
            </a:r>
            <a:r>
              <a:rPr lang="en-US" sz="2000" dirty="0"/>
              <a:t>can obtain its needed resources, </a:t>
            </a:r>
            <a:r>
              <a:rPr lang="en-US" sz="2000" dirty="0" smtClean="0"/>
              <a:t>and so </a:t>
            </a:r>
            <a:r>
              <a:rPr lang="en-US" sz="2000" dirty="0"/>
              <a:t>on. If no such sequence exists, then the system state is said to be </a:t>
            </a:r>
            <a:r>
              <a:rPr lang="en-US" sz="2000" i="1" dirty="0"/>
              <a:t>unsafe</a:t>
            </a:r>
            <a:r>
              <a:rPr lang="en-US" sz="2000" i="1" dirty="0" smtClean="0"/>
              <a:t>. </a:t>
            </a:r>
            <a:r>
              <a:rPr lang="en-US" sz="2000" dirty="0"/>
              <a:t>A safe state is not a deadlocked state. Conversely, a deadlocked state </a:t>
            </a:r>
            <a:r>
              <a:rPr lang="en-US" sz="2000" dirty="0" smtClean="0"/>
              <a:t>is an </a:t>
            </a:r>
            <a:r>
              <a:rPr lang="en-US" sz="2000" dirty="0"/>
              <a:t>unsafe state</a:t>
            </a:r>
            <a:r>
              <a:rPr lang="en-US" sz="2000" dirty="0" smtClean="0"/>
              <a:t>. </a:t>
            </a:r>
            <a:r>
              <a:rPr lang="en-US" sz="2000" dirty="0"/>
              <a:t>Not all unsafe states are deadlocks, </a:t>
            </a:r>
            <a:r>
              <a:rPr lang="en-US" sz="2000" dirty="0" smtClean="0"/>
              <a:t>however an </a:t>
            </a:r>
            <a:r>
              <a:rPr lang="en-US" sz="2000" dirty="0"/>
              <a:t>unsafe state </a:t>
            </a:r>
            <a:r>
              <a:rPr lang="en-US" sz="2000" i="1" dirty="0"/>
              <a:t>may </a:t>
            </a:r>
            <a:r>
              <a:rPr lang="en-US" sz="2000" dirty="0"/>
              <a:t>lead to a </a:t>
            </a:r>
            <a:r>
              <a:rPr lang="en-US" sz="2000" dirty="0" smtClean="0"/>
              <a:t>deadlock as shown in following figure. </a:t>
            </a: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altLang="en-US" sz="2000" dirty="0" smtClean="0"/>
              <a:t>					</a:t>
            </a:r>
          </a:p>
          <a:p>
            <a:pPr marL="0" indent="0" algn="just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			</a:t>
            </a:r>
          </a:p>
          <a:p>
            <a:pPr marL="0" indent="0" algn="just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			Safe</a:t>
            </a:r>
            <a:r>
              <a:rPr lang="en-US" altLang="en-US" sz="2000" dirty="0"/>
              <a:t>, Unsafe, Deadlock State </a:t>
            </a:r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1572" r="13683" b="2194"/>
          <a:stretch>
            <a:fillRect/>
          </a:stretch>
        </p:blipFill>
        <p:spPr bwMode="auto">
          <a:xfrm>
            <a:off x="4932609" y="3992451"/>
            <a:ext cx="3554568" cy="236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7455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Continued…..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46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Example:</a:t>
            </a:r>
          </a:p>
          <a:p>
            <a:pPr algn="just"/>
            <a:r>
              <a:rPr lang="en-US" sz="2000" dirty="0"/>
              <a:t>To illustrate, we consider a system with twelve magnetic tape drives </a:t>
            </a:r>
            <a:r>
              <a:rPr lang="en-US" sz="2000" dirty="0" smtClean="0"/>
              <a:t>and three </a:t>
            </a:r>
            <a:r>
              <a:rPr lang="en-US" sz="2000" dirty="0"/>
              <a:t>processes: </a:t>
            </a:r>
            <a:r>
              <a:rPr lang="en-US" sz="2000" i="1" dirty="0"/>
              <a:t>Po, </a:t>
            </a:r>
            <a:r>
              <a:rPr lang="en-US" sz="2000" dirty="0"/>
              <a:t>P1, and P2. Process </a:t>
            </a:r>
            <a:r>
              <a:rPr lang="en-US" sz="2000" i="1" dirty="0"/>
              <a:t>Po </a:t>
            </a:r>
            <a:r>
              <a:rPr lang="en-US" sz="2000" dirty="0"/>
              <a:t>requires ten tape drives, process </a:t>
            </a:r>
            <a:r>
              <a:rPr lang="en-US" sz="2000" dirty="0" smtClean="0"/>
              <a:t>P1 may </a:t>
            </a:r>
            <a:r>
              <a:rPr lang="en-US" sz="2000" dirty="0"/>
              <a:t>need as many as four tape drives, and process P2 may need up to nine </a:t>
            </a:r>
            <a:r>
              <a:rPr lang="en-US" sz="2000" dirty="0" smtClean="0"/>
              <a:t>tape drives</a:t>
            </a:r>
            <a:r>
              <a:rPr lang="en-US" sz="2000" dirty="0"/>
              <a:t>. Suppose that, at time </a:t>
            </a:r>
            <a:r>
              <a:rPr lang="en-US" sz="2000" i="1" dirty="0"/>
              <a:t>to, </a:t>
            </a:r>
            <a:r>
              <a:rPr lang="en-US" sz="2000" dirty="0"/>
              <a:t>process </a:t>
            </a:r>
            <a:r>
              <a:rPr lang="en-US" sz="2000" i="1" dirty="0"/>
              <a:t>Po </a:t>
            </a:r>
            <a:r>
              <a:rPr lang="en-US" sz="2000" dirty="0"/>
              <a:t>is holding five tape drives, </a:t>
            </a:r>
            <a:r>
              <a:rPr lang="en-US" sz="2000" dirty="0" smtClean="0"/>
              <a:t>process P1 </a:t>
            </a:r>
            <a:r>
              <a:rPr lang="en-US" sz="2000" dirty="0"/>
              <a:t>is holding two tape drives, and process P2 is holding two tape drives. (</a:t>
            </a:r>
            <a:r>
              <a:rPr lang="en-US" sz="2000" dirty="0" smtClean="0"/>
              <a:t>Thus, there </a:t>
            </a:r>
            <a:r>
              <a:rPr lang="en-US" sz="2000" dirty="0"/>
              <a:t>are three free tape drives</a:t>
            </a:r>
            <a:r>
              <a:rPr lang="en-US" sz="2000" dirty="0" smtClean="0"/>
              <a:t>.).</a:t>
            </a:r>
          </a:p>
          <a:p>
            <a:pPr marL="457200" lvl="1" indent="0">
              <a:buNone/>
            </a:pPr>
            <a:r>
              <a:rPr lang="en-US" sz="1800" dirty="0" smtClean="0"/>
              <a:t>		Maximum Needs     </a:t>
            </a:r>
            <a:r>
              <a:rPr lang="en-US" sz="1800" dirty="0"/>
              <a:t>Current </a:t>
            </a:r>
            <a:r>
              <a:rPr lang="en-US" sz="1800" dirty="0" smtClean="0"/>
              <a:t>Needs</a:t>
            </a:r>
          </a:p>
          <a:p>
            <a:pPr marL="0" indent="0">
              <a:buNone/>
            </a:pPr>
            <a:r>
              <a:rPr lang="en-US" sz="2000" dirty="0" smtClean="0"/>
              <a:t>	P0		10		5</a:t>
            </a:r>
          </a:p>
          <a:p>
            <a:pPr marL="0" indent="0">
              <a:buNone/>
            </a:pPr>
            <a:r>
              <a:rPr lang="en-US" sz="2000" dirty="0" smtClean="0"/>
              <a:t>	P1		4		2</a:t>
            </a:r>
          </a:p>
          <a:p>
            <a:pPr marL="0" indent="0">
              <a:buNone/>
            </a:pPr>
            <a:r>
              <a:rPr lang="en-US" sz="2000" dirty="0" smtClean="0"/>
              <a:t>	P2		9		2</a:t>
            </a:r>
          </a:p>
          <a:p>
            <a:pPr algn="just"/>
            <a:r>
              <a:rPr lang="en-US" sz="2000" dirty="0"/>
              <a:t>At time </a:t>
            </a:r>
            <a:r>
              <a:rPr lang="en-US" sz="2000" i="1" dirty="0"/>
              <a:t>t0, </a:t>
            </a:r>
            <a:r>
              <a:rPr lang="en-US" sz="2000" dirty="0"/>
              <a:t>the system is in a safe state. The sequence &lt;P1, </a:t>
            </a:r>
            <a:r>
              <a:rPr lang="en-US" sz="2000" i="1" dirty="0"/>
              <a:t>P0, </a:t>
            </a:r>
            <a:r>
              <a:rPr lang="en-US" sz="2000" dirty="0"/>
              <a:t>P2&gt; </a:t>
            </a:r>
            <a:r>
              <a:rPr lang="en-US" sz="2000" dirty="0" smtClean="0"/>
              <a:t>satisfies the </a:t>
            </a:r>
            <a:r>
              <a:rPr lang="en-US" sz="2000" dirty="0"/>
              <a:t>safety condition. Process P1 can immediately be allocated all its tape </a:t>
            </a:r>
            <a:r>
              <a:rPr lang="en-US" sz="2000" dirty="0" smtClean="0"/>
              <a:t>drives and </a:t>
            </a:r>
            <a:r>
              <a:rPr lang="en-US" sz="2000" dirty="0"/>
              <a:t>then return them (the system will then have five available tape drives</a:t>
            </a:r>
            <a:r>
              <a:rPr lang="en-US" sz="2000" dirty="0" smtClean="0"/>
              <a:t>); then </a:t>
            </a:r>
            <a:r>
              <a:rPr lang="en-US" sz="2000" dirty="0"/>
              <a:t>process </a:t>
            </a:r>
            <a:r>
              <a:rPr lang="en-US" sz="2000" i="1" dirty="0"/>
              <a:t>Po </a:t>
            </a:r>
            <a:r>
              <a:rPr lang="en-US" sz="2000" dirty="0"/>
              <a:t>can get all its tape drives and return them (the system will </a:t>
            </a:r>
            <a:r>
              <a:rPr lang="en-US" sz="2000" dirty="0" smtClean="0"/>
              <a:t>then have </a:t>
            </a:r>
            <a:r>
              <a:rPr lang="en-US" sz="2000" dirty="0"/>
              <a:t>ten available tape drives); and finally process </a:t>
            </a:r>
            <a:r>
              <a:rPr lang="en-US" sz="2000" i="1" dirty="0"/>
              <a:t>P2 </a:t>
            </a:r>
            <a:r>
              <a:rPr lang="en-US" sz="2000" dirty="0"/>
              <a:t>can get all its tape </a:t>
            </a:r>
            <a:r>
              <a:rPr lang="en-US" sz="2000" dirty="0" smtClean="0"/>
              <a:t>drives and </a:t>
            </a:r>
            <a:r>
              <a:rPr lang="en-US" sz="2000" dirty="0"/>
              <a:t>return them (the system will then have all twelve tape drives available).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57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86711"/>
            <a:ext cx="10515600" cy="690943"/>
          </a:xfrm>
        </p:spPr>
        <p:txBody>
          <a:bodyPr>
            <a:normAutofit/>
          </a:bodyPr>
          <a:lstStyle/>
          <a:p>
            <a:r>
              <a:rPr lang="en-US" sz="2400" b="1" dirty="0"/>
              <a:t>7.5.2 Resource-Allocation-Graph Algorithm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473" y="772732"/>
            <a:ext cx="10515600" cy="597579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/>
              <a:t>If we have a resource-allocation system with only one instance of each </a:t>
            </a:r>
            <a:r>
              <a:rPr lang="en-US" sz="2000" dirty="0" smtClean="0"/>
              <a:t>resource type</a:t>
            </a:r>
            <a:r>
              <a:rPr lang="en-US" sz="2000" dirty="0"/>
              <a:t>, we can use a variant of the resource-allocation </a:t>
            </a:r>
            <a:r>
              <a:rPr lang="en-US" sz="2000" dirty="0" smtClean="0"/>
              <a:t>graph for deadlock avoidance. </a:t>
            </a:r>
          </a:p>
          <a:p>
            <a:pPr algn="just"/>
            <a:r>
              <a:rPr lang="en-US" sz="2000" dirty="0"/>
              <a:t>In addition to the request and assignment </a:t>
            </a:r>
            <a:r>
              <a:rPr lang="en-US" sz="2000" dirty="0" smtClean="0"/>
              <a:t>edges already </a:t>
            </a:r>
            <a:r>
              <a:rPr lang="en-US" sz="2000" dirty="0"/>
              <a:t>described, we introduce a new type of edge, called a claim edge.</a:t>
            </a:r>
          </a:p>
          <a:p>
            <a:pPr algn="just"/>
            <a:r>
              <a:rPr lang="en-US" sz="2000" dirty="0"/>
              <a:t>A claim edge </a:t>
            </a:r>
            <a:r>
              <a:rPr lang="en-US" sz="2000" i="1" dirty="0"/>
              <a:t>Pi </a:t>
            </a:r>
            <a:r>
              <a:rPr lang="en-US" sz="2000" dirty="0" smtClean="0"/>
              <a:t>-&gt; </a:t>
            </a:r>
            <a:r>
              <a:rPr lang="en-US" sz="2000" i="1" dirty="0" err="1"/>
              <a:t>Rj</a:t>
            </a:r>
            <a:r>
              <a:rPr lang="en-US" sz="2000" i="1" dirty="0"/>
              <a:t> </a:t>
            </a:r>
            <a:r>
              <a:rPr lang="en-US" sz="2000" dirty="0"/>
              <a:t>indicates that process </a:t>
            </a:r>
            <a:r>
              <a:rPr lang="en-US" sz="2000" i="1" dirty="0"/>
              <a:t>Pi </a:t>
            </a:r>
            <a:r>
              <a:rPr lang="en-US" sz="2000" dirty="0"/>
              <a:t>may request resource </a:t>
            </a:r>
            <a:r>
              <a:rPr lang="en-US" sz="2000" i="1" dirty="0" err="1"/>
              <a:t>Rj</a:t>
            </a:r>
            <a:r>
              <a:rPr lang="en-US" sz="2000" i="1" dirty="0"/>
              <a:t> </a:t>
            </a:r>
            <a:r>
              <a:rPr lang="en-US" sz="2000" dirty="0" smtClean="0"/>
              <a:t>at some </a:t>
            </a:r>
            <a:r>
              <a:rPr lang="en-US" sz="2000" dirty="0"/>
              <a:t>time in the future. This edge resembles a request edge in direction but </a:t>
            </a:r>
            <a:r>
              <a:rPr lang="en-US" sz="2000" dirty="0" smtClean="0"/>
              <a:t>is represented </a:t>
            </a:r>
            <a:r>
              <a:rPr lang="en-US" sz="2000" dirty="0"/>
              <a:t>in the graph by a dashed </a:t>
            </a:r>
            <a:r>
              <a:rPr lang="en-US" sz="2000" dirty="0" smtClean="0"/>
              <a:t>line.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Figure 7.6 </a:t>
            </a:r>
            <a:endParaRPr lang="en-US" sz="2000" dirty="0"/>
          </a:p>
          <a:p>
            <a:pPr algn="just"/>
            <a:r>
              <a:rPr lang="en-US" sz="2000" dirty="0" smtClean="0"/>
              <a:t>When </a:t>
            </a:r>
            <a:r>
              <a:rPr lang="en-US" sz="2000" dirty="0"/>
              <a:t>process </a:t>
            </a:r>
            <a:r>
              <a:rPr lang="en-US" sz="2000" i="1" dirty="0"/>
              <a:t>Pi </a:t>
            </a:r>
            <a:r>
              <a:rPr lang="en-US" sz="2000" dirty="0"/>
              <a:t>requests </a:t>
            </a:r>
            <a:r>
              <a:rPr lang="en-US" sz="2000" dirty="0" smtClean="0"/>
              <a:t>resource </a:t>
            </a:r>
            <a:r>
              <a:rPr lang="en-US" sz="2000" dirty="0" err="1" smtClean="0"/>
              <a:t>Rj</a:t>
            </a:r>
            <a:r>
              <a:rPr lang="en-US" sz="2000" dirty="0" smtClean="0"/>
              <a:t>, </a:t>
            </a:r>
            <a:r>
              <a:rPr lang="en-US" sz="2000" dirty="0"/>
              <a:t>the claim edge </a:t>
            </a:r>
            <a:r>
              <a:rPr lang="en-US" sz="2000" i="1" dirty="0" smtClean="0"/>
              <a:t>Pi-&gt;</a:t>
            </a:r>
            <a:r>
              <a:rPr lang="en-US" sz="2000" dirty="0" smtClean="0"/>
              <a:t> </a:t>
            </a:r>
            <a:r>
              <a:rPr lang="en-US" sz="2000" i="1" dirty="0" err="1" smtClean="0"/>
              <a:t>Ri</a:t>
            </a:r>
            <a:r>
              <a:rPr lang="en-US" sz="2000" i="1" dirty="0" smtClean="0"/>
              <a:t> </a:t>
            </a:r>
            <a:r>
              <a:rPr lang="en-US" sz="2000" dirty="0"/>
              <a:t>is converted to a request edge. Similarly, when </a:t>
            </a:r>
            <a:r>
              <a:rPr lang="en-US" sz="2000" dirty="0" smtClean="0"/>
              <a:t>a resource </a:t>
            </a:r>
            <a:r>
              <a:rPr lang="en-US" sz="2000" i="1" dirty="0" err="1" smtClean="0"/>
              <a:t>Rj</a:t>
            </a:r>
            <a:r>
              <a:rPr lang="en-US" sz="2000" i="1" dirty="0" smtClean="0"/>
              <a:t> </a:t>
            </a:r>
            <a:r>
              <a:rPr lang="en-US" sz="2000" dirty="0"/>
              <a:t>is released by </a:t>
            </a:r>
            <a:r>
              <a:rPr lang="en-US" sz="2000" i="1" dirty="0" smtClean="0"/>
              <a:t>Pi, </a:t>
            </a:r>
            <a:r>
              <a:rPr lang="en-US" sz="2000" dirty="0"/>
              <a:t>the assignment edge </a:t>
            </a:r>
            <a:r>
              <a:rPr lang="en-US" sz="2000" i="1" dirty="0" err="1"/>
              <a:t>Rj</a:t>
            </a:r>
            <a:r>
              <a:rPr lang="en-US" sz="2000" i="1" dirty="0"/>
              <a:t> </a:t>
            </a:r>
            <a:r>
              <a:rPr lang="en-US" sz="2000" dirty="0" smtClean="0"/>
              <a:t>-&gt;</a:t>
            </a:r>
            <a:r>
              <a:rPr lang="en-US" sz="2000" i="1" dirty="0" smtClean="0"/>
              <a:t>Pi; </a:t>
            </a:r>
            <a:r>
              <a:rPr lang="en-US" sz="2000" dirty="0"/>
              <a:t>is reconverted to </a:t>
            </a:r>
            <a:r>
              <a:rPr lang="en-US" sz="2000" dirty="0" smtClean="0"/>
              <a:t>a claim </a:t>
            </a:r>
            <a:r>
              <a:rPr lang="en-US" sz="2000" dirty="0"/>
              <a:t>edge </a:t>
            </a:r>
            <a:r>
              <a:rPr lang="en-US" sz="2000" i="1" dirty="0" smtClean="0"/>
              <a:t>Pi </a:t>
            </a:r>
            <a:r>
              <a:rPr lang="en-US" sz="2000" dirty="0" smtClean="0"/>
              <a:t>-&gt;</a:t>
            </a:r>
            <a:r>
              <a:rPr lang="en-US" sz="2000" i="1" dirty="0" err="1" smtClean="0"/>
              <a:t>Rj</a:t>
            </a:r>
            <a:r>
              <a:rPr lang="en-US" sz="2000" i="1" dirty="0" smtClean="0"/>
              <a:t>.</a:t>
            </a:r>
          </a:p>
          <a:p>
            <a:pPr algn="just"/>
            <a:r>
              <a:rPr lang="en-US" sz="2000" dirty="0"/>
              <a:t>We note that the resources must be claimed a priori in the system. That </a:t>
            </a:r>
            <a:r>
              <a:rPr lang="en-US" sz="2000" dirty="0" smtClean="0"/>
              <a:t>is, before </a:t>
            </a:r>
            <a:r>
              <a:rPr lang="en-US" sz="2000" dirty="0"/>
              <a:t>process </a:t>
            </a:r>
            <a:r>
              <a:rPr lang="en-US" sz="2000" i="1" dirty="0" smtClean="0"/>
              <a:t>Pi </a:t>
            </a:r>
            <a:r>
              <a:rPr lang="en-US" sz="2000" dirty="0"/>
              <a:t>starts executing, all its claim edges must already appear </a:t>
            </a:r>
            <a:r>
              <a:rPr lang="en-US" sz="2000" dirty="0" smtClean="0"/>
              <a:t>in the </a:t>
            </a:r>
            <a:r>
              <a:rPr lang="en-US" sz="2000" dirty="0"/>
              <a:t>resource-allocation graph. We can relax this condition by allowing a </a:t>
            </a:r>
            <a:r>
              <a:rPr lang="en-US" sz="2000" dirty="0" smtClean="0"/>
              <a:t>claim edge </a:t>
            </a:r>
            <a:r>
              <a:rPr lang="en-US" sz="2000" i="1" dirty="0" smtClean="0"/>
              <a:t>Pi-&gt;</a:t>
            </a:r>
            <a:r>
              <a:rPr lang="en-US" sz="2000" dirty="0" smtClean="0"/>
              <a:t> </a:t>
            </a:r>
            <a:r>
              <a:rPr lang="en-US" sz="2000" i="1" dirty="0" err="1" smtClean="0"/>
              <a:t>Rj</a:t>
            </a:r>
            <a:r>
              <a:rPr lang="en-US" sz="2000" i="1" dirty="0" smtClean="0"/>
              <a:t> </a:t>
            </a:r>
            <a:r>
              <a:rPr lang="en-US" sz="2000" dirty="0"/>
              <a:t>to be added to the graph only if all the edges associated </a:t>
            </a:r>
            <a:r>
              <a:rPr lang="en-US" sz="2000" dirty="0" smtClean="0"/>
              <a:t>with process </a:t>
            </a:r>
            <a:r>
              <a:rPr lang="en-US" sz="2000" i="1" dirty="0" smtClean="0"/>
              <a:t>Pi </a:t>
            </a:r>
            <a:r>
              <a:rPr lang="en-US" sz="2000" dirty="0"/>
              <a:t>are claim edges.</a:t>
            </a:r>
          </a:p>
        </p:txBody>
      </p:sp>
      <p:pic>
        <p:nvPicPr>
          <p:cNvPr id="4" name="Picture 4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725" y="2432386"/>
            <a:ext cx="2628006" cy="216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6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6"/>
            <a:ext cx="10515600" cy="4462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Continued….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429"/>
            <a:ext cx="10515600" cy="6439435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Now suppose that process </a:t>
            </a:r>
            <a:r>
              <a:rPr lang="en-US" sz="2000" i="1" dirty="0" smtClean="0"/>
              <a:t>Pi </a:t>
            </a:r>
            <a:r>
              <a:rPr lang="en-US" sz="2000" dirty="0"/>
              <a:t>requests resource </a:t>
            </a:r>
            <a:r>
              <a:rPr lang="en-US" sz="2000" i="1" dirty="0" err="1"/>
              <a:t>Rj</a:t>
            </a:r>
            <a:r>
              <a:rPr lang="en-US" sz="2000" i="1" dirty="0"/>
              <a:t>. </a:t>
            </a:r>
            <a:r>
              <a:rPr lang="en-US" sz="2000" dirty="0"/>
              <a:t>The request can </a:t>
            </a:r>
            <a:r>
              <a:rPr lang="en-US" sz="2000" dirty="0" smtClean="0"/>
              <a:t>be granted </a:t>
            </a:r>
            <a:r>
              <a:rPr lang="en-US" sz="2000" dirty="0"/>
              <a:t>only if converting the request edge </a:t>
            </a:r>
            <a:r>
              <a:rPr lang="en-US" sz="2000" i="1" dirty="0" smtClean="0"/>
              <a:t>Pi-&gt;</a:t>
            </a:r>
            <a:r>
              <a:rPr lang="en-US" sz="2000" dirty="0" smtClean="0"/>
              <a:t> </a:t>
            </a:r>
            <a:r>
              <a:rPr lang="en-US" sz="2000" i="1" dirty="0" err="1"/>
              <a:t>Rj</a:t>
            </a:r>
            <a:r>
              <a:rPr lang="en-US" sz="2000" i="1" dirty="0"/>
              <a:t> </a:t>
            </a:r>
            <a:r>
              <a:rPr lang="en-US" sz="2000" dirty="0"/>
              <a:t>to an assignment </a:t>
            </a:r>
            <a:r>
              <a:rPr lang="en-US" sz="2000" dirty="0" smtClean="0"/>
              <a:t>edge </a:t>
            </a:r>
            <a:r>
              <a:rPr lang="en-US" sz="2000" i="1" dirty="0" err="1" smtClean="0"/>
              <a:t>Rj</a:t>
            </a:r>
            <a:r>
              <a:rPr lang="en-US" sz="2000" i="1" dirty="0" smtClean="0"/>
              <a:t>-&gt;Pi; </a:t>
            </a:r>
            <a:r>
              <a:rPr lang="en-US" sz="2000" dirty="0"/>
              <a:t>does not result in the formation of a cycle in the </a:t>
            </a:r>
            <a:r>
              <a:rPr lang="en-US" sz="2000" dirty="0" smtClean="0"/>
              <a:t>resource-allocation graph</a:t>
            </a:r>
            <a:r>
              <a:rPr lang="en-US" sz="2000" dirty="0"/>
              <a:t>. We check for safety by using a cycle-detection algorithm. An </a:t>
            </a:r>
            <a:r>
              <a:rPr lang="en-US" sz="2000" dirty="0" smtClean="0"/>
              <a:t>algorithm for </a:t>
            </a:r>
            <a:r>
              <a:rPr lang="en-US" sz="2000" dirty="0"/>
              <a:t>detecting a cycle in this graph requires an order of </a:t>
            </a:r>
            <a:r>
              <a:rPr lang="en-US" sz="2000" i="1" dirty="0" smtClean="0"/>
              <a:t>n^2 </a:t>
            </a:r>
            <a:r>
              <a:rPr lang="en-US" sz="2000" dirty="0"/>
              <a:t>operations, where </a:t>
            </a:r>
            <a:r>
              <a:rPr lang="en-US" sz="2000" i="1" dirty="0" smtClean="0"/>
              <a:t>n </a:t>
            </a:r>
            <a:r>
              <a:rPr lang="en-US" sz="2000" dirty="0" smtClean="0"/>
              <a:t>is </a:t>
            </a:r>
            <a:r>
              <a:rPr lang="en-US" sz="2000" dirty="0"/>
              <a:t>the number of processes in the system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If no cycle exists, then the allocation of the resource will leave the </a:t>
            </a:r>
            <a:r>
              <a:rPr lang="en-US" sz="2000" dirty="0" smtClean="0"/>
              <a:t>system in </a:t>
            </a:r>
            <a:r>
              <a:rPr lang="en-US" sz="2000" dirty="0"/>
              <a:t>a safe state. If a cycle is found, then the allocation will put the system </a:t>
            </a:r>
            <a:r>
              <a:rPr lang="en-US" sz="2000" dirty="0" smtClean="0"/>
              <a:t>in an </a:t>
            </a:r>
            <a:r>
              <a:rPr lang="en-US" sz="2000" dirty="0"/>
              <a:t>unsafe state. In that case, process </a:t>
            </a:r>
            <a:r>
              <a:rPr lang="en-US" sz="2000" i="1" dirty="0" smtClean="0"/>
              <a:t>Pi </a:t>
            </a:r>
            <a:r>
              <a:rPr lang="en-US" sz="2000" dirty="0"/>
              <a:t>will have to wait for its requests to </a:t>
            </a:r>
            <a:r>
              <a:rPr lang="en-US" sz="2000" dirty="0" smtClean="0"/>
              <a:t>be satisfied.</a:t>
            </a:r>
          </a:p>
          <a:p>
            <a:pPr algn="just"/>
            <a:r>
              <a:rPr lang="en-US" sz="2000" dirty="0"/>
              <a:t>To illustrate this algorithm, we consider the resource-allocation graph </a:t>
            </a:r>
            <a:r>
              <a:rPr lang="en-US" sz="2000" dirty="0" smtClean="0"/>
              <a:t>as shown in following figure(fig 7.6). </a:t>
            </a:r>
            <a:r>
              <a:rPr lang="en-US" sz="2000" dirty="0"/>
              <a:t>Suppose that </a:t>
            </a:r>
            <a:r>
              <a:rPr lang="en-US" sz="2000" i="1" dirty="0"/>
              <a:t>P2 </a:t>
            </a:r>
            <a:r>
              <a:rPr lang="en-US" sz="2000" dirty="0"/>
              <a:t>requests R2 . Although R2 is currently free, </a:t>
            </a:r>
            <a:r>
              <a:rPr lang="en-US" sz="2000" dirty="0" smtClean="0"/>
              <a:t>we cannot </a:t>
            </a:r>
            <a:r>
              <a:rPr lang="en-US" sz="2000" dirty="0"/>
              <a:t>allocate it to </a:t>
            </a:r>
            <a:r>
              <a:rPr lang="en-US" sz="2000" i="1" dirty="0"/>
              <a:t>P2, </a:t>
            </a:r>
            <a:r>
              <a:rPr lang="en-US" sz="2000" dirty="0"/>
              <a:t>since this action will create a cycle in the graph (</a:t>
            </a:r>
            <a:r>
              <a:rPr lang="en-US" sz="2000" dirty="0" smtClean="0"/>
              <a:t>Figure 7.7</a:t>
            </a:r>
            <a:r>
              <a:rPr lang="en-US" sz="2000" dirty="0"/>
              <a:t>). A cycle, as </a:t>
            </a:r>
            <a:r>
              <a:rPr lang="en-US" sz="2000" dirty="0" smtClean="0"/>
              <a:t>mentioned indicates </a:t>
            </a:r>
            <a:r>
              <a:rPr lang="en-US" sz="2000" dirty="0"/>
              <a:t>that the system is in an unsafe state. If </a:t>
            </a:r>
            <a:r>
              <a:rPr lang="en-US" sz="2000" dirty="0" smtClean="0"/>
              <a:t>P1 requests </a:t>
            </a:r>
            <a:r>
              <a:rPr lang="en-US" sz="2000" dirty="0"/>
              <a:t>R2, and P2 requests R1, then a deadlock will occur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altLang="en-US" sz="2000" dirty="0" smtClean="0"/>
              <a:t>7.7 Unsafe </a:t>
            </a:r>
            <a:r>
              <a:rPr lang="en-US" altLang="en-US" sz="2000" dirty="0"/>
              <a:t>State In Resource-Allocation Graph</a:t>
            </a:r>
            <a:endParaRPr lang="en-US" sz="2000" dirty="0"/>
          </a:p>
        </p:txBody>
      </p:sp>
      <p:pic>
        <p:nvPicPr>
          <p:cNvPr id="4" name="Picture 4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83" y="4224270"/>
            <a:ext cx="2086377" cy="224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5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/>
          </a:bodyPr>
          <a:lstStyle/>
          <a:p>
            <a:r>
              <a:rPr lang="en-US" sz="2400" b="1" dirty="0"/>
              <a:t>7.5.3 Banker's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0317"/>
            <a:ext cx="10515600" cy="521911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/>
              <a:t>The resource-allocation-graph algorithm is not applicable to a </a:t>
            </a:r>
            <a:r>
              <a:rPr lang="en-US" sz="2000" dirty="0" smtClean="0"/>
              <a:t>resource allocation system </a:t>
            </a:r>
            <a:r>
              <a:rPr lang="en-US" sz="2000" dirty="0"/>
              <a:t>with multiple instances of each resource type. The </a:t>
            </a:r>
            <a:r>
              <a:rPr lang="en-US" sz="2000" dirty="0" smtClean="0"/>
              <a:t>deadlock avoidance algorithm </a:t>
            </a:r>
            <a:r>
              <a:rPr lang="en-US" sz="2000" dirty="0"/>
              <a:t>that we describe next is applicable to such a system </a:t>
            </a:r>
            <a:r>
              <a:rPr lang="en-US" sz="2000" dirty="0" smtClean="0"/>
              <a:t>but is </a:t>
            </a:r>
            <a:r>
              <a:rPr lang="en-US" sz="2000" dirty="0"/>
              <a:t>less efficient than the resource-allocation graph scheme. This algorithm </a:t>
            </a:r>
            <a:r>
              <a:rPr lang="en-US" sz="2000" dirty="0" smtClean="0"/>
              <a:t>is commonly </a:t>
            </a:r>
            <a:r>
              <a:rPr lang="en-US" sz="2000" dirty="0"/>
              <a:t>known as the </a:t>
            </a:r>
            <a:r>
              <a:rPr lang="en-US" sz="2000" i="1" dirty="0"/>
              <a:t>banker's algorithm. </a:t>
            </a:r>
            <a:r>
              <a:rPr lang="en-US" sz="2000" dirty="0"/>
              <a:t>The name was chosen because </a:t>
            </a:r>
            <a:r>
              <a:rPr lang="en-US" sz="2000" dirty="0" smtClean="0"/>
              <a:t>the algorithm </a:t>
            </a:r>
            <a:r>
              <a:rPr lang="en-US" sz="2000" dirty="0"/>
              <a:t>could be used in a banking system to ensure that the bank </a:t>
            </a:r>
            <a:r>
              <a:rPr lang="en-US" sz="2000" dirty="0" smtClean="0"/>
              <a:t>never allocated </a:t>
            </a:r>
            <a:r>
              <a:rPr lang="en-US" sz="2000" dirty="0"/>
              <a:t>its available cash in such a way that it could no longer satisfy </a:t>
            </a:r>
            <a:r>
              <a:rPr lang="en-US" sz="2000" dirty="0" smtClean="0"/>
              <a:t>the needs </a:t>
            </a:r>
            <a:r>
              <a:rPr lang="en-US" sz="2000" dirty="0"/>
              <a:t>of all its customers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/>
            <a:r>
              <a:rPr lang="en-US" sz="2000" dirty="0"/>
              <a:t>Several data structures must be maintained to implement the </a:t>
            </a:r>
            <a:r>
              <a:rPr lang="en-US" sz="2000" dirty="0" smtClean="0"/>
              <a:t>banker's algorithm</a:t>
            </a:r>
            <a:r>
              <a:rPr lang="en-US" sz="2000" dirty="0"/>
              <a:t>. These data structures encode the state of the </a:t>
            </a:r>
            <a:r>
              <a:rPr lang="en-US" sz="2000" dirty="0" smtClean="0"/>
              <a:t>resource-allocation system</a:t>
            </a:r>
            <a:r>
              <a:rPr lang="en-US" sz="2000" dirty="0"/>
              <a:t>. We need the following data structures, where </a:t>
            </a:r>
            <a:r>
              <a:rPr lang="en-US" sz="2000" i="1" dirty="0"/>
              <a:t>n </a:t>
            </a:r>
            <a:r>
              <a:rPr lang="en-US" sz="2000" dirty="0"/>
              <a:t>is the number </a:t>
            </a:r>
            <a:r>
              <a:rPr lang="en-US" sz="2000" dirty="0" smtClean="0"/>
              <a:t>of processes </a:t>
            </a:r>
            <a:r>
              <a:rPr lang="en-US" sz="2000" dirty="0"/>
              <a:t>in the system and </a:t>
            </a:r>
            <a:r>
              <a:rPr lang="en-US" sz="2000" i="1" dirty="0"/>
              <a:t>m </a:t>
            </a:r>
            <a:r>
              <a:rPr lang="en-US" sz="2000" dirty="0"/>
              <a:t>is the number of resource types</a:t>
            </a:r>
            <a:r>
              <a:rPr lang="en-US" sz="2000" dirty="0" smtClean="0"/>
              <a:t>:</a:t>
            </a: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 smtClean="0"/>
              <a:t>Available: </a:t>
            </a:r>
            <a:r>
              <a:rPr lang="en-US" sz="2000" dirty="0"/>
              <a:t>A vector of length </a:t>
            </a:r>
            <a:r>
              <a:rPr lang="en-US" sz="2000" i="1" dirty="0"/>
              <a:t>m </a:t>
            </a:r>
            <a:r>
              <a:rPr lang="en-US" sz="2000" dirty="0"/>
              <a:t>indicates the number of available </a:t>
            </a:r>
            <a:r>
              <a:rPr lang="en-US" sz="2000" dirty="0" smtClean="0"/>
              <a:t>resources of </a:t>
            </a:r>
            <a:r>
              <a:rPr lang="en-US" sz="2000" dirty="0"/>
              <a:t>each type. If </a:t>
            </a:r>
            <a:r>
              <a:rPr lang="en-US" sz="2000" i="1" dirty="0"/>
              <a:t>Available[j] </a:t>
            </a:r>
            <a:r>
              <a:rPr lang="en-US" sz="2000" dirty="0"/>
              <a:t>equals </a:t>
            </a:r>
            <a:r>
              <a:rPr lang="en-US" sz="2000" i="1" dirty="0"/>
              <a:t>k, </a:t>
            </a:r>
            <a:r>
              <a:rPr lang="en-US" sz="2000" dirty="0"/>
              <a:t>then </a:t>
            </a:r>
            <a:r>
              <a:rPr lang="en-US" sz="2000" i="1" dirty="0"/>
              <a:t>k </a:t>
            </a:r>
            <a:r>
              <a:rPr lang="en-US" sz="2000" dirty="0"/>
              <a:t>instances of resource type </a:t>
            </a:r>
            <a:r>
              <a:rPr lang="en-US" sz="2000" i="1" dirty="0" err="1" smtClean="0"/>
              <a:t>Ri</a:t>
            </a:r>
            <a:r>
              <a:rPr lang="en-US" sz="2000" i="1" dirty="0"/>
              <a:t> </a:t>
            </a:r>
            <a:r>
              <a:rPr lang="en-US" sz="2000" dirty="0" smtClean="0"/>
              <a:t>are available.</a:t>
            </a:r>
          </a:p>
          <a:p>
            <a:pPr marL="457200" indent="-457200" algn="just">
              <a:buAutoNum type="arabicPeriod"/>
            </a:pPr>
            <a:r>
              <a:rPr lang="en-US" sz="2000" dirty="0" smtClean="0"/>
              <a:t>Max: An </a:t>
            </a:r>
            <a:r>
              <a:rPr lang="en-US" sz="2000" i="1" dirty="0"/>
              <a:t>n </a:t>
            </a:r>
            <a:r>
              <a:rPr lang="en-US" sz="2000" dirty="0"/>
              <a:t>x </a:t>
            </a:r>
            <a:r>
              <a:rPr lang="en-US" sz="2000" i="1" dirty="0"/>
              <a:t>m </a:t>
            </a:r>
            <a:r>
              <a:rPr lang="en-US" sz="2000" dirty="0"/>
              <a:t>matrix defines the maximum demand of each </a:t>
            </a:r>
            <a:r>
              <a:rPr lang="en-US" sz="2000" dirty="0" smtClean="0"/>
              <a:t>process. If </a:t>
            </a:r>
            <a:r>
              <a:rPr lang="en-US" sz="2000" i="1" dirty="0"/>
              <a:t>Max[</a:t>
            </a:r>
            <a:r>
              <a:rPr lang="en-US" sz="2000" i="1" dirty="0" err="1"/>
              <a:t>i</a:t>
            </a:r>
            <a:r>
              <a:rPr lang="en-US" sz="2000" i="1" dirty="0"/>
              <a:t>] [j] </a:t>
            </a:r>
            <a:r>
              <a:rPr lang="en-US" sz="2000" dirty="0"/>
              <a:t>equals </a:t>
            </a:r>
            <a:r>
              <a:rPr lang="en-US" sz="2000" i="1" dirty="0"/>
              <a:t>k, </a:t>
            </a:r>
            <a:r>
              <a:rPr lang="en-US" sz="2000" dirty="0"/>
              <a:t>then process </a:t>
            </a:r>
            <a:r>
              <a:rPr lang="en-US" sz="2000" i="1" dirty="0" smtClean="0"/>
              <a:t>Pi </a:t>
            </a:r>
            <a:r>
              <a:rPr lang="en-US" sz="2000" dirty="0"/>
              <a:t>may request at most </a:t>
            </a:r>
            <a:r>
              <a:rPr lang="en-US" sz="2000" i="1" dirty="0"/>
              <a:t>k </a:t>
            </a:r>
            <a:r>
              <a:rPr lang="en-US" sz="2000" dirty="0"/>
              <a:t>instances </a:t>
            </a:r>
            <a:r>
              <a:rPr lang="en-US" sz="2000" dirty="0" smtClean="0"/>
              <a:t>of resource </a:t>
            </a:r>
            <a:r>
              <a:rPr lang="en-US" sz="2000" dirty="0"/>
              <a:t>type </a:t>
            </a:r>
            <a:r>
              <a:rPr lang="en-US" sz="2000" dirty="0" err="1" smtClean="0"/>
              <a:t>Rj</a:t>
            </a:r>
            <a:r>
              <a:rPr lang="en-US" sz="2000" dirty="0" smtClean="0"/>
              <a:t>. </a:t>
            </a:r>
          </a:p>
          <a:p>
            <a:pPr marL="457200" indent="-457200" algn="just">
              <a:buAutoNum type="arabicPeriod"/>
            </a:pPr>
            <a:r>
              <a:rPr lang="en-US" sz="2000" dirty="0" smtClean="0"/>
              <a:t>Allocation: An </a:t>
            </a:r>
            <a:r>
              <a:rPr lang="en-US" sz="2000" i="1" dirty="0"/>
              <a:t>n</a:t>
            </a:r>
            <a:r>
              <a:rPr lang="en-US" sz="2000" i="1" dirty="0" smtClean="0"/>
              <a:t> </a:t>
            </a:r>
            <a:r>
              <a:rPr lang="en-US" sz="2000" dirty="0"/>
              <a:t>x </a:t>
            </a:r>
            <a:r>
              <a:rPr lang="en-US" sz="2000" i="1" dirty="0"/>
              <a:t>m </a:t>
            </a:r>
            <a:r>
              <a:rPr lang="en-US" sz="2000" dirty="0"/>
              <a:t>matrix defines the number of resources of each </a:t>
            </a:r>
            <a:r>
              <a:rPr lang="en-US" sz="2000" dirty="0" smtClean="0"/>
              <a:t>type currently </a:t>
            </a:r>
            <a:r>
              <a:rPr lang="en-US" sz="2000" dirty="0"/>
              <a:t>allocated to each process. If </a:t>
            </a:r>
            <a:r>
              <a:rPr lang="en-US" sz="2000" i="1" dirty="0"/>
              <a:t>Allocation[</a:t>
            </a:r>
            <a:r>
              <a:rPr lang="en-US" sz="2000" i="1" dirty="0" err="1"/>
              <a:t>i</a:t>
            </a:r>
            <a:r>
              <a:rPr lang="en-US" sz="2000" i="1" dirty="0"/>
              <a:t>][j] </a:t>
            </a:r>
            <a:r>
              <a:rPr lang="en-US" sz="2000" dirty="0"/>
              <a:t>equals k</a:t>
            </a:r>
            <a:r>
              <a:rPr lang="en-US" sz="2000" dirty="0" smtClean="0"/>
              <a:t>, </a:t>
            </a:r>
            <a:r>
              <a:rPr lang="en-US" sz="2000" dirty="0"/>
              <a:t>then </a:t>
            </a:r>
            <a:r>
              <a:rPr lang="en-US" sz="2000" dirty="0" smtClean="0"/>
              <a:t>process </a:t>
            </a:r>
            <a:r>
              <a:rPr lang="en-US" sz="2000" i="1" dirty="0" smtClean="0"/>
              <a:t>P</a:t>
            </a:r>
            <a:r>
              <a:rPr lang="en-US" sz="2000" i="1" dirty="0"/>
              <a:t>i</a:t>
            </a:r>
            <a:r>
              <a:rPr lang="en-US" sz="2000" i="1" dirty="0" smtClean="0"/>
              <a:t> </a:t>
            </a:r>
            <a:r>
              <a:rPr lang="en-US" sz="2000" dirty="0"/>
              <a:t>is currently allocated k</a:t>
            </a:r>
            <a:r>
              <a:rPr lang="en-US" sz="2000" dirty="0" smtClean="0"/>
              <a:t> </a:t>
            </a:r>
            <a:r>
              <a:rPr lang="en-US" sz="2000" dirty="0"/>
              <a:t>instances of resource type </a:t>
            </a:r>
            <a:r>
              <a:rPr lang="en-US" sz="2000" i="1" dirty="0" err="1" smtClean="0"/>
              <a:t>Rj</a:t>
            </a:r>
            <a:r>
              <a:rPr lang="en-US" sz="2000" i="1" dirty="0" smtClean="0"/>
              <a:t>.</a:t>
            </a:r>
          </a:p>
          <a:p>
            <a:pPr marL="457200" indent="-457200" algn="just">
              <a:buAutoNum type="arabicPeriod"/>
            </a:pPr>
            <a:r>
              <a:rPr lang="en-US" sz="2000" dirty="0" smtClean="0"/>
              <a:t>Need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An </a:t>
            </a:r>
            <a:r>
              <a:rPr lang="en-US" sz="2000" i="1" dirty="0"/>
              <a:t>n </a:t>
            </a:r>
            <a:r>
              <a:rPr lang="en-US" sz="2000" dirty="0"/>
              <a:t>x </a:t>
            </a:r>
            <a:r>
              <a:rPr lang="en-US" sz="2000" i="1" dirty="0"/>
              <a:t>m </a:t>
            </a:r>
            <a:r>
              <a:rPr lang="en-US" sz="2000" dirty="0"/>
              <a:t>matrix indicates the remaining resource need of </a:t>
            </a:r>
            <a:r>
              <a:rPr lang="en-US" sz="2000" dirty="0" smtClean="0"/>
              <a:t>each process</a:t>
            </a:r>
            <a:r>
              <a:rPr lang="en-US" sz="2000" dirty="0"/>
              <a:t>. If </a:t>
            </a:r>
            <a:r>
              <a:rPr lang="en-US" sz="2000" i="1" dirty="0"/>
              <a:t>Need[</a:t>
            </a:r>
            <a:r>
              <a:rPr lang="en-US" sz="2000" i="1" dirty="0" err="1"/>
              <a:t>i</a:t>
            </a:r>
            <a:r>
              <a:rPr lang="en-US" sz="2000" i="1" dirty="0"/>
              <a:t>][j] </a:t>
            </a:r>
            <a:r>
              <a:rPr lang="en-US" sz="2000" dirty="0"/>
              <a:t>equals </a:t>
            </a:r>
            <a:r>
              <a:rPr lang="en-US" sz="2000" i="1" dirty="0"/>
              <a:t>k, </a:t>
            </a:r>
            <a:r>
              <a:rPr lang="en-US" sz="2000" dirty="0"/>
              <a:t>then process </a:t>
            </a:r>
            <a:r>
              <a:rPr lang="en-US" sz="2000" i="1" dirty="0" smtClean="0"/>
              <a:t>Pi </a:t>
            </a:r>
            <a:r>
              <a:rPr lang="en-US" sz="2000" dirty="0"/>
              <a:t>may need </a:t>
            </a:r>
            <a:r>
              <a:rPr lang="en-US" sz="2000" i="1" dirty="0"/>
              <a:t>k </a:t>
            </a:r>
            <a:r>
              <a:rPr lang="en-US" sz="2000" dirty="0"/>
              <a:t>more instances </a:t>
            </a:r>
            <a:r>
              <a:rPr lang="en-US" sz="2000" dirty="0" smtClean="0"/>
              <a:t>of resource </a:t>
            </a:r>
            <a:r>
              <a:rPr lang="en-US" sz="2000" dirty="0"/>
              <a:t>type </a:t>
            </a:r>
            <a:r>
              <a:rPr lang="en-US" sz="2000" i="1" dirty="0" err="1" smtClean="0"/>
              <a:t>Rj</a:t>
            </a:r>
            <a:r>
              <a:rPr lang="en-US" sz="2000" i="1" dirty="0" smtClean="0"/>
              <a:t> </a:t>
            </a:r>
            <a:r>
              <a:rPr lang="en-US" sz="2000" dirty="0"/>
              <a:t>to complete its task. Note that </a:t>
            </a:r>
            <a:r>
              <a:rPr lang="en-US" sz="2000" i="1" dirty="0"/>
              <a:t>Need[</a:t>
            </a:r>
            <a:r>
              <a:rPr lang="en-US" sz="2000" i="1" dirty="0" err="1"/>
              <a:t>i</a:t>
            </a:r>
            <a:r>
              <a:rPr lang="en-US" sz="2000" i="1" dirty="0"/>
              <a:t>][j] </a:t>
            </a:r>
            <a:r>
              <a:rPr lang="en-US" sz="2000" dirty="0"/>
              <a:t>equals </a:t>
            </a:r>
            <a:r>
              <a:rPr lang="en-US" sz="2000" i="1" dirty="0"/>
              <a:t>Max[</a:t>
            </a:r>
            <a:r>
              <a:rPr lang="en-US" sz="2000" i="1" dirty="0" err="1"/>
              <a:t>i</a:t>
            </a:r>
            <a:r>
              <a:rPr lang="en-US" sz="2000" i="1" dirty="0"/>
              <a:t>][j</a:t>
            </a:r>
            <a:r>
              <a:rPr lang="en-US" sz="2000" i="1" dirty="0" smtClean="0"/>
              <a:t>]</a:t>
            </a:r>
            <a:r>
              <a:rPr lang="en-US" sz="2000" dirty="0" smtClean="0"/>
              <a:t>- </a:t>
            </a:r>
            <a:r>
              <a:rPr lang="en-US" sz="2000" i="1" dirty="0"/>
              <a:t>Allocation [</a:t>
            </a:r>
            <a:r>
              <a:rPr lang="en-US" sz="2000" i="1" dirty="0" err="1"/>
              <a:t>i</a:t>
            </a:r>
            <a:r>
              <a:rPr lang="en-US" sz="2000" i="1" dirty="0"/>
              <a:t>][j].</a:t>
            </a:r>
            <a:endParaRPr lang="en-US" sz="2000" dirty="0" smtClean="0"/>
          </a:p>
          <a:p>
            <a:pPr marL="457200" indent="-457200" algn="just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77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Continued….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542200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process must request a resource before using it and must release </a:t>
            </a:r>
            <a:r>
              <a:rPr lang="en-US" sz="2000" dirty="0" smtClean="0"/>
              <a:t>the resource </a:t>
            </a:r>
            <a:r>
              <a:rPr lang="en-US" sz="2000" dirty="0"/>
              <a:t>after using it. A process may request as many resources as it </a:t>
            </a:r>
            <a:r>
              <a:rPr lang="en-US" sz="2000" dirty="0" smtClean="0"/>
              <a:t>requires to </a:t>
            </a:r>
            <a:r>
              <a:rPr lang="en-US" sz="2000" dirty="0"/>
              <a:t>carry out its designated task. Obviously, the number of resources </a:t>
            </a:r>
            <a:r>
              <a:rPr lang="en-US" sz="2000" dirty="0" smtClean="0"/>
              <a:t>requested may </a:t>
            </a:r>
            <a:r>
              <a:rPr lang="en-US" sz="2000" dirty="0"/>
              <a:t>not exceed the total number of resources available in the </a:t>
            </a:r>
            <a:r>
              <a:rPr lang="en-US" sz="2000" dirty="0" smtClean="0"/>
              <a:t>system.</a:t>
            </a:r>
            <a:endParaRPr lang="en-US" sz="2000" dirty="0"/>
          </a:p>
          <a:p>
            <a:r>
              <a:rPr lang="en-US" sz="2000" dirty="0"/>
              <a:t>Under the normal mode of operation, a process may utilize a resource </a:t>
            </a:r>
            <a:r>
              <a:rPr lang="en-US" sz="2000" dirty="0" smtClean="0"/>
              <a:t>in only </a:t>
            </a:r>
            <a:r>
              <a:rPr lang="en-US" sz="2000" dirty="0"/>
              <a:t>the following sequence</a:t>
            </a:r>
            <a:r>
              <a:rPr lang="en-US" sz="2000" dirty="0" smtClean="0"/>
              <a:t>: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/>
              <a:t>Request: </a:t>
            </a:r>
            <a:r>
              <a:rPr lang="en-US" sz="2000" dirty="0"/>
              <a:t>The process requests the resource. If the request cannot </a:t>
            </a:r>
            <a:r>
              <a:rPr lang="en-US" sz="2000" dirty="0" smtClean="0"/>
              <a:t>be granted </a:t>
            </a:r>
            <a:r>
              <a:rPr lang="en-US" sz="2000" dirty="0"/>
              <a:t>immediately (for example, if the resource is being used by </a:t>
            </a:r>
            <a:r>
              <a:rPr lang="en-US" sz="2000" dirty="0" smtClean="0"/>
              <a:t>another process</a:t>
            </a:r>
            <a:r>
              <a:rPr lang="en-US" sz="2000" dirty="0"/>
              <a:t>), then the requesting process must wait until it can acquire </a:t>
            </a:r>
            <a:r>
              <a:rPr lang="en-US" sz="2000" dirty="0" smtClean="0"/>
              <a:t>the resource.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Use: </a:t>
            </a:r>
            <a:r>
              <a:rPr lang="en-US" sz="2000" dirty="0"/>
              <a:t>The process can operate on the resource (for example, if the </a:t>
            </a:r>
            <a:r>
              <a:rPr lang="en-US" sz="2000" dirty="0" smtClean="0"/>
              <a:t>resource is </a:t>
            </a:r>
            <a:r>
              <a:rPr lang="en-US" sz="2000" dirty="0"/>
              <a:t>a printer, the process can print on the printer</a:t>
            </a:r>
            <a:r>
              <a:rPr lang="en-US" sz="2000" dirty="0" smtClean="0"/>
              <a:t>).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Release: </a:t>
            </a:r>
            <a:r>
              <a:rPr lang="en-US" sz="2000" dirty="0"/>
              <a:t>The process releases the </a:t>
            </a:r>
            <a:r>
              <a:rPr lang="en-US" sz="2000" dirty="0" smtClean="0"/>
              <a:t>resource.</a:t>
            </a:r>
          </a:p>
          <a:p>
            <a:pPr algn="just"/>
            <a:r>
              <a:rPr lang="en-US" sz="2000" dirty="0" smtClean="0"/>
              <a:t>The request and release operations are managed by request</a:t>
            </a:r>
            <a:r>
              <a:rPr lang="en-US" sz="2000" dirty="0"/>
              <a:t>() and release() </a:t>
            </a:r>
            <a:r>
              <a:rPr lang="en-US" sz="2000" dirty="0" smtClean="0"/>
              <a:t>system calls. Some of other system calls are device(), </a:t>
            </a:r>
            <a:r>
              <a:rPr lang="en-US" sz="2000" dirty="0"/>
              <a:t>open() </a:t>
            </a:r>
            <a:r>
              <a:rPr lang="en-US" sz="2000" dirty="0" smtClean="0"/>
              <a:t>and close</a:t>
            </a:r>
            <a:r>
              <a:rPr lang="en-US" sz="2000" dirty="0"/>
              <a:t>() file, and allocate() and free</a:t>
            </a:r>
            <a:r>
              <a:rPr lang="en-US" sz="2000" dirty="0" smtClean="0"/>
              <a:t>(). </a:t>
            </a:r>
            <a:r>
              <a:rPr lang="en-US" sz="2000" dirty="0"/>
              <a:t>Request </a:t>
            </a:r>
            <a:r>
              <a:rPr lang="en-US" sz="2000" dirty="0" smtClean="0"/>
              <a:t>and release </a:t>
            </a:r>
            <a:r>
              <a:rPr lang="en-US" sz="2000" dirty="0"/>
              <a:t>of resources that are not managed by the operating system can </a:t>
            </a:r>
            <a:r>
              <a:rPr lang="en-US" sz="2000" dirty="0" smtClean="0"/>
              <a:t>be accomplished </a:t>
            </a:r>
            <a:r>
              <a:rPr lang="en-US" sz="2000" dirty="0"/>
              <a:t>through the wait() and signal() operations on </a:t>
            </a:r>
            <a:r>
              <a:rPr lang="en-US" sz="2000" dirty="0" smtClean="0"/>
              <a:t>semaphores or </a:t>
            </a:r>
            <a:r>
              <a:rPr lang="en-US" sz="2000" dirty="0"/>
              <a:t>through acquisition and release of a </a:t>
            </a:r>
            <a:r>
              <a:rPr lang="en-US" sz="2000" dirty="0" err="1"/>
              <a:t>mutex</a:t>
            </a:r>
            <a:r>
              <a:rPr lang="en-US" sz="2000" dirty="0"/>
              <a:t> </a:t>
            </a:r>
            <a:r>
              <a:rPr lang="en-US" sz="2000" dirty="0" smtClean="0"/>
              <a:t>lock.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02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/>
          </a:bodyPr>
          <a:lstStyle/>
          <a:p>
            <a:r>
              <a:rPr lang="en-US" sz="2400" b="1" dirty="0"/>
              <a:t>7.5.3.1 Safety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88" y="1043189"/>
            <a:ext cx="10515600" cy="5022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can now present the algorithm for finding out whether or not a </a:t>
            </a:r>
            <a:r>
              <a:rPr lang="en-US" sz="2000" dirty="0" smtClean="0"/>
              <a:t>system is in </a:t>
            </a:r>
            <a:r>
              <a:rPr lang="en-US" sz="2000" dirty="0"/>
              <a:t>a safe state. This algorithm can be described as </a:t>
            </a:r>
            <a:r>
              <a:rPr lang="en-US" sz="2000" dirty="0" smtClean="0"/>
              <a:t>follows.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Let </a:t>
            </a:r>
            <a:r>
              <a:rPr lang="en-US" sz="2000" i="1" dirty="0"/>
              <a:t>Work </a:t>
            </a:r>
            <a:r>
              <a:rPr lang="en-US" sz="2000" dirty="0"/>
              <a:t>and </a:t>
            </a:r>
            <a:r>
              <a:rPr lang="en-US" sz="2000" i="1" dirty="0"/>
              <a:t>Finish </a:t>
            </a:r>
            <a:r>
              <a:rPr lang="en-US" sz="2000" dirty="0"/>
              <a:t>be vectors of length </a:t>
            </a:r>
            <a:r>
              <a:rPr lang="en-US" sz="2000" i="1" dirty="0"/>
              <a:t>m </a:t>
            </a:r>
            <a:r>
              <a:rPr lang="en-US" sz="2000" dirty="0"/>
              <a:t>and </a:t>
            </a:r>
            <a:r>
              <a:rPr lang="en-US" sz="2000" i="1" dirty="0"/>
              <a:t>n, </a:t>
            </a:r>
            <a:r>
              <a:rPr lang="en-US" sz="2000" dirty="0"/>
              <a:t>respectively. </a:t>
            </a:r>
            <a:r>
              <a:rPr lang="en-US" sz="2000" dirty="0" smtClean="0"/>
              <a:t>Initialize </a:t>
            </a:r>
            <a:r>
              <a:rPr lang="en-US" sz="2000" i="1" dirty="0" smtClean="0"/>
              <a:t>Work</a:t>
            </a:r>
            <a:r>
              <a:rPr lang="en-US" sz="2000" i="1" dirty="0"/>
              <a:t>= Available </a:t>
            </a:r>
            <a:r>
              <a:rPr lang="en-US" sz="2000" dirty="0"/>
              <a:t>and </a:t>
            </a:r>
            <a:r>
              <a:rPr lang="en-US" sz="2000" i="1" dirty="0"/>
              <a:t>Finish[</a:t>
            </a:r>
            <a:r>
              <a:rPr lang="en-US" sz="2000" i="1" dirty="0" err="1"/>
              <a:t>i</a:t>
            </a:r>
            <a:r>
              <a:rPr lang="en-US" sz="2000" i="1" dirty="0"/>
              <a:t>] =false </a:t>
            </a:r>
            <a:r>
              <a:rPr lang="en-US" sz="2000" dirty="0"/>
              <a:t>for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= 0, 1, ... , </a:t>
            </a:r>
            <a:r>
              <a:rPr lang="en-US" sz="2000" i="1" dirty="0"/>
              <a:t>n </a:t>
            </a:r>
            <a:r>
              <a:rPr lang="en-US" sz="2000" dirty="0"/>
              <a:t>- </a:t>
            </a:r>
            <a:r>
              <a:rPr lang="en-US" sz="2000" dirty="0" smtClean="0"/>
              <a:t>1.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Find </a:t>
            </a:r>
            <a:r>
              <a:rPr lang="en-US" sz="2000" dirty="0"/>
              <a:t>an index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such that both</a:t>
            </a:r>
          </a:p>
          <a:p>
            <a:pPr marL="0" indent="0">
              <a:buNone/>
            </a:pPr>
            <a:r>
              <a:rPr lang="en-US" sz="2000" dirty="0" smtClean="0"/>
              <a:t>	a</a:t>
            </a:r>
            <a:r>
              <a:rPr lang="en-US" sz="2000" dirty="0"/>
              <a:t>. </a:t>
            </a:r>
            <a:r>
              <a:rPr lang="en-US" sz="2000" i="1" dirty="0"/>
              <a:t>Finish[</a:t>
            </a:r>
            <a:r>
              <a:rPr lang="en-US" sz="2000" i="1" dirty="0" err="1"/>
              <a:t>i</a:t>
            </a:r>
            <a:r>
              <a:rPr lang="en-US" sz="2000" i="1" dirty="0"/>
              <a:t>] ==false</a:t>
            </a:r>
          </a:p>
          <a:p>
            <a:pPr marL="0" indent="0">
              <a:buNone/>
            </a:pPr>
            <a:r>
              <a:rPr lang="en-US" sz="2000" dirty="0" smtClean="0"/>
              <a:t>	b</a:t>
            </a:r>
            <a:r>
              <a:rPr lang="en-US" sz="2000" dirty="0"/>
              <a:t>. </a:t>
            </a:r>
            <a:r>
              <a:rPr lang="en-US" sz="2000" i="1" dirty="0" err="1" smtClean="0"/>
              <a:t>Needi</a:t>
            </a:r>
            <a:r>
              <a:rPr lang="en-US" sz="2000" i="1" dirty="0" smtClean="0"/>
              <a:t> &lt;=</a:t>
            </a:r>
            <a:r>
              <a:rPr lang="en-US" sz="2000" dirty="0" smtClean="0"/>
              <a:t> </a:t>
            </a:r>
            <a:r>
              <a:rPr lang="en-US" sz="2000" i="1" dirty="0" smtClean="0"/>
              <a:t>Work</a:t>
            </a:r>
          </a:p>
          <a:p>
            <a:pPr marL="0" indent="0">
              <a:buNone/>
            </a:pPr>
            <a:r>
              <a:rPr lang="en-US" sz="2000" dirty="0"/>
              <a:t>If no such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exists, go to step </a:t>
            </a:r>
            <a:r>
              <a:rPr lang="en-US" sz="2000" dirty="0" smtClean="0"/>
              <a:t>4.</a:t>
            </a:r>
          </a:p>
          <a:p>
            <a:pPr marL="0" indent="0">
              <a:buNone/>
            </a:pPr>
            <a:r>
              <a:rPr lang="en-US" sz="2000" i="1" dirty="0" smtClean="0"/>
              <a:t>3.     Work </a:t>
            </a:r>
            <a:r>
              <a:rPr lang="en-US" sz="2000" dirty="0"/>
              <a:t>= </a:t>
            </a:r>
            <a:r>
              <a:rPr lang="en-US" sz="2000" i="1" dirty="0"/>
              <a:t>Work </a:t>
            </a:r>
            <a:r>
              <a:rPr lang="en-US" sz="2000" dirty="0"/>
              <a:t>+ </a:t>
            </a:r>
            <a:r>
              <a:rPr lang="en-US" sz="2000" i="1" dirty="0"/>
              <a:t>Allocation;</a:t>
            </a:r>
          </a:p>
          <a:p>
            <a:pPr marL="0" indent="0">
              <a:buNone/>
            </a:pPr>
            <a:r>
              <a:rPr lang="en-US" sz="2000" i="1" dirty="0" smtClean="0"/>
              <a:t>	Finish[</a:t>
            </a:r>
            <a:r>
              <a:rPr lang="en-US" sz="2000" i="1" dirty="0" err="1" smtClean="0"/>
              <a:t>i</a:t>
            </a:r>
            <a:r>
              <a:rPr lang="en-US" sz="2000" i="1" dirty="0"/>
              <a:t>] </a:t>
            </a:r>
            <a:r>
              <a:rPr lang="en-US" sz="2000" dirty="0"/>
              <a:t>= </a:t>
            </a:r>
            <a:r>
              <a:rPr lang="en-US" sz="2000" i="1" dirty="0" smtClean="0"/>
              <a:t>true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dirty="0" smtClean="0"/>
              <a:t>Go </a:t>
            </a:r>
            <a:r>
              <a:rPr lang="en-US" sz="2000" dirty="0"/>
              <a:t>to step 2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4. </a:t>
            </a:r>
            <a:r>
              <a:rPr lang="en-US" sz="2000" dirty="0"/>
              <a:t>If </a:t>
            </a:r>
            <a:r>
              <a:rPr lang="en-US" sz="2000" i="1" dirty="0"/>
              <a:t>Finish[</a:t>
            </a:r>
            <a:r>
              <a:rPr lang="en-US" sz="2000" i="1" dirty="0" err="1"/>
              <a:t>i</a:t>
            </a:r>
            <a:r>
              <a:rPr lang="en-US" sz="2000" i="1" dirty="0"/>
              <a:t>] ==true </a:t>
            </a:r>
            <a:r>
              <a:rPr lang="en-US" sz="2000" dirty="0"/>
              <a:t>for all </a:t>
            </a:r>
            <a:r>
              <a:rPr lang="en-US" sz="2000" i="1" dirty="0" err="1"/>
              <a:t>i</a:t>
            </a:r>
            <a:r>
              <a:rPr lang="en-US" sz="2000" i="1" dirty="0"/>
              <a:t>, </a:t>
            </a:r>
            <a:r>
              <a:rPr lang="en-US" sz="2000" dirty="0"/>
              <a:t>then the system is in a safe state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This algorithm may require an order of </a:t>
            </a:r>
            <a:r>
              <a:rPr lang="en-US" sz="2000" i="1" dirty="0"/>
              <a:t>m </a:t>
            </a:r>
            <a:r>
              <a:rPr lang="en-US" sz="2000" dirty="0"/>
              <a:t>x </a:t>
            </a:r>
            <a:r>
              <a:rPr lang="en-US" sz="2000" i="1" dirty="0" smtClean="0"/>
              <a:t>n^2 </a:t>
            </a:r>
            <a:r>
              <a:rPr lang="en-US" sz="2000" dirty="0"/>
              <a:t>operations to determine </a:t>
            </a:r>
            <a:r>
              <a:rPr lang="en-US" sz="2000" dirty="0" smtClean="0"/>
              <a:t>whether a </a:t>
            </a:r>
            <a:r>
              <a:rPr lang="en-US" sz="2000" dirty="0"/>
              <a:t>state is safe.</a:t>
            </a:r>
          </a:p>
        </p:txBody>
      </p:sp>
    </p:spTree>
    <p:extLst>
      <p:ext uri="{BB962C8B-B14F-4D97-AF65-F5344CB8AC3E}">
        <p14:creationId xmlns:p14="http://schemas.microsoft.com/office/powerpoint/2010/main" val="7830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r>
              <a:rPr lang="en-US" sz="2400" b="1" dirty="0"/>
              <a:t>7.5.3.2 Resource-Request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438"/>
            <a:ext cx="10515600" cy="548957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Next, we describe the algorithm for determining whether requests can be </a:t>
            </a:r>
            <a:r>
              <a:rPr lang="en-US" sz="2000" dirty="0" smtClean="0"/>
              <a:t>safely granted.</a:t>
            </a:r>
            <a:endParaRPr lang="en-US" sz="2000" dirty="0"/>
          </a:p>
          <a:p>
            <a:r>
              <a:rPr lang="en-US" sz="2000" dirty="0"/>
              <a:t>Let </a:t>
            </a:r>
            <a:r>
              <a:rPr lang="en-US" sz="2000" i="1" dirty="0" err="1" smtClean="0"/>
              <a:t>Requesti</a:t>
            </a:r>
            <a:r>
              <a:rPr lang="en-US" sz="2000" i="1" dirty="0" smtClean="0"/>
              <a:t> </a:t>
            </a:r>
            <a:r>
              <a:rPr lang="en-US" sz="2000" dirty="0"/>
              <a:t>be the request vector for process </a:t>
            </a:r>
            <a:r>
              <a:rPr lang="en-US" sz="2000" i="1" dirty="0" smtClean="0"/>
              <a:t>Pi. </a:t>
            </a:r>
            <a:r>
              <a:rPr lang="en-US" sz="2000" dirty="0"/>
              <a:t>If </a:t>
            </a:r>
            <a:r>
              <a:rPr lang="en-US" sz="2000" i="1" dirty="0" err="1" smtClean="0"/>
              <a:t>Requesti</a:t>
            </a:r>
            <a:r>
              <a:rPr lang="en-US" sz="2000" i="1" dirty="0" smtClean="0"/>
              <a:t> </a:t>
            </a:r>
            <a:r>
              <a:rPr lang="en-US" sz="2000" i="1" dirty="0"/>
              <a:t>[j] </a:t>
            </a:r>
            <a:r>
              <a:rPr lang="en-US" sz="2000" dirty="0"/>
              <a:t>== </a:t>
            </a:r>
            <a:r>
              <a:rPr lang="en-US" sz="2000" i="1" dirty="0"/>
              <a:t>k, </a:t>
            </a:r>
            <a:r>
              <a:rPr lang="en-US" sz="2000" dirty="0" smtClean="0"/>
              <a:t>then process </a:t>
            </a:r>
            <a:r>
              <a:rPr lang="en-US" sz="2000" i="1" dirty="0" smtClean="0"/>
              <a:t>Pi </a:t>
            </a:r>
            <a:r>
              <a:rPr lang="en-US" sz="2000" dirty="0"/>
              <a:t>wants </a:t>
            </a:r>
            <a:r>
              <a:rPr lang="en-US" sz="2000" i="1" dirty="0"/>
              <a:t>k </a:t>
            </a:r>
            <a:r>
              <a:rPr lang="en-US" sz="2000" dirty="0"/>
              <a:t>instances of resource type </a:t>
            </a:r>
            <a:r>
              <a:rPr lang="en-US" sz="2000" i="1" dirty="0" err="1"/>
              <a:t>Rj</a:t>
            </a:r>
            <a:r>
              <a:rPr lang="en-US" sz="2000" i="1" dirty="0"/>
              <a:t>. </a:t>
            </a:r>
            <a:r>
              <a:rPr lang="en-US" sz="2000" dirty="0"/>
              <a:t>When a request for </a:t>
            </a:r>
            <a:r>
              <a:rPr lang="en-US" sz="2000" dirty="0" smtClean="0"/>
              <a:t>resources is </a:t>
            </a:r>
            <a:r>
              <a:rPr lang="en-US" sz="2000" dirty="0"/>
              <a:t>made by process </a:t>
            </a:r>
            <a:r>
              <a:rPr lang="en-US" sz="2000" i="1" dirty="0" smtClean="0"/>
              <a:t>Pi, </a:t>
            </a:r>
            <a:r>
              <a:rPr lang="en-US" sz="2000" dirty="0"/>
              <a:t>the following actions are </a:t>
            </a:r>
            <a:r>
              <a:rPr lang="en-US" sz="2000" dirty="0" smtClean="0"/>
              <a:t>taken: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If </a:t>
            </a:r>
            <a:r>
              <a:rPr lang="en-US" sz="2000" i="1" dirty="0" err="1" smtClean="0"/>
              <a:t>Requesti</a:t>
            </a:r>
            <a:r>
              <a:rPr lang="en-US" sz="2000" dirty="0"/>
              <a:t> </a:t>
            </a:r>
            <a:r>
              <a:rPr lang="en-US" sz="2000" dirty="0" smtClean="0"/>
              <a:t>&lt;=</a:t>
            </a:r>
            <a:r>
              <a:rPr lang="en-US" sz="2000" dirty="0"/>
              <a:t> </a:t>
            </a:r>
            <a:r>
              <a:rPr lang="en-US" sz="2000" i="1" dirty="0" err="1" smtClean="0"/>
              <a:t>Need</a:t>
            </a:r>
            <a:r>
              <a:rPr lang="en-US" sz="2000" i="1" dirty="0" err="1"/>
              <a:t>i</a:t>
            </a:r>
            <a:r>
              <a:rPr lang="en-US" sz="2000" i="1" dirty="0" smtClean="0"/>
              <a:t>, </a:t>
            </a:r>
            <a:r>
              <a:rPr lang="en-US" sz="2000" dirty="0"/>
              <a:t>go to step 2. Otherwise, raise an error condition, </a:t>
            </a:r>
            <a:r>
              <a:rPr lang="en-US" sz="2000" dirty="0" smtClean="0"/>
              <a:t>since the </a:t>
            </a:r>
            <a:r>
              <a:rPr lang="en-US" sz="2000" dirty="0"/>
              <a:t>process has exceeded its maximum </a:t>
            </a:r>
            <a:r>
              <a:rPr lang="en-US" sz="2000" dirty="0" smtClean="0"/>
              <a:t>claim.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If </a:t>
            </a:r>
            <a:r>
              <a:rPr lang="en-US" sz="2000" i="1" dirty="0" err="1" smtClean="0"/>
              <a:t>Requesti</a:t>
            </a:r>
            <a:r>
              <a:rPr lang="en-US" sz="2000" i="1" dirty="0" smtClean="0"/>
              <a:t> &lt;=</a:t>
            </a:r>
            <a:r>
              <a:rPr lang="en-US" sz="2000" dirty="0" smtClean="0"/>
              <a:t> </a:t>
            </a:r>
            <a:r>
              <a:rPr lang="en-US" sz="2000" i="1" dirty="0"/>
              <a:t>Available, </a:t>
            </a:r>
            <a:r>
              <a:rPr lang="en-US" sz="2000" dirty="0"/>
              <a:t>go to step 3. Otherwise, </a:t>
            </a:r>
            <a:r>
              <a:rPr lang="en-US" sz="2000" i="1" dirty="0" smtClean="0"/>
              <a:t>Pi </a:t>
            </a:r>
            <a:r>
              <a:rPr lang="en-US" sz="2000" dirty="0"/>
              <a:t>must wait, since </a:t>
            </a:r>
            <a:r>
              <a:rPr lang="en-US" sz="2000" dirty="0" smtClean="0"/>
              <a:t>the resources </a:t>
            </a:r>
            <a:r>
              <a:rPr lang="en-US" sz="2000" dirty="0"/>
              <a:t>are not </a:t>
            </a:r>
            <a:r>
              <a:rPr lang="en-US" sz="2000" dirty="0" smtClean="0"/>
              <a:t>available.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Have </a:t>
            </a:r>
            <a:r>
              <a:rPr lang="en-US" sz="2000" dirty="0"/>
              <a:t>the system pretend to have allocated the requested resources </a:t>
            </a:r>
            <a:r>
              <a:rPr lang="en-US" sz="2000" dirty="0" smtClean="0"/>
              <a:t>to process </a:t>
            </a:r>
            <a:r>
              <a:rPr lang="en-US" sz="2000" i="1" dirty="0" smtClean="0"/>
              <a:t>Pi </a:t>
            </a:r>
            <a:r>
              <a:rPr lang="en-US" sz="2000" dirty="0"/>
              <a:t>by </a:t>
            </a:r>
            <a:r>
              <a:rPr lang="en-US" sz="2000" dirty="0" smtClean="0"/>
              <a:t>modifying </a:t>
            </a:r>
            <a:r>
              <a:rPr lang="en-US" sz="2000" dirty="0"/>
              <a:t>the state as </a:t>
            </a:r>
            <a:r>
              <a:rPr lang="en-US" sz="2000" dirty="0" smtClean="0"/>
              <a:t>follows:</a:t>
            </a:r>
          </a:p>
          <a:p>
            <a:pPr marL="0" indent="0">
              <a:buNone/>
            </a:pPr>
            <a:r>
              <a:rPr lang="en-US" sz="2000" i="1" dirty="0"/>
              <a:t>Available= Available- Request</a:t>
            </a:r>
            <a:r>
              <a:rPr lang="en-US" sz="2000" i="1" dirty="0" smtClean="0"/>
              <a:t>;</a:t>
            </a: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Allocation</a:t>
            </a:r>
            <a:r>
              <a:rPr lang="en-US" sz="2000" i="1" dirty="0"/>
              <a:t>; =Allocation; +Request</a:t>
            </a:r>
            <a:r>
              <a:rPr lang="en-US" sz="2000" i="1" dirty="0" smtClean="0"/>
              <a:t>;</a:t>
            </a: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Need; =Need;- Request</a:t>
            </a:r>
            <a:r>
              <a:rPr lang="en-US" sz="2000" i="1" dirty="0" smtClean="0"/>
              <a:t>;</a:t>
            </a:r>
          </a:p>
          <a:p>
            <a:r>
              <a:rPr lang="en-US" sz="2000" dirty="0"/>
              <a:t>If the resulting resource-allocation state is safe, the transaction is </a:t>
            </a:r>
            <a:r>
              <a:rPr lang="en-US" sz="2000" dirty="0" smtClean="0"/>
              <a:t>completed, and </a:t>
            </a:r>
            <a:r>
              <a:rPr lang="en-US" sz="2000" dirty="0"/>
              <a:t>process </a:t>
            </a:r>
            <a:r>
              <a:rPr lang="en-US" sz="2000" i="1" dirty="0" smtClean="0"/>
              <a:t>Pi  </a:t>
            </a:r>
            <a:r>
              <a:rPr lang="en-US" sz="2000" dirty="0"/>
              <a:t>is allocated its resources. However, if the new </a:t>
            </a:r>
            <a:r>
              <a:rPr lang="en-US" sz="2000" dirty="0" smtClean="0"/>
              <a:t>state is </a:t>
            </a:r>
            <a:r>
              <a:rPr lang="en-US" sz="2000" dirty="0"/>
              <a:t>unsafe, then </a:t>
            </a:r>
            <a:r>
              <a:rPr lang="en-US" sz="2000" i="1" dirty="0" smtClean="0"/>
              <a:t>Pi </a:t>
            </a:r>
            <a:r>
              <a:rPr lang="en-US" sz="2000" dirty="0"/>
              <a:t>must wait for </a:t>
            </a:r>
            <a:r>
              <a:rPr lang="en-US" sz="2000" i="1" dirty="0" err="1" smtClean="0"/>
              <a:t>Requesti</a:t>
            </a:r>
            <a:r>
              <a:rPr lang="en-US" sz="2000" i="1" dirty="0" smtClean="0"/>
              <a:t>, </a:t>
            </a:r>
            <a:r>
              <a:rPr lang="en-US" sz="2000" dirty="0"/>
              <a:t>and the old </a:t>
            </a:r>
            <a:r>
              <a:rPr lang="en-US" sz="2000" dirty="0" smtClean="0"/>
              <a:t>resource-allocation state </a:t>
            </a:r>
            <a:r>
              <a:rPr lang="en-US" sz="2000" dirty="0"/>
              <a:t>is restored.</a:t>
            </a:r>
          </a:p>
        </p:txBody>
      </p:sp>
    </p:spTree>
    <p:extLst>
      <p:ext uri="{BB962C8B-B14F-4D97-AF65-F5344CB8AC3E}">
        <p14:creationId xmlns:p14="http://schemas.microsoft.com/office/powerpoint/2010/main" val="13259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1" y="52485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Note: Study problems on bankers algorithm discussed in class.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90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69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7.6 deadlock detection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081825"/>
            <a:ext cx="10515600" cy="5563674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If a system does not employ either a deadlock-prevention or a </a:t>
            </a:r>
            <a:r>
              <a:rPr lang="en-US" sz="2000" dirty="0" smtClean="0"/>
              <a:t>deadlock voidance algorithm</a:t>
            </a:r>
            <a:r>
              <a:rPr lang="en-US" sz="2000" dirty="0"/>
              <a:t>, then a deadlock situation may occur. In this </a:t>
            </a:r>
            <a:r>
              <a:rPr lang="en-US" sz="2000" dirty="0" smtClean="0"/>
              <a:t>environment, the </a:t>
            </a:r>
            <a:r>
              <a:rPr lang="en-US" sz="2000" dirty="0"/>
              <a:t>system may provide</a:t>
            </a:r>
            <a:r>
              <a:rPr lang="en-US" sz="2000" dirty="0" smtClean="0"/>
              <a:t>: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An </a:t>
            </a:r>
            <a:r>
              <a:rPr lang="en-US" sz="2000" dirty="0"/>
              <a:t>algorithm that examines the state of the system to determine </a:t>
            </a:r>
            <a:r>
              <a:rPr lang="en-US" sz="2000" dirty="0" smtClean="0"/>
              <a:t>whether a </a:t>
            </a:r>
            <a:r>
              <a:rPr lang="en-US" sz="2000" dirty="0"/>
              <a:t>deadlock has </a:t>
            </a:r>
            <a:r>
              <a:rPr lang="en-US" sz="2000" dirty="0" smtClean="0"/>
              <a:t>occurred.</a:t>
            </a:r>
          </a:p>
          <a:p>
            <a:pPr marL="457200" indent="-457200">
              <a:buAutoNum type="arabicPeriod"/>
            </a:pPr>
            <a:r>
              <a:rPr lang="en-US" sz="2000" dirty="0"/>
              <a:t>An algorithm to recover from the </a:t>
            </a:r>
            <a:r>
              <a:rPr lang="en-US" sz="2000" dirty="0" smtClean="0"/>
              <a:t>deadlock.</a:t>
            </a:r>
          </a:p>
          <a:p>
            <a:pPr marL="0" indent="0" algn="just">
              <a:buNone/>
            </a:pPr>
            <a:r>
              <a:rPr lang="en-US" sz="2000" dirty="0"/>
              <a:t>In the following discussion, we elaborate on these two requirements as </a:t>
            </a:r>
            <a:r>
              <a:rPr lang="en-US" sz="2000" dirty="0" smtClean="0"/>
              <a:t>they pertain </a:t>
            </a:r>
            <a:r>
              <a:rPr lang="en-US" sz="2000" dirty="0"/>
              <a:t>to systems with only a single instance of each resource type, as well as </a:t>
            </a:r>
            <a:r>
              <a:rPr lang="en-US" sz="2000" dirty="0" smtClean="0"/>
              <a:t>to systems </a:t>
            </a:r>
            <a:r>
              <a:rPr lang="en-US" sz="2000" dirty="0"/>
              <a:t>with several instances of each resource type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b="1" dirty="0"/>
              <a:t>7.6.1 Single Instance of Each Resource Type</a:t>
            </a:r>
            <a:endParaRPr lang="en-US" sz="2000" b="1" dirty="0" smtClean="0"/>
          </a:p>
          <a:p>
            <a:pPr marL="0" indent="0" algn="just">
              <a:buNone/>
            </a:pPr>
            <a:r>
              <a:rPr lang="en-US" sz="2000" dirty="0"/>
              <a:t>If all resources have only a single instance, then we can define a </a:t>
            </a:r>
            <a:r>
              <a:rPr lang="en-US" sz="2000" dirty="0" smtClean="0"/>
              <a:t>deadlock detection algorithm </a:t>
            </a:r>
            <a:r>
              <a:rPr lang="en-US" sz="2000" dirty="0"/>
              <a:t>that uses a variant of the resource-allocation graph, </a:t>
            </a:r>
            <a:r>
              <a:rPr lang="en-US" sz="2000" dirty="0" smtClean="0"/>
              <a:t>called a </a:t>
            </a:r>
            <a:r>
              <a:rPr lang="en-US" sz="2000" i="1" dirty="0"/>
              <a:t>wait-for </a:t>
            </a:r>
            <a:r>
              <a:rPr lang="en-US" sz="2000" dirty="0"/>
              <a:t>graph. We obtain this graph from the resource-allocation graph </a:t>
            </a:r>
            <a:r>
              <a:rPr lang="en-US" sz="2000" dirty="0" smtClean="0"/>
              <a:t>by removing </a:t>
            </a:r>
            <a:r>
              <a:rPr lang="en-US" sz="2000" dirty="0"/>
              <a:t>the resource nodes and collapsing the appropriate </a:t>
            </a:r>
            <a:r>
              <a:rPr lang="en-US" sz="2000" dirty="0" smtClean="0"/>
              <a:t>edges.</a:t>
            </a:r>
          </a:p>
          <a:p>
            <a:r>
              <a:rPr lang="en-US" sz="2000" dirty="0"/>
              <a:t>More precisely, an edge from </a:t>
            </a:r>
            <a:r>
              <a:rPr lang="en-US" sz="2000" i="1" dirty="0"/>
              <a:t>Pi </a:t>
            </a:r>
            <a:r>
              <a:rPr lang="en-US" sz="2000" dirty="0"/>
              <a:t>to </a:t>
            </a:r>
            <a:r>
              <a:rPr lang="en-US" sz="2000" i="1" dirty="0" err="1" smtClean="0"/>
              <a:t>Pj</a:t>
            </a:r>
            <a:r>
              <a:rPr lang="en-US" sz="2000" i="1" dirty="0" smtClean="0"/>
              <a:t> </a:t>
            </a:r>
            <a:r>
              <a:rPr lang="en-US" sz="2000" dirty="0"/>
              <a:t>in a wait-for graph implies </a:t>
            </a:r>
            <a:r>
              <a:rPr lang="en-US" sz="2000" dirty="0" smtClean="0"/>
              <a:t>that process </a:t>
            </a:r>
            <a:r>
              <a:rPr lang="en-US" sz="2000" i="1" dirty="0" smtClean="0"/>
              <a:t>Pi </a:t>
            </a:r>
            <a:r>
              <a:rPr lang="en-US" sz="2000" dirty="0"/>
              <a:t>is waiting for process </a:t>
            </a:r>
            <a:r>
              <a:rPr lang="en-US" sz="2000" i="1" dirty="0" err="1" smtClean="0"/>
              <a:t>Pj</a:t>
            </a:r>
            <a:r>
              <a:rPr lang="en-US" sz="2000" i="1" dirty="0" smtClean="0"/>
              <a:t> </a:t>
            </a:r>
            <a:r>
              <a:rPr lang="en-US" sz="2000" dirty="0"/>
              <a:t>to release a resource that </a:t>
            </a:r>
            <a:r>
              <a:rPr lang="en-US" sz="2000" i="1" dirty="0" smtClean="0"/>
              <a:t>Pi </a:t>
            </a:r>
            <a:r>
              <a:rPr lang="en-US" sz="2000" dirty="0"/>
              <a:t>needs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An </a:t>
            </a:r>
            <a:r>
              <a:rPr lang="en-US" sz="2000" dirty="0" smtClean="0"/>
              <a:t>edge </a:t>
            </a:r>
            <a:r>
              <a:rPr lang="en-US" sz="2000" i="1" dirty="0" smtClean="0"/>
              <a:t>Pi-&gt;</a:t>
            </a:r>
            <a:r>
              <a:rPr lang="en-US" sz="2000" i="1" dirty="0" err="1" smtClean="0"/>
              <a:t>Pj</a:t>
            </a:r>
            <a:r>
              <a:rPr lang="en-US" sz="2000" i="1" dirty="0" smtClean="0"/>
              <a:t> </a:t>
            </a:r>
            <a:r>
              <a:rPr lang="en-US" sz="2000" dirty="0"/>
              <a:t>exists </a:t>
            </a:r>
            <a:r>
              <a:rPr lang="en-US" sz="2000" dirty="0" smtClean="0"/>
              <a:t>in a </a:t>
            </a:r>
            <a:r>
              <a:rPr lang="en-US" sz="2000" dirty="0"/>
              <a:t>wait-for graph if and only if the corresponding </a:t>
            </a:r>
            <a:r>
              <a:rPr lang="en-US" sz="2000" dirty="0" smtClean="0"/>
              <a:t>resource allocation</a:t>
            </a:r>
            <a:r>
              <a:rPr lang="en-US" sz="2000" dirty="0"/>
              <a:t> </a:t>
            </a:r>
            <a:r>
              <a:rPr lang="en-US" sz="2000" dirty="0" smtClean="0"/>
              <a:t>graph </a:t>
            </a:r>
            <a:r>
              <a:rPr lang="en-US" sz="2000" dirty="0"/>
              <a:t>contains two edges </a:t>
            </a:r>
            <a:r>
              <a:rPr lang="en-US" sz="2000" i="1" dirty="0" smtClean="0"/>
              <a:t>Pi </a:t>
            </a:r>
            <a:r>
              <a:rPr lang="en-US" sz="2000" dirty="0" smtClean="0"/>
              <a:t>-&gt; </a:t>
            </a:r>
            <a:r>
              <a:rPr lang="en-US" sz="2000" i="1" dirty="0" err="1"/>
              <a:t>Rq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i="1" dirty="0" err="1"/>
              <a:t>Rq</a:t>
            </a:r>
            <a:r>
              <a:rPr lang="en-US" sz="2000" i="1" dirty="0"/>
              <a:t> </a:t>
            </a:r>
            <a:r>
              <a:rPr lang="en-US" sz="2000" dirty="0" smtClean="0"/>
              <a:t>-&gt; </a:t>
            </a:r>
            <a:r>
              <a:rPr lang="en-US" sz="2000" i="1" dirty="0" err="1" smtClean="0"/>
              <a:t>Pj</a:t>
            </a:r>
            <a:r>
              <a:rPr lang="en-US" sz="2000" i="1" dirty="0" smtClean="0"/>
              <a:t>  </a:t>
            </a:r>
            <a:r>
              <a:rPr lang="en-US" sz="2000" dirty="0" smtClean="0"/>
              <a:t>for </a:t>
            </a:r>
            <a:r>
              <a:rPr lang="en-US" sz="2000" dirty="0"/>
              <a:t>some </a:t>
            </a:r>
            <a:r>
              <a:rPr lang="en-US" sz="2000" dirty="0" smtClean="0"/>
              <a:t>resource </a:t>
            </a:r>
            <a:r>
              <a:rPr lang="en-US" sz="2000" i="1" dirty="0" err="1" smtClean="0"/>
              <a:t>Rq</a:t>
            </a:r>
            <a:r>
              <a:rPr lang="en-US" sz="2000" i="1" dirty="0" smtClean="0"/>
              <a:t>.</a:t>
            </a:r>
          </a:p>
          <a:p>
            <a:r>
              <a:rPr lang="en-US" sz="2000" dirty="0"/>
              <a:t>For example, in Figure 7.8, we present a resource-allocation graph and </a:t>
            </a:r>
            <a:r>
              <a:rPr lang="en-US" sz="2000" dirty="0" smtClean="0"/>
              <a:t>the corresponding </a:t>
            </a:r>
            <a:r>
              <a:rPr lang="en-US" sz="2000" dirty="0"/>
              <a:t>wait-for graph.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893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Continued….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336228"/>
            <a:ext cx="10515600" cy="552177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As before, a deadlock exists in the system if and only if the wait-for </a:t>
            </a:r>
            <a:r>
              <a:rPr lang="en-US" sz="2000" dirty="0" smtClean="0"/>
              <a:t>graph contains </a:t>
            </a:r>
            <a:r>
              <a:rPr lang="en-US" sz="2000" dirty="0"/>
              <a:t>a cycle. To detect deadlocks, the system needs to </a:t>
            </a:r>
            <a:r>
              <a:rPr lang="en-US" sz="2000" i="1" dirty="0"/>
              <a:t>maintain </a:t>
            </a:r>
            <a:r>
              <a:rPr lang="en-US" sz="2000" dirty="0"/>
              <a:t>the </a:t>
            </a:r>
            <a:r>
              <a:rPr lang="en-US" sz="2000" dirty="0" smtClean="0"/>
              <a:t>wait-for graph </a:t>
            </a:r>
            <a:r>
              <a:rPr lang="en-US" sz="2000" dirty="0"/>
              <a:t>and periodically </a:t>
            </a:r>
            <a:r>
              <a:rPr lang="en-US" sz="2000" i="1" dirty="0"/>
              <a:t>invoke an algorithm </a:t>
            </a:r>
            <a:r>
              <a:rPr lang="en-US" sz="2000" dirty="0"/>
              <a:t>that searches for a cycle in the </a:t>
            </a:r>
            <a:r>
              <a:rPr lang="en-US" sz="2000" dirty="0" smtClean="0"/>
              <a:t>graph. An </a:t>
            </a:r>
            <a:r>
              <a:rPr lang="en-US" sz="2000" dirty="0"/>
              <a:t>algorithm to detect a cycle in a graph requires an order of </a:t>
            </a:r>
            <a:r>
              <a:rPr lang="en-US" sz="2000" i="1" dirty="0" smtClean="0"/>
              <a:t>n^2 </a:t>
            </a:r>
            <a:r>
              <a:rPr lang="en-US" sz="2000" dirty="0" smtClean="0"/>
              <a:t>operations, where </a:t>
            </a:r>
            <a:r>
              <a:rPr lang="en-US" sz="2000" i="1" dirty="0"/>
              <a:t>n </a:t>
            </a:r>
            <a:r>
              <a:rPr lang="en-US" sz="2000" dirty="0"/>
              <a:t>is the number of vertices in the graph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Figure 7.8</a:t>
            </a:r>
            <a:endParaRPr lang="en-US" sz="2000" dirty="0"/>
          </a:p>
        </p:txBody>
      </p:sp>
      <p:pic>
        <p:nvPicPr>
          <p:cNvPr id="4" name="Picture 6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971" y="2532308"/>
            <a:ext cx="593725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4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/>
          </a:bodyPr>
          <a:lstStyle/>
          <a:p>
            <a:r>
              <a:rPr lang="en-US" sz="2400" b="1" dirty="0"/>
              <a:t>7.6.2 Several Instances of a Resource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879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/>
              <a:t>The wait-for graph scheme is not applicable to a resource-allocation </a:t>
            </a:r>
            <a:r>
              <a:rPr lang="en-US" sz="2000" dirty="0" smtClean="0"/>
              <a:t>system with </a:t>
            </a:r>
            <a:r>
              <a:rPr lang="en-US" sz="2000" dirty="0"/>
              <a:t>multiple instances of each resource type. We turn now to a </a:t>
            </a:r>
            <a:r>
              <a:rPr lang="en-US" sz="2000" dirty="0" smtClean="0"/>
              <a:t>deadlock detection algorithm </a:t>
            </a:r>
            <a:r>
              <a:rPr lang="en-US" sz="2000" dirty="0"/>
              <a:t>that is applicable to such a system. The algorithm </a:t>
            </a:r>
            <a:r>
              <a:rPr lang="en-US" sz="2000" dirty="0" smtClean="0"/>
              <a:t>employs several </a:t>
            </a:r>
            <a:r>
              <a:rPr lang="en-US" sz="2000" dirty="0"/>
              <a:t>time-varying data structures that are similar to those used in </a:t>
            </a:r>
            <a:r>
              <a:rPr lang="en-US" sz="2000" dirty="0" smtClean="0"/>
              <a:t>the banker's algorithm. 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Available: A vector of length </a:t>
            </a:r>
            <a:r>
              <a:rPr lang="en-US" sz="2000" i="1" dirty="0"/>
              <a:t>m </a:t>
            </a:r>
            <a:r>
              <a:rPr lang="en-US" sz="2000" dirty="0"/>
              <a:t>indicates the number of available resources of each type. If </a:t>
            </a:r>
            <a:r>
              <a:rPr lang="en-US" sz="2000" i="1" dirty="0"/>
              <a:t>Available[j] </a:t>
            </a:r>
            <a:r>
              <a:rPr lang="en-US" sz="2000" dirty="0"/>
              <a:t>equals </a:t>
            </a:r>
            <a:r>
              <a:rPr lang="en-US" sz="2000" i="1" dirty="0"/>
              <a:t>k, </a:t>
            </a:r>
            <a:r>
              <a:rPr lang="en-US" sz="2000" dirty="0"/>
              <a:t>then </a:t>
            </a:r>
            <a:r>
              <a:rPr lang="en-US" sz="2000" i="1" dirty="0"/>
              <a:t>k </a:t>
            </a:r>
            <a:r>
              <a:rPr lang="en-US" sz="2000" dirty="0"/>
              <a:t>instances of resource type </a:t>
            </a:r>
            <a:r>
              <a:rPr lang="en-US" sz="2000" i="1" dirty="0" err="1"/>
              <a:t>Ri</a:t>
            </a:r>
            <a:r>
              <a:rPr lang="en-US" sz="2000" i="1" dirty="0"/>
              <a:t> </a:t>
            </a:r>
            <a:r>
              <a:rPr lang="en-US" sz="2000" dirty="0"/>
              <a:t>are available.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Max: An </a:t>
            </a:r>
            <a:r>
              <a:rPr lang="en-US" sz="2000" i="1" dirty="0"/>
              <a:t>n </a:t>
            </a:r>
            <a:r>
              <a:rPr lang="en-US" sz="2000" dirty="0"/>
              <a:t>x </a:t>
            </a:r>
            <a:r>
              <a:rPr lang="en-US" sz="2000" i="1" dirty="0"/>
              <a:t>m </a:t>
            </a:r>
            <a:r>
              <a:rPr lang="en-US" sz="2000" dirty="0"/>
              <a:t>matrix defines the maximum demand of each process. If </a:t>
            </a:r>
            <a:r>
              <a:rPr lang="en-US" sz="2000" i="1" dirty="0"/>
              <a:t>Max[</a:t>
            </a:r>
            <a:r>
              <a:rPr lang="en-US" sz="2000" i="1" dirty="0" err="1"/>
              <a:t>i</a:t>
            </a:r>
            <a:r>
              <a:rPr lang="en-US" sz="2000" i="1" dirty="0"/>
              <a:t>] [j] </a:t>
            </a:r>
            <a:r>
              <a:rPr lang="en-US" sz="2000" dirty="0"/>
              <a:t>equals </a:t>
            </a:r>
            <a:r>
              <a:rPr lang="en-US" sz="2000" i="1" dirty="0"/>
              <a:t>k, </a:t>
            </a:r>
            <a:r>
              <a:rPr lang="en-US" sz="2000" dirty="0"/>
              <a:t>then process </a:t>
            </a:r>
            <a:r>
              <a:rPr lang="en-US" sz="2000" i="1" dirty="0"/>
              <a:t>Pi </a:t>
            </a:r>
            <a:r>
              <a:rPr lang="en-US" sz="2000" dirty="0"/>
              <a:t>may request at most </a:t>
            </a:r>
            <a:r>
              <a:rPr lang="en-US" sz="2000" i="1" dirty="0"/>
              <a:t>k </a:t>
            </a:r>
            <a:r>
              <a:rPr lang="en-US" sz="2000" dirty="0"/>
              <a:t>instances of resource type </a:t>
            </a:r>
            <a:r>
              <a:rPr lang="en-US" sz="2000" dirty="0" err="1"/>
              <a:t>Rj</a:t>
            </a:r>
            <a:r>
              <a:rPr lang="en-US" sz="2000" dirty="0"/>
              <a:t>. 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Allocation: An </a:t>
            </a:r>
            <a:r>
              <a:rPr lang="en-US" sz="2000" i="1" dirty="0"/>
              <a:t>n </a:t>
            </a:r>
            <a:r>
              <a:rPr lang="en-US" sz="2000" dirty="0"/>
              <a:t>x </a:t>
            </a:r>
            <a:r>
              <a:rPr lang="en-US" sz="2000" i="1" dirty="0"/>
              <a:t>m </a:t>
            </a:r>
            <a:r>
              <a:rPr lang="en-US" sz="2000" dirty="0"/>
              <a:t>matrix defines the number of resources of each type currently allocated to each process. If </a:t>
            </a:r>
            <a:r>
              <a:rPr lang="en-US" sz="2000" i="1" dirty="0"/>
              <a:t>Allocation[</a:t>
            </a:r>
            <a:r>
              <a:rPr lang="en-US" sz="2000" i="1" dirty="0" err="1"/>
              <a:t>i</a:t>
            </a:r>
            <a:r>
              <a:rPr lang="en-US" sz="2000" i="1" dirty="0"/>
              <a:t>][j] </a:t>
            </a:r>
            <a:r>
              <a:rPr lang="en-US" sz="2000" dirty="0"/>
              <a:t>equals k, then process </a:t>
            </a:r>
            <a:r>
              <a:rPr lang="en-US" sz="2000" i="1" dirty="0"/>
              <a:t>Pi </a:t>
            </a:r>
            <a:r>
              <a:rPr lang="en-US" sz="2000" dirty="0"/>
              <a:t>is currently allocated k instances of resource type </a:t>
            </a:r>
            <a:r>
              <a:rPr lang="en-US" sz="2000" i="1" dirty="0" err="1"/>
              <a:t>Rj</a:t>
            </a:r>
            <a:r>
              <a:rPr lang="en-US" sz="2000" i="1" dirty="0"/>
              <a:t>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Need: An </a:t>
            </a:r>
            <a:r>
              <a:rPr lang="en-US" sz="2000" i="1" dirty="0"/>
              <a:t>n </a:t>
            </a:r>
            <a:r>
              <a:rPr lang="en-US" sz="2000" dirty="0"/>
              <a:t>x </a:t>
            </a:r>
            <a:r>
              <a:rPr lang="en-US" sz="2000" i="1" dirty="0"/>
              <a:t>m </a:t>
            </a:r>
            <a:r>
              <a:rPr lang="en-US" sz="2000" dirty="0"/>
              <a:t>matrix indicates the remaining resource need of each process. If </a:t>
            </a:r>
            <a:r>
              <a:rPr lang="en-US" sz="2000" i="1" dirty="0"/>
              <a:t>Need[</a:t>
            </a:r>
            <a:r>
              <a:rPr lang="en-US" sz="2000" i="1" dirty="0" err="1"/>
              <a:t>i</a:t>
            </a:r>
            <a:r>
              <a:rPr lang="en-US" sz="2000" i="1" dirty="0"/>
              <a:t>][j] </a:t>
            </a:r>
            <a:r>
              <a:rPr lang="en-US" sz="2000" dirty="0"/>
              <a:t>equals </a:t>
            </a:r>
            <a:r>
              <a:rPr lang="en-US" sz="2000" i="1" dirty="0"/>
              <a:t>k, </a:t>
            </a:r>
            <a:r>
              <a:rPr lang="en-US" sz="2000" dirty="0"/>
              <a:t>then process </a:t>
            </a:r>
            <a:r>
              <a:rPr lang="en-US" sz="2000" i="1" dirty="0"/>
              <a:t>Pi </a:t>
            </a:r>
            <a:r>
              <a:rPr lang="en-US" sz="2000" dirty="0"/>
              <a:t>may need </a:t>
            </a:r>
            <a:r>
              <a:rPr lang="en-US" sz="2000" i="1" dirty="0"/>
              <a:t>k </a:t>
            </a:r>
            <a:r>
              <a:rPr lang="en-US" sz="2000" dirty="0"/>
              <a:t>more instances of resource type </a:t>
            </a:r>
            <a:r>
              <a:rPr lang="en-US" sz="2000" i="1" dirty="0" err="1"/>
              <a:t>Rj</a:t>
            </a:r>
            <a:r>
              <a:rPr lang="en-US" sz="2000" i="1" dirty="0"/>
              <a:t> </a:t>
            </a:r>
            <a:r>
              <a:rPr lang="en-US" sz="2000" dirty="0"/>
              <a:t>to complete its task. Note that </a:t>
            </a:r>
            <a:r>
              <a:rPr lang="en-US" sz="2000" i="1" dirty="0"/>
              <a:t>Need[</a:t>
            </a:r>
            <a:r>
              <a:rPr lang="en-US" sz="2000" i="1" dirty="0" err="1"/>
              <a:t>i</a:t>
            </a:r>
            <a:r>
              <a:rPr lang="en-US" sz="2000" i="1" dirty="0"/>
              <a:t>][j] </a:t>
            </a:r>
            <a:r>
              <a:rPr lang="en-US" sz="2000" dirty="0"/>
              <a:t>equals </a:t>
            </a:r>
            <a:r>
              <a:rPr lang="en-US" sz="2000" i="1" dirty="0"/>
              <a:t>Max[</a:t>
            </a:r>
            <a:r>
              <a:rPr lang="en-US" sz="2000" i="1" dirty="0" err="1"/>
              <a:t>i</a:t>
            </a:r>
            <a:r>
              <a:rPr lang="en-US" sz="2000" i="1" dirty="0"/>
              <a:t>][j]</a:t>
            </a:r>
            <a:r>
              <a:rPr lang="en-US" sz="2000" dirty="0"/>
              <a:t>- </a:t>
            </a:r>
            <a:r>
              <a:rPr lang="en-US" sz="2000" i="1" dirty="0"/>
              <a:t>Allocation [</a:t>
            </a:r>
            <a:r>
              <a:rPr lang="en-US" sz="2000" i="1" dirty="0" err="1"/>
              <a:t>i</a:t>
            </a:r>
            <a:r>
              <a:rPr lang="en-US" sz="2000" i="1" dirty="0"/>
              <a:t>][j].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60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Continued…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83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We can now present the algorithm for finding out whether or not a system is in a safe state. This algorithm can be described as follows.</a:t>
            </a:r>
          </a:p>
          <a:p>
            <a:pPr marL="457200" indent="-457200">
              <a:buAutoNum type="arabicPeriod"/>
            </a:pPr>
            <a:r>
              <a:rPr lang="en-US" sz="2000" dirty="0"/>
              <a:t>Let </a:t>
            </a:r>
            <a:r>
              <a:rPr lang="en-US" sz="2000" i="1" dirty="0"/>
              <a:t>Work </a:t>
            </a:r>
            <a:r>
              <a:rPr lang="en-US" sz="2000" dirty="0"/>
              <a:t>and </a:t>
            </a:r>
            <a:r>
              <a:rPr lang="en-US" sz="2000" i="1" dirty="0"/>
              <a:t>Finish </a:t>
            </a:r>
            <a:r>
              <a:rPr lang="en-US" sz="2000" dirty="0"/>
              <a:t>be vectors of length </a:t>
            </a:r>
            <a:r>
              <a:rPr lang="en-US" sz="2000" i="1" dirty="0"/>
              <a:t>m </a:t>
            </a:r>
            <a:r>
              <a:rPr lang="en-US" sz="2000" dirty="0"/>
              <a:t>and </a:t>
            </a:r>
            <a:r>
              <a:rPr lang="en-US" sz="2000" i="1" dirty="0"/>
              <a:t>n, </a:t>
            </a:r>
            <a:r>
              <a:rPr lang="en-US" sz="2000" dirty="0"/>
              <a:t>respectively. Initialize </a:t>
            </a:r>
            <a:r>
              <a:rPr lang="en-US" sz="2000" i="1" dirty="0"/>
              <a:t>Work= Available </a:t>
            </a:r>
            <a:r>
              <a:rPr lang="en-US" sz="2000" dirty="0"/>
              <a:t>and </a:t>
            </a:r>
            <a:r>
              <a:rPr lang="en-US" sz="2000" i="1" dirty="0"/>
              <a:t>Finish[</a:t>
            </a:r>
            <a:r>
              <a:rPr lang="en-US" sz="2000" i="1" dirty="0" err="1"/>
              <a:t>i</a:t>
            </a:r>
            <a:r>
              <a:rPr lang="en-US" sz="2000" i="1" dirty="0"/>
              <a:t>] =false </a:t>
            </a:r>
            <a:r>
              <a:rPr lang="en-US" sz="2000" dirty="0"/>
              <a:t>for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= 0, 1, ... , </a:t>
            </a:r>
            <a:r>
              <a:rPr lang="en-US" sz="2000" i="1" dirty="0"/>
              <a:t>n </a:t>
            </a:r>
            <a:r>
              <a:rPr lang="en-US" sz="2000" dirty="0"/>
              <a:t>- 1.</a:t>
            </a:r>
          </a:p>
          <a:p>
            <a:pPr marL="457200" indent="-457200">
              <a:buAutoNum type="arabicPeriod"/>
            </a:pPr>
            <a:r>
              <a:rPr lang="en-US" sz="2000" dirty="0"/>
              <a:t>Find an index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such that both</a:t>
            </a:r>
          </a:p>
          <a:p>
            <a:pPr marL="0" indent="0">
              <a:buNone/>
            </a:pPr>
            <a:r>
              <a:rPr lang="en-US" sz="2000" dirty="0"/>
              <a:t>	a. </a:t>
            </a:r>
            <a:r>
              <a:rPr lang="en-US" sz="2000" i="1" dirty="0"/>
              <a:t>Finish[</a:t>
            </a:r>
            <a:r>
              <a:rPr lang="en-US" sz="2000" i="1" dirty="0" err="1"/>
              <a:t>i</a:t>
            </a:r>
            <a:r>
              <a:rPr lang="en-US" sz="2000" i="1" dirty="0"/>
              <a:t>] ==false</a:t>
            </a:r>
          </a:p>
          <a:p>
            <a:pPr marL="0" indent="0">
              <a:buNone/>
            </a:pPr>
            <a:r>
              <a:rPr lang="en-US" sz="2000" dirty="0"/>
              <a:t>	b. </a:t>
            </a:r>
            <a:r>
              <a:rPr lang="en-US" sz="2000" i="1" dirty="0" err="1"/>
              <a:t>Needi</a:t>
            </a:r>
            <a:r>
              <a:rPr lang="en-US" sz="2000" i="1" dirty="0"/>
              <a:t> &lt;=</a:t>
            </a:r>
            <a:r>
              <a:rPr lang="en-US" sz="2000" dirty="0"/>
              <a:t> </a:t>
            </a:r>
            <a:r>
              <a:rPr lang="en-US" sz="2000" i="1" dirty="0"/>
              <a:t>Work</a:t>
            </a:r>
          </a:p>
          <a:p>
            <a:pPr marL="0" indent="0">
              <a:buNone/>
            </a:pPr>
            <a:r>
              <a:rPr lang="en-US" sz="2000" dirty="0"/>
              <a:t>If no such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exists, go to step 4.</a:t>
            </a:r>
          </a:p>
          <a:p>
            <a:pPr marL="0" indent="0">
              <a:buNone/>
            </a:pPr>
            <a:r>
              <a:rPr lang="en-US" sz="2000" i="1" dirty="0"/>
              <a:t>3.     Work </a:t>
            </a:r>
            <a:r>
              <a:rPr lang="en-US" sz="2000" dirty="0"/>
              <a:t>= </a:t>
            </a:r>
            <a:r>
              <a:rPr lang="en-US" sz="2000" i="1" dirty="0"/>
              <a:t>Work </a:t>
            </a:r>
            <a:r>
              <a:rPr lang="en-US" sz="2000" dirty="0"/>
              <a:t>+ </a:t>
            </a:r>
            <a:r>
              <a:rPr lang="en-US" sz="2000" i="1" dirty="0"/>
              <a:t>Allocation;</a:t>
            </a:r>
          </a:p>
          <a:p>
            <a:pPr marL="0" indent="0">
              <a:buNone/>
            </a:pPr>
            <a:r>
              <a:rPr lang="en-US" sz="2000" i="1" dirty="0"/>
              <a:t>	Finish[</a:t>
            </a:r>
            <a:r>
              <a:rPr lang="en-US" sz="2000" i="1" dirty="0" err="1"/>
              <a:t>i</a:t>
            </a:r>
            <a:r>
              <a:rPr lang="en-US" sz="2000" i="1" dirty="0"/>
              <a:t>] </a:t>
            </a:r>
            <a:r>
              <a:rPr lang="en-US" sz="2000" dirty="0"/>
              <a:t>= </a:t>
            </a:r>
            <a:r>
              <a:rPr lang="en-US" sz="2000" i="1" dirty="0"/>
              <a:t>true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dirty="0"/>
              <a:t>Go to step 2.</a:t>
            </a:r>
          </a:p>
          <a:p>
            <a:pPr marL="0" indent="0">
              <a:buNone/>
            </a:pPr>
            <a:r>
              <a:rPr lang="en-US" sz="2000" dirty="0"/>
              <a:t>4. If </a:t>
            </a:r>
            <a:r>
              <a:rPr lang="en-US" sz="2000" i="1" dirty="0"/>
              <a:t>Finish[</a:t>
            </a:r>
            <a:r>
              <a:rPr lang="en-US" sz="2000" i="1" dirty="0" err="1"/>
              <a:t>i</a:t>
            </a:r>
            <a:r>
              <a:rPr lang="en-US" sz="2000" i="1" dirty="0"/>
              <a:t>] ==true </a:t>
            </a:r>
            <a:r>
              <a:rPr lang="en-US" sz="2000" dirty="0"/>
              <a:t>for all </a:t>
            </a:r>
            <a:r>
              <a:rPr lang="en-US" sz="2000" i="1" dirty="0" err="1"/>
              <a:t>i</a:t>
            </a:r>
            <a:r>
              <a:rPr lang="en-US" sz="2000" i="1" dirty="0"/>
              <a:t>, </a:t>
            </a:r>
            <a:r>
              <a:rPr lang="en-US" sz="2000" dirty="0"/>
              <a:t>then the system is in a safe state.</a:t>
            </a:r>
          </a:p>
          <a:p>
            <a:r>
              <a:rPr lang="en-US" sz="2000" dirty="0"/>
              <a:t>This algorithm may require an order of </a:t>
            </a:r>
            <a:r>
              <a:rPr lang="en-US" sz="2000" i="1" dirty="0"/>
              <a:t>m </a:t>
            </a:r>
            <a:r>
              <a:rPr lang="en-US" sz="2000" dirty="0"/>
              <a:t>x </a:t>
            </a:r>
            <a:r>
              <a:rPr lang="en-US" sz="2000" i="1" dirty="0"/>
              <a:t>n^2 </a:t>
            </a:r>
            <a:r>
              <a:rPr lang="en-US" sz="2000" dirty="0"/>
              <a:t>operations to determine whether a state is safe.</a:t>
            </a:r>
          </a:p>
        </p:txBody>
      </p:sp>
    </p:spTree>
    <p:extLst>
      <p:ext uri="{BB962C8B-B14F-4D97-AF65-F5344CB8AC3E}">
        <p14:creationId xmlns:p14="http://schemas.microsoft.com/office/powerpoint/2010/main" val="6633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/>
          </a:bodyPr>
          <a:lstStyle/>
          <a:p>
            <a:r>
              <a:rPr lang="en-US" sz="2400" b="1" dirty="0"/>
              <a:t>7.6.3 Detection-Algorithm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440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When should we invoke the detection algorithm? The answer depends on </a:t>
            </a:r>
            <a:r>
              <a:rPr lang="en-US" sz="2000" dirty="0" smtClean="0"/>
              <a:t>two factors:</a:t>
            </a:r>
            <a:endParaRPr lang="en-US" sz="2000" dirty="0"/>
          </a:p>
          <a:p>
            <a:r>
              <a:rPr lang="en-US" sz="2000" dirty="0"/>
              <a:t>How </a:t>
            </a:r>
            <a:r>
              <a:rPr lang="en-US" sz="2000" i="1" dirty="0"/>
              <a:t>often </a:t>
            </a:r>
            <a:r>
              <a:rPr lang="en-US" sz="2000" dirty="0"/>
              <a:t>is a deadlock likely to occur?</a:t>
            </a:r>
          </a:p>
          <a:p>
            <a:r>
              <a:rPr lang="en-US" sz="2000" dirty="0"/>
              <a:t>How </a:t>
            </a:r>
            <a:r>
              <a:rPr lang="en-US" sz="2000" i="1" dirty="0"/>
              <a:t>many </a:t>
            </a:r>
            <a:r>
              <a:rPr lang="en-US" sz="2000" dirty="0"/>
              <a:t>processes will be affected by deadlock when it happens</a:t>
            </a:r>
            <a:r>
              <a:rPr lang="en-US" sz="2000" dirty="0" smtClean="0"/>
              <a:t>?</a:t>
            </a:r>
          </a:p>
          <a:p>
            <a:pPr algn="just"/>
            <a:r>
              <a:rPr lang="en-US" sz="2000" dirty="0"/>
              <a:t>If deadlocks occur frequently, then the detection algorithm should be </a:t>
            </a:r>
            <a:r>
              <a:rPr lang="en-US" sz="2000" dirty="0" smtClean="0"/>
              <a:t>invoked frequently. Resources </a:t>
            </a:r>
            <a:r>
              <a:rPr lang="en-US" sz="2000" dirty="0"/>
              <a:t>allocated to deadlocked processes will be idle until </a:t>
            </a:r>
            <a:r>
              <a:rPr lang="en-US" sz="2000" dirty="0" smtClean="0"/>
              <a:t>the deadlock </a:t>
            </a:r>
            <a:r>
              <a:rPr lang="en-US" sz="2000" dirty="0"/>
              <a:t>can be broken. In addition, the number of processes involved in </a:t>
            </a:r>
            <a:r>
              <a:rPr lang="en-US" sz="2000" dirty="0" smtClean="0"/>
              <a:t>the deadlock </a:t>
            </a:r>
            <a:r>
              <a:rPr lang="en-US" sz="2000" dirty="0"/>
              <a:t>cycle may grow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Deadlocks occur only when some process makes a request that cannot </a:t>
            </a:r>
            <a:r>
              <a:rPr lang="en-US" sz="2000" dirty="0" smtClean="0"/>
              <a:t>be granted </a:t>
            </a:r>
            <a:r>
              <a:rPr lang="en-US" sz="2000" dirty="0"/>
              <a:t>immediately. This request may be the final request that completes </a:t>
            </a:r>
            <a:r>
              <a:rPr lang="en-US" sz="2000" dirty="0" smtClean="0"/>
              <a:t>a chain </a:t>
            </a:r>
            <a:r>
              <a:rPr lang="en-US" sz="2000" dirty="0"/>
              <a:t>of waiting processes. In the extreme, then, we can invoke the </a:t>
            </a:r>
            <a:r>
              <a:rPr lang="en-US" sz="2000" dirty="0" smtClean="0"/>
              <a:t>deadlock detection</a:t>
            </a:r>
            <a:r>
              <a:rPr lang="en-US" sz="2000" dirty="0"/>
              <a:t> </a:t>
            </a:r>
            <a:r>
              <a:rPr lang="en-US" sz="2000" dirty="0" smtClean="0"/>
              <a:t>algorithm </a:t>
            </a:r>
            <a:r>
              <a:rPr lang="en-US" sz="2000" dirty="0"/>
              <a:t>every time a request for allocation cannot be </a:t>
            </a:r>
            <a:r>
              <a:rPr lang="en-US" sz="2000" dirty="0" smtClean="0"/>
              <a:t>granted immediately</a:t>
            </a:r>
            <a:r>
              <a:rPr lang="en-US" sz="2000" dirty="0"/>
              <a:t>. In this case, we can identify not only the deadlocked set </a:t>
            </a:r>
            <a:r>
              <a:rPr lang="en-US" sz="2000" dirty="0" smtClean="0"/>
              <a:t>of processes </a:t>
            </a:r>
            <a:r>
              <a:rPr lang="en-US" sz="2000" dirty="0"/>
              <a:t>but also the specific process that "caused" the </a:t>
            </a:r>
            <a:r>
              <a:rPr lang="en-US" sz="2000" dirty="0" smtClean="0"/>
              <a:t>deadlock.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14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7.7 Recovery from deadlock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228"/>
            <a:ext cx="10515600" cy="5244876"/>
          </a:xfrm>
        </p:spPr>
        <p:txBody>
          <a:bodyPr>
            <a:normAutofit/>
          </a:bodyPr>
          <a:lstStyle/>
          <a:p>
            <a:r>
              <a:rPr lang="en-US" sz="2000" dirty="0"/>
              <a:t>When a detection algorithm determines that a deadlock exists, several </a:t>
            </a:r>
            <a:r>
              <a:rPr lang="en-US" sz="2000" dirty="0" smtClean="0"/>
              <a:t>alternatives are </a:t>
            </a:r>
            <a:r>
              <a:rPr lang="en-US" sz="2000" dirty="0"/>
              <a:t>available. One possibility is to inform the operator that a </a:t>
            </a:r>
            <a:r>
              <a:rPr lang="en-US" sz="2000" dirty="0" smtClean="0"/>
              <a:t>deadlock has </a:t>
            </a:r>
            <a:r>
              <a:rPr lang="en-US" sz="2000" dirty="0"/>
              <a:t>occurred and to let the operator deal with the deadlock manually. </a:t>
            </a:r>
            <a:r>
              <a:rPr lang="en-US" sz="2000" dirty="0" smtClean="0"/>
              <a:t>Another possibility </a:t>
            </a:r>
            <a:r>
              <a:rPr lang="en-US" sz="2000" dirty="0"/>
              <a:t>is to let the system </a:t>
            </a:r>
            <a:r>
              <a:rPr lang="en-US" sz="2000" i="1" dirty="0"/>
              <a:t>recover </a:t>
            </a:r>
            <a:r>
              <a:rPr lang="en-US" sz="2000" dirty="0"/>
              <a:t>from the deadlock automatically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7.7.1 Process </a:t>
            </a:r>
            <a:r>
              <a:rPr lang="en-US" sz="2000" b="1" dirty="0" smtClean="0"/>
              <a:t>Termination</a:t>
            </a:r>
          </a:p>
          <a:p>
            <a:r>
              <a:rPr lang="en-US" sz="2000" dirty="0"/>
              <a:t>To eliminate deadlocks by aborting a process, we use one of two methods. </a:t>
            </a:r>
            <a:r>
              <a:rPr lang="en-US" sz="2000" dirty="0" smtClean="0"/>
              <a:t>In both </a:t>
            </a:r>
            <a:r>
              <a:rPr lang="en-US" sz="2000" dirty="0"/>
              <a:t>methods, the system reclaims all resources allocated to the </a:t>
            </a:r>
            <a:r>
              <a:rPr lang="en-US" sz="2000" dirty="0" smtClean="0"/>
              <a:t>terminated processes.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Abort </a:t>
            </a:r>
            <a:r>
              <a:rPr lang="en-US" sz="2000" dirty="0"/>
              <a:t>all deadlocked processes. This method clearly will break </a:t>
            </a:r>
            <a:r>
              <a:rPr lang="en-US" sz="2000" dirty="0" smtClean="0"/>
              <a:t>the deadlock </a:t>
            </a:r>
            <a:r>
              <a:rPr lang="en-US" sz="2000" dirty="0"/>
              <a:t>cycle, but at great expense; the deadlocked processes may </a:t>
            </a:r>
            <a:r>
              <a:rPr lang="en-US" sz="2000" dirty="0" smtClean="0"/>
              <a:t>have computed </a:t>
            </a:r>
            <a:r>
              <a:rPr lang="en-US" sz="2000" dirty="0"/>
              <a:t>for a long time, and the results of these partial </a:t>
            </a:r>
            <a:r>
              <a:rPr lang="en-US" sz="2000" dirty="0" smtClean="0"/>
              <a:t>computations must </a:t>
            </a:r>
            <a:r>
              <a:rPr lang="en-US" sz="2000" dirty="0"/>
              <a:t>be discarded and probably will have to be recomputed </a:t>
            </a:r>
            <a:r>
              <a:rPr lang="en-US" sz="2000" dirty="0" smtClean="0"/>
              <a:t>later.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Abort </a:t>
            </a:r>
            <a:r>
              <a:rPr lang="en-US" sz="2000" dirty="0"/>
              <a:t>one process at a time until the deadlock cycle is eliminated. </a:t>
            </a:r>
            <a:r>
              <a:rPr lang="en-US" sz="2000" dirty="0" smtClean="0"/>
              <a:t>This method </a:t>
            </a:r>
            <a:r>
              <a:rPr lang="en-US" sz="2000" dirty="0"/>
              <a:t>incurs considerable overhead, since after each process is aborted, </a:t>
            </a:r>
            <a:r>
              <a:rPr lang="en-US" sz="2000" dirty="0" smtClean="0"/>
              <a:t>a deadlock-detection algorithm must </a:t>
            </a:r>
            <a:r>
              <a:rPr lang="en-US" sz="2000" dirty="0"/>
              <a:t>be invoked to determine whether </a:t>
            </a:r>
            <a:r>
              <a:rPr lang="en-US" sz="2000" dirty="0" smtClean="0"/>
              <a:t>any processes </a:t>
            </a:r>
            <a:r>
              <a:rPr lang="en-US" sz="2000" dirty="0"/>
              <a:t>are still deadlocked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Aborting a process may not be easy. If the process was in the midst </a:t>
            </a:r>
            <a:r>
              <a:rPr lang="en-US" sz="2000" dirty="0" smtClean="0"/>
              <a:t>of updating </a:t>
            </a:r>
            <a:r>
              <a:rPr lang="en-US" sz="2000" dirty="0"/>
              <a:t>a file, terminating it will leave that file in an incorrect state. </a:t>
            </a:r>
            <a:r>
              <a:rPr lang="en-US" sz="2000" dirty="0" smtClean="0"/>
              <a:t>Similarly, if </a:t>
            </a:r>
            <a:r>
              <a:rPr lang="en-US" sz="2000" dirty="0"/>
              <a:t>the process was in the midst of printing data on a printer, the system </a:t>
            </a:r>
            <a:r>
              <a:rPr lang="en-US" sz="2000" dirty="0" smtClean="0"/>
              <a:t>must reset </a:t>
            </a:r>
            <a:r>
              <a:rPr lang="en-US" sz="2000" dirty="0"/>
              <a:t>the printer to a correct state before printing the next job.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Continued…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4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If the partial termination method is used, then we must determine </a:t>
            </a:r>
            <a:r>
              <a:rPr lang="en-US" sz="2000" dirty="0" smtClean="0"/>
              <a:t>which deadlocked </a:t>
            </a:r>
            <a:r>
              <a:rPr lang="en-US" sz="2000" dirty="0"/>
              <a:t>process (or processes) should be </a:t>
            </a:r>
            <a:r>
              <a:rPr lang="en-US" sz="2000" dirty="0" smtClean="0"/>
              <a:t>terminated.</a:t>
            </a:r>
          </a:p>
          <a:p>
            <a:pPr marL="0" indent="0">
              <a:buNone/>
            </a:pPr>
            <a:r>
              <a:rPr lang="en-US" sz="2000" dirty="0"/>
              <a:t>Many factors may affect which process is chosen, </a:t>
            </a:r>
            <a:r>
              <a:rPr lang="en-US" sz="2000" dirty="0" smtClean="0"/>
              <a:t>including:</a:t>
            </a:r>
          </a:p>
          <a:p>
            <a:r>
              <a:rPr lang="en-US" sz="2000" dirty="0"/>
              <a:t>What the priority of the process is</a:t>
            </a:r>
          </a:p>
          <a:p>
            <a:r>
              <a:rPr lang="en-US" sz="2000" dirty="0" smtClean="0"/>
              <a:t>How </a:t>
            </a:r>
            <a:r>
              <a:rPr lang="en-US" sz="2000" dirty="0"/>
              <a:t>long the process has computed and how much longer the process</a:t>
            </a:r>
          </a:p>
          <a:p>
            <a:r>
              <a:rPr lang="en-US" sz="2000" dirty="0"/>
              <a:t>will compute before completing its designated task</a:t>
            </a:r>
          </a:p>
          <a:p>
            <a:r>
              <a:rPr lang="en-US" sz="2000" dirty="0"/>
              <a:t>How many and what types of resources the process has used (for example,</a:t>
            </a:r>
          </a:p>
          <a:p>
            <a:r>
              <a:rPr lang="en-US" sz="2000" dirty="0"/>
              <a:t>whether the resources are simple to preempt)</a:t>
            </a:r>
          </a:p>
          <a:p>
            <a:r>
              <a:rPr lang="en-US" sz="2000" dirty="0"/>
              <a:t>How many more resources the process needs in order to complete</a:t>
            </a:r>
          </a:p>
          <a:p>
            <a:r>
              <a:rPr lang="en-US" sz="2000" dirty="0" smtClean="0"/>
              <a:t>How </a:t>
            </a:r>
            <a:r>
              <a:rPr lang="en-US" sz="2000" dirty="0"/>
              <a:t>many processes will need to be terminated</a:t>
            </a:r>
          </a:p>
          <a:p>
            <a:r>
              <a:rPr lang="en-US" sz="2000" dirty="0"/>
              <a:t>Whether the process is interactive or batch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88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Continued…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set of processes is in a deadlocked state when every process in the set </a:t>
            </a:r>
            <a:r>
              <a:rPr lang="en-US" sz="2000" dirty="0" smtClean="0"/>
              <a:t>is waiting </a:t>
            </a:r>
            <a:r>
              <a:rPr lang="en-US" sz="2000" dirty="0"/>
              <a:t>for an event that can be caused only by another process in the set. </a:t>
            </a:r>
            <a:r>
              <a:rPr lang="en-US" sz="2000" dirty="0" smtClean="0"/>
              <a:t>The events </a:t>
            </a:r>
            <a:r>
              <a:rPr lang="en-US" sz="2000" dirty="0"/>
              <a:t>with which we are mainly concerned here are resource acquisition </a:t>
            </a:r>
            <a:r>
              <a:rPr lang="en-US" sz="2000" dirty="0" smtClean="0"/>
              <a:t>and release.</a:t>
            </a:r>
          </a:p>
          <a:p>
            <a:pPr algn="just"/>
            <a:r>
              <a:rPr lang="en-US" sz="2000" dirty="0"/>
              <a:t>To illustrate a deadlocked state, consider a system with three CD RW </a:t>
            </a:r>
            <a:r>
              <a:rPr lang="en-US" sz="2000" dirty="0" smtClean="0"/>
              <a:t>drives. Suppose </a:t>
            </a:r>
            <a:r>
              <a:rPr lang="en-US" sz="2000" dirty="0"/>
              <a:t>each of three processes holds one of these CD RW drives. If each </a:t>
            </a:r>
            <a:r>
              <a:rPr lang="en-US" sz="2000" dirty="0" smtClean="0"/>
              <a:t>process </a:t>
            </a:r>
            <a:r>
              <a:rPr lang="en-US" sz="2000" dirty="0"/>
              <a:t>now requests another drive, the three processes will be in a deadlocked </a:t>
            </a:r>
            <a:r>
              <a:rPr lang="en-US" sz="2000" dirty="0" smtClean="0"/>
              <a:t>state. Each </a:t>
            </a:r>
            <a:r>
              <a:rPr lang="en-US" sz="2000" dirty="0"/>
              <a:t>is waiting for the event "CD RW is released," which can be caused </a:t>
            </a:r>
            <a:r>
              <a:rPr lang="en-US" sz="2000" dirty="0" smtClean="0"/>
              <a:t>only by </a:t>
            </a:r>
            <a:r>
              <a:rPr lang="en-US" sz="2000" dirty="0"/>
              <a:t>one of the other waiting processes. This example illustrates a </a:t>
            </a:r>
            <a:r>
              <a:rPr lang="en-US" sz="2000" dirty="0" smtClean="0"/>
              <a:t>deadlock involving </a:t>
            </a:r>
            <a:r>
              <a:rPr lang="en-US" sz="2000" dirty="0"/>
              <a:t>the same resource type.</a:t>
            </a:r>
          </a:p>
        </p:txBody>
      </p:sp>
    </p:spTree>
    <p:extLst>
      <p:ext uri="{BB962C8B-B14F-4D97-AF65-F5344CB8AC3E}">
        <p14:creationId xmlns:p14="http://schemas.microsoft.com/office/powerpoint/2010/main" val="38496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/>
          </a:bodyPr>
          <a:lstStyle/>
          <a:p>
            <a:r>
              <a:rPr lang="en-US" sz="2400" b="1" dirty="0"/>
              <a:t>7.7.2 Resource Preemption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65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To eliminate deadlocks using resource preemption, we successively </a:t>
            </a:r>
            <a:r>
              <a:rPr lang="en-US" sz="2000" dirty="0" smtClean="0"/>
              <a:t>preempt some </a:t>
            </a:r>
            <a:r>
              <a:rPr lang="en-US" sz="2000" dirty="0"/>
              <a:t>resources from processes and give these resources to other processes </a:t>
            </a:r>
            <a:r>
              <a:rPr lang="en-US" sz="2000" dirty="0" smtClean="0"/>
              <a:t>until the </a:t>
            </a:r>
            <a:r>
              <a:rPr lang="en-US" sz="2000" dirty="0"/>
              <a:t>deadlock cycle is </a:t>
            </a:r>
            <a:r>
              <a:rPr lang="en-US" sz="2000" dirty="0" smtClean="0"/>
              <a:t>broken. </a:t>
            </a:r>
          </a:p>
          <a:p>
            <a:r>
              <a:rPr lang="en-US" sz="2000" dirty="0"/>
              <a:t>If preemption is required to deal with deadlocks, then three issues need </a:t>
            </a:r>
            <a:r>
              <a:rPr lang="en-US" sz="2000" dirty="0" smtClean="0"/>
              <a:t>to be </a:t>
            </a:r>
            <a:r>
              <a:rPr lang="en-US" sz="2000" dirty="0"/>
              <a:t>addressed</a:t>
            </a:r>
            <a:r>
              <a:rPr lang="en-US" sz="2000" dirty="0" smtClean="0"/>
              <a:t>:</a:t>
            </a:r>
          </a:p>
          <a:p>
            <a:pPr marL="457200" indent="-457200">
              <a:buAutoNum type="arabicPeriod"/>
            </a:pPr>
            <a:r>
              <a:rPr lang="en-US" sz="2000" b="1" dirty="0" smtClean="0"/>
              <a:t>Selecting </a:t>
            </a:r>
            <a:r>
              <a:rPr lang="en-US" sz="2000" b="1" dirty="0"/>
              <a:t>a victim. </a:t>
            </a:r>
            <a:r>
              <a:rPr lang="en-US" sz="2000" dirty="0"/>
              <a:t>Which resources and which processes are to </a:t>
            </a:r>
            <a:r>
              <a:rPr lang="en-US" sz="2000" dirty="0" smtClean="0"/>
              <a:t>be preempted</a:t>
            </a:r>
            <a:r>
              <a:rPr lang="en-US" sz="2000" dirty="0"/>
              <a:t>? As in process </a:t>
            </a:r>
            <a:r>
              <a:rPr lang="en-US" sz="2000" dirty="0" smtClean="0"/>
              <a:t>termination, </a:t>
            </a:r>
            <a:r>
              <a:rPr lang="en-US" sz="2000" dirty="0"/>
              <a:t>we must determine the order </a:t>
            </a:r>
            <a:r>
              <a:rPr lang="en-US" sz="2000" dirty="0" smtClean="0"/>
              <a:t>of preemption </a:t>
            </a:r>
            <a:r>
              <a:rPr lang="en-US" sz="2000" dirty="0"/>
              <a:t>to minimize cost. Cost factors may include such </a:t>
            </a:r>
            <a:r>
              <a:rPr lang="en-US" sz="2000" dirty="0" smtClean="0"/>
              <a:t>parameters as </a:t>
            </a:r>
            <a:r>
              <a:rPr lang="en-US" sz="2000" dirty="0"/>
              <a:t>the number of resources a deadlocked process is holding and </a:t>
            </a:r>
            <a:r>
              <a:rPr lang="en-US" sz="2000" dirty="0" smtClean="0"/>
              <a:t>the amount </a:t>
            </a:r>
            <a:r>
              <a:rPr lang="en-US" sz="2000" dirty="0"/>
              <a:t>of time the process has thus far consumed during its </a:t>
            </a:r>
            <a:r>
              <a:rPr lang="en-US" sz="2000" dirty="0" smtClean="0"/>
              <a:t>execution.</a:t>
            </a:r>
          </a:p>
          <a:p>
            <a:pPr marL="457200" indent="-457200">
              <a:buAutoNum type="arabicPeriod"/>
            </a:pPr>
            <a:r>
              <a:rPr lang="en-US" sz="2000" b="1" dirty="0" smtClean="0"/>
              <a:t>Rollback</a:t>
            </a:r>
            <a:r>
              <a:rPr lang="en-US" sz="2000" b="1" dirty="0"/>
              <a:t>. </a:t>
            </a:r>
            <a:r>
              <a:rPr lang="en-US" sz="2000" dirty="0"/>
              <a:t>If we preempt a resource from a process, what should be </a:t>
            </a:r>
            <a:r>
              <a:rPr lang="en-US" sz="2000" dirty="0" smtClean="0"/>
              <a:t>done with </a:t>
            </a:r>
            <a:r>
              <a:rPr lang="en-US" sz="2000" dirty="0"/>
              <a:t>that process? Clearly, it cannot </a:t>
            </a:r>
            <a:r>
              <a:rPr lang="en-US" sz="2000" dirty="0" smtClean="0"/>
              <a:t>continue </a:t>
            </a:r>
            <a:r>
              <a:rPr lang="en-US" sz="2000" dirty="0"/>
              <a:t>with its normal execution; </a:t>
            </a:r>
            <a:r>
              <a:rPr lang="en-US" sz="2000" dirty="0" smtClean="0"/>
              <a:t>it is </a:t>
            </a:r>
            <a:r>
              <a:rPr lang="en-US" sz="2000" dirty="0"/>
              <a:t>missing some needed resource. We must roll back the process to </a:t>
            </a:r>
            <a:r>
              <a:rPr lang="en-US" sz="2000" dirty="0" smtClean="0"/>
              <a:t>some safe </a:t>
            </a:r>
            <a:r>
              <a:rPr lang="en-US" sz="2000" dirty="0"/>
              <a:t>state and restart it from that </a:t>
            </a:r>
            <a:r>
              <a:rPr lang="en-US" sz="2000" dirty="0" smtClean="0"/>
              <a:t>state.</a:t>
            </a:r>
          </a:p>
          <a:p>
            <a:pPr marL="457200" indent="-457200">
              <a:buAutoNum type="arabicPeriod"/>
            </a:pPr>
            <a:r>
              <a:rPr lang="en-US" sz="2000" b="1" dirty="0" smtClean="0"/>
              <a:t>Starvation</a:t>
            </a:r>
            <a:r>
              <a:rPr lang="en-US" sz="2000" b="1" dirty="0"/>
              <a:t>. </a:t>
            </a:r>
            <a:r>
              <a:rPr lang="en-US" sz="2000" dirty="0"/>
              <a:t>How do we ensure that starvation will not occur? That </a:t>
            </a:r>
            <a:r>
              <a:rPr lang="en-US" sz="2000" dirty="0" smtClean="0"/>
              <a:t>is, how </a:t>
            </a:r>
            <a:r>
              <a:rPr lang="en-US" sz="2000" dirty="0"/>
              <a:t>can we guarantee that resources will not always be preempted </a:t>
            </a:r>
            <a:r>
              <a:rPr lang="en-US" sz="2000" dirty="0" smtClean="0"/>
              <a:t>from the </a:t>
            </a:r>
            <a:r>
              <a:rPr lang="en-US" sz="2000" dirty="0"/>
              <a:t>same process?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97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Deadlock Characterization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In a deadlock, processes never finish executing, and system resources are </a:t>
            </a:r>
            <a:r>
              <a:rPr lang="en-US" sz="2000" dirty="0" smtClean="0"/>
              <a:t>tied up</a:t>
            </a:r>
            <a:r>
              <a:rPr lang="en-US" sz="2000" dirty="0"/>
              <a:t>, preventing other jobs from </a:t>
            </a:r>
            <a:r>
              <a:rPr lang="en-US" sz="2000" dirty="0" smtClean="0"/>
              <a:t>starting. </a:t>
            </a:r>
          </a:p>
          <a:p>
            <a:pPr marL="0" indent="0">
              <a:buNone/>
            </a:pPr>
            <a:r>
              <a:rPr lang="en-US" sz="2000" b="1" dirty="0"/>
              <a:t>7.2.1 Necessary Conditions</a:t>
            </a:r>
          </a:p>
          <a:p>
            <a:pPr marL="0" indent="0">
              <a:buNone/>
            </a:pPr>
            <a:r>
              <a:rPr lang="en-US" sz="2000" dirty="0"/>
              <a:t>A deadlock situation can arise if the following four conditions hold </a:t>
            </a:r>
            <a:r>
              <a:rPr lang="en-US" sz="2000" dirty="0" smtClean="0"/>
              <a:t>simultaneously in </a:t>
            </a:r>
            <a:r>
              <a:rPr lang="en-US" sz="2000" dirty="0"/>
              <a:t>a system:</a:t>
            </a:r>
            <a:endParaRPr lang="en-US" sz="2000" dirty="0" smtClean="0"/>
          </a:p>
          <a:p>
            <a:pPr algn="just"/>
            <a:r>
              <a:rPr lang="en-US" sz="2000" b="1" dirty="0"/>
              <a:t>Mutual exclusion. </a:t>
            </a:r>
            <a:r>
              <a:rPr lang="en-US" sz="2000" dirty="0"/>
              <a:t>At least one resource must be held in a </a:t>
            </a:r>
            <a:r>
              <a:rPr lang="en-US" sz="2000" dirty="0" err="1" smtClean="0"/>
              <a:t>nonsharable</a:t>
            </a:r>
            <a:r>
              <a:rPr lang="en-US" sz="2000" dirty="0" smtClean="0"/>
              <a:t> mode</a:t>
            </a:r>
            <a:r>
              <a:rPr lang="en-US" sz="2000" dirty="0"/>
              <a:t>; that is, only one process at a time can use the resource</a:t>
            </a:r>
            <a:r>
              <a:rPr lang="en-US" sz="2000" dirty="0" smtClean="0"/>
              <a:t>. </a:t>
            </a:r>
            <a:r>
              <a:rPr lang="en-US" sz="2000" dirty="0"/>
              <a:t>If </a:t>
            </a:r>
            <a:r>
              <a:rPr lang="en-US" sz="2000" dirty="0" smtClean="0"/>
              <a:t>another </a:t>
            </a:r>
            <a:r>
              <a:rPr lang="en-US" sz="2000" dirty="0"/>
              <a:t>process requests that resource, the requesting process must be </a:t>
            </a:r>
            <a:r>
              <a:rPr lang="en-US" sz="2000" dirty="0" smtClean="0"/>
              <a:t>delayed until </a:t>
            </a:r>
            <a:r>
              <a:rPr lang="en-US" sz="2000" dirty="0"/>
              <a:t>the resource has been released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Hold and wait. </a:t>
            </a:r>
            <a:r>
              <a:rPr lang="en-US" sz="2000" dirty="0"/>
              <a:t>A process must be holding at least one resource </a:t>
            </a:r>
            <a:r>
              <a:rPr lang="en-US" sz="2000" dirty="0" smtClean="0"/>
              <a:t>and waiting </a:t>
            </a:r>
            <a:r>
              <a:rPr lang="en-US" sz="2000" dirty="0"/>
              <a:t>to acquire additional resources that are </a:t>
            </a:r>
            <a:r>
              <a:rPr lang="en-US" sz="2000" dirty="0" smtClean="0"/>
              <a:t>currently </a:t>
            </a:r>
            <a:r>
              <a:rPr lang="en-US" sz="2000" dirty="0"/>
              <a:t>being held </a:t>
            </a:r>
            <a:r>
              <a:rPr lang="en-US" sz="2000" dirty="0" smtClean="0"/>
              <a:t>by other </a:t>
            </a:r>
            <a:r>
              <a:rPr lang="en-US" sz="2000" dirty="0"/>
              <a:t>processes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No preemption. </a:t>
            </a:r>
            <a:r>
              <a:rPr lang="en-US" sz="2000" dirty="0"/>
              <a:t>Resources cannot be preempted; that is, a resource </a:t>
            </a:r>
            <a:r>
              <a:rPr lang="en-US" sz="2000" dirty="0" smtClean="0"/>
              <a:t>can be </a:t>
            </a:r>
            <a:r>
              <a:rPr lang="en-US" sz="2000" dirty="0"/>
              <a:t>released only voluntarily by the process holding it, after that </a:t>
            </a:r>
            <a:r>
              <a:rPr lang="en-US" sz="2000" dirty="0" smtClean="0"/>
              <a:t>process has </a:t>
            </a:r>
            <a:r>
              <a:rPr lang="en-US" sz="2000" dirty="0"/>
              <a:t>completed its task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Circular wait. </a:t>
            </a:r>
            <a:r>
              <a:rPr lang="en-US" sz="2000" dirty="0"/>
              <a:t>A set { </a:t>
            </a:r>
            <a:r>
              <a:rPr lang="en-US" sz="2000" i="1" dirty="0"/>
              <a:t>P0 , </a:t>
            </a:r>
            <a:r>
              <a:rPr lang="en-US" sz="2000" dirty="0"/>
              <a:t>Pl, ... , </a:t>
            </a:r>
            <a:r>
              <a:rPr lang="en-US" sz="2000" dirty="0" err="1" smtClean="0"/>
              <a:t>Pn</a:t>
            </a:r>
            <a:r>
              <a:rPr lang="en-US" sz="2000" dirty="0" smtClean="0"/>
              <a:t> </a:t>
            </a:r>
            <a:r>
              <a:rPr lang="en-US" sz="2000" dirty="0"/>
              <a:t>} of waiting processes must exist </a:t>
            </a:r>
            <a:r>
              <a:rPr lang="en-US" sz="2000" dirty="0" smtClean="0"/>
              <a:t>such that </a:t>
            </a:r>
            <a:r>
              <a:rPr lang="en-US" sz="2000" i="1" dirty="0"/>
              <a:t>Po </a:t>
            </a:r>
            <a:r>
              <a:rPr lang="en-US" sz="2000" dirty="0"/>
              <a:t>is waiting for a resource held by P1, P1 is waiting for a </a:t>
            </a:r>
            <a:r>
              <a:rPr lang="en-US" sz="2000" dirty="0" smtClean="0"/>
              <a:t>resource held </a:t>
            </a:r>
            <a:r>
              <a:rPr lang="en-US" sz="2000" dirty="0"/>
              <a:t>by P2, ... , Pn-1 is waiting for a resource held by </a:t>
            </a:r>
            <a:r>
              <a:rPr lang="en-US" sz="2000" i="1" dirty="0" err="1" smtClean="0"/>
              <a:t>P</a:t>
            </a:r>
            <a:r>
              <a:rPr lang="en-US" sz="2000" i="1" dirty="0" err="1"/>
              <a:t>n</a:t>
            </a:r>
            <a:r>
              <a:rPr lang="en-US" sz="2000" i="1" dirty="0" smtClean="0"/>
              <a:t> </a:t>
            </a:r>
            <a:r>
              <a:rPr lang="en-US" sz="2000" dirty="0"/>
              <a:t>and </a:t>
            </a:r>
            <a:r>
              <a:rPr lang="en-US" sz="2000" dirty="0" err="1" smtClean="0"/>
              <a:t>Pn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/>
              <a:t>waiting for </a:t>
            </a:r>
            <a:r>
              <a:rPr lang="en-US" sz="2000" dirty="0"/>
              <a:t>a resource held by </a:t>
            </a:r>
            <a:r>
              <a:rPr lang="en-US" sz="2000" i="1" dirty="0"/>
              <a:t>Po.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58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7.2.2 Resource-Allocation Graph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532"/>
            <a:ext cx="10515600" cy="494866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Deadlocks can be described more precisely in terms of a directed graph </a:t>
            </a:r>
            <a:r>
              <a:rPr lang="en-US" sz="2000" dirty="0" smtClean="0"/>
              <a:t>called a system resource allocation </a:t>
            </a:r>
            <a:r>
              <a:rPr lang="en-US" sz="2000" dirty="0"/>
              <a:t>graph. This graph consists of a set of vertices </a:t>
            </a:r>
            <a:r>
              <a:rPr lang="en-US" sz="2000" i="1" dirty="0" smtClean="0"/>
              <a:t>V </a:t>
            </a:r>
            <a:r>
              <a:rPr lang="en-US" sz="2000" dirty="0" smtClean="0"/>
              <a:t>and </a:t>
            </a:r>
            <a:r>
              <a:rPr lang="en-US" sz="2000" dirty="0"/>
              <a:t>a set of edges </a:t>
            </a:r>
            <a:r>
              <a:rPr lang="en-US" sz="2000" i="1" dirty="0"/>
              <a:t>E. </a:t>
            </a:r>
            <a:r>
              <a:rPr lang="en-US" sz="2000" dirty="0"/>
              <a:t>The set of vertices </a:t>
            </a:r>
            <a:r>
              <a:rPr lang="en-US" sz="2000" dirty="0" smtClean="0"/>
              <a:t>V is </a:t>
            </a:r>
            <a:r>
              <a:rPr lang="en-US" sz="2000" dirty="0"/>
              <a:t>partitioned into two different </a:t>
            </a:r>
            <a:r>
              <a:rPr lang="en-US" sz="2000" dirty="0" smtClean="0"/>
              <a:t>types of </a:t>
            </a:r>
            <a:r>
              <a:rPr lang="en-US" sz="2000" dirty="0"/>
              <a:t>nodes: </a:t>
            </a:r>
            <a:r>
              <a:rPr lang="en-US" sz="2000" i="1" dirty="0"/>
              <a:t>P </a:t>
            </a:r>
            <a:r>
              <a:rPr lang="en-US" sz="2000" dirty="0" smtClean="0"/>
              <a:t>= </a:t>
            </a:r>
            <a:r>
              <a:rPr lang="en-US" sz="2000" dirty="0"/>
              <a:t>{ P1, P2, ... , </a:t>
            </a:r>
            <a:r>
              <a:rPr lang="en-US" sz="2000" dirty="0" err="1"/>
              <a:t>Pn</a:t>
            </a:r>
            <a:r>
              <a:rPr lang="en-US" sz="2000" dirty="0"/>
              <a:t>}, the set consisting of all the active processes in </a:t>
            </a:r>
            <a:r>
              <a:rPr lang="en-US" sz="2000" dirty="0" smtClean="0"/>
              <a:t>the system</a:t>
            </a:r>
            <a:r>
              <a:rPr lang="en-US" sz="2000" dirty="0"/>
              <a:t>, and </a:t>
            </a:r>
            <a:r>
              <a:rPr lang="en-US" sz="2000" i="1" dirty="0"/>
              <a:t>R </a:t>
            </a:r>
            <a:r>
              <a:rPr lang="en-US" sz="2000" dirty="0" smtClean="0"/>
              <a:t>= </a:t>
            </a:r>
            <a:r>
              <a:rPr lang="en-US" sz="2000" dirty="0"/>
              <a:t>{R1, R2, ... , </a:t>
            </a:r>
            <a:r>
              <a:rPr lang="en-US" sz="2000" i="1" dirty="0" err="1" smtClean="0"/>
              <a:t>Rm</a:t>
            </a:r>
            <a:r>
              <a:rPr lang="en-US" sz="2000" i="1" dirty="0" smtClean="0"/>
              <a:t>} </a:t>
            </a:r>
            <a:r>
              <a:rPr lang="en-US" sz="2000" dirty="0"/>
              <a:t>the set consisting of all resource types in </a:t>
            </a:r>
            <a:r>
              <a:rPr lang="en-US" sz="2000" dirty="0" smtClean="0"/>
              <a:t>the system.</a:t>
            </a:r>
          </a:p>
          <a:p>
            <a:pPr algn="just"/>
            <a:r>
              <a:rPr lang="en-US" sz="2000" dirty="0"/>
              <a:t>A directed edge from process </a:t>
            </a:r>
            <a:r>
              <a:rPr lang="en-US" sz="2000" dirty="0" smtClean="0"/>
              <a:t>Pi </a:t>
            </a:r>
            <a:r>
              <a:rPr lang="en-US" sz="2000" dirty="0"/>
              <a:t>to resource type </a:t>
            </a:r>
            <a:r>
              <a:rPr lang="en-US" sz="2000" i="1" dirty="0" err="1"/>
              <a:t>Rj</a:t>
            </a:r>
            <a:r>
              <a:rPr lang="en-US" sz="2000" i="1" dirty="0"/>
              <a:t> </a:t>
            </a:r>
            <a:r>
              <a:rPr lang="en-US" sz="2000" dirty="0"/>
              <a:t>is denoted by </a:t>
            </a:r>
            <a:r>
              <a:rPr lang="en-US" sz="2000" i="1" dirty="0" smtClean="0"/>
              <a:t>Pi</a:t>
            </a:r>
            <a:r>
              <a:rPr lang="en-US" sz="2000" dirty="0" smtClean="0"/>
              <a:t>-&gt;</a:t>
            </a:r>
            <a:r>
              <a:rPr lang="en-US" sz="2000" i="1" dirty="0" err="1" smtClean="0"/>
              <a:t>Rj</a:t>
            </a:r>
            <a:r>
              <a:rPr lang="en-US" sz="2000" i="1" dirty="0" smtClean="0"/>
              <a:t>; </a:t>
            </a:r>
            <a:r>
              <a:rPr lang="en-US" sz="2000" dirty="0" smtClean="0"/>
              <a:t>it </a:t>
            </a:r>
            <a:r>
              <a:rPr lang="en-US" sz="2000" dirty="0"/>
              <a:t>signifies that process </a:t>
            </a:r>
            <a:r>
              <a:rPr lang="en-US" sz="2000" i="1" dirty="0" smtClean="0"/>
              <a:t>Pi </a:t>
            </a:r>
            <a:r>
              <a:rPr lang="en-US" sz="2000" dirty="0"/>
              <a:t>has requested an instance of resource type </a:t>
            </a:r>
            <a:r>
              <a:rPr lang="en-US" sz="2000" i="1" dirty="0" err="1"/>
              <a:t>Rj</a:t>
            </a:r>
            <a:r>
              <a:rPr lang="en-US" sz="2000" i="1" dirty="0"/>
              <a:t> </a:t>
            </a:r>
            <a:r>
              <a:rPr lang="en-US" sz="2000" dirty="0" smtClean="0"/>
              <a:t>and is </a:t>
            </a:r>
            <a:r>
              <a:rPr lang="en-US" sz="2000" dirty="0"/>
              <a:t>currently waiting for that resource. A directed edge from resource type </a:t>
            </a:r>
            <a:r>
              <a:rPr lang="en-US" sz="2000" i="1" dirty="0" err="1" smtClean="0"/>
              <a:t>Rj</a:t>
            </a:r>
            <a:r>
              <a:rPr lang="en-US" sz="2000" i="1" dirty="0" smtClean="0"/>
              <a:t> </a:t>
            </a:r>
            <a:r>
              <a:rPr lang="en-US" sz="2000" dirty="0" smtClean="0"/>
              <a:t>to </a:t>
            </a:r>
            <a:r>
              <a:rPr lang="en-US" sz="2000" dirty="0"/>
              <a:t>process </a:t>
            </a:r>
            <a:r>
              <a:rPr lang="en-US" sz="2000" i="1" dirty="0" smtClean="0"/>
              <a:t>Pi </a:t>
            </a:r>
            <a:r>
              <a:rPr lang="en-US" sz="2000" dirty="0"/>
              <a:t>is denoted by </a:t>
            </a:r>
            <a:r>
              <a:rPr lang="en-US" sz="2000" i="1" dirty="0" err="1" smtClean="0"/>
              <a:t>Rj</a:t>
            </a:r>
            <a:r>
              <a:rPr lang="en-US" sz="2000" i="1" dirty="0" smtClean="0"/>
              <a:t> </a:t>
            </a:r>
            <a:r>
              <a:rPr lang="en-US" sz="2000" dirty="0" smtClean="0"/>
              <a:t>-&gt; </a:t>
            </a:r>
            <a:r>
              <a:rPr lang="en-US" sz="2000" i="1" dirty="0" smtClean="0"/>
              <a:t>P</a:t>
            </a:r>
            <a:r>
              <a:rPr lang="en-US" sz="2000" i="1" dirty="0"/>
              <a:t>i</a:t>
            </a:r>
            <a:r>
              <a:rPr lang="en-US" sz="2000" i="1" dirty="0" smtClean="0"/>
              <a:t> </a:t>
            </a:r>
            <a:r>
              <a:rPr lang="en-US" sz="2000" dirty="0"/>
              <a:t>it signifies that an instance of </a:t>
            </a:r>
            <a:r>
              <a:rPr lang="en-US" sz="2000" dirty="0" smtClean="0"/>
              <a:t>resource type </a:t>
            </a:r>
            <a:r>
              <a:rPr lang="en-US" sz="2000" i="1" dirty="0" err="1" smtClean="0"/>
              <a:t>Rj</a:t>
            </a:r>
            <a:r>
              <a:rPr lang="en-US" sz="2000" i="1" dirty="0" smtClean="0"/>
              <a:t> </a:t>
            </a:r>
            <a:r>
              <a:rPr lang="en-US" sz="2000" dirty="0"/>
              <a:t>has been allocated to process </a:t>
            </a:r>
            <a:r>
              <a:rPr lang="en-US" sz="2000" i="1" dirty="0" smtClean="0"/>
              <a:t>Pi;. </a:t>
            </a:r>
            <a:r>
              <a:rPr lang="en-US" sz="2000" dirty="0"/>
              <a:t>A directed edge </a:t>
            </a:r>
            <a:r>
              <a:rPr lang="en-US" sz="2000" i="1" dirty="0" smtClean="0"/>
              <a:t>Pi-&gt;</a:t>
            </a:r>
            <a:r>
              <a:rPr lang="en-US" sz="2000" dirty="0" smtClean="0"/>
              <a:t> </a:t>
            </a:r>
            <a:r>
              <a:rPr lang="en-US" sz="2000" i="1" dirty="0" err="1"/>
              <a:t>Rj</a:t>
            </a:r>
            <a:r>
              <a:rPr lang="en-US" sz="2000" i="1" dirty="0"/>
              <a:t> </a:t>
            </a:r>
            <a:r>
              <a:rPr lang="en-US" sz="2000" dirty="0"/>
              <a:t>is called </a:t>
            </a:r>
            <a:r>
              <a:rPr lang="en-US" sz="2000" dirty="0" smtClean="0"/>
              <a:t>a request edge</a:t>
            </a:r>
            <a:r>
              <a:rPr lang="en-US" sz="2000" dirty="0"/>
              <a:t>; a directed edge </a:t>
            </a:r>
            <a:r>
              <a:rPr lang="en-US" sz="2000" i="1" dirty="0" err="1" smtClean="0"/>
              <a:t>Rj</a:t>
            </a:r>
            <a:r>
              <a:rPr lang="en-US" sz="2000" i="1" dirty="0" smtClean="0"/>
              <a:t>-&gt;</a:t>
            </a:r>
            <a:r>
              <a:rPr lang="en-US" sz="2000" dirty="0" smtClean="0"/>
              <a:t> </a:t>
            </a:r>
            <a:r>
              <a:rPr lang="en-US" sz="2000" i="1" dirty="0" smtClean="0"/>
              <a:t>Pi; </a:t>
            </a:r>
            <a:r>
              <a:rPr lang="en-US" sz="2000" dirty="0"/>
              <a:t>is called </a:t>
            </a:r>
            <a:r>
              <a:rPr lang="en-US" sz="2000" dirty="0" smtClean="0"/>
              <a:t>an assignment edge. </a:t>
            </a:r>
          </a:p>
          <a:p>
            <a:pPr algn="just"/>
            <a:r>
              <a:rPr lang="en-US" sz="2000" dirty="0"/>
              <a:t>Pictorially we represent each process </a:t>
            </a:r>
            <a:r>
              <a:rPr lang="en-US" sz="2000" i="1" dirty="0" smtClean="0"/>
              <a:t>Pi </a:t>
            </a:r>
            <a:r>
              <a:rPr lang="en-US" sz="2000" dirty="0"/>
              <a:t>as a circle and each resource </a:t>
            </a:r>
            <a:r>
              <a:rPr lang="en-US" sz="2000" dirty="0" smtClean="0"/>
              <a:t>type </a:t>
            </a:r>
            <a:r>
              <a:rPr lang="en-US" sz="2000" i="1" dirty="0" err="1" smtClean="0"/>
              <a:t>Rj</a:t>
            </a:r>
            <a:r>
              <a:rPr lang="en-US" sz="2000" i="1" dirty="0" smtClean="0"/>
              <a:t> </a:t>
            </a:r>
            <a:r>
              <a:rPr lang="en-US" sz="2000" dirty="0"/>
              <a:t>as a rectangle. Since resource type </a:t>
            </a:r>
            <a:r>
              <a:rPr lang="en-US" sz="2000" i="1" dirty="0" err="1" smtClean="0"/>
              <a:t>Rj</a:t>
            </a:r>
            <a:r>
              <a:rPr lang="en-US" sz="2000" i="1" dirty="0" smtClean="0"/>
              <a:t> </a:t>
            </a:r>
            <a:r>
              <a:rPr lang="en-US" sz="2000" dirty="0"/>
              <a:t>may have more than one instance, </a:t>
            </a:r>
            <a:r>
              <a:rPr lang="en-US" sz="2000" dirty="0" smtClean="0"/>
              <a:t>we represent </a:t>
            </a:r>
            <a:r>
              <a:rPr lang="en-US" sz="2000" dirty="0"/>
              <a:t>each such instance as a dot within the rectangle. Note that a </a:t>
            </a:r>
            <a:r>
              <a:rPr lang="en-US" sz="2000" dirty="0" smtClean="0"/>
              <a:t>request edge </a:t>
            </a:r>
            <a:r>
              <a:rPr lang="en-US" sz="2000" dirty="0"/>
              <a:t>points to only the rectangle </a:t>
            </a:r>
            <a:r>
              <a:rPr lang="en-US" sz="2000" i="1" dirty="0" err="1" smtClean="0"/>
              <a:t>Rj</a:t>
            </a:r>
            <a:r>
              <a:rPr lang="en-US" sz="2000" i="1" dirty="0" smtClean="0"/>
              <a:t>, </a:t>
            </a:r>
            <a:r>
              <a:rPr lang="en-US" sz="2000" dirty="0"/>
              <a:t>whereas an assignment edge must </a:t>
            </a:r>
            <a:r>
              <a:rPr lang="en-US" sz="2000" dirty="0" smtClean="0"/>
              <a:t>also designate </a:t>
            </a:r>
            <a:r>
              <a:rPr lang="en-US" sz="2000" dirty="0"/>
              <a:t>one of the dots in the rectangle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dirty="0"/>
              <a:t>When process </a:t>
            </a:r>
            <a:r>
              <a:rPr lang="en-US" sz="2000" i="1" dirty="0" smtClean="0"/>
              <a:t>Pi </a:t>
            </a:r>
            <a:r>
              <a:rPr lang="en-US" sz="2000" dirty="0"/>
              <a:t>requests an instance of resource type </a:t>
            </a:r>
            <a:r>
              <a:rPr lang="en-US" sz="2000" i="1" dirty="0" err="1"/>
              <a:t>Ri</a:t>
            </a:r>
            <a:r>
              <a:rPr lang="en-US" sz="2000" i="1" dirty="0"/>
              <a:t>, </a:t>
            </a:r>
            <a:r>
              <a:rPr lang="en-US" sz="2000" dirty="0"/>
              <a:t>a request </a:t>
            </a:r>
            <a:r>
              <a:rPr lang="en-US" sz="2000" dirty="0" smtClean="0"/>
              <a:t>edge is </a:t>
            </a:r>
            <a:r>
              <a:rPr lang="en-US" sz="2000" dirty="0"/>
              <a:t>inserted in the resource-allocation graph. When this request can be </a:t>
            </a:r>
            <a:r>
              <a:rPr lang="en-US" sz="2000" dirty="0" smtClean="0"/>
              <a:t>fulfilled, the </a:t>
            </a:r>
            <a:r>
              <a:rPr lang="en-US" sz="2000" dirty="0"/>
              <a:t>request edge is </a:t>
            </a:r>
            <a:r>
              <a:rPr lang="en-US" sz="2000" i="1" dirty="0"/>
              <a:t>instantaneously </a:t>
            </a:r>
            <a:r>
              <a:rPr lang="en-US" sz="2000" dirty="0"/>
              <a:t>transformed to an assignment edge. </a:t>
            </a:r>
            <a:r>
              <a:rPr lang="en-US" sz="2000" dirty="0" smtClean="0"/>
              <a:t>When the </a:t>
            </a:r>
            <a:r>
              <a:rPr lang="en-US" sz="2000" dirty="0"/>
              <a:t>process no longer needs access to the resource, it releases the resource; as </a:t>
            </a:r>
            <a:r>
              <a:rPr lang="en-US" sz="2000" dirty="0" smtClean="0"/>
              <a:t>a result</a:t>
            </a:r>
            <a:r>
              <a:rPr lang="en-US" sz="2000" dirty="0"/>
              <a:t>, the assignment edge is deleted.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69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Continued…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89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resource-allocation graph shown in Figure 7.2 depicts the </a:t>
            </a:r>
            <a:r>
              <a:rPr lang="en-US" sz="2000" dirty="0" smtClean="0"/>
              <a:t>following situation.</a:t>
            </a:r>
            <a:endParaRPr lang="en-US" sz="2000" dirty="0"/>
          </a:p>
          <a:p>
            <a:r>
              <a:rPr lang="en-US" sz="2000" dirty="0"/>
              <a:t>The sets </a:t>
            </a:r>
            <a:r>
              <a:rPr lang="en-US" sz="2000" i="1" dirty="0"/>
              <a:t>P, </a:t>
            </a:r>
            <a:r>
              <a:rPr lang="en-US" sz="2000" dirty="0" smtClean="0"/>
              <a:t>R </a:t>
            </a:r>
            <a:r>
              <a:rPr lang="en-US" sz="2000" dirty="0"/>
              <a:t>and </a:t>
            </a:r>
            <a:r>
              <a:rPr lang="en-US" sz="2000" i="1" dirty="0"/>
              <a:t>E:</a:t>
            </a:r>
          </a:p>
          <a:p>
            <a:r>
              <a:rPr lang="en-US" sz="2000" i="1" dirty="0" smtClean="0"/>
              <a:t>P </a:t>
            </a:r>
            <a:r>
              <a:rPr lang="en-US" sz="2000" dirty="0"/>
              <a:t>== {P1, P2, P3}</a:t>
            </a:r>
          </a:p>
          <a:p>
            <a:r>
              <a:rPr lang="en-US" sz="2000" dirty="0" smtClean="0"/>
              <a:t>R</a:t>
            </a:r>
            <a:r>
              <a:rPr lang="en-US" sz="2000" dirty="0"/>
              <a:t>== {R1, R2, R3, </a:t>
            </a:r>
            <a:r>
              <a:rPr lang="en-US" sz="2000" dirty="0" smtClean="0"/>
              <a:t>R4}</a:t>
            </a:r>
            <a:endParaRPr lang="en-US" sz="2000" dirty="0"/>
          </a:p>
          <a:p>
            <a:r>
              <a:rPr lang="pt-BR" sz="2000" i="1" dirty="0" smtClean="0"/>
              <a:t>E </a:t>
            </a:r>
            <a:r>
              <a:rPr lang="pt-BR" sz="2000" dirty="0"/>
              <a:t>== {</a:t>
            </a:r>
            <a:r>
              <a:rPr lang="pt-BR" sz="2000" dirty="0" smtClean="0"/>
              <a:t>P1-&gt;R1, P2-&gt;R3, R1-&gt;P2, R2-P2, R2-&gt;P1, R3-&gt;P3}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0" y="3118923"/>
            <a:ext cx="3773510" cy="359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7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2" y="0"/>
            <a:ext cx="10515600" cy="7856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Continued…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2" y="785610"/>
            <a:ext cx="10515600" cy="5499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Resource instances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One instance of resource type R1</a:t>
            </a:r>
          </a:p>
          <a:p>
            <a:r>
              <a:rPr lang="en-US" sz="2000" dirty="0" smtClean="0"/>
              <a:t>Two </a:t>
            </a:r>
            <a:r>
              <a:rPr lang="en-US" sz="2000" dirty="0"/>
              <a:t>instances of resource type </a:t>
            </a:r>
            <a:r>
              <a:rPr lang="en-US" sz="2000" dirty="0" smtClean="0"/>
              <a:t>R2</a:t>
            </a:r>
            <a:endParaRPr lang="en-US" sz="2000" dirty="0"/>
          </a:p>
          <a:p>
            <a:r>
              <a:rPr lang="en-US" sz="2000" dirty="0"/>
              <a:t>One instance of resource type R3</a:t>
            </a:r>
          </a:p>
          <a:p>
            <a:r>
              <a:rPr lang="en-US" sz="2000" dirty="0" smtClean="0"/>
              <a:t>Three </a:t>
            </a:r>
            <a:r>
              <a:rPr lang="en-US" sz="2000" dirty="0"/>
              <a:t>instances of resource type </a:t>
            </a:r>
            <a:r>
              <a:rPr lang="en-US" sz="2000" dirty="0" smtClean="0"/>
              <a:t>R4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 states:</a:t>
            </a:r>
          </a:p>
          <a:p>
            <a:r>
              <a:rPr lang="en-US" sz="2000" dirty="0" smtClean="0"/>
              <a:t>Process </a:t>
            </a:r>
            <a:r>
              <a:rPr lang="en-US" sz="2000" dirty="0"/>
              <a:t>P1 is holding an instance of resource type R2 and is waiting </a:t>
            </a:r>
            <a:r>
              <a:rPr lang="en-US" sz="2000" dirty="0" smtClean="0"/>
              <a:t>for an </a:t>
            </a:r>
            <a:r>
              <a:rPr lang="en-US" sz="2000" dirty="0"/>
              <a:t>instance of resource type R1 .</a:t>
            </a:r>
          </a:p>
          <a:p>
            <a:r>
              <a:rPr lang="en-US" sz="2000" dirty="0" smtClean="0"/>
              <a:t>Process </a:t>
            </a:r>
            <a:r>
              <a:rPr lang="en-US" sz="2000" dirty="0"/>
              <a:t>P2 is holding an instance of R1 and an instance of R2 and </a:t>
            </a:r>
            <a:r>
              <a:rPr lang="en-US" sz="2000" dirty="0" smtClean="0"/>
              <a:t>is waiting </a:t>
            </a:r>
            <a:r>
              <a:rPr lang="en-US" sz="2000" dirty="0"/>
              <a:t>for an instance of R3.</a:t>
            </a:r>
          </a:p>
          <a:p>
            <a:r>
              <a:rPr lang="en-US" sz="2000" dirty="0" smtClean="0"/>
              <a:t>Process </a:t>
            </a:r>
            <a:r>
              <a:rPr lang="en-US" sz="2000" i="1" dirty="0"/>
              <a:t>P3 </a:t>
            </a:r>
            <a:r>
              <a:rPr lang="en-US" sz="2000" dirty="0"/>
              <a:t>is holding an instance of </a:t>
            </a:r>
            <a:r>
              <a:rPr lang="en-US" sz="2000" dirty="0" smtClean="0"/>
              <a:t>R3</a:t>
            </a:r>
          </a:p>
          <a:p>
            <a:pPr marL="0" indent="0" algn="just">
              <a:buNone/>
            </a:pPr>
            <a:r>
              <a:rPr lang="en-US" sz="2000" dirty="0"/>
              <a:t>Given the definition of a resource-allocation graph, it can be shown that, </a:t>
            </a:r>
            <a:r>
              <a:rPr lang="en-US" sz="2000" dirty="0" smtClean="0"/>
              <a:t>if the </a:t>
            </a:r>
            <a:r>
              <a:rPr lang="en-US" sz="2000" dirty="0"/>
              <a:t>graph contains no cycles, then no process in the system is deadlocked. </a:t>
            </a:r>
            <a:r>
              <a:rPr lang="en-US" sz="2000" dirty="0" smtClean="0"/>
              <a:t>If the </a:t>
            </a:r>
            <a:r>
              <a:rPr lang="en-US" sz="2000" dirty="0"/>
              <a:t>graph does contain a cycle, then a deadlock may exist.</a:t>
            </a:r>
          </a:p>
        </p:txBody>
      </p:sp>
    </p:spTree>
    <p:extLst>
      <p:ext uri="{BB962C8B-B14F-4D97-AF65-F5344CB8AC3E}">
        <p14:creationId xmlns:p14="http://schemas.microsoft.com/office/powerpoint/2010/main" val="18700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Continued…..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7" y="1017432"/>
            <a:ext cx="11075830" cy="540912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If each resource type has exactly one instance, then a cycle implies that </a:t>
            </a:r>
            <a:r>
              <a:rPr lang="en-US" sz="2000" dirty="0" smtClean="0"/>
              <a:t>a deadlock </a:t>
            </a:r>
            <a:r>
              <a:rPr lang="en-US" sz="2000" dirty="0"/>
              <a:t>has occurred. If the cycle involves only a set of resource types, </a:t>
            </a:r>
            <a:r>
              <a:rPr lang="en-US" sz="2000" dirty="0" smtClean="0"/>
              <a:t>each of </a:t>
            </a:r>
            <a:r>
              <a:rPr lang="en-US" sz="2000" dirty="0"/>
              <a:t>which has only a single instance, then a deadlock has occurred. Each </a:t>
            </a:r>
            <a:r>
              <a:rPr lang="en-US" sz="2000" dirty="0" smtClean="0"/>
              <a:t>process involved </a:t>
            </a:r>
            <a:r>
              <a:rPr lang="en-US" sz="2000" dirty="0"/>
              <a:t>in the cycle is deadlocked. In this case, a cycle in the graph is both </a:t>
            </a:r>
            <a:r>
              <a:rPr lang="en-US" sz="2000" dirty="0" smtClean="0"/>
              <a:t>a necessary </a:t>
            </a:r>
            <a:r>
              <a:rPr lang="en-US" sz="2000" dirty="0"/>
              <a:t>and a sufficient condition for the existence of deadlock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If each resource type has several instances, then a cycle does not </a:t>
            </a:r>
            <a:r>
              <a:rPr lang="en-US" sz="2000" dirty="0" smtClean="0"/>
              <a:t>necessarily imply </a:t>
            </a:r>
            <a:r>
              <a:rPr lang="en-US" sz="2000" dirty="0"/>
              <a:t>that a deadlock has occurred. In this case, a cycle in. the graph is </a:t>
            </a:r>
            <a:r>
              <a:rPr lang="en-US" sz="2000" dirty="0" smtClean="0"/>
              <a:t>a necessary </a:t>
            </a:r>
            <a:r>
              <a:rPr lang="en-US" sz="2000" dirty="0"/>
              <a:t>but not a sufficient condition for the existence of deadlock</a:t>
            </a:r>
            <a:r>
              <a:rPr lang="en-US" sz="2000" dirty="0" smtClean="0"/>
              <a:t>. These two situations are illustrated in following fig.</a:t>
            </a:r>
          </a:p>
          <a:p>
            <a:pPr marL="0" indent="0">
              <a:buNone/>
            </a:pPr>
            <a:r>
              <a:rPr lang="en-US" sz="2000" b="1" dirty="0" smtClean="0"/>
              <a:t>Resource allocation graph with deadlock(fig 7.3)	</a:t>
            </a:r>
            <a:r>
              <a:rPr lang="en-US" altLang="en-US" sz="2000" b="1" dirty="0" smtClean="0"/>
              <a:t>Graph </a:t>
            </a:r>
            <a:r>
              <a:rPr lang="en-US" altLang="en-US" sz="2000" b="1" dirty="0"/>
              <a:t>With A Cycle But No </a:t>
            </a:r>
            <a:r>
              <a:rPr lang="en-US" altLang="en-US" sz="2000" b="1" dirty="0" smtClean="0"/>
              <a:t>Deadlock(fig 7.4)</a:t>
            </a: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07" y="3561769"/>
            <a:ext cx="2988480" cy="286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117" y="3670479"/>
            <a:ext cx="2952750" cy="275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2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Continued…..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880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/>
              <a:t>At this point, two minimal cycles exist </a:t>
            </a:r>
            <a:r>
              <a:rPr lang="en-US" sz="2000" dirty="0" smtClean="0"/>
              <a:t>in the system in figure 7.3:</a:t>
            </a:r>
          </a:p>
          <a:p>
            <a:pPr marL="0" indent="0">
              <a:buNone/>
            </a:pPr>
            <a:r>
              <a:rPr lang="en-US" sz="2000" dirty="0" smtClean="0"/>
              <a:t>P1-&gt;R1-&gt;P2-&gt;R3-&gt;P3-&gt;R2-&gt;P1</a:t>
            </a:r>
          </a:p>
          <a:p>
            <a:pPr marL="0" indent="0">
              <a:buNone/>
            </a:pPr>
            <a:r>
              <a:rPr lang="en-US" sz="2000" dirty="0" smtClean="0"/>
              <a:t>P2-&gt;R3-&gt;P3-&gt;R2-&gt;P2</a:t>
            </a:r>
          </a:p>
          <a:p>
            <a:pPr algn="just"/>
            <a:r>
              <a:rPr lang="en-US" sz="2000" dirty="0"/>
              <a:t>Processes </a:t>
            </a:r>
            <a:r>
              <a:rPr lang="en-US" sz="2000" i="1" dirty="0"/>
              <a:t>P1, </a:t>
            </a:r>
            <a:r>
              <a:rPr lang="en-US" sz="2000" i="1" dirty="0" smtClean="0"/>
              <a:t>P2 </a:t>
            </a:r>
            <a:r>
              <a:rPr lang="en-US" sz="2000" dirty="0" smtClean="0"/>
              <a:t>and </a:t>
            </a:r>
            <a:r>
              <a:rPr lang="en-US" sz="2000" i="1" dirty="0"/>
              <a:t>P3 </a:t>
            </a:r>
            <a:r>
              <a:rPr lang="en-US" sz="2000" dirty="0"/>
              <a:t>are deadlocked. Process </a:t>
            </a:r>
            <a:r>
              <a:rPr lang="en-US" sz="2000" i="1" dirty="0" smtClean="0"/>
              <a:t>P2 </a:t>
            </a:r>
            <a:r>
              <a:rPr lang="en-US" sz="2000" dirty="0"/>
              <a:t>is waiting for the </a:t>
            </a:r>
            <a:r>
              <a:rPr lang="en-US" sz="2000" dirty="0" smtClean="0"/>
              <a:t>resource </a:t>
            </a:r>
            <a:r>
              <a:rPr lang="en-US" sz="2000" i="1" dirty="0" smtClean="0"/>
              <a:t>R3</a:t>
            </a:r>
            <a:r>
              <a:rPr lang="en-US" sz="2000" i="1" dirty="0"/>
              <a:t>, </a:t>
            </a:r>
            <a:r>
              <a:rPr lang="en-US" sz="2000" dirty="0"/>
              <a:t>which is held by process </a:t>
            </a:r>
            <a:r>
              <a:rPr lang="en-US" sz="2000" i="1" dirty="0"/>
              <a:t>P3. </a:t>
            </a:r>
            <a:r>
              <a:rPr lang="en-US" sz="2000" dirty="0"/>
              <a:t>Process </a:t>
            </a:r>
            <a:r>
              <a:rPr lang="en-US" sz="2000" i="1" dirty="0"/>
              <a:t>P3 </a:t>
            </a:r>
            <a:r>
              <a:rPr lang="en-US" sz="2000" dirty="0"/>
              <a:t>is waiting for either process </a:t>
            </a:r>
            <a:r>
              <a:rPr lang="en-US" sz="2000" i="1" dirty="0"/>
              <a:t>P1 </a:t>
            </a:r>
            <a:r>
              <a:rPr lang="en-US" sz="2000" dirty="0" smtClean="0"/>
              <a:t>or process </a:t>
            </a:r>
            <a:r>
              <a:rPr lang="en-US" sz="2000" i="1" dirty="0" smtClean="0"/>
              <a:t>P2 </a:t>
            </a:r>
            <a:r>
              <a:rPr lang="en-US" sz="2000" dirty="0"/>
              <a:t>to release resource R2. In addition, process </a:t>
            </a:r>
            <a:r>
              <a:rPr lang="en-US" sz="2000" i="1" dirty="0"/>
              <a:t>P1 </a:t>
            </a:r>
            <a:r>
              <a:rPr lang="en-US" sz="2000" dirty="0"/>
              <a:t>is waiting for </a:t>
            </a:r>
            <a:r>
              <a:rPr lang="en-US" sz="2000" dirty="0" smtClean="0"/>
              <a:t>process </a:t>
            </a:r>
            <a:r>
              <a:rPr lang="en-US" sz="2000" i="1" dirty="0" smtClean="0"/>
              <a:t>P2 </a:t>
            </a:r>
            <a:r>
              <a:rPr lang="en-US" sz="2000" dirty="0"/>
              <a:t>to release resource R1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Now consider the resource-allocation graph in Figure 7.4. In this </a:t>
            </a:r>
            <a:r>
              <a:rPr lang="en-US" sz="2000" dirty="0" smtClean="0"/>
              <a:t>example, we </a:t>
            </a:r>
            <a:r>
              <a:rPr lang="en-US" sz="2000" dirty="0"/>
              <a:t>also have a cycle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	P1-&gt;R1-&gt;P3-&gt;R2-&gt;P1</a:t>
            </a:r>
            <a:endParaRPr lang="en-US" sz="2000" dirty="0"/>
          </a:p>
          <a:p>
            <a:pPr algn="just"/>
            <a:r>
              <a:rPr lang="en-US" sz="2000" dirty="0"/>
              <a:t>However, there is no deadlock. Observe that process </a:t>
            </a:r>
            <a:r>
              <a:rPr lang="en-US" sz="2000" i="1" dirty="0"/>
              <a:t>P4 </a:t>
            </a:r>
            <a:r>
              <a:rPr lang="en-US" sz="2000" dirty="0"/>
              <a:t>may release its </a:t>
            </a:r>
            <a:r>
              <a:rPr lang="en-US" sz="2000" dirty="0" smtClean="0"/>
              <a:t>instance of </a:t>
            </a:r>
            <a:r>
              <a:rPr lang="en-US" sz="2000" dirty="0"/>
              <a:t>resource type R2. That resource can then be allocated to P3, breaking the cycle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In summary, if a resource-allocation graph does not have a cycle, then </a:t>
            </a:r>
            <a:r>
              <a:rPr lang="en-US" sz="2000" dirty="0" smtClean="0"/>
              <a:t>the system </a:t>
            </a:r>
            <a:r>
              <a:rPr lang="en-US" sz="2000" dirty="0"/>
              <a:t>is </a:t>
            </a:r>
            <a:r>
              <a:rPr lang="en-US" sz="2000" i="1" dirty="0"/>
              <a:t>not </a:t>
            </a:r>
            <a:r>
              <a:rPr lang="en-US" sz="2000" dirty="0"/>
              <a:t>in a deadlocked state. If there is a cycle, then the system may </a:t>
            </a:r>
            <a:r>
              <a:rPr lang="en-US" sz="2000" dirty="0" smtClean="0"/>
              <a:t>or may </a:t>
            </a:r>
            <a:r>
              <a:rPr lang="en-US" sz="2000" dirty="0"/>
              <a:t>not be in a deadlocked state. This observation is important when we </a:t>
            </a:r>
            <a:r>
              <a:rPr lang="en-US" sz="2000" dirty="0" smtClean="0"/>
              <a:t>deal with </a:t>
            </a:r>
            <a:r>
              <a:rPr lang="en-US" sz="2000" dirty="0"/>
              <a:t>the deadlock problem.</a:t>
            </a:r>
          </a:p>
        </p:txBody>
      </p:sp>
    </p:spTree>
    <p:extLst>
      <p:ext uri="{BB962C8B-B14F-4D97-AF65-F5344CB8AC3E}">
        <p14:creationId xmlns:p14="http://schemas.microsoft.com/office/powerpoint/2010/main" val="6860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5599</Words>
  <Application>Microsoft Office PowerPoint</Application>
  <PresentationFormat>Widescreen</PresentationFormat>
  <Paragraphs>238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Deadlocks </vt:lpstr>
      <vt:lpstr>Continued….</vt:lpstr>
      <vt:lpstr>Continued…</vt:lpstr>
      <vt:lpstr>Deadlock Characterization </vt:lpstr>
      <vt:lpstr>7.2.2 Resource-Allocation Graph</vt:lpstr>
      <vt:lpstr>Continued…</vt:lpstr>
      <vt:lpstr>Continued…</vt:lpstr>
      <vt:lpstr>Continued…..</vt:lpstr>
      <vt:lpstr>Continued…..</vt:lpstr>
      <vt:lpstr>7.3 Methods for Handling Deadlocks</vt:lpstr>
      <vt:lpstr>7.4 Deadlock Prevention </vt:lpstr>
      <vt:lpstr>Continued…</vt:lpstr>
      <vt:lpstr>Continued…</vt:lpstr>
      <vt:lpstr>7.5 Deadlock Avoidance </vt:lpstr>
      <vt:lpstr>Continued….</vt:lpstr>
      <vt:lpstr>Continued…..</vt:lpstr>
      <vt:lpstr>7.5.2 Resource-Allocation-Graph Algorithm</vt:lpstr>
      <vt:lpstr>Continued….</vt:lpstr>
      <vt:lpstr>7.5.3 Banker's Algorithm</vt:lpstr>
      <vt:lpstr>7.5.3.1 Safety Algorithm</vt:lpstr>
      <vt:lpstr>7.5.3.2 Resource-Request Algorithm</vt:lpstr>
      <vt:lpstr>PowerPoint Presentation</vt:lpstr>
      <vt:lpstr>7.6 deadlock detection </vt:lpstr>
      <vt:lpstr>Continued…. </vt:lpstr>
      <vt:lpstr>7.6.2 Several Instances of a Resource Type</vt:lpstr>
      <vt:lpstr>Continued…</vt:lpstr>
      <vt:lpstr>7.6.3 Detection-Algorithm Usage</vt:lpstr>
      <vt:lpstr>7.7 Recovery from deadlock</vt:lpstr>
      <vt:lpstr>Continued…</vt:lpstr>
      <vt:lpstr>7.7.2 Resource Preemption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</dc:creator>
  <cp:lastModifiedBy>jyoti</cp:lastModifiedBy>
  <cp:revision>143</cp:revision>
  <dcterms:created xsi:type="dcterms:W3CDTF">2018-04-15T08:39:47Z</dcterms:created>
  <dcterms:modified xsi:type="dcterms:W3CDTF">2018-04-17T15:31:37Z</dcterms:modified>
</cp:coreProperties>
</file>