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93" r:id="rId3"/>
    <p:sldId id="292" r:id="rId4"/>
  </p:sldIdLst>
  <p:sldSz cx="9144000" cy="5143500" type="screen16x9"/>
  <p:notesSz cx="6858000" cy="9144000"/>
  <p:embeddedFontLst>
    <p:embeddedFont>
      <p:font typeface="Meiryo" panose="020B0604030504040204" pitchFamily="50" charset="-128"/>
      <p:regular r:id="rId6"/>
      <p:bold r:id="rId7"/>
      <p:italic r:id="rId8"/>
      <p:boldItalic r:id="rId9"/>
    </p:embeddedFont>
    <p:embeddedFont>
      <p:font typeface="Meiryo" panose="020B0604030504040204" pitchFamily="50" charset="-128"/>
      <p:regular r:id="rId6"/>
      <p:bold r:id="rId7"/>
      <p:italic r:id="rId8"/>
      <p:boldItalic r:id="rId9"/>
    </p:embeddedFont>
    <p:embeddedFont>
      <p:font typeface="Roboto" panose="020B0600070205080204" charset="0"/>
      <p:regular r:id="rId10"/>
      <p:bold r:id="rId11"/>
      <p:italic r:id="rId12"/>
      <p:boldItalic r:id="rId13"/>
    </p:embeddedFont>
    <p:embeddedFont>
      <p:font typeface="Roboto Slab" panose="020B060007020508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9A09D-CF10-46DA-B35A-FE586B3DAEF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3F20E34-EF42-4F12-BD7B-55EA7DA24755}">
      <dgm:prSet phldrT="[テキスト]" custT="1"/>
      <dgm:spPr/>
      <dgm:t>
        <a:bodyPr/>
        <a:lstStyle/>
        <a:p>
          <a:r>
            <a: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rPr>
            <a:t>ハイタッチ</a:t>
          </a:r>
        </a:p>
      </dgm:t>
    </dgm:pt>
    <dgm:pt modelId="{D108CCF0-AE06-4EEA-8834-C73D00D5B619}" type="parTrans" cxnId="{56E762FD-D66B-4DE1-9AB1-9E0D258747DF}">
      <dgm:prSet/>
      <dgm:spPr/>
      <dgm:t>
        <a:bodyPr/>
        <a:lstStyle/>
        <a:p>
          <a:endParaRPr kumimoji="1" lang="ja-JP" altLang="en-US"/>
        </a:p>
      </dgm:t>
    </dgm:pt>
    <dgm:pt modelId="{0354AD64-B5C2-4D9C-9F91-12C17FEDDA46}" type="sibTrans" cxnId="{56E762FD-D66B-4DE1-9AB1-9E0D258747DF}">
      <dgm:prSet/>
      <dgm:spPr/>
      <dgm:t>
        <a:bodyPr/>
        <a:lstStyle/>
        <a:p>
          <a:endParaRPr kumimoji="1" lang="ja-JP" altLang="en-US"/>
        </a:p>
      </dgm:t>
    </dgm:pt>
    <dgm:pt modelId="{3D42ECFD-7052-4204-80D6-5225CCFE39BB}">
      <dgm:prSet phldrT="[テキスト]" custT="1"/>
      <dgm:spPr/>
      <dgm:t>
        <a:bodyPr/>
        <a:lstStyle/>
        <a:p>
          <a:r>
            <a: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rPr>
            <a:t>ロータッチ</a:t>
          </a:r>
        </a:p>
      </dgm:t>
    </dgm:pt>
    <dgm:pt modelId="{D4E257F6-5411-4848-A402-76D333EE158D}" type="parTrans" cxnId="{0E9FC107-106E-459F-B8B8-DB65217C493F}">
      <dgm:prSet/>
      <dgm:spPr/>
      <dgm:t>
        <a:bodyPr/>
        <a:lstStyle/>
        <a:p>
          <a:endParaRPr kumimoji="1" lang="ja-JP" altLang="en-US"/>
        </a:p>
      </dgm:t>
    </dgm:pt>
    <dgm:pt modelId="{C20A4704-F187-4F45-B570-777D174CB2F8}" type="sibTrans" cxnId="{0E9FC107-106E-459F-B8B8-DB65217C493F}">
      <dgm:prSet/>
      <dgm:spPr/>
      <dgm:t>
        <a:bodyPr/>
        <a:lstStyle/>
        <a:p>
          <a:endParaRPr kumimoji="1" lang="ja-JP" altLang="en-US"/>
        </a:p>
      </dgm:t>
    </dgm:pt>
    <dgm:pt modelId="{AE5B66FA-206B-40EA-8C38-7C6E5DEE8D5A}">
      <dgm:prSet phldrT="[テキスト]" custT="1"/>
      <dgm:spPr/>
      <dgm:t>
        <a:bodyPr/>
        <a:lstStyle/>
        <a:p>
          <a:r>
            <a: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rPr>
            <a:t>テックタッチ</a:t>
          </a:r>
        </a:p>
      </dgm:t>
    </dgm:pt>
    <dgm:pt modelId="{681C59D8-D0C2-40F2-9A0A-DAE780408C3A}" type="parTrans" cxnId="{C70D1ABF-247E-4E15-BC1E-BF6E1EFAE0AF}">
      <dgm:prSet/>
      <dgm:spPr/>
      <dgm:t>
        <a:bodyPr/>
        <a:lstStyle/>
        <a:p>
          <a:endParaRPr kumimoji="1" lang="ja-JP" altLang="en-US"/>
        </a:p>
      </dgm:t>
    </dgm:pt>
    <dgm:pt modelId="{6C00B45B-1E79-4463-AE9C-0C81FDE96A74}" type="sibTrans" cxnId="{C70D1ABF-247E-4E15-BC1E-BF6E1EFAE0AF}">
      <dgm:prSet/>
      <dgm:spPr/>
      <dgm:t>
        <a:bodyPr/>
        <a:lstStyle/>
        <a:p>
          <a:endParaRPr kumimoji="1" lang="ja-JP" altLang="en-US"/>
        </a:p>
      </dgm:t>
    </dgm:pt>
    <dgm:pt modelId="{3490577D-5AAB-4BA5-8F56-6BB9067B4C3C}" type="pres">
      <dgm:prSet presAssocID="{3459A09D-CF10-46DA-B35A-FE586B3DAEFF}" presName="Name0" presStyleCnt="0">
        <dgm:presLayoutVars>
          <dgm:dir/>
          <dgm:animLvl val="lvl"/>
          <dgm:resizeHandles val="exact"/>
        </dgm:presLayoutVars>
      </dgm:prSet>
      <dgm:spPr/>
    </dgm:pt>
    <dgm:pt modelId="{B661EDEB-51D4-4BB1-B182-627EA0F7599F}" type="pres">
      <dgm:prSet presAssocID="{D3F20E34-EF42-4F12-BD7B-55EA7DA24755}" presName="Name8" presStyleCnt="0"/>
      <dgm:spPr/>
    </dgm:pt>
    <dgm:pt modelId="{7321BE35-F299-477B-B1CF-8B36ECD1A306}" type="pres">
      <dgm:prSet presAssocID="{D3F20E34-EF42-4F12-BD7B-55EA7DA24755}" presName="level" presStyleLbl="node1" presStyleIdx="0" presStyleCnt="3">
        <dgm:presLayoutVars>
          <dgm:chMax val="1"/>
          <dgm:bulletEnabled val="1"/>
        </dgm:presLayoutVars>
      </dgm:prSet>
      <dgm:spPr/>
    </dgm:pt>
    <dgm:pt modelId="{6A53517E-7111-4725-82BF-FD23558C5F80}" type="pres">
      <dgm:prSet presAssocID="{D3F20E34-EF42-4F12-BD7B-55EA7DA247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CA9054-0C44-461F-85F1-0543C2B6E20F}" type="pres">
      <dgm:prSet presAssocID="{3D42ECFD-7052-4204-80D6-5225CCFE39BB}" presName="Name8" presStyleCnt="0"/>
      <dgm:spPr/>
    </dgm:pt>
    <dgm:pt modelId="{7EB185DD-1829-4642-AFA5-DDAC7BE45586}" type="pres">
      <dgm:prSet presAssocID="{3D42ECFD-7052-4204-80D6-5225CCFE39BB}" presName="level" presStyleLbl="node1" presStyleIdx="1" presStyleCnt="3">
        <dgm:presLayoutVars>
          <dgm:chMax val="1"/>
          <dgm:bulletEnabled val="1"/>
        </dgm:presLayoutVars>
      </dgm:prSet>
      <dgm:spPr/>
    </dgm:pt>
    <dgm:pt modelId="{B387D626-B09A-4B45-9002-066E051D7D25}" type="pres">
      <dgm:prSet presAssocID="{3D42ECFD-7052-4204-80D6-5225CCFE3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09024-1196-4E50-8A2D-78164BC0AE9A}" type="pres">
      <dgm:prSet presAssocID="{AE5B66FA-206B-40EA-8C38-7C6E5DEE8D5A}" presName="Name8" presStyleCnt="0"/>
      <dgm:spPr/>
    </dgm:pt>
    <dgm:pt modelId="{284238DD-178B-4CAB-B3D0-69155D69D61B}" type="pres">
      <dgm:prSet presAssocID="{AE5B66FA-206B-40EA-8C38-7C6E5DEE8D5A}" presName="level" presStyleLbl="node1" presStyleIdx="2" presStyleCnt="3">
        <dgm:presLayoutVars>
          <dgm:chMax val="1"/>
          <dgm:bulletEnabled val="1"/>
        </dgm:presLayoutVars>
      </dgm:prSet>
      <dgm:spPr/>
    </dgm:pt>
    <dgm:pt modelId="{83DB4825-7394-4134-AD29-F63B77C13B44}" type="pres">
      <dgm:prSet presAssocID="{AE5B66FA-206B-40EA-8C38-7C6E5DEE8D5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E9FC107-106E-459F-B8B8-DB65217C493F}" srcId="{3459A09D-CF10-46DA-B35A-FE586B3DAEFF}" destId="{3D42ECFD-7052-4204-80D6-5225CCFE39BB}" srcOrd="1" destOrd="0" parTransId="{D4E257F6-5411-4848-A402-76D333EE158D}" sibTransId="{C20A4704-F187-4F45-B570-777D174CB2F8}"/>
    <dgm:cxn modelId="{C7F01813-B65F-4F27-9899-AED3604F9643}" type="presOf" srcId="{D3F20E34-EF42-4F12-BD7B-55EA7DA24755}" destId="{6A53517E-7111-4725-82BF-FD23558C5F80}" srcOrd="1" destOrd="0" presId="urn:microsoft.com/office/officeart/2005/8/layout/pyramid1"/>
    <dgm:cxn modelId="{1540259C-538E-48A3-A7B0-6F22DCB07A39}" type="presOf" srcId="{D3F20E34-EF42-4F12-BD7B-55EA7DA24755}" destId="{7321BE35-F299-477B-B1CF-8B36ECD1A306}" srcOrd="0" destOrd="0" presId="urn:microsoft.com/office/officeart/2005/8/layout/pyramid1"/>
    <dgm:cxn modelId="{F84124AC-AA79-4200-8075-F1D28D30A925}" type="presOf" srcId="{3D42ECFD-7052-4204-80D6-5225CCFE39BB}" destId="{7EB185DD-1829-4642-AFA5-DDAC7BE45586}" srcOrd="0" destOrd="0" presId="urn:microsoft.com/office/officeart/2005/8/layout/pyramid1"/>
    <dgm:cxn modelId="{C70D1ABF-247E-4E15-BC1E-BF6E1EFAE0AF}" srcId="{3459A09D-CF10-46DA-B35A-FE586B3DAEFF}" destId="{AE5B66FA-206B-40EA-8C38-7C6E5DEE8D5A}" srcOrd="2" destOrd="0" parTransId="{681C59D8-D0C2-40F2-9A0A-DAE780408C3A}" sibTransId="{6C00B45B-1E79-4463-AE9C-0C81FDE96A74}"/>
    <dgm:cxn modelId="{EFF985C8-C843-420F-A935-179F56173626}" type="presOf" srcId="{3D42ECFD-7052-4204-80D6-5225CCFE39BB}" destId="{B387D626-B09A-4B45-9002-066E051D7D25}" srcOrd="1" destOrd="0" presId="urn:microsoft.com/office/officeart/2005/8/layout/pyramid1"/>
    <dgm:cxn modelId="{36BCE4EB-0B2F-4AF3-A615-694BAA12B83E}" type="presOf" srcId="{3459A09D-CF10-46DA-B35A-FE586B3DAEFF}" destId="{3490577D-5AAB-4BA5-8F56-6BB9067B4C3C}" srcOrd="0" destOrd="0" presId="urn:microsoft.com/office/officeart/2005/8/layout/pyramid1"/>
    <dgm:cxn modelId="{C96312FA-561E-41E4-8CB7-2888FF2C19C8}" type="presOf" srcId="{AE5B66FA-206B-40EA-8C38-7C6E5DEE8D5A}" destId="{83DB4825-7394-4134-AD29-F63B77C13B44}" srcOrd="1" destOrd="0" presId="urn:microsoft.com/office/officeart/2005/8/layout/pyramid1"/>
    <dgm:cxn modelId="{21F171FB-F56F-4B11-8348-F942A27FDD45}" type="presOf" srcId="{AE5B66FA-206B-40EA-8C38-7C6E5DEE8D5A}" destId="{284238DD-178B-4CAB-B3D0-69155D69D61B}" srcOrd="0" destOrd="0" presId="urn:microsoft.com/office/officeart/2005/8/layout/pyramid1"/>
    <dgm:cxn modelId="{56E762FD-D66B-4DE1-9AB1-9E0D258747DF}" srcId="{3459A09D-CF10-46DA-B35A-FE586B3DAEFF}" destId="{D3F20E34-EF42-4F12-BD7B-55EA7DA24755}" srcOrd="0" destOrd="0" parTransId="{D108CCF0-AE06-4EEA-8834-C73D00D5B619}" sibTransId="{0354AD64-B5C2-4D9C-9F91-12C17FEDDA46}"/>
    <dgm:cxn modelId="{1CECE222-3E31-4713-A94C-60AB505D2F4A}" type="presParOf" srcId="{3490577D-5AAB-4BA5-8F56-6BB9067B4C3C}" destId="{B661EDEB-51D4-4BB1-B182-627EA0F7599F}" srcOrd="0" destOrd="0" presId="urn:microsoft.com/office/officeart/2005/8/layout/pyramid1"/>
    <dgm:cxn modelId="{3E5FD1E5-F245-49F8-8FF6-30D973038622}" type="presParOf" srcId="{B661EDEB-51D4-4BB1-B182-627EA0F7599F}" destId="{7321BE35-F299-477B-B1CF-8B36ECD1A306}" srcOrd="0" destOrd="0" presId="urn:microsoft.com/office/officeart/2005/8/layout/pyramid1"/>
    <dgm:cxn modelId="{48BBDF88-65AD-435D-9ED2-39BB3D65FA15}" type="presParOf" srcId="{B661EDEB-51D4-4BB1-B182-627EA0F7599F}" destId="{6A53517E-7111-4725-82BF-FD23558C5F80}" srcOrd="1" destOrd="0" presId="urn:microsoft.com/office/officeart/2005/8/layout/pyramid1"/>
    <dgm:cxn modelId="{9BA71812-E245-439D-A4A5-5C5460468FEF}" type="presParOf" srcId="{3490577D-5AAB-4BA5-8F56-6BB9067B4C3C}" destId="{9ACA9054-0C44-461F-85F1-0543C2B6E20F}" srcOrd="1" destOrd="0" presId="urn:microsoft.com/office/officeart/2005/8/layout/pyramid1"/>
    <dgm:cxn modelId="{B8405337-F4A2-47E9-9DC5-43E7F44F92DB}" type="presParOf" srcId="{9ACA9054-0C44-461F-85F1-0543C2B6E20F}" destId="{7EB185DD-1829-4642-AFA5-DDAC7BE45586}" srcOrd="0" destOrd="0" presId="urn:microsoft.com/office/officeart/2005/8/layout/pyramid1"/>
    <dgm:cxn modelId="{0C55840F-F8E2-498A-862A-7A598476A33D}" type="presParOf" srcId="{9ACA9054-0C44-461F-85F1-0543C2B6E20F}" destId="{B387D626-B09A-4B45-9002-066E051D7D25}" srcOrd="1" destOrd="0" presId="urn:microsoft.com/office/officeart/2005/8/layout/pyramid1"/>
    <dgm:cxn modelId="{DA1650C8-8145-428D-839F-868DB28EAB1D}" type="presParOf" srcId="{3490577D-5AAB-4BA5-8F56-6BB9067B4C3C}" destId="{9AE09024-1196-4E50-8A2D-78164BC0AE9A}" srcOrd="2" destOrd="0" presId="urn:microsoft.com/office/officeart/2005/8/layout/pyramid1"/>
    <dgm:cxn modelId="{90A2560A-5831-4D39-BA65-CC1177E18ED1}" type="presParOf" srcId="{9AE09024-1196-4E50-8A2D-78164BC0AE9A}" destId="{284238DD-178B-4CAB-B3D0-69155D69D61B}" srcOrd="0" destOrd="0" presId="urn:microsoft.com/office/officeart/2005/8/layout/pyramid1"/>
    <dgm:cxn modelId="{DEF1858D-AC6C-418E-87DB-677182B15164}" type="presParOf" srcId="{9AE09024-1196-4E50-8A2D-78164BC0AE9A}" destId="{83DB4825-7394-4134-AD29-F63B77C13B4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1BE35-F299-477B-B1CF-8B36ECD1A306}">
      <dsp:nvSpPr>
        <dsp:cNvPr id="0" name=""/>
        <dsp:cNvSpPr/>
      </dsp:nvSpPr>
      <dsp:spPr>
        <a:xfrm>
          <a:off x="1297577" y="0"/>
          <a:ext cx="1297577" cy="1079863"/>
        </a:xfrm>
        <a:prstGeom prst="trapezoid">
          <a:avLst>
            <a:gd name="adj" fmla="val 600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ハイタッチ</a:t>
          </a:r>
        </a:p>
      </dsp:txBody>
      <dsp:txXfrm>
        <a:off x="1297577" y="0"/>
        <a:ext cx="1297577" cy="1079863"/>
      </dsp:txXfrm>
    </dsp:sp>
    <dsp:sp modelId="{7EB185DD-1829-4642-AFA5-DDAC7BE45586}">
      <dsp:nvSpPr>
        <dsp:cNvPr id="0" name=""/>
        <dsp:cNvSpPr/>
      </dsp:nvSpPr>
      <dsp:spPr>
        <a:xfrm>
          <a:off x="648788" y="1079863"/>
          <a:ext cx="2595154" cy="1079863"/>
        </a:xfrm>
        <a:prstGeom prst="trapezoid">
          <a:avLst>
            <a:gd name="adj" fmla="val 600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ロータッチ</a:t>
          </a:r>
        </a:p>
      </dsp:txBody>
      <dsp:txXfrm>
        <a:off x="1102940" y="1079863"/>
        <a:ext cx="1686850" cy="1079863"/>
      </dsp:txXfrm>
    </dsp:sp>
    <dsp:sp modelId="{284238DD-178B-4CAB-B3D0-69155D69D61B}">
      <dsp:nvSpPr>
        <dsp:cNvPr id="0" name=""/>
        <dsp:cNvSpPr/>
      </dsp:nvSpPr>
      <dsp:spPr>
        <a:xfrm>
          <a:off x="0" y="2159725"/>
          <a:ext cx="3892732" cy="1079863"/>
        </a:xfrm>
        <a:prstGeom prst="trapezoid">
          <a:avLst>
            <a:gd name="adj" fmla="val 6008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テックタッチ</a:t>
          </a:r>
        </a:p>
      </dsp:txBody>
      <dsp:txXfrm>
        <a:off x="681228" y="2159725"/>
        <a:ext cx="2530275" cy="1079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93834B9-A661-4A72-A4F7-3AA8323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48" y="66092"/>
            <a:ext cx="8520600" cy="572700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AARRR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ファネルと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KPI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086D812-6CD9-4454-B104-3BF6851B7AED}"/>
              </a:ext>
            </a:extLst>
          </p:cNvPr>
          <p:cNvSpPr/>
          <p:nvPr/>
        </p:nvSpPr>
        <p:spPr>
          <a:xfrm>
            <a:off x="194570" y="682599"/>
            <a:ext cx="3368978" cy="84124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Acquisition(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顧客獲得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様々なチャネルを通して見つける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5E716B-34D5-4C08-BAD3-1FCBE70F31B0}"/>
              </a:ext>
            </a:extLst>
          </p:cNvPr>
          <p:cNvSpPr/>
          <p:nvPr/>
        </p:nvSpPr>
        <p:spPr>
          <a:xfrm>
            <a:off x="423236" y="1567654"/>
            <a:ext cx="3140311" cy="8412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Activation(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活性化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価値を理解し、体験する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BF9D65-2996-49B1-8D46-BFB29262F14F}"/>
              </a:ext>
            </a:extLst>
          </p:cNvPr>
          <p:cNvSpPr/>
          <p:nvPr/>
        </p:nvSpPr>
        <p:spPr>
          <a:xfrm>
            <a:off x="663592" y="2452651"/>
            <a:ext cx="2899955" cy="841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Retention(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継続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再訪し、継続的に利用する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15155CB-732E-4DD7-8068-CB954649CEE1}"/>
              </a:ext>
            </a:extLst>
          </p:cNvPr>
          <p:cNvSpPr/>
          <p:nvPr/>
        </p:nvSpPr>
        <p:spPr>
          <a:xfrm>
            <a:off x="809896" y="3337648"/>
            <a:ext cx="2753651" cy="8412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Referral(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価値に満足し他の人に紹介する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1362549-63C0-4727-B104-57C5715F4E38}"/>
              </a:ext>
            </a:extLst>
          </p:cNvPr>
          <p:cNvSpPr/>
          <p:nvPr/>
        </p:nvSpPr>
        <p:spPr>
          <a:xfrm>
            <a:off x="1045028" y="4222645"/>
            <a:ext cx="2518519" cy="84124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Revenue(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収益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金銭を払ってもらう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75AAFA-608E-479A-B243-3A26D2A1F7EB}"/>
              </a:ext>
            </a:extLst>
          </p:cNvPr>
          <p:cNvSpPr txBox="1"/>
          <p:nvPr/>
        </p:nvSpPr>
        <p:spPr>
          <a:xfrm>
            <a:off x="3934533" y="752421"/>
            <a:ext cx="306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・チャネル別ユーザー獲得単価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・ユーザー数　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6D09B9-0FB9-4BE0-B69D-5CD95F097B0E}"/>
              </a:ext>
            </a:extLst>
          </p:cNvPr>
          <p:cNvSpPr txBox="1"/>
          <p:nvPr/>
        </p:nvSpPr>
        <p:spPr>
          <a:xfrm>
            <a:off x="3934533" y="1683368"/>
            <a:ext cx="3568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・ユーザー登録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・ユーザーの特定のアクション数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フォロー、カートイン、お気に入り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37A671-B68C-448D-8048-26F7699419ED}"/>
              </a:ext>
            </a:extLst>
          </p:cNvPr>
          <p:cNvSpPr txBox="1"/>
          <p:nvPr/>
        </p:nvSpPr>
        <p:spPr>
          <a:xfrm>
            <a:off x="3934533" y="2535314"/>
            <a:ext cx="356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・継続率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DAU/MAU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率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・１日の訪問回数　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BE05A23-1529-424B-9A49-11F2A6FF9974}"/>
              </a:ext>
            </a:extLst>
          </p:cNvPr>
          <p:cNvSpPr txBox="1"/>
          <p:nvPr/>
        </p:nvSpPr>
        <p:spPr>
          <a:xfrm>
            <a:off x="3934533" y="3496662"/>
            <a:ext cx="356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・レビュー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点、数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投稿、紹介プログラム利用　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B5CC60F-20F2-4D28-A600-2CA055778BAE}"/>
              </a:ext>
            </a:extLst>
          </p:cNvPr>
          <p:cNvSpPr txBox="1"/>
          <p:nvPr/>
        </p:nvSpPr>
        <p:spPr>
          <a:xfrm>
            <a:off x="3934533" y="4381659"/>
            <a:ext cx="356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ARPU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ARRPU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LTV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等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FD51DD2-2090-4A51-B611-06335C69842B}"/>
              </a:ext>
            </a:extLst>
          </p:cNvPr>
          <p:cNvSpPr/>
          <p:nvPr/>
        </p:nvSpPr>
        <p:spPr>
          <a:xfrm>
            <a:off x="47026" y="1523847"/>
            <a:ext cx="8814816" cy="181380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EBF32B6-1A93-47B3-9625-8A070E2FDE95}"/>
              </a:ext>
            </a:extLst>
          </p:cNvPr>
          <p:cNvSpPr/>
          <p:nvPr/>
        </p:nvSpPr>
        <p:spPr>
          <a:xfrm>
            <a:off x="6426926" y="1567654"/>
            <a:ext cx="2069156" cy="365649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オンボーディング</a:t>
            </a:r>
          </a:p>
        </p:txBody>
      </p:sp>
    </p:spTree>
    <p:extLst>
      <p:ext uri="{BB962C8B-B14F-4D97-AF65-F5344CB8AC3E}">
        <p14:creationId xmlns:p14="http://schemas.microsoft.com/office/powerpoint/2010/main" val="281910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2CDB4225-F8D2-48E7-A5F0-F71101B61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1530"/>
              </p:ext>
            </p:extLst>
          </p:nvPr>
        </p:nvGraphicFramePr>
        <p:xfrm>
          <a:off x="297834" y="956200"/>
          <a:ext cx="3892732" cy="323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タイトル 2">
            <a:extLst>
              <a:ext uri="{FF2B5EF4-FFF2-40B4-BE49-F238E27FC236}">
                <a16:creationId xmlns:a16="http://schemas.microsoft.com/office/drawing/2014/main" id="{398C00B8-316E-4FA7-AF6B-C0193C0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34" y="144848"/>
            <a:ext cx="8368200" cy="686100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顧客分類とオンボーディング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09A531-378E-44B3-B0A4-5F75EA07F6E7}"/>
              </a:ext>
            </a:extLst>
          </p:cNvPr>
          <p:cNvSpPr txBox="1"/>
          <p:nvPr/>
        </p:nvSpPr>
        <p:spPr>
          <a:xfrm>
            <a:off x="412786" y="4430921"/>
            <a:ext cx="788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1" i="0" u="none" strike="noStrike" dirty="0">
                <a:solidFill>
                  <a:schemeClr val="tx1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想定</a:t>
            </a:r>
            <a:r>
              <a:rPr lang="en-US" altLang="ja-JP" sz="1800" b="1" i="0" u="none" strike="noStrike" dirty="0">
                <a:solidFill>
                  <a:schemeClr val="tx1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LTV</a:t>
            </a:r>
            <a:r>
              <a:rPr lang="ja-JP" altLang="en-US" sz="1800" b="1" i="0" u="none" strike="noStrike" dirty="0">
                <a:solidFill>
                  <a:schemeClr val="tx1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毎に顧客分類し、</a:t>
            </a:r>
            <a:endParaRPr lang="ja-JP" altLang="en-US" b="1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ja-JP" altLang="en-US" sz="1800" b="1" i="0" u="none" strike="noStrike" dirty="0">
                <a:solidFill>
                  <a:schemeClr val="tx1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ハイタッチ・ロータッチ・テックタッチでフォローを行っていく</a:t>
            </a:r>
            <a:endParaRPr lang="ja-JP" alt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Google Shape;171;p33">
            <a:extLst>
              <a:ext uri="{FF2B5EF4-FFF2-40B4-BE49-F238E27FC236}">
                <a16:creationId xmlns:a16="http://schemas.microsoft.com/office/drawing/2014/main" id="{426E03A6-26A9-4364-92B1-DC0A222125F6}"/>
              </a:ext>
            </a:extLst>
          </p:cNvPr>
          <p:cNvSpPr txBox="1"/>
          <p:nvPr/>
        </p:nvSpPr>
        <p:spPr>
          <a:xfrm>
            <a:off x="4324994" y="891965"/>
            <a:ext cx="4097935" cy="115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大口顧客向けの担当を用意した個別対応</a:t>
            </a:r>
            <a:b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j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・担当人員による対面での導入サポート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・担当人員による定例ミーティング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・担当CSによるカスタマーサクセス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2;p33">
            <a:extLst>
              <a:ext uri="{FF2B5EF4-FFF2-40B4-BE49-F238E27FC236}">
                <a16:creationId xmlns:a16="http://schemas.microsoft.com/office/drawing/2014/main" id="{CB708AB7-4018-4932-BCC5-F3596BF4F255}"/>
              </a:ext>
            </a:extLst>
          </p:cNvPr>
          <p:cNvSpPr txBox="1"/>
          <p:nvPr/>
        </p:nvSpPr>
        <p:spPr>
          <a:xfrm>
            <a:off x="4324994" y="2048771"/>
            <a:ext cx="4097935" cy="115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ある程度集団的な対応</a:t>
            </a:r>
            <a:b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j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・電話やメールによるヒアリング・サポート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・トレーニングプログラムの用意・案内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・ワークショップやイベントの開催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3;p33">
            <a:extLst>
              <a:ext uri="{FF2B5EF4-FFF2-40B4-BE49-F238E27FC236}">
                <a16:creationId xmlns:a16="http://schemas.microsoft.com/office/drawing/2014/main" id="{4478EB29-FD18-4E5A-B5C1-4A28C0287367}"/>
              </a:ext>
            </a:extLst>
          </p:cNvPr>
          <p:cNvSpPr txBox="1"/>
          <p:nvPr/>
        </p:nvSpPr>
        <p:spPr>
          <a:xfrm>
            <a:off x="4324994" y="3213103"/>
            <a:ext cx="4097935" cy="115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システムで広範囲に対応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・顧客状況に合わせたMAによる対応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・データ分析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・案内や改善のシステム改修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1014291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228</Words>
  <Application>Microsoft Office PowerPoint</Application>
  <PresentationFormat>画面に合わせる (16:9)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</vt:lpstr>
      <vt:lpstr>Meiryo</vt:lpstr>
      <vt:lpstr>Arial</vt:lpstr>
      <vt:lpstr>Roboto Slab</vt:lpstr>
      <vt:lpstr>Roboto</vt:lpstr>
      <vt:lpstr>Marina</vt:lpstr>
      <vt:lpstr>Simple Light</vt:lpstr>
      <vt:lpstr>AARRRファネルとKPI例</vt:lpstr>
      <vt:lpstr>顧客分類とオンボーディング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セイリン株式会社様向け  ユーザー オンボーディング資料</dc:title>
  <cp:lastModifiedBy>Keiichi Hashimoto</cp:lastModifiedBy>
  <cp:revision>5</cp:revision>
  <dcterms:modified xsi:type="dcterms:W3CDTF">2020-10-15T06:28:03Z</dcterms:modified>
</cp:coreProperties>
</file>