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Roboto Mono Light"/>
      <p:regular r:id="rId43"/>
      <p:bold r:id="rId44"/>
      <p:italic r:id="rId45"/>
      <p:boldItalic r:id="rId46"/>
    </p:embeddedFont>
    <p:embeddedFont>
      <p:font typeface="Alegreya Medium"/>
      <p:regular r:id="rId47"/>
      <p:bold r:id="rId48"/>
      <p:italic r:id="rId49"/>
      <p:boldItalic r:id="rId50"/>
    </p:embeddedFont>
    <p:embeddedFont>
      <p:font typeface="Lato Ligh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anav Gar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44" Type="http://schemas.openxmlformats.org/officeDocument/2006/relationships/font" Target="fonts/RobotoMonoLight-bold.fntdata"/><Relationship Id="rId43" Type="http://schemas.openxmlformats.org/officeDocument/2006/relationships/font" Target="fonts/RobotoMonoLight-regular.fntdata"/><Relationship Id="rId46" Type="http://schemas.openxmlformats.org/officeDocument/2006/relationships/font" Target="fonts/RobotoMonoLight-boldItalic.fntdata"/><Relationship Id="rId45" Type="http://schemas.openxmlformats.org/officeDocument/2006/relationships/font" Target="fonts/RobotoMon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AlegreyaMedium-bold.fntdata"/><Relationship Id="rId47" Type="http://schemas.openxmlformats.org/officeDocument/2006/relationships/font" Target="fonts/AlegreyaMedium-regular.fntdata"/><Relationship Id="rId49" Type="http://schemas.openxmlformats.org/officeDocument/2006/relationships/font" Target="fonts/Alegreya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Raleway-regular.fntdata"/><Relationship Id="rId34" Type="http://schemas.openxmlformats.org/officeDocument/2006/relationships/slide" Target="slides/slide28.xml"/><Relationship Id="rId37" Type="http://schemas.openxmlformats.org/officeDocument/2006/relationships/font" Target="fonts/Raleway-italic.fntdata"/><Relationship Id="rId36" Type="http://schemas.openxmlformats.org/officeDocument/2006/relationships/font" Target="fonts/Raleway-bold.fntdata"/><Relationship Id="rId39" Type="http://schemas.openxmlformats.org/officeDocument/2006/relationships/font" Target="fonts/Lato-regular.fntdata"/><Relationship Id="rId38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Light-regular.fntdata"/><Relationship Id="rId50" Type="http://schemas.openxmlformats.org/officeDocument/2006/relationships/font" Target="fonts/AlegreyaMedium-boldItalic.fntdata"/><Relationship Id="rId53" Type="http://schemas.openxmlformats.org/officeDocument/2006/relationships/font" Target="fonts/LatoLight-italic.fntdata"/><Relationship Id="rId52" Type="http://schemas.openxmlformats.org/officeDocument/2006/relationships/font" Target="fonts/Lato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Lato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1-15T07:14:25.973">
    <p:pos x="496" y="1333"/>
    <p:text>two dashes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e53e52e4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e53e52e4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e53e52e47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e53e52e47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e53e52e47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e53e52e47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e53e52e47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e53e52e47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e53e52e4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e53e52e4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e53e52e47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e53e52e47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e53e52e47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e53e52e47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e53e52e47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e53e52e47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e53e52e47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e53e52e47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e53e52e47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e53e52e47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e53e52e47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e53e52e47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e53e52e47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e53e52e47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e53e52e4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e53e52e4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e53e52e47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e53e52e47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e53e52e47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e53e52e47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e53e52e47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e53e52e47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e53e52e47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e53e52e47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e53e52e47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e53e52e47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e53e52e47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e53e52e47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e53e52e47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e53e52e47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53e52e47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e53e52e4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53e52e4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e53e52e4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e53e52e47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e53e52e47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e53e52e4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e53e52e4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e53e52e4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e53e52e4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53e52e47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e53e52e47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e53e52e4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e53e52e4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learngitbranching.js.org/" TargetMode="External"/><Relationship Id="rId4" Type="http://schemas.openxmlformats.org/officeDocument/2006/relationships/hyperlink" Target="https://git-scm.com/docs/gittutoria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manav.garg@karkinos.i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r>
              <a:rPr lang="en"/>
              <a:t> 101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9202" y="21690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for everyday use cases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646050" y="3028125"/>
            <a:ext cx="13815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Project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19875" y="4181075"/>
            <a:ext cx="27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someCompany/originalProject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4052250" y="3023475"/>
            <a:ext cx="13815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of forked repo in your computer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7113175" y="4181075"/>
            <a:ext cx="19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manav/originalProject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2117025" y="3735388"/>
            <a:ext cx="1590300" cy="1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2123700" y="3149175"/>
            <a:ext cx="183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git pull upstream branch1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7345050" y="3028125"/>
            <a:ext cx="13815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Forked Repo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522875" y="3692325"/>
            <a:ext cx="1590300" cy="1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3213600" y="4181075"/>
            <a:ext cx="27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yourComputer/originalProject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755400" y="4576625"/>
            <a:ext cx="11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(upstream)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7421250" y="4581275"/>
            <a:ext cx="12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(forked repo)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4357800" y="4581275"/>
            <a:ext cx="6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(local)</a:t>
            </a:r>
            <a:endParaRPr/>
          </a:p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Update Your Forked Repo?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6020325" y="5104025"/>
            <a:ext cx="13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(a.k.a origin)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5622050" y="3149163"/>
            <a:ext cx="183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git push origin branch1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2123700" y="2471375"/>
            <a:ext cx="183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legreya Medium"/>
                <a:ea typeface="Alegreya Medium"/>
                <a:cs typeface="Alegreya Medium"/>
                <a:sym typeface="Alegreya Medium"/>
              </a:rPr>
              <a:t>Taking data from branch1 of original project into your current branch</a:t>
            </a:r>
            <a:endParaRPr sz="1000">
              <a:latin typeface="Alegreya Medium"/>
              <a:ea typeface="Alegreya Medium"/>
              <a:cs typeface="Alegreya Medium"/>
              <a:sym typeface="Alegreya Medium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5522875" y="2400888"/>
            <a:ext cx="183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legreya Medium"/>
                <a:ea typeface="Alegreya Medium"/>
                <a:cs typeface="Alegreya Medium"/>
                <a:sym typeface="Alegreya Medium"/>
              </a:rPr>
              <a:t>Giving </a:t>
            </a:r>
            <a:r>
              <a:rPr lang="en" sz="1000">
                <a:latin typeface="Alegreya Medium"/>
                <a:ea typeface="Alegreya Medium"/>
                <a:cs typeface="Alegreya Medium"/>
                <a:sym typeface="Alegreya Medium"/>
              </a:rPr>
              <a:t>data from your current branch  to branch1 of your forked repo</a:t>
            </a:r>
            <a:endParaRPr sz="1000">
              <a:latin typeface="Alegreya Medium"/>
              <a:ea typeface="Alegreya Medium"/>
              <a:cs typeface="Alegreya Medium"/>
              <a:sym typeface="Alegreya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/>
          <p:nvPr/>
        </p:nvSpPr>
        <p:spPr>
          <a:xfrm>
            <a:off x="646050" y="3028125"/>
            <a:ext cx="13815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Project</a:t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19875" y="4181075"/>
            <a:ext cx="27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someCompany/originalProject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4052250" y="3023475"/>
            <a:ext cx="13815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of forked repo in your computer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2117025" y="3735388"/>
            <a:ext cx="1590300" cy="1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2123700" y="3149175"/>
            <a:ext cx="183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git pull upstream branch1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7345050" y="3028125"/>
            <a:ext cx="13815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Forked Repo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5522875" y="3692325"/>
            <a:ext cx="1590300" cy="1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3213600" y="4181075"/>
            <a:ext cx="27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yourComputer/originalProject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755400" y="4576625"/>
            <a:ext cx="11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(upstream)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4357800" y="4581275"/>
            <a:ext cx="6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(local)</a:t>
            </a:r>
            <a:endParaRPr/>
          </a:p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Update Your Local?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6020325" y="5104025"/>
            <a:ext cx="13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(a.k.a origin)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2123700" y="2471375"/>
            <a:ext cx="183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legreya Medium"/>
                <a:ea typeface="Alegreya Medium"/>
                <a:cs typeface="Alegreya Medium"/>
                <a:sym typeface="Alegreya Medium"/>
              </a:rPr>
              <a:t>Taking data from branch1 of original project into your current branch</a:t>
            </a:r>
            <a:endParaRPr sz="1000">
              <a:latin typeface="Alegreya Medium"/>
              <a:ea typeface="Alegreya Medium"/>
              <a:cs typeface="Alegreya Medium"/>
              <a:sym typeface="Alegreya Medium"/>
            </a:endParaRPr>
          </a:p>
        </p:txBody>
      </p:sp>
      <p:cxnSp>
        <p:nvCxnSpPr>
          <p:cNvPr id="206" name="Google Shape;206;p23"/>
          <p:cNvCxnSpPr/>
          <p:nvPr/>
        </p:nvCxnSpPr>
        <p:spPr>
          <a:xfrm>
            <a:off x="5518150" y="1724900"/>
            <a:ext cx="54600" cy="342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7" name="Google Shape;207;p23"/>
          <p:cNvSpPr txBox="1"/>
          <p:nvPr/>
        </p:nvSpPr>
        <p:spPr>
          <a:xfrm>
            <a:off x="5572750" y="1625125"/>
            <a:ext cx="116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Stop Here.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update your upstream?</a:t>
            </a:r>
            <a:endParaRPr/>
          </a:p>
        </p:txBody>
      </p:sp>
      <p:sp>
        <p:nvSpPr>
          <p:cNvPr id="213" name="Google Shape;213;p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update your upstream?</a:t>
            </a:r>
            <a:endParaRPr/>
          </a:p>
        </p:txBody>
      </p:sp>
      <p:sp>
        <p:nvSpPr>
          <p:cNvPr id="219" name="Google Shape;219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merge request from your forked repo.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branch?</a:t>
            </a:r>
            <a:endParaRPr/>
          </a:p>
        </p:txBody>
      </p:sp>
      <p:cxnSp>
        <p:nvCxnSpPr>
          <p:cNvPr id="225" name="Google Shape;225;p26"/>
          <p:cNvCxnSpPr/>
          <p:nvPr/>
        </p:nvCxnSpPr>
        <p:spPr>
          <a:xfrm flipH="1" rot="10800000">
            <a:off x="913175" y="2856675"/>
            <a:ext cx="6564000" cy="54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6"/>
          <p:cNvCxnSpPr/>
          <p:nvPr/>
        </p:nvCxnSpPr>
        <p:spPr>
          <a:xfrm>
            <a:off x="4573725" y="4339575"/>
            <a:ext cx="2934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6"/>
          <p:cNvCxnSpPr/>
          <p:nvPr/>
        </p:nvCxnSpPr>
        <p:spPr>
          <a:xfrm flipH="1" rot="5400000">
            <a:off x="3388300" y="3138525"/>
            <a:ext cx="1443900" cy="958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6"/>
          <p:cNvSpPr txBox="1"/>
          <p:nvPr/>
        </p:nvSpPr>
        <p:spPr>
          <a:xfrm>
            <a:off x="7586475" y="2639925"/>
            <a:ext cx="8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branch1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7645200" y="4139475"/>
            <a:ext cx="8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branch2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1194175" y="2802000"/>
            <a:ext cx="2421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2387300" y="2802000"/>
            <a:ext cx="2421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3480175" y="2802000"/>
            <a:ext cx="2421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4546975" y="4249800"/>
            <a:ext cx="2421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4470775" y="2802000"/>
            <a:ext cx="2421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895725" y="2463300"/>
            <a:ext cx="81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Commit #1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2038725" y="2463300"/>
            <a:ext cx="81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Commit #2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3181725" y="2463300"/>
            <a:ext cx="81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Commit #3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4172325" y="2387100"/>
            <a:ext cx="81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Commit #4 branch1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4248525" y="4444500"/>
            <a:ext cx="81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Commit #4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branch2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5385175" y="2802000"/>
            <a:ext cx="2421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5162925" y="2387100"/>
            <a:ext cx="81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Commit #5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branch1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5239125" y="4444500"/>
            <a:ext cx="81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Commit #5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branch2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5461375" y="4249800"/>
            <a:ext cx="2421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pull a new branch from upstream?</a:t>
            </a:r>
            <a:endParaRPr/>
          </a:p>
        </p:txBody>
      </p:sp>
      <p:sp>
        <p:nvSpPr>
          <p:cNvPr id="249" name="Google Shape;249;p2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git fetch upstream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git checkout –track upstream/branch2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50" name="Google Shape;250;p27"/>
          <p:cNvSpPr txBox="1"/>
          <p:nvPr>
            <p:ph idx="2" type="body"/>
          </p:nvPr>
        </p:nvSpPr>
        <p:spPr>
          <a:xfrm>
            <a:off x="5064950" y="31615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git push –u origin branch2</a:t>
            </a:r>
            <a:endParaRPr/>
          </a:p>
        </p:txBody>
      </p:sp>
      <p:sp>
        <p:nvSpPr>
          <p:cNvPr id="251" name="Google Shape;251;p27"/>
          <p:cNvSpPr txBox="1"/>
          <p:nvPr>
            <p:ph type="title"/>
          </p:nvPr>
        </p:nvSpPr>
        <p:spPr>
          <a:xfrm>
            <a:off x="51017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push a new branch to origin?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error: Your local changes to the following files would be overwritten…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…Please commit your changes or stash them before…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Aborting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error means?</a:t>
            </a:r>
            <a:endParaRPr/>
          </a:p>
        </p:txBody>
      </p:sp>
      <p:sp>
        <p:nvSpPr>
          <p:cNvPr id="262" name="Google Shape;262;p2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error means?</a:t>
            </a:r>
            <a:endParaRPr/>
          </a:p>
        </p:txBody>
      </p:sp>
      <p:sp>
        <p:nvSpPr>
          <p:cNvPr id="268" name="Google Shape;268;p3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unsaved changes in your local, save them before </a:t>
            </a:r>
            <a:r>
              <a:rPr lang="en"/>
              <a:t>making any changes</a:t>
            </a:r>
            <a:r>
              <a:rPr lang="en"/>
              <a:t>, (please).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error means?</a:t>
            </a:r>
            <a:endParaRPr/>
          </a:p>
        </p:txBody>
      </p:sp>
      <p:sp>
        <p:nvSpPr>
          <p:cNvPr id="274" name="Google Shape;274;p3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unsaved changes in your local, save them before making any changes, (please).</a:t>
            </a:r>
            <a:endParaRPr/>
          </a:p>
        </p:txBody>
      </p:sp>
      <p:sp>
        <p:nvSpPr>
          <p:cNvPr id="275" name="Google Shape;275;p31"/>
          <p:cNvSpPr txBox="1"/>
          <p:nvPr/>
        </p:nvSpPr>
        <p:spPr>
          <a:xfrm>
            <a:off x="3853950" y="4300550"/>
            <a:ext cx="14361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do you rate yourself in git? (1-5)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the answer to </a:t>
            </a:r>
            <a:r>
              <a:rPr lang="en"/>
              <a:t>yourself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stash your changes?</a:t>
            </a:r>
            <a:endParaRPr/>
          </a:p>
        </p:txBody>
      </p:sp>
      <p:sp>
        <p:nvSpPr>
          <p:cNvPr id="281" name="Google Shape;281;p3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git stash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# temporarily moves your unsaved changes from current branch to a separate memory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2" name="Google Shape;282;p32"/>
          <p:cNvSpPr txBox="1"/>
          <p:nvPr>
            <p:ph idx="2" type="body"/>
          </p:nvPr>
        </p:nvSpPr>
        <p:spPr>
          <a:xfrm>
            <a:off x="5064950" y="31615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git stash pop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# moves your unsaved changes from separate memory to current branch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3" name="Google Shape;283;p32"/>
          <p:cNvSpPr txBox="1"/>
          <p:nvPr>
            <p:ph type="title"/>
          </p:nvPr>
        </p:nvSpPr>
        <p:spPr>
          <a:xfrm>
            <a:off x="51017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un-stash your changes?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all unsaved changes?</a:t>
            </a:r>
            <a:endParaRPr/>
          </a:p>
        </p:txBody>
      </p:sp>
      <p:sp>
        <p:nvSpPr>
          <p:cNvPr id="289" name="Google Shape;28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git reset –hard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# returns your branch to last commit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Commit?</a:t>
            </a:r>
            <a:endParaRPr/>
          </a:p>
        </p:txBody>
      </p:sp>
      <p:sp>
        <p:nvSpPr>
          <p:cNvPr id="295" name="Google Shape;295;p34"/>
          <p:cNvSpPr txBox="1"/>
          <p:nvPr>
            <p:ph idx="1" type="subTitle"/>
          </p:nvPr>
        </p:nvSpPr>
        <p:spPr>
          <a:xfrm>
            <a:off x="729627" y="1953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for people who have commitment issues.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type="title"/>
          </p:nvPr>
        </p:nvSpPr>
        <p:spPr>
          <a:xfrm>
            <a:off x="730000" y="1318650"/>
            <a:ext cx="33009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files</a:t>
            </a:r>
            <a:endParaRPr/>
          </a:p>
        </p:txBody>
      </p:sp>
      <p:sp>
        <p:nvSpPr>
          <p:cNvPr id="301" name="Google Shape;301;p35"/>
          <p:cNvSpPr txBox="1"/>
          <p:nvPr>
            <p:ph idx="1" type="subTitle"/>
          </p:nvPr>
        </p:nvSpPr>
        <p:spPr>
          <a:xfrm>
            <a:off x="724950" y="2083925"/>
            <a:ext cx="3300900" cy="24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main.dart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folder1/file1.dart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folder2/file2.dart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folder3/file3.dart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folder3/file3.dart</a:t>
            </a:r>
            <a:endParaRPr sz="1300"/>
          </a:p>
        </p:txBody>
      </p:sp>
      <p:sp>
        <p:nvSpPr>
          <p:cNvPr id="302" name="Google Shape;302;p35"/>
          <p:cNvSpPr txBox="1"/>
          <p:nvPr>
            <p:ph type="title"/>
          </p:nvPr>
        </p:nvSpPr>
        <p:spPr>
          <a:xfrm>
            <a:off x="4917600" y="1318650"/>
            <a:ext cx="33009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r>
              <a:rPr lang="en"/>
              <a:t> files</a:t>
            </a:r>
            <a:endParaRPr/>
          </a:p>
        </p:txBody>
      </p:sp>
      <p:sp>
        <p:nvSpPr>
          <p:cNvPr id="303" name="Google Shape;303;p35"/>
          <p:cNvSpPr txBox="1"/>
          <p:nvPr>
            <p:ph idx="1" type="subTitle"/>
          </p:nvPr>
        </p:nvSpPr>
        <p:spPr>
          <a:xfrm>
            <a:off x="4917600" y="2083925"/>
            <a:ext cx="3878700" cy="24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git add *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# adds all changed files to commit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git add 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# adds all changed files to commit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git add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folder1/file1.dart folder2/file2.dart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# adds only two files to commit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git commit -m “my commit message”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Oops! I </a:t>
            </a:r>
            <a:r>
              <a:rPr lang="en"/>
              <a:t>committed</a:t>
            </a:r>
            <a:r>
              <a:rPr lang="en"/>
              <a:t> something awful…</a:t>
            </a:r>
            <a:endParaRPr/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git reset HEAD~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# undos last commit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do you rate yourself in git? (1-5)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the answer to yourself.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title"/>
          </p:nvPr>
        </p:nvSpPr>
        <p:spPr>
          <a:xfrm>
            <a:off x="653650" y="2571750"/>
            <a:ext cx="7021200" cy="19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you go from here?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653650" y="2571750"/>
            <a:ext cx="7021200" cy="19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you go from here?</a:t>
            </a:r>
            <a:endParaRPr/>
          </a:p>
        </p:txBody>
      </p:sp>
      <p:sp>
        <p:nvSpPr>
          <p:cNvPr id="331" name="Google Shape;331;p40"/>
          <p:cNvSpPr txBox="1"/>
          <p:nvPr/>
        </p:nvSpPr>
        <p:spPr>
          <a:xfrm>
            <a:off x="728750" y="1012400"/>
            <a:ext cx="782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For practising and understanding: </a:t>
            </a:r>
            <a:r>
              <a:rPr lang="en" u="sng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https://learngitbranching.js.org/</a:t>
            </a:r>
            <a:endParaRPr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For looking things up: </a:t>
            </a:r>
            <a:r>
              <a:rPr lang="en" u="sng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https://git-scm.com/docs/gittutorial</a:t>
            </a:r>
            <a:endParaRPr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For understanding more basics: https://rogerdudler.github.io/git-guide/</a:t>
            </a:r>
            <a:endParaRPr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Something interesting: http://think-like-a-git.net/</a:t>
            </a:r>
            <a:endParaRPr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729450" y="1322450"/>
            <a:ext cx="76881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&amp; Why git?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858852" y="20994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won’t cover that here.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cover in this talk?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7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to do before cloning a repo?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Not to clone a repo?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clone a repo?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to do after we clone a repo?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update forked repo?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update local?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update upstream?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Branching related stuff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Stashing related stuff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commit?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revert commits?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BAE… before anything else…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git config –global user.name “Manav Garg”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sets your username for git, it’ll come up in your commits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git config –global user.email “</a:t>
            </a:r>
            <a:r>
              <a:rPr lang="en" u="sng">
                <a:solidFill>
                  <a:schemeClr val="hlink"/>
                </a:solidFill>
                <a:latin typeface="Roboto Mono Light"/>
                <a:ea typeface="Roboto Mono Light"/>
                <a:cs typeface="Roboto Mono Light"/>
                <a:sym typeface="Roboto Mono Light"/>
                <a:hlinkClick r:id="rId3"/>
              </a:rPr>
              <a:t>manav.garg@karkinos.in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”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# sets your email for git, it’ll come up in your commits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646050" y="2342325"/>
            <a:ext cx="13815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Project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9875" y="3495275"/>
            <a:ext cx="27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someCompany/originalProject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345050" y="2342325"/>
            <a:ext cx="13815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of forked repo in your computer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2316675" y="2857450"/>
            <a:ext cx="4919100" cy="339600"/>
          </a:xfrm>
          <a:prstGeom prst="rightArrow">
            <a:avLst>
              <a:gd fmla="val 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4477800" y="2509575"/>
            <a:ext cx="6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clone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6423600" y="3490625"/>
            <a:ext cx="27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ourComputer/originalProject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7567800" y="3890825"/>
            <a:ext cx="6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(local)</a:t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NOT To Clone A Repo?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4390125" y="3130175"/>
            <a:ext cx="815100" cy="765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646050" y="2342325"/>
            <a:ext cx="13815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Project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9875" y="3495275"/>
            <a:ext cx="27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someCompany/originalProject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4052250" y="2337675"/>
            <a:ext cx="13815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of original Project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730025" y="3490625"/>
            <a:ext cx="19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manav/originalProject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2117025" y="3049588"/>
            <a:ext cx="1590300" cy="1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2534375" y="2509563"/>
            <a:ext cx="5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7345050" y="2342325"/>
            <a:ext cx="13815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of forked repo in your computer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5522875" y="3006525"/>
            <a:ext cx="1590300" cy="1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6078000" y="2509575"/>
            <a:ext cx="6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clone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6423600" y="3490625"/>
            <a:ext cx="27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yourComputer/originalProject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755400" y="3890825"/>
            <a:ext cx="11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(upstream)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4128450" y="3890825"/>
            <a:ext cx="12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(forked repo)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7567800" y="3890825"/>
            <a:ext cx="6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(local)</a:t>
            </a:r>
            <a:endParaRPr/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Clone A Repo?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4052250" y="4244000"/>
            <a:ext cx="13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(a.k.a origin)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646050" y="2342325"/>
            <a:ext cx="13815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Project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19875" y="3495275"/>
            <a:ext cx="27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someCompany/originalProject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4052250" y="2337675"/>
            <a:ext cx="13815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of original Project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3730025" y="3490625"/>
            <a:ext cx="19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manav/originalProject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2117025" y="3049588"/>
            <a:ext cx="1590300" cy="1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2534375" y="2509563"/>
            <a:ext cx="5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7345050" y="2342325"/>
            <a:ext cx="13815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of forked repo in your computer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5522875" y="3006525"/>
            <a:ext cx="1590300" cy="1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6078000" y="2509575"/>
            <a:ext cx="6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clone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6423600" y="3490625"/>
            <a:ext cx="27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yourComputer/originalProject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755400" y="3890825"/>
            <a:ext cx="11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(upstream)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4128450" y="3890825"/>
            <a:ext cx="12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(forked repo)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7567800" y="3890825"/>
            <a:ext cx="6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(local)</a:t>
            </a:r>
            <a:endParaRPr/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Clone A Repo?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4052250" y="4244000"/>
            <a:ext cx="1381500" cy="400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(a.k.a origin)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after you clone your repo</a:t>
            </a:r>
            <a:r>
              <a:rPr lang="en"/>
              <a:t>?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788500" y="2117025"/>
            <a:ext cx="5724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git remote -v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# shows your remote repos - origin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git remote add upstream &lt;original project url&gt;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 adds original projects url to remote repos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git remote -v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 shows your remote repos - origin, upstream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git checkout 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–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track origin/branch1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 downloads branch1 from origin to local and sets it as current branch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