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B940-141A-4944-9E19-03C72C0F1139}" type="datetimeFigureOut">
              <a:rPr lang="it-IT" smtClean="0"/>
              <a:t>28/08/2013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2C6-E9A9-4A99-BDEB-44CB8333CC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436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B940-141A-4944-9E19-03C72C0F1139}" type="datetimeFigureOut">
              <a:rPr lang="it-IT" smtClean="0"/>
              <a:t>28/08/2013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2C6-E9A9-4A99-BDEB-44CB8333CC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08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B940-141A-4944-9E19-03C72C0F1139}" type="datetimeFigureOut">
              <a:rPr lang="it-IT" smtClean="0"/>
              <a:t>28/08/2013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2C6-E9A9-4A99-BDEB-44CB8333CC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232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51DB-6A28-1C4C-BFE7-69D3F20F8F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6C77-1142-204B-83F8-B495BCF83FC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5800" y="4080933"/>
            <a:ext cx="5334000" cy="681567"/>
          </a:xfrm>
        </p:spPr>
        <p:txBody>
          <a:bodyPr/>
          <a:lstStyle>
            <a:lvl1pPr marL="0" indent="0" algn="l">
              <a:buNone/>
              <a:defRPr sz="2300">
                <a:solidFill>
                  <a:srgbClr val="194F7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5801" y="2532535"/>
            <a:ext cx="5334000" cy="1548397"/>
          </a:xfrm>
        </p:spPr>
        <p:txBody>
          <a:bodyPr anchor="t"/>
          <a:lstStyle>
            <a:lvl1pPr>
              <a:defRPr sz="2900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8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8851DB-6A28-1C4C-BFE7-69D3F20F8F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26C77-1142-204B-83F8-B495BCF83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9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8851DB-6A28-1C4C-BFE7-69D3F20F8F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26C77-1142-204B-83F8-B495BCF83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296863" y="0"/>
            <a:ext cx="696753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 sz="2700">
                <a:solidFill>
                  <a:prstClr val="white"/>
                </a:solidFill>
                <a:latin typeface="Helvetica Light"/>
                <a:ea typeface="ＭＳ Ｐゴシック" charset="-128"/>
                <a:cs typeface="Helvetica Light"/>
              </a:rPr>
              <a:t>Click to edit Master title style</a:t>
            </a:r>
            <a:endParaRPr lang="en-US" sz="2700" dirty="0">
              <a:solidFill>
                <a:prstClr val="white"/>
              </a:solidFill>
              <a:latin typeface="Helvetica Light"/>
              <a:ea typeface="ＭＳ Ｐゴシック" charset="-128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45081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8851DB-6A28-1C4C-BFE7-69D3F20F8F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26C77-1142-204B-83F8-B495BCF83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10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8851DB-6A28-1C4C-BFE7-69D3F20F8F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26C77-1142-204B-83F8-B495BCF83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4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8851DB-6A28-1C4C-BFE7-69D3F20F8F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26C77-1142-204B-83F8-B495BCF83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35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8851DB-6A28-1C4C-BFE7-69D3F20F8F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26C77-1142-204B-83F8-B495BCF83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6863" y="0"/>
            <a:ext cx="6967537" cy="482600"/>
          </a:xfrm>
        </p:spPr>
        <p:txBody>
          <a:bodyPr/>
          <a:lstStyle/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1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43467"/>
            <a:ext cx="5111750" cy="54826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err="1" smtClean="0"/>
              <a:t>Third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8851DB-6A28-1C4C-BFE7-69D3F20F8F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26C77-1142-204B-83F8-B495BCF83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296863" y="0"/>
            <a:ext cx="696753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 sz="2700">
                <a:solidFill>
                  <a:prstClr val="white"/>
                </a:solidFill>
                <a:latin typeface="Helvetica Light"/>
                <a:ea typeface="ＭＳ Ｐゴシック" charset="-128"/>
                <a:cs typeface="Helvetica Light"/>
              </a:rPr>
              <a:t>Click to edit Master title style</a:t>
            </a:r>
            <a:endParaRPr lang="en-US" sz="2700" dirty="0">
              <a:solidFill>
                <a:prstClr val="white"/>
              </a:solidFill>
              <a:latin typeface="Helvetica Light"/>
              <a:ea typeface="ＭＳ Ｐゴシック" charset="-128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933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B940-141A-4944-9E19-03C72C0F1139}" type="datetimeFigureOut">
              <a:rPr lang="it-IT" smtClean="0"/>
              <a:t>28/08/2013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2C6-E9A9-4A99-BDEB-44CB8333CC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61299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8851DB-6A28-1C4C-BFE7-69D3F20F8F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26C77-1142-204B-83F8-B495BCF83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296863" y="0"/>
            <a:ext cx="696753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 sz="2700">
                <a:solidFill>
                  <a:prstClr val="white"/>
                </a:solidFill>
                <a:latin typeface="Helvetica Light"/>
                <a:ea typeface="ＭＳ Ｐゴシック" charset="-128"/>
                <a:cs typeface="Helvetica Light"/>
              </a:rPr>
              <a:t>Click to edit Master title style</a:t>
            </a:r>
            <a:endParaRPr lang="en-US" sz="2700" dirty="0">
              <a:solidFill>
                <a:prstClr val="white"/>
              </a:solidFill>
              <a:latin typeface="Helvetica Light"/>
              <a:ea typeface="ＭＳ Ｐゴシック" charset="-128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6188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8851DB-6A28-1C4C-BFE7-69D3F20F8F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26C77-1142-204B-83F8-B495BCF83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96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8851DB-6A28-1C4C-BFE7-69D3F20F8F3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26C77-1142-204B-83F8-B495BCF83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164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51DB-6A28-1C4C-BFE7-69D3F20F8F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6C77-1142-204B-83F8-B495BCF83FC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0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B940-141A-4944-9E19-03C72C0F1139}" type="datetimeFigureOut">
              <a:rPr lang="it-IT" smtClean="0"/>
              <a:t>28/08/2013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2C6-E9A9-4A99-BDEB-44CB8333CC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78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B940-141A-4944-9E19-03C72C0F1139}" type="datetimeFigureOut">
              <a:rPr lang="it-IT" smtClean="0"/>
              <a:t>28/08/2013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2C6-E9A9-4A99-BDEB-44CB8333CC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9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B940-141A-4944-9E19-03C72C0F1139}" type="datetimeFigureOut">
              <a:rPr lang="it-IT" smtClean="0"/>
              <a:t>28/08/2013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2C6-E9A9-4A99-BDEB-44CB8333CC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8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B940-141A-4944-9E19-03C72C0F1139}" type="datetimeFigureOut">
              <a:rPr lang="it-IT" smtClean="0"/>
              <a:t>28/08/2013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2C6-E9A9-4A99-BDEB-44CB8333CC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07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B940-141A-4944-9E19-03C72C0F1139}" type="datetimeFigureOut">
              <a:rPr lang="it-IT" smtClean="0"/>
              <a:t>28/08/2013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2C6-E9A9-4A99-BDEB-44CB8333CC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15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B940-141A-4944-9E19-03C72C0F1139}" type="datetimeFigureOut">
              <a:rPr lang="it-IT" smtClean="0"/>
              <a:t>28/08/2013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2C6-E9A9-4A99-BDEB-44CB8333CC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5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B940-141A-4944-9E19-03C72C0F1139}" type="datetimeFigureOut">
              <a:rPr lang="it-IT" smtClean="0"/>
              <a:t>28/08/2013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72C6-E9A9-4A99-BDEB-44CB8333CC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72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B940-141A-4944-9E19-03C72C0F1139}" type="datetimeFigureOut">
              <a:rPr lang="it-IT" smtClean="0"/>
              <a:t>28/08/2013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72C6-E9A9-4A99-BDEB-44CB8333CC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6863" y="0"/>
            <a:ext cx="6967537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/>
            <a:fld id="{6F8851DB-6A28-1C4C-BFE7-69D3F20F8F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defTabSz="457200"/>
              <a:t>8/28/2013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6863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/>
            <a:fld id="{E7826C77-1142-204B-83F8-B495BCF83FC3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457200"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700" kern="1200">
          <a:solidFill>
            <a:schemeClr val="bg1"/>
          </a:solidFill>
          <a:latin typeface="Helvetica Light"/>
          <a:ea typeface="ＭＳ Ｐゴシック" charset="-128"/>
          <a:cs typeface="Helvetica Light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Helvetica Light" charset="0"/>
          <a:ea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Helvetica Light" charset="0"/>
          <a:ea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Helvetica Light" charset="0"/>
          <a:ea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Helvetica Light" charset="0"/>
          <a:ea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Helvetica Light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Helvetica Light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Helvetica Light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Helvetica Light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rgbClr val="7F7F7F"/>
          </a:solidFill>
          <a:latin typeface="Helvetica Light"/>
          <a:ea typeface="ＭＳ Ｐゴシック" charset="-128"/>
          <a:cs typeface="Helvetica Light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rgbClr val="7F7F7F"/>
          </a:solidFill>
          <a:latin typeface="Helvetica Light"/>
          <a:ea typeface="ＭＳ Ｐゴシック" charset="-128"/>
          <a:cs typeface="Helvetica Light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100" kern="1200">
          <a:solidFill>
            <a:srgbClr val="7F7F7F"/>
          </a:solidFill>
          <a:latin typeface="Helvetica Light"/>
          <a:ea typeface="ＭＳ Ｐゴシック" charset="-128"/>
          <a:cs typeface="Helvetica Light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900" kern="1200">
          <a:solidFill>
            <a:srgbClr val="7F7F7F"/>
          </a:solidFill>
          <a:latin typeface="Helvetica Light"/>
          <a:ea typeface="ＭＳ Ｐゴシック" charset="-128"/>
          <a:cs typeface="Helvetica Light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rgbClr val="7F7F7F"/>
          </a:solidFill>
          <a:latin typeface="Helvetica Light"/>
          <a:ea typeface="ＭＳ Ｐゴシック" charset="-128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8412" y="5032911"/>
            <a:ext cx="7427934" cy="1255154"/>
          </a:xfrm>
        </p:spPr>
        <p:txBody>
          <a:bodyPr/>
          <a:lstStyle/>
          <a:p>
            <a:r>
              <a:rPr lang="en-US" sz="2000" dirty="0" smtClean="0"/>
              <a:t>First Regional Workshop on Distributed Embedded Systems</a:t>
            </a:r>
          </a:p>
          <a:p>
            <a:r>
              <a:rPr lang="nn-NO" sz="1600" dirty="0" smtClean="0"/>
              <a:t>Universiti </a:t>
            </a:r>
            <a:r>
              <a:rPr lang="nn-NO" sz="1600" dirty="0"/>
              <a:t>Tunku Abdul Rahman (</a:t>
            </a:r>
            <a:r>
              <a:rPr lang="nn-NO" sz="1600" dirty="0" smtClean="0"/>
              <a:t>UTAR) - Kampar</a:t>
            </a:r>
            <a:r>
              <a:rPr lang="nn-NO" sz="1600" dirty="0"/>
              <a:t> </a:t>
            </a:r>
            <a:r>
              <a:rPr lang="nn-NO" sz="1600" dirty="0" smtClean="0"/>
              <a:t>- Malaysia</a:t>
            </a:r>
          </a:p>
          <a:p>
            <a:r>
              <a:rPr lang="en-US" sz="1600" dirty="0"/>
              <a:t>30 July - 17 August 2012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799" y="2532535"/>
            <a:ext cx="6065729" cy="2239881"/>
          </a:xfrm>
        </p:spPr>
        <p:txBody>
          <a:bodyPr/>
          <a:lstStyle/>
          <a:p>
            <a:r>
              <a:rPr lang="en-US" dirty="0" smtClean="0"/>
              <a:t>Java for Android Applications Development</a:t>
            </a:r>
            <a:br>
              <a:rPr lang="en-US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Carlos Kavka</a:t>
            </a:r>
            <a:br>
              <a:rPr lang="en-US" sz="2000" dirty="0" smtClean="0"/>
            </a:br>
            <a:r>
              <a:rPr lang="en-US" sz="2000" dirty="0" smtClean="0"/>
              <a:t>ESTECO </a:t>
            </a:r>
            <a:r>
              <a:rPr lang="en-US" sz="2000" dirty="0" err="1" smtClean="0"/>
              <a:t>SpA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Area Science Park, Trieste, Italy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39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832391" y="3590522"/>
            <a:ext cx="744145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If the expression begins with a string and uses the + operator, then the next argument is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converted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to a string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771702" y="1023652"/>
            <a:ext cx="59269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Strings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are not a basic type, but defined as a class, more details later!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580451" y="1762316"/>
            <a:ext cx="248354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a = 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abc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;</a:t>
            </a:r>
            <a:endParaRPr lang="it-IT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064000" y="4565833"/>
            <a:ext cx="4189898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cost</a:t>
            </a:r>
            <a:r>
              <a:rPr lang="it-IT" dirty="0">
                <a:solidFill>
                  <a:srgbClr val="000000"/>
                </a:solidFill>
              </a:rPr>
              <a:t> = 22;</a:t>
            </a:r>
          </a:p>
          <a:p>
            <a:pPr defTabSz="457200"/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b = </a:t>
            </a:r>
            <a:r>
              <a:rPr lang="it-IT" dirty="0">
                <a:solidFill>
                  <a:srgbClr val="CE7B00"/>
                </a:solidFill>
              </a:rPr>
              <a:t>"the </a:t>
            </a:r>
            <a:r>
              <a:rPr lang="it-IT" dirty="0" err="1">
                <a:solidFill>
                  <a:srgbClr val="CE7B00"/>
                </a:solidFill>
              </a:rPr>
              <a:t>cost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is</a:t>
            </a:r>
            <a:r>
              <a:rPr lang="it-IT" dirty="0">
                <a:solidFill>
                  <a:srgbClr val="CE7B00"/>
                </a:solidFill>
              </a:rPr>
              <a:t> "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+ </a:t>
            </a:r>
            <a:r>
              <a:rPr lang="it-IT" dirty="0" err="1" smtClean="0">
                <a:solidFill>
                  <a:srgbClr val="000000"/>
                </a:solidFill>
              </a:rPr>
              <a:t>cost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+ </a:t>
            </a:r>
            <a:r>
              <a:rPr lang="it-IT" dirty="0">
                <a:solidFill>
                  <a:srgbClr val="CE7B00"/>
                </a:solidFill>
              </a:rPr>
              <a:t>" euro"</a:t>
            </a:r>
            <a:r>
              <a:rPr lang="it-IT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27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the circular buffer</a:t>
            </a:r>
            <a:endParaRPr lang="en-US" dirty="0"/>
          </a:p>
        </p:txBody>
      </p:sp>
      <p:sp>
        <p:nvSpPr>
          <p:cNvPr id="169" name="Rettangolo 168"/>
          <p:cNvSpPr/>
          <p:nvPr/>
        </p:nvSpPr>
        <p:spPr>
          <a:xfrm>
            <a:off x="868379" y="783889"/>
            <a:ext cx="4602636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Insertion of elements in the buffer:</a:t>
            </a:r>
          </a:p>
        </p:txBody>
      </p:sp>
      <p:sp>
        <p:nvSpPr>
          <p:cNvPr id="170" name="Rettangolo 169"/>
          <p:cNvSpPr/>
          <p:nvPr/>
        </p:nvSpPr>
        <p:spPr>
          <a:xfrm>
            <a:off x="3803717" y="3806519"/>
            <a:ext cx="4440575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Going beyond the limit of the buffer:</a:t>
            </a:r>
          </a:p>
        </p:txBody>
      </p:sp>
      <p:sp>
        <p:nvSpPr>
          <p:cNvPr id="171" name="CasellaDiTesto 170"/>
          <p:cNvSpPr txBox="1"/>
          <p:nvPr/>
        </p:nvSpPr>
        <p:spPr>
          <a:xfrm>
            <a:off x="1054186" y="2770366"/>
            <a:ext cx="15867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</a:rPr>
              <a:t>Initial</a:t>
            </a:r>
            <a:r>
              <a:rPr lang="it-IT" dirty="0">
                <a:solidFill>
                  <a:prstClr val="black"/>
                </a:solidFill>
              </a:rPr>
              <a:t> situation</a:t>
            </a:r>
          </a:p>
        </p:txBody>
      </p:sp>
      <p:grpSp>
        <p:nvGrpSpPr>
          <p:cNvPr id="172" name="Gruppo 171"/>
          <p:cNvGrpSpPr/>
          <p:nvPr/>
        </p:nvGrpSpPr>
        <p:grpSpPr>
          <a:xfrm>
            <a:off x="1071359" y="2324074"/>
            <a:ext cx="1978707" cy="425884"/>
            <a:chOff x="2071407" y="2564904"/>
            <a:chExt cx="1978707" cy="425884"/>
          </a:xfrm>
        </p:grpSpPr>
        <p:sp>
          <p:nvSpPr>
            <p:cNvPr id="173" name="Rettangolo 172"/>
            <p:cNvSpPr/>
            <p:nvPr/>
          </p:nvSpPr>
          <p:spPr>
            <a:xfrm>
              <a:off x="2071407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174" name="Rettangolo 173"/>
            <p:cNvSpPr/>
            <p:nvPr/>
          </p:nvSpPr>
          <p:spPr>
            <a:xfrm>
              <a:off x="2459865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175" name="Rettangolo 174"/>
            <p:cNvSpPr/>
            <p:nvPr/>
          </p:nvSpPr>
          <p:spPr>
            <a:xfrm>
              <a:off x="2836932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176" name="Rettangolo 175"/>
            <p:cNvSpPr/>
            <p:nvPr/>
          </p:nvSpPr>
          <p:spPr>
            <a:xfrm>
              <a:off x="3225390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177" name="Rettangolo 176"/>
            <p:cNvSpPr/>
            <p:nvPr/>
          </p:nvSpPr>
          <p:spPr>
            <a:xfrm>
              <a:off x="3637752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78" name="Gruppo 177"/>
          <p:cNvGrpSpPr/>
          <p:nvPr/>
        </p:nvGrpSpPr>
        <p:grpSpPr>
          <a:xfrm>
            <a:off x="3484920" y="2324074"/>
            <a:ext cx="1978707" cy="425884"/>
            <a:chOff x="2071407" y="2564904"/>
            <a:chExt cx="1978707" cy="425884"/>
          </a:xfrm>
        </p:grpSpPr>
        <p:sp>
          <p:nvSpPr>
            <p:cNvPr id="179" name="Rettangolo 178"/>
            <p:cNvSpPr/>
            <p:nvPr/>
          </p:nvSpPr>
          <p:spPr>
            <a:xfrm>
              <a:off x="2071407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it-IT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80" name="Rettangolo 179"/>
            <p:cNvSpPr/>
            <p:nvPr/>
          </p:nvSpPr>
          <p:spPr>
            <a:xfrm>
              <a:off x="2459865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181" name="Rettangolo 180"/>
            <p:cNvSpPr/>
            <p:nvPr/>
          </p:nvSpPr>
          <p:spPr>
            <a:xfrm>
              <a:off x="2836932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182" name="Rettangolo 181"/>
            <p:cNvSpPr/>
            <p:nvPr/>
          </p:nvSpPr>
          <p:spPr>
            <a:xfrm>
              <a:off x="3225390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183" name="Rettangolo 182"/>
            <p:cNvSpPr/>
            <p:nvPr/>
          </p:nvSpPr>
          <p:spPr>
            <a:xfrm>
              <a:off x="3637752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4" name="Gruppo 183"/>
          <p:cNvGrpSpPr/>
          <p:nvPr/>
        </p:nvGrpSpPr>
        <p:grpSpPr>
          <a:xfrm>
            <a:off x="5898482" y="2324074"/>
            <a:ext cx="1978707" cy="425884"/>
            <a:chOff x="2071407" y="2564904"/>
            <a:chExt cx="1978707" cy="425884"/>
          </a:xfrm>
        </p:grpSpPr>
        <p:sp>
          <p:nvSpPr>
            <p:cNvPr id="185" name="Rettangolo 184"/>
            <p:cNvSpPr/>
            <p:nvPr/>
          </p:nvSpPr>
          <p:spPr>
            <a:xfrm>
              <a:off x="2071407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it-IT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86" name="Rettangolo 185"/>
            <p:cNvSpPr/>
            <p:nvPr/>
          </p:nvSpPr>
          <p:spPr>
            <a:xfrm>
              <a:off x="2459865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it-IT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187" name="Rettangolo 186"/>
            <p:cNvSpPr/>
            <p:nvPr/>
          </p:nvSpPr>
          <p:spPr>
            <a:xfrm>
              <a:off x="2836932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188" name="Rettangolo 187"/>
            <p:cNvSpPr/>
            <p:nvPr/>
          </p:nvSpPr>
          <p:spPr>
            <a:xfrm>
              <a:off x="3225390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189" name="Rettangolo 188"/>
            <p:cNvSpPr/>
            <p:nvPr/>
          </p:nvSpPr>
          <p:spPr>
            <a:xfrm>
              <a:off x="3637752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</p:grpSp>
      <p:sp>
        <p:nvSpPr>
          <p:cNvPr id="190" name="Rettangolo 189"/>
          <p:cNvSpPr/>
          <p:nvPr/>
        </p:nvSpPr>
        <p:spPr>
          <a:xfrm>
            <a:off x="1665998" y="1486938"/>
            <a:ext cx="206181" cy="21294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191" name="Rettangolo 190"/>
          <p:cNvSpPr/>
          <p:nvPr/>
        </p:nvSpPr>
        <p:spPr>
          <a:xfrm>
            <a:off x="2225342" y="1484395"/>
            <a:ext cx="206181" cy="21294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192" name="Rettangolo 191"/>
          <p:cNvSpPr/>
          <p:nvPr/>
        </p:nvSpPr>
        <p:spPr>
          <a:xfrm>
            <a:off x="4079559" y="1489481"/>
            <a:ext cx="206181" cy="21294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193" name="Rettangolo 192"/>
          <p:cNvSpPr/>
          <p:nvPr/>
        </p:nvSpPr>
        <p:spPr>
          <a:xfrm>
            <a:off x="4638903" y="1486938"/>
            <a:ext cx="206181" cy="21294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194" name="Rettangolo 193"/>
          <p:cNvSpPr/>
          <p:nvPr/>
        </p:nvSpPr>
        <p:spPr>
          <a:xfrm>
            <a:off x="6493121" y="1486938"/>
            <a:ext cx="206181" cy="21294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195" name="Rettangolo 194"/>
          <p:cNvSpPr/>
          <p:nvPr/>
        </p:nvSpPr>
        <p:spPr>
          <a:xfrm>
            <a:off x="7052465" y="1484395"/>
            <a:ext cx="206181" cy="21294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96" name="Connettore 2 195"/>
          <p:cNvCxnSpPr>
            <a:stCxn id="190" idx="2"/>
            <a:endCxn id="173" idx="0"/>
          </p:cNvCxnSpPr>
          <p:nvPr/>
        </p:nvCxnSpPr>
        <p:spPr>
          <a:xfrm flipH="1">
            <a:off x="1277540" y="1699880"/>
            <a:ext cx="491549" cy="62419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ttore 2 196"/>
          <p:cNvCxnSpPr>
            <a:stCxn id="191" idx="2"/>
            <a:endCxn id="173" idx="0"/>
          </p:cNvCxnSpPr>
          <p:nvPr/>
        </p:nvCxnSpPr>
        <p:spPr>
          <a:xfrm flipH="1">
            <a:off x="1277540" y="1697337"/>
            <a:ext cx="1050893" cy="62673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ttore 2 197"/>
          <p:cNvCxnSpPr>
            <a:stCxn id="192" idx="2"/>
            <a:endCxn id="179" idx="0"/>
          </p:cNvCxnSpPr>
          <p:nvPr/>
        </p:nvCxnSpPr>
        <p:spPr>
          <a:xfrm flipH="1">
            <a:off x="3691101" y="1702423"/>
            <a:ext cx="491549" cy="62165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ttore 2 198"/>
          <p:cNvCxnSpPr>
            <a:stCxn id="193" idx="2"/>
            <a:endCxn id="180" idx="0"/>
          </p:cNvCxnSpPr>
          <p:nvPr/>
        </p:nvCxnSpPr>
        <p:spPr>
          <a:xfrm flipH="1">
            <a:off x="4079559" y="1699880"/>
            <a:ext cx="662435" cy="62419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ttore 2 199"/>
          <p:cNvCxnSpPr>
            <a:stCxn id="194" idx="2"/>
            <a:endCxn id="185" idx="0"/>
          </p:cNvCxnSpPr>
          <p:nvPr/>
        </p:nvCxnSpPr>
        <p:spPr>
          <a:xfrm flipH="1">
            <a:off x="6104663" y="1699880"/>
            <a:ext cx="491549" cy="62419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ttore 2 200"/>
          <p:cNvCxnSpPr>
            <a:stCxn id="195" idx="2"/>
            <a:endCxn id="187" idx="0"/>
          </p:cNvCxnSpPr>
          <p:nvPr/>
        </p:nvCxnSpPr>
        <p:spPr>
          <a:xfrm flipH="1">
            <a:off x="6870188" y="1697337"/>
            <a:ext cx="285368" cy="62673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2" name="Gruppo 201"/>
          <p:cNvGrpSpPr/>
          <p:nvPr/>
        </p:nvGrpSpPr>
        <p:grpSpPr>
          <a:xfrm>
            <a:off x="1244133" y="5589240"/>
            <a:ext cx="1978707" cy="425884"/>
            <a:chOff x="2071407" y="2564904"/>
            <a:chExt cx="1978707" cy="425884"/>
          </a:xfrm>
        </p:grpSpPr>
        <p:sp>
          <p:nvSpPr>
            <p:cNvPr id="203" name="Rettangolo 202"/>
            <p:cNvSpPr/>
            <p:nvPr/>
          </p:nvSpPr>
          <p:spPr>
            <a:xfrm>
              <a:off x="2071407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204" name="Rettangolo 203"/>
            <p:cNvSpPr/>
            <p:nvPr/>
          </p:nvSpPr>
          <p:spPr>
            <a:xfrm>
              <a:off x="2459865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it-IT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205" name="Rettangolo 204"/>
            <p:cNvSpPr/>
            <p:nvPr/>
          </p:nvSpPr>
          <p:spPr>
            <a:xfrm>
              <a:off x="2836932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206" name="Rettangolo 205"/>
            <p:cNvSpPr/>
            <p:nvPr/>
          </p:nvSpPr>
          <p:spPr>
            <a:xfrm>
              <a:off x="3225390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207" name="Rettangolo 206"/>
            <p:cNvSpPr/>
            <p:nvPr/>
          </p:nvSpPr>
          <p:spPr>
            <a:xfrm>
              <a:off x="3637752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8" name="Gruppo 207"/>
          <p:cNvGrpSpPr/>
          <p:nvPr/>
        </p:nvGrpSpPr>
        <p:grpSpPr>
          <a:xfrm>
            <a:off x="3657694" y="5589240"/>
            <a:ext cx="1978707" cy="425884"/>
            <a:chOff x="2071407" y="2564904"/>
            <a:chExt cx="1978707" cy="425884"/>
          </a:xfrm>
        </p:grpSpPr>
        <p:sp>
          <p:nvSpPr>
            <p:cNvPr id="209" name="Rettangolo 208"/>
            <p:cNvSpPr/>
            <p:nvPr/>
          </p:nvSpPr>
          <p:spPr>
            <a:xfrm>
              <a:off x="2071407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210" name="Rettangolo 209"/>
            <p:cNvSpPr/>
            <p:nvPr/>
          </p:nvSpPr>
          <p:spPr>
            <a:xfrm>
              <a:off x="2459865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211" name="Rettangolo 210"/>
            <p:cNvSpPr/>
            <p:nvPr/>
          </p:nvSpPr>
          <p:spPr>
            <a:xfrm>
              <a:off x="2836932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212" name="Rettangolo 211"/>
            <p:cNvSpPr/>
            <p:nvPr/>
          </p:nvSpPr>
          <p:spPr>
            <a:xfrm>
              <a:off x="3225390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it-IT" dirty="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213" name="Rettangolo 212"/>
            <p:cNvSpPr/>
            <p:nvPr/>
          </p:nvSpPr>
          <p:spPr>
            <a:xfrm>
              <a:off x="3637752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it-IT" dirty="0">
                  <a:solidFill>
                    <a:prstClr val="black"/>
                  </a:solidFill>
                </a:rPr>
                <a:t>5</a:t>
              </a:r>
            </a:p>
          </p:txBody>
        </p:sp>
      </p:grpSp>
      <p:grpSp>
        <p:nvGrpSpPr>
          <p:cNvPr id="214" name="Gruppo 213"/>
          <p:cNvGrpSpPr/>
          <p:nvPr/>
        </p:nvGrpSpPr>
        <p:grpSpPr>
          <a:xfrm>
            <a:off x="6071256" y="5589240"/>
            <a:ext cx="1978707" cy="425884"/>
            <a:chOff x="2071407" y="2564904"/>
            <a:chExt cx="1978707" cy="425884"/>
          </a:xfrm>
        </p:grpSpPr>
        <p:sp>
          <p:nvSpPr>
            <p:cNvPr id="215" name="Rettangolo 214"/>
            <p:cNvSpPr/>
            <p:nvPr/>
          </p:nvSpPr>
          <p:spPr>
            <a:xfrm>
              <a:off x="2071407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it-IT" dirty="0">
                  <a:solidFill>
                    <a:prstClr val="black"/>
                  </a:solidFill>
                </a:rPr>
                <a:t>6</a:t>
              </a:r>
            </a:p>
          </p:txBody>
        </p:sp>
        <p:sp>
          <p:nvSpPr>
            <p:cNvPr id="216" name="Rettangolo 215"/>
            <p:cNvSpPr/>
            <p:nvPr/>
          </p:nvSpPr>
          <p:spPr>
            <a:xfrm>
              <a:off x="2459865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217" name="Rettangolo 216"/>
            <p:cNvSpPr/>
            <p:nvPr/>
          </p:nvSpPr>
          <p:spPr>
            <a:xfrm>
              <a:off x="2836932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218" name="Rettangolo 217"/>
            <p:cNvSpPr/>
            <p:nvPr/>
          </p:nvSpPr>
          <p:spPr>
            <a:xfrm>
              <a:off x="3225390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it-IT" dirty="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219" name="Rettangolo 218"/>
            <p:cNvSpPr/>
            <p:nvPr/>
          </p:nvSpPr>
          <p:spPr>
            <a:xfrm>
              <a:off x="3637752" y="2564904"/>
              <a:ext cx="412362" cy="42588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it-IT" dirty="0">
                  <a:solidFill>
                    <a:prstClr val="black"/>
                  </a:solidFill>
                </a:rPr>
                <a:t>5</a:t>
              </a:r>
            </a:p>
          </p:txBody>
        </p:sp>
      </p:grpSp>
      <p:sp>
        <p:nvSpPr>
          <p:cNvPr id="220" name="Rettangolo 219"/>
          <p:cNvSpPr/>
          <p:nvPr/>
        </p:nvSpPr>
        <p:spPr>
          <a:xfrm>
            <a:off x="1838772" y="4752104"/>
            <a:ext cx="206181" cy="21294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221" name="Rettangolo 220"/>
          <p:cNvSpPr/>
          <p:nvPr/>
        </p:nvSpPr>
        <p:spPr>
          <a:xfrm>
            <a:off x="2398116" y="4749561"/>
            <a:ext cx="206181" cy="21294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222" name="Rettangolo 221"/>
          <p:cNvSpPr/>
          <p:nvPr/>
        </p:nvSpPr>
        <p:spPr>
          <a:xfrm>
            <a:off x="4252333" y="4754647"/>
            <a:ext cx="206181" cy="21294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223" name="Rettangolo 222"/>
          <p:cNvSpPr/>
          <p:nvPr/>
        </p:nvSpPr>
        <p:spPr>
          <a:xfrm>
            <a:off x="4811677" y="4752104"/>
            <a:ext cx="206181" cy="21294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224" name="Rettangolo 223"/>
          <p:cNvSpPr/>
          <p:nvPr/>
        </p:nvSpPr>
        <p:spPr>
          <a:xfrm>
            <a:off x="6665895" y="4752104"/>
            <a:ext cx="206181" cy="21294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225" name="Rettangolo 224"/>
          <p:cNvSpPr/>
          <p:nvPr/>
        </p:nvSpPr>
        <p:spPr>
          <a:xfrm>
            <a:off x="7225239" y="4749561"/>
            <a:ext cx="206181" cy="21294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226" name="Connettore 2 225"/>
          <p:cNvCxnSpPr>
            <a:stCxn id="220" idx="2"/>
            <a:endCxn id="204" idx="0"/>
          </p:cNvCxnSpPr>
          <p:nvPr/>
        </p:nvCxnSpPr>
        <p:spPr>
          <a:xfrm flipH="1">
            <a:off x="1838772" y="4965046"/>
            <a:ext cx="103091" cy="62419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ttore 2 226"/>
          <p:cNvCxnSpPr>
            <a:stCxn id="221" idx="2"/>
            <a:endCxn id="205" idx="0"/>
          </p:cNvCxnSpPr>
          <p:nvPr/>
        </p:nvCxnSpPr>
        <p:spPr>
          <a:xfrm flipH="1">
            <a:off x="2215839" y="4962503"/>
            <a:ext cx="285368" cy="62673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ttore 2 227"/>
          <p:cNvCxnSpPr>
            <a:stCxn id="222" idx="2"/>
            <a:endCxn id="212" idx="0"/>
          </p:cNvCxnSpPr>
          <p:nvPr/>
        </p:nvCxnSpPr>
        <p:spPr>
          <a:xfrm>
            <a:off x="4355424" y="4967589"/>
            <a:ext cx="662434" cy="62165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ttore 2 228"/>
          <p:cNvCxnSpPr>
            <a:stCxn id="223" idx="2"/>
            <a:endCxn id="213" idx="0"/>
          </p:cNvCxnSpPr>
          <p:nvPr/>
        </p:nvCxnSpPr>
        <p:spPr>
          <a:xfrm>
            <a:off x="4914768" y="4965046"/>
            <a:ext cx="515452" cy="62419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ttore 2 229"/>
          <p:cNvCxnSpPr>
            <a:stCxn id="224" idx="2"/>
            <a:endCxn id="218" idx="0"/>
          </p:cNvCxnSpPr>
          <p:nvPr/>
        </p:nvCxnSpPr>
        <p:spPr>
          <a:xfrm>
            <a:off x="6768986" y="4965046"/>
            <a:ext cx="662434" cy="62419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ttore 2 230"/>
          <p:cNvCxnSpPr>
            <a:stCxn id="225" idx="2"/>
            <a:endCxn id="215" idx="0"/>
          </p:cNvCxnSpPr>
          <p:nvPr/>
        </p:nvCxnSpPr>
        <p:spPr>
          <a:xfrm flipH="1">
            <a:off x="6277437" y="4962503"/>
            <a:ext cx="1050893" cy="62673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CasellaDiTesto 231"/>
          <p:cNvSpPr txBox="1"/>
          <p:nvPr/>
        </p:nvSpPr>
        <p:spPr>
          <a:xfrm>
            <a:off x="3483544" y="2764113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</a:rPr>
              <a:t>insert</a:t>
            </a:r>
            <a:r>
              <a:rPr lang="it-IT" dirty="0">
                <a:solidFill>
                  <a:prstClr val="black"/>
                </a:solidFill>
              </a:rPr>
              <a:t>(1)</a:t>
            </a:r>
          </a:p>
        </p:txBody>
      </p:sp>
      <p:sp>
        <p:nvSpPr>
          <p:cNvPr id="233" name="CasellaDiTesto 232"/>
          <p:cNvSpPr txBox="1"/>
          <p:nvPr/>
        </p:nvSpPr>
        <p:spPr>
          <a:xfrm>
            <a:off x="5898482" y="2769096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</a:rPr>
              <a:t>insert</a:t>
            </a:r>
            <a:r>
              <a:rPr lang="it-IT" dirty="0">
                <a:solidFill>
                  <a:prstClr val="black"/>
                </a:solidFill>
              </a:rPr>
              <a:t>(2)</a:t>
            </a:r>
          </a:p>
        </p:txBody>
      </p:sp>
      <p:sp>
        <p:nvSpPr>
          <p:cNvPr id="234" name="Rettangolo 233"/>
          <p:cNvSpPr/>
          <p:nvPr/>
        </p:nvSpPr>
        <p:spPr>
          <a:xfrm>
            <a:off x="495659" y="3805349"/>
            <a:ext cx="2789315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Remove one element:</a:t>
            </a:r>
          </a:p>
        </p:txBody>
      </p:sp>
      <p:cxnSp>
        <p:nvCxnSpPr>
          <p:cNvPr id="235" name="Connettore 1 234"/>
          <p:cNvCxnSpPr/>
          <p:nvPr/>
        </p:nvCxnSpPr>
        <p:spPr>
          <a:xfrm>
            <a:off x="3419872" y="4365104"/>
            <a:ext cx="0" cy="1872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CasellaDiTesto 235"/>
          <p:cNvSpPr txBox="1"/>
          <p:nvPr/>
        </p:nvSpPr>
        <p:spPr>
          <a:xfrm>
            <a:off x="1264681" y="6052646"/>
            <a:ext cx="10407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</a:rPr>
              <a:t>remove</a:t>
            </a:r>
            <a:r>
              <a:rPr lang="it-IT" dirty="0">
                <a:solidFill>
                  <a:prstClr val="black"/>
                </a:solidFill>
              </a:rPr>
              <a:t>()</a:t>
            </a:r>
          </a:p>
        </p:txBody>
      </p:sp>
      <p:sp>
        <p:nvSpPr>
          <p:cNvPr id="237" name="CasellaDiTesto 236"/>
          <p:cNvSpPr txBox="1"/>
          <p:nvPr/>
        </p:nvSpPr>
        <p:spPr>
          <a:xfrm>
            <a:off x="6071256" y="6052646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</a:rPr>
              <a:t>insert</a:t>
            </a:r>
            <a:r>
              <a:rPr lang="it-IT" dirty="0">
                <a:solidFill>
                  <a:prstClr val="black"/>
                </a:solidFill>
              </a:rPr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3726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the buffer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296863" y="954008"/>
            <a:ext cx="5643289" cy="535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Buffer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9900"/>
                </a:solidFill>
              </a:rPr>
              <a:t>buffer</a:t>
            </a:r>
            <a:r>
              <a:rPr lang="it-IT" dirty="0">
                <a:solidFill>
                  <a:srgbClr val="000000"/>
                </a:solidFill>
              </a:rPr>
              <a:t>[];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9900"/>
                </a:solidFill>
              </a:rPr>
              <a:t>head</a:t>
            </a:r>
            <a:r>
              <a:rPr lang="it-IT" dirty="0">
                <a:solidFill>
                  <a:srgbClr val="000000"/>
                </a:solidFill>
              </a:rPr>
              <a:t> = 0,</a:t>
            </a:r>
            <a:r>
              <a:rPr lang="it-IT" dirty="0">
                <a:solidFill>
                  <a:srgbClr val="009900"/>
                </a:solidFill>
              </a:rPr>
              <a:t>tail</a:t>
            </a:r>
            <a:r>
              <a:rPr lang="it-IT" dirty="0">
                <a:solidFill>
                  <a:srgbClr val="000000"/>
                </a:solidFill>
              </a:rPr>
              <a:t> = 0,</a:t>
            </a:r>
            <a:r>
              <a:rPr lang="it-IT" dirty="0">
                <a:solidFill>
                  <a:srgbClr val="009900"/>
                </a:solidFill>
              </a:rPr>
              <a:t>size</a:t>
            </a:r>
            <a:r>
              <a:rPr lang="it-IT" dirty="0">
                <a:solidFill>
                  <a:srgbClr val="000000"/>
                </a:solidFill>
              </a:rPr>
              <a:t> = 0,</a:t>
            </a:r>
            <a:r>
              <a:rPr lang="it-IT" dirty="0">
                <a:solidFill>
                  <a:srgbClr val="009900"/>
                </a:solidFill>
              </a:rPr>
              <a:t>numElements</a:t>
            </a:r>
            <a:r>
              <a:rPr lang="it-IT" dirty="0">
                <a:solidFill>
                  <a:srgbClr val="000000"/>
                </a:solidFill>
              </a:rPr>
              <a:t> = 0;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Buffer(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s)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9900"/>
                </a:solidFill>
              </a:rPr>
              <a:t>buffer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[s];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9900"/>
                </a:solidFill>
              </a:rPr>
              <a:t>size</a:t>
            </a:r>
            <a:r>
              <a:rPr lang="it-IT" dirty="0">
                <a:solidFill>
                  <a:srgbClr val="000000"/>
                </a:solidFill>
              </a:rPr>
              <a:t> = s;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insert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0000E6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9900"/>
                </a:solidFill>
              </a:rPr>
              <a:t>buffer</a:t>
            </a:r>
            <a:r>
              <a:rPr lang="it-IT" dirty="0">
                <a:solidFill>
                  <a:srgbClr val="000000"/>
                </a:solidFill>
              </a:rPr>
              <a:t>[</a:t>
            </a:r>
            <a:r>
              <a:rPr lang="it-IT" dirty="0" err="1">
                <a:solidFill>
                  <a:srgbClr val="009900"/>
                </a:solidFill>
              </a:rPr>
              <a:t>tail</a:t>
            </a:r>
            <a:r>
              <a:rPr lang="it-IT" dirty="0">
                <a:solidFill>
                  <a:srgbClr val="000000"/>
                </a:solidFill>
              </a:rPr>
              <a:t>] = </a:t>
            </a:r>
            <a:r>
              <a:rPr lang="it-IT" dirty="0" err="1">
                <a:solidFill>
                  <a:srgbClr val="000000"/>
                </a:solidFill>
              </a:rPr>
              <a:t>element</a:t>
            </a:r>
            <a:r>
              <a:rPr lang="it-IT" dirty="0">
                <a:solidFill>
                  <a:srgbClr val="000000"/>
                </a:solidFill>
              </a:rPr>
              <a:t>; </a:t>
            </a:r>
            <a:r>
              <a:rPr lang="it-IT" dirty="0" err="1">
                <a:solidFill>
                  <a:srgbClr val="009900"/>
                </a:solidFill>
              </a:rPr>
              <a:t>tail</a:t>
            </a:r>
            <a:r>
              <a:rPr lang="it-IT" dirty="0">
                <a:solidFill>
                  <a:srgbClr val="000000"/>
                </a:solidFill>
              </a:rPr>
              <a:t> = (</a:t>
            </a:r>
            <a:r>
              <a:rPr lang="it-IT" dirty="0" err="1">
                <a:solidFill>
                  <a:srgbClr val="009900"/>
                </a:solidFill>
              </a:rPr>
              <a:t>tail</a:t>
            </a:r>
            <a:r>
              <a:rPr lang="it-IT" dirty="0">
                <a:solidFill>
                  <a:srgbClr val="000000"/>
                </a:solidFill>
              </a:rPr>
              <a:t> + 1) % </a:t>
            </a:r>
            <a:r>
              <a:rPr lang="it-IT" dirty="0" err="1">
                <a:solidFill>
                  <a:srgbClr val="009900"/>
                </a:solidFill>
              </a:rPr>
              <a:t>size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9900"/>
                </a:solidFill>
              </a:rPr>
              <a:t>numElements</a:t>
            </a:r>
            <a:r>
              <a:rPr lang="it-IT" dirty="0">
                <a:solidFill>
                  <a:srgbClr val="000000"/>
                </a:solidFill>
              </a:rPr>
              <a:t>++;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 delete()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value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9900"/>
                </a:solidFill>
              </a:rPr>
              <a:t>buffer</a:t>
            </a:r>
            <a:r>
              <a:rPr lang="it-IT" dirty="0">
                <a:solidFill>
                  <a:srgbClr val="000000"/>
                </a:solidFill>
              </a:rPr>
              <a:t>[</a:t>
            </a:r>
            <a:r>
              <a:rPr lang="it-IT" dirty="0">
                <a:solidFill>
                  <a:srgbClr val="009900"/>
                </a:solidFill>
              </a:rPr>
              <a:t>head</a:t>
            </a:r>
            <a:r>
              <a:rPr lang="it-IT" dirty="0">
                <a:solidFill>
                  <a:srgbClr val="000000"/>
                </a:solidFill>
              </a:rPr>
              <a:t>]; </a:t>
            </a:r>
            <a:r>
              <a:rPr lang="it-IT" dirty="0">
                <a:solidFill>
                  <a:srgbClr val="009900"/>
                </a:solidFill>
              </a:rPr>
              <a:t>head</a:t>
            </a:r>
            <a:r>
              <a:rPr lang="it-IT" dirty="0">
                <a:solidFill>
                  <a:srgbClr val="000000"/>
                </a:solidFill>
              </a:rPr>
              <a:t> = (</a:t>
            </a:r>
            <a:r>
              <a:rPr lang="it-IT" dirty="0">
                <a:solidFill>
                  <a:srgbClr val="009900"/>
                </a:solidFill>
              </a:rPr>
              <a:t>head</a:t>
            </a:r>
            <a:r>
              <a:rPr lang="it-IT" dirty="0">
                <a:solidFill>
                  <a:srgbClr val="000000"/>
                </a:solidFill>
              </a:rPr>
              <a:t> + 1) % </a:t>
            </a:r>
            <a:r>
              <a:rPr lang="it-IT" dirty="0" err="1">
                <a:solidFill>
                  <a:srgbClr val="009900"/>
                </a:solidFill>
              </a:rPr>
              <a:t>size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9900"/>
                </a:solidFill>
              </a:rPr>
              <a:t>numElements</a:t>
            </a:r>
            <a:r>
              <a:rPr lang="it-IT" dirty="0">
                <a:solidFill>
                  <a:srgbClr val="000000"/>
                </a:solidFill>
              </a:rPr>
              <a:t>--;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return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value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br>
              <a:rPr lang="it-IT" dirty="0">
                <a:solidFill>
                  <a:srgbClr val="000000"/>
                </a:solidFill>
              </a:rPr>
            </a:b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8873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problems</a:t>
            </a:r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611560" y="991638"/>
            <a:ext cx="6624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However, the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implementation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does not work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!.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2020494" y="5292933"/>
            <a:ext cx="438293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There is a need for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synchronization</a:t>
            </a:r>
            <a:endParaRPr lang="it-IT" sz="2200" dirty="0">
              <a:solidFill>
                <a:srgbClr val="E37624"/>
              </a:solidFill>
              <a:latin typeface="Helvetica Light"/>
              <a:cs typeface="Helvetica Ligh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919095" y="2132856"/>
            <a:ext cx="669674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methods </a:t>
            </a:r>
            <a:r>
              <a:rPr lang="en-US" sz="2100" dirty="0">
                <a:solidFill>
                  <a:prstClr val="black"/>
                </a:solidFill>
                <a:latin typeface="Helvetica Light"/>
                <a:cs typeface="Helvetica Light"/>
              </a:rPr>
              <a:t>insert()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and </a:t>
            </a:r>
            <a:r>
              <a:rPr lang="en-US" sz="2100" dirty="0">
                <a:solidFill>
                  <a:prstClr val="black"/>
                </a:solidFill>
                <a:latin typeface="Helvetica Light"/>
                <a:cs typeface="Helvetica Light"/>
              </a:rPr>
              <a:t>delete()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operate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concurrently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over the same structure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method </a:t>
            </a:r>
            <a:r>
              <a:rPr lang="en-US" sz="2100" dirty="0">
                <a:solidFill>
                  <a:prstClr val="black"/>
                </a:solidFill>
                <a:latin typeface="Helvetica Light"/>
                <a:cs typeface="Helvetica Light"/>
              </a:rPr>
              <a:t>insert()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does not check if there is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at least one slot free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in the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buffer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method </a:t>
            </a:r>
            <a:r>
              <a:rPr lang="en-US" sz="2100" dirty="0">
                <a:solidFill>
                  <a:prstClr val="black"/>
                </a:solidFill>
                <a:latin typeface="Helvetica Light"/>
                <a:cs typeface="Helvetica Light"/>
              </a:rPr>
              <a:t>delete()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does not check if there is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at least one piece of data available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in the buffer.</a:t>
            </a:r>
          </a:p>
        </p:txBody>
      </p:sp>
    </p:spTree>
    <p:extLst>
      <p:ext uri="{BB962C8B-B14F-4D97-AF65-F5344CB8AC3E}">
        <p14:creationId xmlns:p14="http://schemas.microsoft.com/office/powerpoint/2010/main" val="37572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1475656" y="1603439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Synchronized access to a critical resource can be achieved with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synchronized methods</a:t>
            </a:r>
          </a:p>
        </p:txBody>
      </p:sp>
      <p:sp>
        <p:nvSpPr>
          <p:cNvPr id="3" name="Rettangolo 2"/>
          <p:cNvSpPr/>
          <p:nvPr/>
        </p:nvSpPr>
        <p:spPr>
          <a:xfrm>
            <a:off x="611560" y="3284984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ü"/>
            </a:pP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Each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instance has a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lock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, used to synchronize the access.</a:t>
            </a:r>
          </a:p>
        </p:txBody>
      </p:sp>
      <p:sp>
        <p:nvSpPr>
          <p:cNvPr id="7" name="Rettangolo 6"/>
          <p:cNvSpPr/>
          <p:nvPr/>
        </p:nvSpPr>
        <p:spPr>
          <a:xfrm>
            <a:off x="2897560" y="4581128"/>
            <a:ext cx="5440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ü"/>
            </a:pPr>
            <a:r>
              <a:rPr lang="en-US" sz="2200" dirty="0" smtClean="0">
                <a:solidFill>
                  <a:srgbClr val="E37624"/>
                </a:solidFill>
                <a:latin typeface="Helvetica Light"/>
                <a:cs typeface="Helvetica Light"/>
              </a:rPr>
              <a:t>Synchronized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methods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are not allowed to be executed concurrently on the same instance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.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85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r>
              <a:rPr lang="en-US" smtClean="0"/>
              <a:t>: synchronized methods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296862" y="764704"/>
            <a:ext cx="4923209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synchronized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insert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0000E6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endParaRPr lang="it-IT" dirty="0" smtClean="0">
              <a:solidFill>
                <a:srgbClr val="000000"/>
              </a:solidFill>
            </a:endParaRPr>
          </a:p>
          <a:p>
            <a:pPr defTabSz="457200" hangingPunct="0"/>
            <a:r>
              <a:rPr lang="it-IT" dirty="0" err="1" smtClean="0">
                <a:solidFill>
                  <a:srgbClr val="0000E6"/>
                </a:solidFill>
              </a:rPr>
              <a:t>while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numElements</a:t>
            </a:r>
            <a:r>
              <a:rPr lang="it-IT" dirty="0">
                <a:solidFill>
                  <a:srgbClr val="000000"/>
                </a:solidFill>
              </a:rPr>
              <a:t> == </a:t>
            </a:r>
            <a:r>
              <a:rPr lang="it-IT" dirty="0" err="1">
                <a:solidFill>
                  <a:srgbClr val="000000"/>
                </a:solidFill>
              </a:rPr>
              <a:t>size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try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wait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 </a:t>
            </a:r>
            <a:r>
              <a:rPr lang="it-IT" dirty="0">
                <a:solidFill>
                  <a:srgbClr val="0000E6"/>
                </a:solidFill>
              </a:rPr>
              <a:t>catch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InterruptedException</a:t>
            </a:r>
            <a:r>
              <a:rPr lang="it-IT" dirty="0">
                <a:solidFill>
                  <a:srgbClr val="000000"/>
                </a:solidFill>
              </a:rPr>
              <a:t> e)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System.out.println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Interrupted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</a:t>
            </a:r>
            <a:endParaRPr lang="it-IT" dirty="0" smtClean="0">
              <a:solidFill>
                <a:srgbClr val="000000"/>
              </a:solidFill>
            </a:endParaRP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buffer[</a:t>
            </a:r>
            <a:r>
              <a:rPr lang="it-IT" dirty="0" err="1">
                <a:solidFill>
                  <a:srgbClr val="000000"/>
                </a:solidFill>
              </a:rPr>
              <a:t>tail</a:t>
            </a:r>
            <a:r>
              <a:rPr lang="it-IT" dirty="0">
                <a:solidFill>
                  <a:srgbClr val="000000"/>
                </a:solidFill>
              </a:rPr>
              <a:t>] = </a:t>
            </a:r>
            <a:r>
              <a:rPr lang="it-IT" dirty="0" err="1">
                <a:solidFill>
                  <a:srgbClr val="000000"/>
                </a:solidFill>
              </a:rPr>
              <a:t>element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tail</a:t>
            </a:r>
            <a:r>
              <a:rPr lang="it-IT" dirty="0">
                <a:solidFill>
                  <a:srgbClr val="000000"/>
                </a:solidFill>
              </a:rPr>
              <a:t> = (</a:t>
            </a:r>
            <a:r>
              <a:rPr lang="it-IT" dirty="0" err="1">
                <a:solidFill>
                  <a:srgbClr val="000000"/>
                </a:solidFill>
              </a:rPr>
              <a:t>tail</a:t>
            </a:r>
            <a:r>
              <a:rPr lang="it-IT" dirty="0">
                <a:solidFill>
                  <a:srgbClr val="000000"/>
                </a:solidFill>
              </a:rPr>
              <a:t> + 1) % </a:t>
            </a:r>
            <a:r>
              <a:rPr lang="it-IT" dirty="0" err="1">
                <a:solidFill>
                  <a:srgbClr val="000000"/>
                </a:solidFill>
              </a:rPr>
              <a:t>size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numElements</a:t>
            </a:r>
            <a:r>
              <a:rPr lang="it-IT" dirty="0">
                <a:solidFill>
                  <a:srgbClr val="000000"/>
                </a:solidFill>
              </a:rPr>
              <a:t>++;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notify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987824" y="5229200"/>
            <a:ext cx="4176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Synchronized access to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the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critical resource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is achieved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with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a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synchronized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method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: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5732512" y="1556792"/>
            <a:ext cx="3203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The methods goes to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sleep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 (and release the lock) if buffer is full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5774075" y="2890873"/>
            <a:ext cx="320384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At the end, it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awakes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 producer(s) which can be sleeping waiting for the lock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015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</a:t>
            </a:r>
            <a:r>
              <a:rPr lang="en-US" smtClean="0"/>
              <a:t>synchronized methods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323528" y="764704"/>
            <a:ext cx="4923209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synchronized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 delete() </a:t>
            </a:r>
            <a:r>
              <a:rPr lang="it-IT" dirty="0" smtClean="0">
                <a:solidFill>
                  <a:srgbClr val="000000"/>
                </a:solidFill>
              </a:rPr>
              <a:t>{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 smtClean="0">
                <a:solidFill>
                  <a:srgbClr val="0000E6"/>
                </a:solidFill>
              </a:rPr>
              <a:t>while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numElements</a:t>
            </a:r>
            <a:r>
              <a:rPr lang="it-IT" dirty="0">
                <a:solidFill>
                  <a:srgbClr val="000000"/>
                </a:solidFill>
              </a:rPr>
              <a:t> == 0)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try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wait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 </a:t>
            </a:r>
            <a:r>
              <a:rPr lang="it-IT" dirty="0">
                <a:solidFill>
                  <a:srgbClr val="0000E6"/>
                </a:solidFill>
              </a:rPr>
              <a:t>catch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InterruptedException</a:t>
            </a:r>
            <a:r>
              <a:rPr lang="it-IT" dirty="0">
                <a:solidFill>
                  <a:srgbClr val="000000"/>
                </a:solidFill>
              </a:rPr>
              <a:t> e)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System.out.println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Interrupted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smtClean="0">
                <a:solidFill>
                  <a:srgbClr val="000000"/>
                </a:solidFill>
              </a:rPr>
              <a:t>}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value</a:t>
            </a:r>
            <a:r>
              <a:rPr lang="it-IT" dirty="0">
                <a:solidFill>
                  <a:srgbClr val="000000"/>
                </a:solidFill>
              </a:rPr>
              <a:t> = buffer[head];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head = (head + 1) % </a:t>
            </a:r>
            <a:r>
              <a:rPr lang="it-IT" dirty="0" err="1">
                <a:solidFill>
                  <a:srgbClr val="000000"/>
                </a:solidFill>
              </a:rPr>
              <a:t>size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numElements</a:t>
            </a:r>
            <a:r>
              <a:rPr lang="it-IT" dirty="0">
                <a:solidFill>
                  <a:srgbClr val="000000"/>
                </a:solidFill>
              </a:rPr>
              <a:t>--;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notify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return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value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5868144" y="2492896"/>
            <a:ext cx="281987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Synchronized access to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the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critical resource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is achieved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with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a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synchronized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method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: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61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VI: Collections and Generics</a:t>
            </a:r>
            <a:endParaRPr lang="en-US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for Android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Framework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2118348" y="1628800"/>
            <a:ext cx="5153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The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framework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 provides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state-of-the-art technology for managing groups of objects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734884" y="3284984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A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highly sophisticated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hierarchy of interfaces and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classes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3779912" y="4797152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Java programmers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must know and use it</a:t>
            </a:r>
          </a:p>
        </p:txBody>
      </p:sp>
    </p:spTree>
    <p:extLst>
      <p:ext uri="{BB962C8B-B14F-4D97-AF65-F5344CB8AC3E}">
        <p14:creationId xmlns:p14="http://schemas.microsoft.com/office/powerpoint/2010/main" val="6611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682516" y="2494815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smtClean="0">
                <a:solidFill>
                  <a:prstClr val="black"/>
                </a:solidFill>
              </a:rPr>
              <a:t>Queue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764742" y="3756807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 smtClean="0">
                <a:solidFill>
                  <a:prstClr val="black"/>
                </a:solidFill>
              </a:rPr>
              <a:t>Dequeue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7" name="Connettore 2 6"/>
          <p:cNvCxnSpPr>
            <a:stCxn id="6" idx="0"/>
            <a:endCxn id="5" idx="2"/>
          </p:cNvCxnSpPr>
          <p:nvPr/>
        </p:nvCxnSpPr>
        <p:spPr>
          <a:xfrm flipV="1">
            <a:off x="1736850" y="2920699"/>
            <a:ext cx="917774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5130955" y="3739900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 smtClean="0">
                <a:solidFill>
                  <a:prstClr val="black"/>
                </a:solidFill>
              </a:rPr>
              <a:t>SortedSet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9" name="Connettore 2 8"/>
          <p:cNvCxnSpPr>
            <a:stCxn id="8" idx="0"/>
            <a:endCxn id="17" idx="2"/>
          </p:cNvCxnSpPr>
          <p:nvPr/>
        </p:nvCxnSpPr>
        <p:spPr>
          <a:xfrm flipV="1">
            <a:off x="6103063" y="2932490"/>
            <a:ext cx="887849" cy="807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tangolo 9"/>
          <p:cNvSpPr/>
          <p:nvPr/>
        </p:nvSpPr>
        <p:spPr>
          <a:xfrm>
            <a:off x="4266859" y="5001892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 smtClean="0">
                <a:solidFill>
                  <a:prstClr val="black"/>
                </a:solidFill>
              </a:rPr>
              <a:t>NavigableSet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11" name="Connettore 2 10"/>
          <p:cNvCxnSpPr>
            <a:stCxn id="10" idx="0"/>
            <a:endCxn id="8" idx="2"/>
          </p:cNvCxnSpPr>
          <p:nvPr/>
        </p:nvCxnSpPr>
        <p:spPr>
          <a:xfrm flipV="1">
            <a:off x="5238967" y="4165784"/>
            <a:ext cx="864096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3858564" y="1244614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Collection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3858564" y="2506606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List</a:t>
            </a:r>
          </a:p>
        </p:txBody>
      </p:sp>
      <p:cxnSp>
        <p:nvCxnSpPr>
          <p:cNvPr id="16" name="Connettore 2 15"/>
          <p:cNvCxnSpPr>
            <a:stCxn id="15" idx="0"/>
            <a:endCxn id="14" idx="2"/>
          </p:cNvCxnSpPr>
          <p:nvPr/>
        </p:nvCxnSpPr>
        <p:spPr>
          <a:xfrm flipV="1">
            <a:off x="4830672" y="1670498"/>
            <a:ext cx="0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6018804" y="2506606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Set</a:t>
            </a:r>
          </a:p>
        </p:txBody>
      </p:sp>
      <p:cxnSp>
        <p:nvCxnSpPr>
          <p:cNvPr id="18" name="Connettore 2 17"/>
          <p:cNvCxnSpPr>
            <a:stCxn id="17" idx="0"/>
            <a:endCxn id="14" idx="2"/>
          </p:cNvCxnSpPr>
          <p:nvPr/>
        </p:nvCxnSpPr>
        <p:spPr>
          <a:xfrm flipH="1" flipV="1">
            <a:off x="4830672" y="1670498"/>
            <a:ext cx="2160240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5" idx="0"/>
            <a:endCxn id="14" idx="2"/>
          </p:cNvCxnSpPr>
          <p:nvPr/>
        </p:nvCxnSpPr>
        <p:spPr>
          <a:xfrm flipV="1">
            <a:off x="2654624" y="1670498"/>
            <a:ext cx="2176048" cy="824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899592" y="4885272"/>
            <a:ext cx="1979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Partial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hierarchy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 of interfaces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651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682516" y="2494815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 smtClean="0">
                <a:solidFill>
                  <a:prstClr val="black"/>
                </a:solidFill>
              </a:rPr>
              <a:t>AbstractList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764742" y="3756807"/>
            <a:ext cx="2511114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 smtClean="0">
                <a:solidFill>
                  <a:prstClr val="black"/>
                </a:solidFill>
              </a:rPr>
              <a:t>AbstractSequentialList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7" name="Connettore 2 6"/>
          <p:cNvCxnSpPr>
            <a:stCxn id="6" idx="0"/>
            <a:endCxn id="5" idx="2"/>
          </p:cNvCxnSpPr>
          <p:nvPr/>
        </p:nvCxnSpPr>
        <p:spPr>
          <a:xfrm flipV="1">
            <a:off x="2020299" y="2920699"/>
            <a:ext cx="634325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3626731" y="3756807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 smtClean="0">
                <a:solidFill>
                  <a:prstClr val="black"/>
                </a:solidFill>
              </a:rPr>
              <a:t>ArrayList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9" name="Connettore 2 8"/>
          <p:cNvCxnSpPr>
            <a:stCxn id="8" idx="0"/>
            <a:endCxn id="5" idx="2"/>
          </p:cNvCxnSpPr>
          <p:nvPr/>
        </p:nvCxnSpPr>
        <p:spPr>
          <a:xfrm flipH="1" flipV="1">
            <a:off x="2654624" y="2920699"/>
            <a:ext cx="1944215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3858564" y="1244614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 smtClean="0">
                <a:solidFill>
                  <a:prstClr val="black"/>
                </a:solidFill>
              </a:rPr>
              <a:t>AbstractCollection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3858564" y="2506606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 smtClean="0">
                <a:solidFill>
                  <a:prstClr val="black"/>
                </a:solidFill>
              </a:rPr>
              <a:t>AbstractQueue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14" name="Connettore 2 13"/>
          <p:cNvCxnSpPr>
            <a:stCxn id="13" idx="0"/>
            <a:endCxn id="12" idx="2"/>
          </p:cNvCxnSpPr>
          <p:nvPr/>
        </p:nvCxnSpPr>
        <p:spPr>
          <a:xfrm flipV="1">
            <a:off x="4830672" y="1670498"/>
            <a:ext cx="0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6018804" y="2506606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 smtClean="0">
                <a:solidFill>
                  <a:prstClr val="black"/>
                </a:solidFill>
              </a:rPr>
              <a:t>AbstractSet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16" name="Connettore 2 15"/>
          <p:cNvCxnSpPr>
            <a:stCxn id="15" idx="0"/>
            <a:endCxn id="12" idx="2"/>
          </p:cNvCxnSpPr>
          <p:nvPr/>
        </p:nvCxnSpPr>
        <p:spPr>
          <a:xfrm flipH="1" flipV="1">
            <a:off x="4830672" y="1670498"/>
            <a:ext cx="2160240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5" idx="0"/>
            <a:endCxn id="12" idx="2"/>
          </p:cNvCxnSpPr>
          <p:nvPr/>
        </p:nvCxnSpPr>
        <p:spPr>
          <a:xfrm flipV="1">
            <a:off x="2654624" y="1670498"/>
            <a:ext cx="2176048" cy="824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620737" y="5035034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 smtClean="0">
                <a:solidFill>
                  <a:prstClr val="black"/>
                </a:solidFill>
              </a:rPr>
              <a:t>LinkedList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23" name="Connettore 2 22"/>
          <p:cNvCxnSpPr>
            <a:stCxn id="22" idx="0"/>
            <a:endCxn id="6" idx="2"/>
          </p:cNvCxnSpPr>
          <p:nvPr/>
        </p:nvCxnSpPr>
        <p:spPr>
          <a:xfrm flipV="1">
            <a:off x="1592845" y="4182691"/>
            <a:ext cx="427454" cy="852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009654" y="3786532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 smtClean="0">
                <a:solidFill>
                  <a:prstClr val="black"/>
                </a:solidFill>
              </a:rPr>
              <a:t>HashSet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33" name="Connettore 2 32"/>
          <p:cNvCxnSpPr>
            <a:stCxn id="31" idx="0"/>
            <a:endCxn id="15" idx="2"/>
          </p:cNvCxnSpPr>
          <p:nvPr/>
        </p:nvCxnSpPr>
        <p:spPr>
          <a:xfrm flipV="1">
            <a:off x="6981762" y="2932490"/>
            <a:ext cx="9150" cy="854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ttangolo 37"/>
          <p:cNvSpPr/>
          <p:nvPr/>
        </p:nvSpPr>
        <p:spPr>
          <a:xfrm>
            <a:off x="5802779" y="4930003"/>
            <a:ext cx="1979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Partial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hierarchy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 of classes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77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2781" y="0"/>
            <a:ext cx="6967537" cy="482600"/>
          </a:xfrm>
        </p:spPr>
        <p:txBody>
          <a:bodyPr/>
          <a:lstStyle/>
          <a:p>
            <a:r>
              <a:rPr lang="en-US" dirty="0" smtClean="0"/>
              <a:t>Arithmetic </a:t>
            </a:r>
            <a:r>
              <a:rPr lang="en-US" dirty="0"/>
              <a:t>e</a:t>
            </a:r>
            <a:r>
              <a:rPr lang="en-US" dirty="0" smtClean="0"/>
              <a:t>xpressions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558927" y="3354131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expressions</a:t>
            </a:r>
          </a:p>
        </p:txBody>
      </p:sp>
      <p:sp>
        <p:nvSpPr>
          <p:cNvPr id="6" name="Rettangolo 5"/>
          <p:cNvSpPr/>
          <p:nvPr/>
        </p:nvSpPr>
        <p:spPr>
          <a:xfrm>
            <a:off x="2911237" y="1331367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arithmetic</a:t>
            </a:r>
          </a:p>
        </p:txBody>
      </p:sp>
      <p:sp>
        <p:nvSpPr>
          <p:cNvPr id="7" name="Rettangolo 6"/>
          <p:cNvSpPr/>
          <p:nvPr/>
        </p:nvSpPr>
        <p:spPr>
          <a:xfrm>
            <a:off x="2911237" y="2694174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relational</a:t>
            </a:r>
          </a:p>
        </p:txBody>
      </p:sp>
      <p:sp>
        <p:nvSpPr>
          <p:cNvPr id="8" name="Rettangolo 7"/>
          <p:cNvSpPr/>
          <p:nvPr/>
        </p:nvSpPr>
        <p:spPr>
          <a:xfrm>
            <a:off x="2911237" y="4056981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bit-level</a:t>
            </a:r>
          </a:p>
        </p:txBody>
      </p:sp>
      <p:sp>
        <p:nvSpPr>
          <p:cNvPr id="9" name="Rettangolo 8"/>
          <p:cNvSpPr/>
          <p:nvPr/>
        </p:nvSpPr>
        <p:spPr>
          <a:xfrm>
            <a:off x="2911237" y="5419788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logical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6622876" y="882711"/>
            <a:ext cx="1772978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6622876" y="2112159"/>
            <a:ext cx="1772978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6622876" y="1497435"/>
            <a:ext cx="1772978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-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6622876" y="2726883"/>
            <a:ext cx="1772978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/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6622875" y="3341607"/>
            <a:ext cx="1772979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% (</a:t>
            </a:r>
            <a:r>
              <a:rPr lang="it-IT" dirty="0" err="1">
                <a:solidFill>
                  <a:prstClr val="black"/>
                </a:solidFill>
              </a:rPr>
              <a:t>modulus</a:t>
            </a:r>
            <a:r>
              <a:rPr lang="it-IT" dirty="0">
                <a:solidFill>
                  <a:prstClr val="black"/>
                </a:solidFill>
              </a:rPr>
              <a:t>)</a:t>
            </a:r>
          </a:p>
        </p:txBody>
      </p:sp>
      <p:cxnSp>
        <p:nvCxnSpPr>
          <p:cNvPr id="17" name="Connettore 1 16"/>
          <p:cNvCxnSpPr>
            <a:stCxn id="5" idx="3"/>
            <a:endCxn id="6" idx="1"/>
          </p:cNvCxnSpPr>
          <p:nvPr/>
        </p:nvCxnSpPr>
        <p:spPr>
          <a:xfrm flipV="1">
            <a:off x="2260073" y="1544309"/>
            <a:ext cx="651164" cy="2022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5" idx="3"/>
            <a:endCxn id="7" idx="1"/>
          </p:cNvCxnSpPr>
          <p:nvPr/>
        </p:nvCxnSpPr>
        <p:spPr>
          <a:xfrm flipV="1">
            <a:off x="2260073" y="2907116"/>
            <a:ext cx="651164" cy="659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5" idx="3"/>
            <a:endCxn id="8" idx="1"/>
          </p:cNvCxnSpPr>
          <p:nvPr/>
        </p:nvCxnSpPr>
        <p:spPr>
          <a:xfrm>
            <a:off x="2260073" y="3567073"/>
            <a:ext cx="651164" cy="702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5" idx="3"/>
            <a:endCxn id="9" idx="1"/>
          </p:cNvCxnSpPr>
          <p:nvPr/>
        </p:nvCxnSpPr>
        <p:spPr>
          <a:xfrm>
            <a:off x="2260073" y="3567073"/>
            <a:ext cx="651164" cy="20656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6" idx="3"/>
            <a:endCxn id="11" idx="1"/>
          </p:cNvCxnSpPr>
          <p:nvPr/>
        </p:nvCxnSpPr>
        <p:spPr>
          <a:xfrm flipV="1">
            <a:off x="4612383" y="1095653"/>
            <a:ext cx="2010493" cy="448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stCxn id="6" idx="3"/>
            <a:endCxn id="13" idx="1"/>
          </p:cNvCxnSpPr>
          <p:nvPr/>
        </p:nvCxnSpPr>
        <p:spPr>
          <a:xfrm>
            <a:off x="4612383" y="1544309"/>
            <a:ext cx="2010493" cy="166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>
            <a:stCxn id="6" idx="3"/>
            <a:endCxn id="12" idx="1"/>
          </p:cNvCxnSpPr>
          <p:nvPr/>
        </p:nvCxnSpPr>
        <p:spPr>
          <a:xfrm>
            <a:off x="4612383" y="1544309"/>
            <a:ext cx="2010493" cy="780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>
            <a:stCxn id="6" idx="3"/>
            <a:endCxn id="14" idx="1"/>
          </p:cNvCxnSpPr>
          <p:nvPr/>
        </p:nvCxnSpPr>
        <p:spPr>
          <a:xfrm>
            <a:off x="4612383" y="1544309"/>
            <a:ext cx="2010493" cy="1395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6" idx="3"/>
            <a:endCxn id="15" idx="1"/>
          </p:cNvCxnSpPr>
          <p:nvPr/>
        </p:nvCxnSpPr>
        <p:spPr>
          <a:xfrm>
            <a:off x="4612383" y="1544309"/>
            <a:ext cx="2010492" cy="2010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2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with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3563888" y="1217501"/>
            <a:ext cx="489654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 smtClean="0">
                <a:solidFill>
                  <a:srgbClr val="000000"/>
                </a:solidFill>
              </a:rPr>
              <a:t>ArrayList</a:t>
            </a:r>
            <a:r>
              <a:rPr lang="it-IT" dirty="0" smtClean="0">
                <a:solidFill>
                  <a:srgbClr val="000000"/>
                </a:solidFill>
              </a:rPr>
              <a:t>&lt;</a:t>
            </a:r>
            <a:r>
              <a:rPr lang="it-IT" dirty="0" err="1" smtClean="0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&gt; list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ArrayList</a:t>
            </a:r>
            <a:r>
              <a:rPr lang="it-IT" dirty="0">
                <a:solidFill>
                  <a:srgbClr val="000000"/>
                </a:solidFill>
              </a:rPr>
              <a:t>&lt;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&gt;();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 smtClean="0">
                <a:solidFill>
                  <a:srgbClr val="000000"/>
                </a:solidFill>
              </a:rPr>
              <a:t>list.add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red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 smtClean="0">
                <a:solidFill>
                  <a:srgbClr val="000000"/>
                </a:solidFill>
              </a:rPr>
              <a:t>list.add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"blue"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 smtClean="0">
                <a:solidFill>
                  <a:srgbClr val="000000"/>
                </a:solidFill>
              </a:rPr>
              <a:t>list.add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white</a:t>
            </a:r>
            <a:r>
              <a:rPr lang="it-IT" dirty="0" smtClean="0">
                <a:solidFill>
                  <a:srgbClr val="CE7B00"/>
                </a:solidFill>
              </a:rPr>
              <a:t>"</a:t>
            </a:r>
            <a:r>
              <a:rPr lang="it-IT" dirty="0" smtClean="0">
                <a:solidFill>
                  <a:srgbClr val="000000"/>
                </a:solidFill>
              </a:rPr>
              <a:t>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166098" y="3357969"/>
            <a:ext cx="259228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E6"/>
                </a:solidFill>
              </a:rPr>
              <a:t>for</a:t>
            </a:r>
            <a:r>
              <a:rPr lang="it-IT" dirty="0" smtClean="0">
                <a:solidFill>
                  <a:srgbClr val="000000"/>
                </a:solidFill>
              </a:rPr>
              <a:t>(</a:t>
            </a:r>
            <a:r>
              <a:rPr lang="it-IT" dirty="0" err="1" smtClean="0">
                <a:solidFill>
                  <a:srgbClr val="000000"/>
                </a:solidFill>
              </a:rPr>
              <a:t>String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x : list)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(x);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5292080" y="5210064"/>
            <a:ext cx="230425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 smtClean="0">
                <a:solidFill>
                  <a:srgbClr val="000000"/>
                </a:solidFill>
              </a:rPr>
              <a:t>list.remove</a:t>
            </a:r>
            <a:r>
              <a:rPr lang="it-IT" dirty="0" smtClean="0">
                <a:solidFill>
                  <a:srgbClr val="000000"/>
                </a:solidFill>
              </a:rPr>
              <a:t>(2);</a:t>
            </a:r>
          </a:p>
          <a:p>
            <a:pPr defTabSz="457200" hangingPunct="0"/>
            <a:r>
              <a:rPr lang="it-IT" dirty="0" err="1" smtClean="0">
                <a:solidFill>
                  <a:srgbClr val="000000"/>
                </a:solidFill>
              </a:rPr>
              <a:t>list.remove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white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827584" y="1484784"/>
            <a:ext cx="1979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it-IT" sz="2100" dirty="0" err="1">
                <a:solidFill>
                  <a:srgbClr val="194F7A"/>
                </a:solidFill>
                <a:latin typeface="Helvetica Light"/>
                <a:cs typeface="Helvetica Light"/>
              </a:rPr>
              <a:t>Creation</a:t>
            </a:r>
            <a:r>
              <a:rPr lang="it-IT" sz="2100" dirty="0">
                <a:solidFill>
                  <a:srgbClr val="194F7A"/>
                </a:solidFill>
                <a:latin typeface="Helvetica Light"/>
                <a:cs typeface="Helvetica Light"/>
              </a:rPr>
              <a:t> and </a:t>
            </a:r>
            <a:r>
              <a:rPr lang="it-IT" sz="2100" dirty="0" err="1">
                <a:solidFill>
                  <a:srgbClr val="194F7A"/>
                </a:solidFill>
                <a:latin typeface="Helvetica Light"/>
                <a:cs typeface="Helvetica Light"/>
              </a:rPr>
              <a:t>insertion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242226" y="3575422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Traversing the structure</a:t>
            </a:r>
          </a:p>
        </p:txBody>
      </p:sp>
      <p:sp>
        <p:nvSpPr>
          <p:cNvPr id="9" name="Rettangolo 8"/>
          <p:cNvSpPr/>
          <p:nvPr/>
        </p:nvSpPr>
        <p:spPr>
          <a:xfrm>
            <a:off x="2123728" y="5325481"/>
            <a:ext cx="26642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Removing elements</a:t>
            </a:r>
          </a:p>
        </p:txBody>
      </p:sp>
    </p:spTree>
    <p:extLst>
      <p:ext uri="{BB962C8B-B14F-4D97-AF65-F5344CB8AC3E}">
        <p14:creationId xmlns:p14="http://schemas.microsoft.com/office/powerpoint/2010/main" val="41698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with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3563888" y="1217501"/>
            <a:ext cx="489654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 smtClean="0">
                <a:solidFill>
                  <a:srgbClr val="000000"/>
                </a:solidFill>
              </a:rPr>
              <a:t>LinkedList</a:t>
            </a:r>
            <a:r>
              <a:rPr lang="it-IT" dirty="0" smtClean="0">
                <a:solidFill>
                  <a:srgbClr val="000000"/>
                </a:solidFill>
              </a:rPr>
              <a:t>&lt;</a:t>
            </a:r>
            <a:r>
              <a:rPr lang="it-IT" dirty="0" err="1" smtClean="0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&gt; list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LinkedList</a:t>
            </a:r>
            <a:r>
              <a:rPr lang="it-IT" dirty="0" smtClean="0">
                <a:solidFill>
                  <a:srgbClr val="000000"/>
                </a:solidFill>
              </a:rPr>
              <a:t>&lt;</a:t>
            </a:r>
            <a:r>
              <a:rPr lang="it-IT" dirty="0" err="1" smtClean="0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&gt;();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 smtClean="0">
                <a:solidFill>
                  <a:srgbClr val="000000"/>
                </a:solidFill>
              </a:rPr>
              <a:t>list.add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red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 smtClean="0">
                <a:solidFill>
                  <a:srgbClr val="000000"/>
                </a:solidFill>
              </a:rPr>
              <a:t>list.addFirst</a:t>
            </a:r>
            <a:r>
              <a:rPr lang="it-IT" dirty="0" smtClean="0">
                <a:solidFill>
                  <a:srgbClr val="000000"/>
                </a:solidFill>
              </a:rPr>
              <a:t>(</a:t>
            </a:r>
            <a:r>
              <a:rPr lang="it-IT" dirty="0" smtClean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CE7B00"/>
                </a:solidFill>
              </a:rPr>
              <a:t>blue"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 smtClean="0">
                <a:solidFill>
                  <a:srgbClr val="000000"/>
                </a:solidFill>
              </a:rPr>
              <a:t>list.add</a:t>
            </a:r>
            <a:r>
              <a:rPr lang="it-IT" dirty="0" smtClean="0">
                <a:solidFill>
                  <a:srgbClr val="000000"/>
                </a:solidFill>
              </a:rPr>
              <a:t>(1,</a:t>
            </a:r>
            <a:r>
              <a:rPr lang="it-IT" dirty="0" smtClean="0">
                <a:solidFill>
                  <a:srgbClr val="CE7B00"/>
                </a:solidFill>
              </a:rPr>
              <a:t>"white"</a:t>
            </a:r>
            <a:r>
              <a:rPr lang="it-IT" dirty="0" smtClean="0">
                <a:solidFill>
                  <a:srgbClr val="000000"/>
                </a:solidFill>
              </a:rPr>
              <a:t>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115616" y="3344589"/>
            <a:ext cx="259228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E6"/>
                </a:solidFill>
              </a:rPr>
              <a:t>for</a:t>
            </a:r>
            <a:r>
              <a:rPr lang="it-IT" dirty="0" smtClean="0">
                <a:solidFill>
                  <a:srgbClr val="000000"/>
                </a:solidFill>
              </a:rPr>
              <a:t>(</a:t>
            </a:r>
            <a:r>
              <a:rPr lang="it-IT" dirty="0" err="1" smtClean="0">
                <a:solidFill>
                  <a:srgbClr val="000000"/>
                </a:solidFill>
              </a:rPr>
              <a:t>String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x : list)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(x);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5343872" y="5146241"/>
            <a:ext cx="230425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 smtClean="0">
                <a:solidFill>
                  <a:srgbClr val="000000"/>
                </a:solidFill>
              </a:rPr>
              <a:t>list.Last</a:t>
            </a:r>
            <a:r>
              <a:rPr lang="it-IT" dirty="0" smtClean="0">
                <a:solidFill>
                  <a:srgbClr val="000000"/>
                </a:solidFill>
              </a:rPr>
              <a:t>();</a:t>
            </a:r>
          </a:p>
          <a:p>
            <a:pPr defTabSz="457200" hangingPunct="0"/>
            <a:r>
              <a:rPr lang="it-IT" dirty="0" err="1" smtClean="0">
                <a:solidFill>
                  <a:srgbClr val="000000"/>
                </a:solidFill>
              </a:rPr>
              <a:t>list.remove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white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827584" y="1484784"/>
            <a:ext cx="1979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it-IT" sz="2100" dirty="0" err="1">
                <a:solidFill>
                  <a:srgbClr val="194F7A"/>
                </a:solidFill>
                <a:latin typeface="Helvetica Light"/>
                <a:cs typeface="Helvetica Light"/>
              </a:rPr>
              <a:t>Creation</a:t>
            </a:r>
            <a:r>
              <a:rPr lang="it-IT" sz="2100" dirty="0">
                <a:solidFill>
                  <a:srgbClr val="194F7A"/>
                </a:solidFill>
                <a:latin typeface="Helvetica Light"/>
                <a:cs typeface="Helvetica Light"/>
              </a:rPr>
              <a:t> and </a:t>
            </a:r>
            <a:r>
              <a:rPr lang="it-IT" sz="2100" dirty="0" err="1">
                <a:solidFill>
                  <a:srgbClr val="194F7A"/>
                </a:solidFill>
                <a:latin typeface="Helvetica Light"/>
                <a:cs typeface="Helvetica Light"/>
              </a:rPr>
              <a:t>insertion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4242226" y="3575422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Traversing the structure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2123728" y="5325481"/>
            <a:ext cx="26642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Removing elements</a:t>
            </a:r>
          </a:p>
        </p:txBody>
      </p:sp>
    </p:spTree>
    <p:extLst>
      <p:ext uri="{BB962C8B-B14F-4D97-AF65-F5344CB8AC3E}">
        <p14:creationId xmlns:p14="http://schemas.microsoft.com/office/powerpoint/2010/main" val="27727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with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3131840" y="1217501"/>
            <a:ext cx="532859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HashMap</a:t>
            </a:r>
            <a:r>
              <a:rPr lang="it-IT" dirty="0">
                <a:solidFill>
                  <a:srgbClr val="000000"/>
                </a:solidFill>
              </a:rPr>
              <a:t>&lt;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Integer</a:t>
            </a:r>
            <a:r>
              <a:rPr lang="it-IT" dirty="0">
                <a:solidFill>
                  <a:srgbClr val="000000"/>
                </a:solidFill>
              </a:rPr>
              <a:t>&gt; </a:t>
            </a:r>
            <a:r>
              <a:rPr lang="it-IT" dirty="0" err="1">
                <a:solidFill>
                  <a:srgbClr val="000000"/>
                </a:solidFill>
              </a:rPr>
              <a:t>map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HashMap</a:t>
            </a:r>
            <a:r>
              <a:rPr lang="it-IT" dirty="0">
                <a:solidFill>
                  <a:srgbClr val="000000"/>
                </a:solidFill>
              </a:rPr>
              <a:t>&lt;&gt;();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 smtClean="0">
                <a:solidFill>
                  <a:srgbClr val="000000"/>
                </a:solidFill>
              </a:rPr>
              <a:t>map.put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"temperature"</a:t>
            </a:r>
            <a:r>
              <a:rPr lang="it-IT" dirty="0">
                <a:solidFill>
                  <a:srgbClr val="000000"/>
                </a:solidFill>
              </a:rPr>
              <a:t>, 22);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 smtClean="0">
                <a:solidFill>
                  <a:srgbClr val="000000"/>
                </a:solidFill>
              </a:rPr>
              <a:t>map.put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humidity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, 65);</a:t>
            </a:r>
            <a:br>
              <a:rPr lang="it-IT" dirty="0">
                <a:solidFill>
                  <a:srgbClr val="000000"/>
                </a:solidFill>
              </a:rPr>
            </a:b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572000" y="4783628"/>
            <a:ext cx="410445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smtClean="0">
                <a:solidFill>
                  <a:srgbClr val="0000E6"/>
                </a:solidFill>
              </a:rPr>
              <a:t>for</a:t>
            </a:r>
            <a:r>
              <a:rPr lang="it-IT" dirty="0" smtClean="0">
                <a:solidFill>
                  <a:srgbClr val="000000"/>
                </a:solidFill>
              </a:rPr>
              <a:t>(</a:t>
            </a:r>
            <a:r>
              <a:rPr lang="it-IT" dirty="0" err="1" smtClean="0">
                <a:solidFill>
                  <a:srgbClr val="000000"/>
                </a:solidFill>
              </a:rPr>
              <a:t>String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x : </a:t>
            </a:r>
            <a:r>
              <a:rPr lang="it-IT" dirty="0" err="1">
                <a:solidFill>
                  <a:srgbClr val="000000"/>
                </a:solidFill>
              </a:rPr>
              <a:t>map.keySet</a:t>
            </a:r>
            <a:r>
              <a:rPr lang="it-IT" dirty="0">
                <a:solidFill>
                  <a:srgbClr val="000000"/>
                </a:solidFill>
              </a:rPr>
              <a:t>())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00"/>
                </a:solidFill>
              </a:rPr>
              <a:t>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map.get</a:t>
            </a:r>
            <a:r>
              <a:rPr lang="it-IT" dirty="0">
                <a:solidFill>
                  <a:srgbClr val="000000"/>
                </a:solidFill>
              </a:rPr>
              <a:t>(x));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67544" y="3648302"/>
            <a:ext cx="410445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 smtClean="0">
                <a:solidFill>
                  <a:srgbClr val="0000E6"/>
                </a:solidFill>
              </a:rPr>
              <a:t>int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temp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map.get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"temperature"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827584" y="1484784"/>
            <a:ext cx="1979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it-IT" sz="2100" dirty="0" err="1">
                <a:solidFill>
                  <a:srgbClr val="194F7A"/>
                </a:solidFill>
                <a:latin typeface="Helvetica Light"/>
                <a:cs typeface="Helvetica Light"/>
              </a:rPr>
              <a:t>Creation</a:t>
            </a:r>
            <a:r>
              <a:rPr lang="it-IT" sz="2100" dirty="0">
                <a:solidFill>
                  <a:srgbClr val="194F7A"/>
                </a:solidFill>
                <a:latin typeface="Helvetica Light"/>
                <a:cs typeface="Helvetica Light"/>
              </a:rPr>
              <a:t> and </a:t>
            </a:r>
            <a:r>
              <a:rPr lang="it-IT" sz="2100" dirty="0" err="1">
                <a:solidFill>
                  <a:srgbClr val="194F7A"/>
                </a:solidFill>
                <a:latin typeface="Helvetica Light"/>
                <a:cs typeface="Helvetica Light"/>
              </a:rPr>
              <a:t>insertion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5574374" y="3590226"/>
            <a:ext cx="26642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Accessing a value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1043608" y="4835131"/>
            <a:ext cx="26642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Getting keys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52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3329608" y="2852936"/>
            <a:ext cx="45720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create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classes, interfaces, and methods in which the type of data upon which they operate is specified as a parameter.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043608" y="1268760"/>
            <a:ext cx="5622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Generics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allows to build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parameterized types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: 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043608" y="4725144"/>
            <a:ext cx="457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Improve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type safety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when compared with Objects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10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539552" y="824562"/>
            <a:ext cx="4968552" cy="535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Stack</a:t>
            </a:r>
            <a:r>
              <a:rPr lang="it-IT" dirty="0">
                <a:solidFill>
                  <a:srgbClr val="000000"/>
                </a:solidFill>
              </a:rPr>
              <a:t>&lt;</a:t>
            </a:r>
            <a:r>
              <a:rPr lang="it-IT" dirty="0" err="1">
                <a:solidFill>
                  <a:srgbClr val="000000"/>
                </a:solidFill>
              </a:rPr>
              <a:t>BaseType</a:t>
            </a:r>
            <a:r>
              <a:rPr lang="it-IT" dirty="0">
                <a:solidFill>
                  <a:srgbClr val="000000"/>
                </a:solidFill>
              </a:rPr>
              <a:t>&gt;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LinkedList</a:t>
            </a:r>
            <a:r>
              <a:rPr lang="it-IT" dirty="0">
                <a:solidFill>
                  <a:srgbClr val="000000"/>
                </a:solidFill>
              </a:rPr>
              <a:t>&lt;</a:t>
            </a:r>
            <a:r>
              <a:rPr lang="it-IT" dirty="0" err="1">
                <a:solidFill>
                  <a:srgbClr val="000000"/>
                </a:solidFill>
              </a:rPr>
              <a:t>BaseType</a:t>
            </a:r>
            <a:r>
              <a:rPr lang="it-IT" dirty="0">
                <a:solidFill>
                  <a:srgbClr val="000000"/>
                </a:solidFill>
              </a:rPr>
              <a:t>&gt; </a:t>
            </a:r>
            <a:r>
              <a:rPr lang="it-IT" dirty="0">
                <a:solidFill>
                  <a:srgbClr val="009900"/>
                </a:solidFill>
              </a:rPr>
              <a:t>data</a:t>
            </a:r>
            <a:r>
              <a:rPr lang="it-IT" dirty="0" smtClean="0">
                <a:solidFill>
                  <a:srgbClr val="000000"/>
                </a:solidFill>
              </a:rPr>
              <a:t>;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Stack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>
                <a:solidFill>
                  <a:srgbClr val="009900"/>
                </a:solidFill>
              </a:rPr>
              <a:t>data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LinkedList</a:t>
            </a:r>
            <a:r>
              <a:rPr lang="it-IT" dirty="0" smtClean="0">
                <a:solidFill>
                  <a:srgbClr val="000000"/>
                </a:solidFill>
              </a:rPr>
              <a:t>&lt;</a:t>
            </a:r>
            <a:r>
              <a:rPr lang="it-IT" dirty="0" err="1" smtClean="0">
                <a:solidFill>
                  <a:srgbClr val="000000"/>
                </a:solidFill>
              </a:rPr>
              <a:t>BaseType</a:t>
            </a:r>
            <a:r>
              <a:rPr lang="it-IT" dirty="0" smtClean="0">
                <a:solidFill>
                  <a:srgbClr val="000000"/>
                </a:solidFill>
              </a:rPr>
              <a:t>&gt;();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smtClean="0">
                <a:solidFill>
                  <a:srgbClr val="000000"/>
                </a:solidFill>
              </a:rPr>
              <a:t>}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BaseType</a:t>
            </a:r>
            <a:r>
              <a:rPr lang="it-IT" dirty="0">
                <a:solidFill>
                  <a:srgbClr val="000000"/>
                </a:solidFill>
              </a:rPr>
              <a:t> e)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9900"/>
                </a:solidFill>
              </a:rPr>
              <a:t>data</a:t>
            </a:r>
            <a:r>
              <a:rPr lang="it-IT" dirty="0" err="1">
                <a:solidFill>
                  <a:srgbClr val="000000"/>
                </a:solidFill>
              </a:rPr>
              <a:t>.addFirst</a:t>
            </a:r>
            <a:r>
              <a:rPr lang="it-IT" dirty="0">
                <a:solidFill>
                  <a:srgbClr val="000000"/>
                </a:solidFill>
              </a:rPr>
              <a:t>(e);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smtClean="0">
                <a:solidFill>
                  <a:srgbClr val="000000"/>
                </a:solidFill>
              </a:rPr>
              <a:t>}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BaseType</a:t>
            </a:r>
            <a:r>
              <a:rPr lang="it-IT" dirty="0">
                <a:solidFill>
                  <a:srgbClr val="000000"/>
                </a:solidFill>
              </a:rPr>
              <a:t> pop()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E6"/>
                </a:solidFill>
              </a:rPr>
              <a:t>return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data</a:t>
            </a:r>
            <a:r>
              <a:rPr lang="it-IT" dirty="0" err="1">
                <a:solidFill>
                  <a:srgbClr val="000000"/>
                </a:solidFill>
              </a:rPr>
              <a:t>.removeFirst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smtClean="0">
                <a:solidFill>
                  <a:srgbClr val="000000"/>
                </a:solidFill>
              </a:rPr>
              <a:t>}</a:t>
            </a:r>
          </a:p>
          <a:p>
            <a:pPr defTabSz="457200" hangingPunct="0"/>
            <a:endParaRPr lang="it-IT" dirty="0">
              <a:solidFill>
                <a:srgbClr val="000000"/>
              </a:solidFill>
            </a:endParaRPr>
          </a:p>
          <a:p>
            <a:pPr defTabSz="457200" hangingPunct="0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E6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E6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size()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E6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9900"/>
                </a:solidFill>
              </a:rPr>
              <a:t>data</a:t>
            </a:r>
            <a:r>
              <a:rPr lang="en-US" dirty="0" err="1">
                <a:solidFill>
                  <a:srgbClr val="000000"/>
                </a:solidFill>
              </a:rPr>
              <a:t>.size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4067944" y="2780928"/>
            <a:ext cx="4968552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smtClean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00"/>
                </a:solidFill>
              </a:rPr>
              <a:t>Stack</a:t>
            </a:r>
            <a:r>
              <a:rPr lang="it-IT" dirty="0">
                <a:solidFill>
                  <a:srgbClr val="000000"/>
                </a:solidFill>
              </a:rPr>
              <a:t>&lt;</a:t>
            </a:r>
            <a:r>
              <a:rPr lang="it-IT" dirty="0" err="1">
                <a:solidFill>
                  <a:srgbClr val="000000"/>
                </a:solidFill>
              </a:rPr>
              <a:t>Integer</a:t>
            </a:r>
            <a:r>
              <a:rPr lang="it-IT" dirty="0">
                <a:solidFill>
                  <a:srgbClr val="000000"/>
                </a:solidFill>
              </a:rPr>
              <a:t>&gt; </a:t>
            </a:r>
            <a:r>
              <a:rPr lang="it-IT" dirty="0" err="1">
                <a:solidFill>
                  <a:srgbClr val="000000"/>
                </a:solidFill>
              </a:rPr>
              <a:t>stack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Stack</a:t>
            </a:r>
            <a:r>
              <a:rPr lang="it-IT" dirty="0">
                <a:solidFill>
                  <a:srgbClr val="000000"/>
                </a:solidFill>
              </a:rPr>
              <a:t>&lt;&gt;();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00"/>
                </a:solidFill>
              </a:rPr>
              <a:t>stack.push</a:t>
            </a:r>
            <a:r>
              <a:rPr lang="it-IT" dirty="0">
                <a:solidFill>
                  <a:srgbClr val="000000"/>
                </a:solidFill>
              </a:rPr>
              <a:t>(22);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00"/>
                </a:solidFill>
              </a:rPr>
              <a:t>stack.push</a:t>
            </a:r>
            <a:r>
              <a:rPr lang="it-IT" dirty="0">
                <a:solidFill>
                  <a:srgbClr val="000000"/>
                </a:solidFill>
              </a:rPr>
              <a:t>(66);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stack.pop</a:t>
            </a:r>
            <a:r>
              <a:rPr lang="it-IT" dirty="0">
                <a:solidFill>
                  <a:srgbClr val="000000"/>
                </a:solidFill>
              </a:rPr>
              <a:t>());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064400" y="5013176"/>
            <a:ext cx="228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Be careful, no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checking is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done when removing elements!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6084168" y="1451326"/>
            <a:ext cx="2286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A generic stack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90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classes</a:t>
            </a:r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3563888" y="4543222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This specifies that </a:t>
            </a:r>
            <a:r>
              <a:rPr lang="en-US" sz="2100" dirty="0" err="1">
                <a:solidFill>
                  <a:srgbClr val="194F7A"/>
                </a:solidFill>
                <a:latin typeface="Helvetica Light"/>
                <a:cs typeface="Helvetica Light"/>
              </a:rPr>
              <a:t>BaseType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can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only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be replaced by Number, or subclasses of Number.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683568" y="1179302"/>
            <a:ext cx="435407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generic class can be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restricted</a:t>
            </a:r>
            <a:endParaRPr lang="it-IT" sz="2200" dirty="0">
              <a:solidFill>
                <a:srgbClr val="E37624"/>
              </a:solidFill>
              <a:latin typeface="Helvetica Light"/>
              <a:cs typeface="Helvetica Ligh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979712" y="2705974"/>
            <a:ext cx="496855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>
                <a:solidFill>
                  <a:srgbClr val="0000E6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E6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Stack&lt;</a:t>
            </a:r>
            <a:r>
              <a:rPr lang="en-US" dirty="0" err="1">
                <a:solidFill>
                  <a:srgbClr val="000000"/>
                </a:solidFill>
              </a:rPr>
              <a:t>BaseType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E6"/>
                </a:solidFill>
              </a:rPr>
              <a:t>extends</a:t>
            </a:r>
            <a:r>
              <a:rPr lang="en-US" dirty="0">
                <a:solidFill>
                  <a:srgbClr val="000000"/>
                </a:solidFill>
              </a:rPr>
              <a:t> Number&gt;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defTabSz="457200" hangingPunct="0"/>
            <a:r>
              <a:rPr lang="en-US" dirty="0">
                <a:solidFill>
                  <a:srgbClr val="000000"/>
                </a:solidFill>
                <a:latin typeface="Courier" pitchFamily="49"/>
                <a:ea typeface="Courier" pitchFamily="49"/>
                <a:cs typeface="Courier" pitchFamily="49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 pitchFamily="49"/>
                <a:ea typeface="Courier" pitchFamily="49"/>
                <a:cs typeface="Courier" pitchFamily="49"/>
              </a:rPr>
              <a:t>  …</a:t>
            </a:r>
            <a:endParaRPr lang="en-US" dirty="0">
              <a:solidFill>
                <a:srgbClr val="000000"/>
              </a:solidFill>
              <a:latin typeface="Courier" pitchFamily="49"/>
              <a:ea typeface="Courier" pitchFamily="49"/>
              <a:cs typeface="Courier" pitchFamily="49"/>
            </a:endParaRPr>
          </a:p>
          <a:p>
            <a:pPr defTabSz="457200" hangingPunct="0"/>
            <a:r>
              <a:rPr lang="en-US" dirty="0" smtClean="0">
                <a:solidFill>
                  <a:srgbClr val="000000"/>
                </a:solidFill>
                <a:latin typeface="Courier" pitchFamily="49"/>
                <a:ea typeface="Courier" pitchFamily="49"/>
                <a:cs typeface="Courier" pitchFamily="49"/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9007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arguments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1043608" y="886559"/>
            <a:ext cx="7099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Let’s defined a new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methods to compare the size of two stacks: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83383" y="1844824"/>
            <a:ext cx="5508345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Stack</a:t>
            </a:r>
            <a:r>
              <a:rPr lang="it-IT" dirty="0">
                <a:solidFill>
                  <a:srgbClr val="000000"/>
                </a:solidFill>
              </a:rPr>
              <a:t>&lt;</a:t>
            </a:r>
            <a:r>
              <a:rPr lang="it-IT" dirty="0" err="1">
                <a:solidFill>
                  <a:srgbClr val="000000"/>
                </a:solidFill>
              </a:rPr>
              <a:t>BaseType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extends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Number</a:t>
            </a:r>
            <a:r>
              <a:rPr lang="it-IT" dirty="0">
                <a:solidFill>
                  <a:srgbClr val="000000"/>
                </a:solidFill>
              </a:rPr>
              <a:t>&gt; </a:t>
            </a:r>
            <a:r>
              <a:rPr lang="it-IT" dirty="0" smtClean="0">
                <a:solidFill>
                  <a:srgbClr val="000000"/>
                </a:solidFill>
              </a:rPr>
              <a:t>{</a:t>
            </a:r>
          </a:p>
          <a:p>
            <a:pPr defTabSz="457200" hangingPunct="0"/>
            <a:r>
              <a:rPr lang="it-IT" dirty="0" smtClean="0">
                <a:solidFill>
                  <a:srgbClr val="000000"/>
                </a:solidFill>
              </a:rPr>
              <a:t>…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boolean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equalSize</a:t>
            </a:r>
            <a:r>
              <a:rPr lang="it-IT" dirty="0" smtClean="0">
                <a:solidFill>
                  <a:srgbClr val="000000"/>
                </a:solidFill>
              </a:rPr>
              <a:t>(</a:t>
            </a:r>
            <a:r>
              <a:rPr lang="it-IT" dirty="0" err="1" smtClean="0">
                <a:solidFill>
                  <a:srgbClr val="000000"/>
                </a:solidFill>
              </a:rPr>
              <a:t>Stack</a:t>
            </a:r>
            <a:r>
              <a:rPr lang="it-IT" dirty="0" smtClean="0">
                <a:solidFill>
                  <a:srgbClr val="000000"/>
                </a:solidFill>
              </a:rPr>
              <a:t>&lt;</a:t>
            </a:r>
            <a:r>
              <a:rPr lang="it-IT" dirty="0" err="1" smtClean="0">
                <a:solidFill>
                  <a:srgbClr val="000000"/>
                </a:solidFill>
              </a:rPr>
              <a:t>BaseType</a:t>
            </a:r>
            <a:r>
              <a:rPr lang="it-IT" dirty="0" smtClean="0">
                <a:solidFill>
                  <a:srgbClr val="000000"/>
                </a:solidFill>
              </a:rPr>
              <a:t>&gt; </a:t>
            </a:r>
            <a:r>
              <a:rPr lang="it-IT" dirty="0" err="1">
                <a:solidFill>
                  <a:srgbClr val="000000"/>
                </a:solidFill>
              </a:rPr>
              <a:t>other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E6"/>
                </a:solidFill>
              </a:rPr>
              <a:t>return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size</a:t>
            </a:r>
            <a:r>
              <a:rPr lang="it-IT" dirty="0">
                <a:solidFill>
                  <a:srgbClr val="000000"/>
                </a:solidFill>
              </a:rPr>
              <a:t>() == </a:t>
            </a:r>
            <a:r>
              <a:rPr lang="it-IT" dirty="0" err="1">
                <a:solidFill>
                  <a:srgbClr val="000000"/>
                </a:solidFill>
              </a:rPr>
              <a:t>other.size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83383" y="3802107"/>
            <a:ext cx="4968552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 smtClean="0">
                <a:solidFill>
                  <a:srgbClr val="000000"/>
                </a:solidFill>
              </a:rPr>
              <a:t>Stack&lt;Integer&gt; stack1 = </a:t>
            </a:r>
            <a:r>
              <a:rPr lang="en-US" dirty="0" smtClean="0">
                <a:solidFill>
                  <a:srgbClr val="0000E6"/>
                </a:solidFill>
              </a:rPr>
              <a:t>new</a:t>
            </a:r>
            <a:r>
              <a:rPr lang="en-US" dirty="0" smtClean="0">
                <a:solidFill>
                  <a:srgbClr val="000000"/>
                </a:solidFill>
              </a:rPr>
              <a:t> Stack&lt;&gt;();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stack1.push(22);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stack1.push(66);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Stack&lt;Float&gt; stack2 = </a:t>
            </a:r>
            <a:r>
              <a:rPr lang="en-US" dirty="0" smtClean="0">
                <a:solidFill>
                  <a:srgbClr val="0000E6"/>
                </a:solidFill>
              </a:rPr>
              <a:t>new</a:t>
            </a:r>
            <a:r>
              <a:rPr lang="en-US" dirty="0" smtClean="0">
                <a:solidFill>
                  <a:srgbClr val="000000"/>
                </a:solidFill>
              </a:rPr>
              <a:t> Stack&lt;&gt;();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stack2.push(3.1);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err="1" smtClean="0">
                <a:solidFill>
                  <a:srgbClr val="0000E6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equalSize</a:t>
            </a:r>
            <a:r>
              <a:rPr lang="en-US" dirty="0" smtClean="0">
                <a:solidFill>
                  <a:srgbClr val="000000"/>
                </a:solidFill>
              </a:rPr>
              <a:t> = stack1.equalSize(stack2);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6049741" y="4149080"/>
            <a:ext cx="259228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However, it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does not work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if types are different!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75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arguments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95536" y="692696"/>
            <a:ext cx="7285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A new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method with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wildcards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to compare the size of two stacks: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51520" y="1628800"/>
            <a:ext cx="5508345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Stack</a:t>
            </a:r>
            <a:r>
              <a:rPr lang="it-IT" dirty="0">
                <a:solidFill>
                  <a:srgbClr val="000000"/>
                </a:solidFill>
              </a:rPr>
              <a:t>&lt;</a:t>
            </a:r>
            <a:r>
              <a:rPr lang="it-IT" dirty="0" err="1">
                <a:solidFill>
                  <a:srgbClr val="000000"/>
                </a:solidFill>
              </a:rPr>
              <a:t>BaseType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extends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Number</a:t>
            </a:r>
            <a:r>
              <a:rPr lang="it-IT" dirty="0">
                <a:solidFill>
                  <a:srgbClr val="000000"/>
                </a:solidFill>
              </a:rPr>
              <a:t>&gt; </a:t>
            </a:r>
            <a:r>
              <a:rPr lang="it-IT" dirty="0" smtClean="0">
                <a:solidFill>
                  <a:srgbClr val="000000"/>
                </a:solidFill>
              </a:rPr>
              <a:t>{</a:t>
            </a:r>
          </a:p>
          <a:p>
            <a:pPr defTabSz="457200" hangingPunct="0"/>
            <a:r>
              <a:rPr lang="it-IT" dirty="0" smtClean="0">
                <a:solidFill>
                  <a:srgbClr val="000000"/>
                </a:solidFill>
              </a:rPr>
              <a:t>…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boolean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equalSize</a:t>
            </a:r>
            <a:r>
              <a:rPr lang="it-IT" dirty="0" smtClean="0">
                <a:solidFill>
                  <a:srgbClr val="000000"/>
                </a:solidFill>
              </a:rPr>
              <a:t>(</a:t>
            </a:r>
            <a:r>
              <a:rPr lang="it-IT" dirty="0" err="1" smtClean="0">
                <a:solidFill>
                  <a:srgbClr val="000000"/>
                </a:solidFill>
              </a:rPr>
              <a:t>Stack</a:t>
            </a:r>
            <a:r>
              <a:rPr lang="it-IT" dirty="0" smtClean="0">
                <a:solidFill>
                  <a:srgbClr val="000000"/>
                </a:solidFill>
              </a:rPr>
              <a:t>&lt;?&gt; </a:t>
            </a:r>
            <a:r>
              <a:rPr lang="it-IT" dirty="0" err="1">
                <a:solidFill>
                  <a:srgbClr val="000000"/>
                </a:solidFill>
              </a:rPr>
              <a:t>other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E6"/>
                </a:solidFill>
              </a:rPr>
              <a:t>return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size</a:t>
            </a:r>
            <a:r>
              <a:rPr lang="it-IT" dirty="0">
                <a:solidFill>
                  <a:srgbClr val="000000"/>
                </a:solidFill>
              </a:rPr>
              <a:t>() == </a:t>
            </a:r>
            <a:r>
              <a:rPr lang="it-IT" dirty="0" err="1">
                <a:solidFill>
                  <a:srgbClr val="000000"/>
                </a:solidFill>
              </a:rPr>
              <a:t>other.size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34930" y="3754423"/>
            <a:ext cx="4968552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>
                <a:solidFill>
                  <a:srgbClr val="000000"/>
                </a:solidFill>
              </a:rPr>
              <a:t>Stack&lt;Integer&gt; stack1 = </a:t>
            </a:r>
            <a:r>
              <a:rPr lang="en-US" dirty="0">
                <a:solidFill>
                  <a:srgbClr val="0000E6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Stack&lt;&gt;();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stack1.push(22);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stack1.push(66);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Stack&lt;Float&gt; stack2 = </a:t>
            </a:r>
            <a:r>
              <a:rPr lang="en-US" dirty="0">
                <a:solidFill>
                  <a:srgbClr val="0000E6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Stack&lt;&gt;();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stack2.push(3.1);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E6"/>
                </a:solidFill>
              </a:rPr>
              <a:t>boolean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equalSize</a:t>
            </a:r>
            <a:r>
              <a:rPr lang="en-US" dirty="0">
                <a:solidFill>
                  <a:srgbClr val="000000"/>
                </a:solidFill>
              </a:rPr>
              <a:t> = stack1.equalSize(stack2</a:t>
            </a:r>
            <a:r>
              <a:rPr lang="en-US" dirty="0" smtClean="0">
                <a:solidFill>
                  <a:srgbClr val="000000"/>
                </a:solidFill>
              </a:rPr>
              <a:t>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580112" y="3766484"/>
            <a:ext cx="259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It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works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now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62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interface for Collections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763688" y="980728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Classes that implements the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comparable interface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can be “compared” by Collection methods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763688" y="2780928"/>
            <a:ext cx="496855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fr-FR" dirty="0">
                <a:solidFill>
                  <a:srgbClr val="0000E6"/>
                </a:solidFill>
              </a:rPr>
              <a:t>public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00E6"/>
                </a:solidFill>
              </a:rPr>
              <a:t>interface</a:t>
            </a:r>
            <a:r>
              <a:rPr lang="fr-FR" dirty="0">
                <a:solidFill>
                  <a:srgbClr val="000000"/>
                </a:solidFill>
              </a:rPr>
              <a:t> Comparable&lt;T </a:t>
            </a:r>
            <a:r>
              <a:rPr lang="fr-FR" dirty="0" err="1">
                <a:solidFill>
                  <a:srgbClr val="0000E6"/>
                </a:solidFill>
              </a:rPr>
              <a:t>extends</a:t>
            </a:r>
            <a:r>
              <a:rPr lang="fr-FR" dirty="0">
                <a:solidFill>
                  <a:srgbClr val="000000"/>
                </a:solidFill>
              </a:rPr>
              <a:t> Object&gt; {</a:t>
            </a:r>
            <a:br>
              <a:rPr lang="fr-FR" dirty="0">
                <a:solidFill>
                  <a:srgbClr val="000000"/>
                </a:solidFill>
              </a:rPr>
            </a:br>
            <a:r>
              <a:rPr lang="fr-FR" dirty="0">
                <a:solidFill>
                  <a:srgbClr val="000000"/>
                </a:solidFill>
              </a:rPr>
              <a:t/>
            </a:r>
            <a:br>
              <a:rPr lang="fr-FR" dirty="0">
                <a:solidFill>
                  <a:srgbClr val="000000"/>
                </a:solidFill>
              </a:rPr>
            </a:br>
            <a:r>
              <a:rPr lang="fr-FR" dirty="0">
                <a:solidFill>
                  <a:srgbClr val="000000"/>
                </a:solidFill>
              </a:rPr>
              <a:t>    </a:t>
            </a:r>
            <a:r>
              <a:rPr lang="fr-FR" dirty="0">
                <a:solidFill>
                  <a:srgbClr val="0000E6"/>
                </a:solidFill>
              </a:rPr>
              <a:t>public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E6"/>
                </a:solidFill>
              </a:rPr>
              <a:t>int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compareTo</a:t>
            </a:r>
            <a:r>
              <a:rPr lang="fr-FR" dirty="0">
                <a:solidFill>
                  <a:srgbClr val="000000"/>
                </a:solidFill>
              </a:rPr>
              <a:t>(T t);</a:t>
            </a:r>
            <a:br>
              <a:rPr lang="fr-FR" dirty="0">
                <a:solidFill>
                  <a:srgbClr val="000000"/>
                </a:solidFill>
              </a:rPr>
            </a:br>
            <a:r>
              <a:rPr lang="fr-FR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788024" y="4653136"/>
            <a:ext cx="295232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Note the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bounded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 generic declaration!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232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interface for Collections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467544" y="620688"/>
            <a:ext cx="525658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Book </a:t>
            </a:r>
            <a:r>
              <a:rPr lang="it-IT" dirty="0" err="1">
                <a:solidFill>
                  <a:srgbClr val="0000E6"/>
                </a:solidFill>
              </a:rPr>
              <a:t>implements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Comparable</a:t>
            </a:r>
            <a:r>
              <a:rPr lang="it-IT" dirty="0" smtClean="0">
                <a:solidFill>
                  <a:srgbClr val="000000"/>
                </a:solidFill>
              </a:rPr>
              <a:t>&lt;Book&gt; </a:t>
            </a:r>
            <a:r>
              <a:rPr lang="it-IT" dirty="0">
                <a:solidFill>
                  <a:srgbClr val="000000"/>
                </a:solidFill>
              </a:rPr>
              <a:t>{</a:t>
            </a:r>
            <a:br>
              <a:rPr lang="it-IT" dirty="0">
                <a:solidFill>
                  <a:srgbClr val="000000"/>
                </a:solidFill>
              </a:rPr>
            </a:br>
            <a:endParaRPr lang="it-IT" dirty="0" smtClean="0">
              <a:solidFill>
                <a:srgbClr val="000000"/>
              </a:solidFill>
            </a:endParaRP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 …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</a:t>
            </a:r>
            <a:endParaRPr lang="it-IT" dirty="0" smtClean="0">
              <a:solidFill>
                <a:srgbClr val="000000"/>
              </a:solidFill>
            </a:endParaRPr>
          </a:p>
          <a:p>
            <a:pPr defTabSz="457200" hangingPunct="0"/>
            <a:r>
              <a:rPr lang="it-IT" dirty="0" smtClean="0">
                <a:solidFill>
                  <a:srgbClr val="000000"/>
                </a:solidFill>
              </a:rPr>
              <a:t> 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compareTo</a:t>
            </a:r>
            <a:r>
              <a:rPr lang="it-IT" dirty="0" smtClean="0">
                <a:solidFill>
                  <a:srgbClr val="000000"/>
                </a:solidFill>
              </a:rPr>
              <a:t>(Book </a:t>
            </a:r>
            <a:r>
              <a:rPr lang="it-IT" dirty="0" err="1" smtClean="0">
                <a:solidFill>
                  <a:srgbClr val="000000"/>
                </a:solidFill>
              </a:rPr>
              <a:t>aBook</a:t>
            </a:r>
            <a:r>
              <a:rPr lang="it-IT" dirty="0" smtClean="0">
                <a:solidFill>
                  <a:srgbClr val="000000"/>
                </a:solidFill>
              </a:rPr>
              <a:t>) </a:t>
            </a:r>
            <a:r>
              <a:rPr lang="it-IT" dirty="0">
                <a:solidFill>
                  <a:srgbClr val="000000"/>
                </a:solidFill>
              </a:rPr>
              <a:t>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E6"/>
                </a:solidFill>
              </a:rPr>
              <a:t>return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numberOfPages</a:t>
            </a:r>
            <a:r>
              <a:rPr lang="it-IT" dirty="0">
                <a:solidFill>
                  <a:srgbClr val="000000"/>
                </a:solidFill>
              </a:rPr>
              <a:t> - </a:t>
            </a:r>
            <a:r>
              <a:rPr lang="it-IT" dirty="0" err="1" smtClean="0">
                <a:solidFill>
                  <a:srgbClr val="000000"/>
                </a:solidFill>
              </a:rPr>
              <a:t>aBook.</a:t>
            </a:r>
            <a:r>
              <a:rPr lang="it-IT" dirty="0" err="1" smtClean="0">
                <a:solidFill>
                  <a:srgbClr val="009900"/>
                </a:solidFill>
              </a:rPr>
              <a:t>numberOfPages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smtClean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67544" y="2852936"/>
            <a:ext cx="6192688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smtClean="0">
                <a:solidFill>
                  <a:srgbClr val="000000"/>
                </a:solidFill>
              </a:rPr>
              <a:t>Book </a:t>
            </a:r>
            <a:r>
              <a:rPr lang="it-IT" dirty="0">
                <a:solidFill>
                  <a:srgbClr val="000000"/>
                </a:solidFill>
              </a:rPr>
              <a:t>b1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Book(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Thinking</a:t>
            </a:r>
            <a:r>
              <a:rPr lang="it-IT" dirty="0">
                <a:solidFill>
                  <a:srgbClr val="CE7B00"/>
                </a:solidFill>
              </a:rPr>
              <a:t> in </a:t>
            </a:r>
            <a:r>
              <a:rPr lang="it-IT" dirty="0" err="1">
                <a:solidFill>
                  <a:srgbClr val="CE7B00"/>
                </a:solidFill>
              </a:rPr>
              <a:t>Java"</a:t>
            </a:r>
            <a:r>
              <a:rPr lang="it-IT" dirty="0" err="1">
                <a:solidFill>
                  <a:srgbClr val="000000"/>
                </a:solidFill>
              </a:rPr>
              <a:t>,</a:t>
            </a:r>
            <a:r>
              <a:rPr lang="it-IT" dirty="0" err="1">
                <a:solidFill>
                  <a:srgbClr val="CE7B00"/>
                </a:solidFill>
              </a:rPr>
              <a:t>"Bruce</a:t>
            </a:r>
            <a:r>
              <a:rPr lang="it-IT" dirty="0">
                <a:solidFill>
                  <a:srgbClr val="CE7B00"/>
                </a:solidFill>
              </a:rPr>
              <a:t> Eckel"</a:t>
            </a:r>
            <a:r>
              <a:rPr lang="it-IT" dirty="0">
                <a:solidFill>
                  <a:srgbClr val="000000"/>
                </a:solidFill>
              </a:rPr>
              <a:t>,1129);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Book b2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Book(</a:t>
            </a:r>
            <a:r>
              <a:rPr lang="it-IT" dirty="0">
                <a:solidFill>
                  <a:srgbClr val="CE7B00"/>
                </a:solidFill>
              </a:rPr>
              <a:t>"Java in a </a:t>
            </a:r>
            <a:r>
              <a:rPr lang="it-IT" dirty="0" err="1">
                <a:solidFill>
                  <a:srgbClr val="CE7B00"/>
                </a:solidFill>
              </a:rPr>
              <a:t>nutshell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CE7B00"/>
                </a:solidFill>
              </a:rPr>
              <a:t>"David Flanagan"</a:t>
            </a:r>
            <a:r>
              <a:rPr lang="it-IT" dirty="0">
                <a:solidFill>
                  <a:srgbClr val="000000"/>
                </a:solidFill>
              </a:rPr>
              <a:t>,353);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>
                <a:solidFill>
                  <a:srgbClr val="000000"/>
                </a:solidFill>
              </a:rPr>
              <a:t>ArrayList</a:t>
            </a:r>
            <a:r>
              <a:rPr lang="it-IT" dirty="0">
                <a:solidFill>
                  <a:srgbClr val="000000"/>
                </a:solidFill>
              </a:rPr>
              <a:t>&lt;Book&gt; list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ArrayList</a:t>
            </a:r>
            <a:r>
              <a:rPr lang="it-IT" dirty="0">
                <a:solidFill>
                  <a:srgbClr val="000000"/>
                </a:solidFill>
              </a:rPr>
              <a:t>&lt;Book&gt;();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>
                <a:solidFill>
                  <a:srgbClr val="000000"/>
                </a:solidFill>
              </a:rPr>
              <a:t>list.add</a:t>
            </a:r>
            <a:r>
              <a:rPr lang="it-IT" dirty="0">
                <a:solidFill>
                  <a:srgbClr val="000000"/>
                </a:solidFill>
              </a:rPr>
              <a:t>(b1</a:t>
            </a:r>
            <a:r>
              <a:rPr lang="it-IT" dirty="0" smtClean="0">
                <a:solidFill>
                  <a:srgbClr val="000000"/>
                </a:solidFill>
              </a:rPr>
              <a:t>);    </a:t>
            </a:r>
            <a:r>
              <a:rPr lang="it-IT" dirty="0" err="1" smtClean="0">
                <a:solidFill>
                  <a:srgbClr val="000000"/>
                </a:solidFill>
              </a:rPr>
              <a:t>list.add</a:t>
            </a:r>
            <a:r>
              <a:rPr lang="it-IT" dirty="0" smtClean="0">
                <a:solidFill>
                  <a:srgbClr val="000000"/>
                </a:solidFill>
              </a:rPr>
              <a:t>(b2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>
                <a:solidFill>
                  <a:srgbClr val="000000"/>
                </a:solidFill>
              </a:rPr>
              <a:t>Collections.sort</a:t>
            </a:r>
            <a:r>
              <a:rPr lang="it-IT" dirty="0">
                <a:solidFill>
                  <a:srgbClr val="000000"/>
                </a:solidFill>
              </a:rPr>
              <a:t>(list);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E6"/>
                </a:solidFill>
              </a:rPr>
              <a:t>for</a:t>
            </a:r>
            <a:r>
              <a:rPr lang="it-IT" dirty="0">
                <a:solidFill>
                  <a:srgbClr val="000000"/>
                </a:solidFill>
              </a:rPr>
              <a:t> (Book x : list)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x.</a:t>
            </a:r>
            <a:r>
              <a:rPr lang="it-IT" dirty="0" err="1">
                <a:solidFill>
                  <a:srgbClr val="009900"/>
                </a:solidFill>
              </a:rPr>
              <a:t>title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6516216" y="1328691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Books can be compared now!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17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arithmetic operators</a:t>
            </a:r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692726" y="1097432"/>
            <a:ext cx="6816438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Arithmetic</a:t>
            </a:r>
            <a:r>
              <a:rPr lang="it-IT" dirty="0">
                <a:solidFill>
                  <a:srgbClr val="000000"/>
                </a:solidFill>
              </a:rPr>
              <a:t>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x = 12;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x += 5;                                                   </a:t>
            </a:r>
            <a:r>
              <a:rPr lang="it-IT" dirty="0">
                <a:solidFill>
                  <a:srgbClr val="969696"/>
                </a:solidFill>
              </a:rPr>
              <a:t>// x = x + 5</a:t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(x);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a = 12,b = 12;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 smtClean="0">
                <a:solidFill>
                  <a:srgbClr val="000000"/>
                </a:solidFill>
              </a:rPr>
              <a:t>System.out.print</a:t>
            </a:r>
            <a:r>
              <a:rPr lang="it-IT" dirty="0" smtClean="0">
                <a:solidFill>
                  <a:srgbClr val="000000"/>
                </a:solidFill>
              </a:rPr>
              <a:t>(a</a:t>
            </a:r>
            <a:r>
              <a:rPr lang="it-IT" dirty="0">
                <a:solidFill>
                  <a:srgbClr val="000000"/>
                </a:solidFill>
              </a:rPr>
              <a:t>++);                   </a:t>
            </a:r>
            <a:r>
              <a:rPr lang="it-IT" dirty="0">
                <a:solidFill>
                  <a:srgbClr val="969696"/>
                </a:solidFill>
              </a:rPr>
              <a:t>// </a:t>
            </a:r>
            <a:r>
              <a:rPr lang="it-IT" dirty="0" err="1">
                <a:solidFill>
                  <a:srgbClr val="969696"/>
                </a:solidFill>
              </a:rPr>
              <a:t>printed</a:t>
            </a:r>
            <a:r>
              <a:rPr lang="it-IT" dirty="0">
                <a:solidFill>
                  <a:srgbClr val="969696"/>
                </a:solidFill>
              </a:rPr>
              <a:t> and </a:t>
            </a:r>
            <a:r>
              <a:rPr lang="it-IT" dirty="0" err="1">
                <a:solidFill>
                  <a:srgbClr val="969696"/>
                </a:solidFill>
              </a:rPr>
              <a:t>then</a:t>
            </a:r>
            <a:r>
              <a:rPr lang="it-IT" dirty="0">
                <a:solidFill>
                  <a:srgbClr val="969696"/>
                </a:solidFill>
              </a:rPr>
              <a:t> </a:t>
            </a:r>
            <a:r>
              <a:rPr lang="it-IT" dirty="0" err="1">
                <a:solidFill>
                  <a:srgbClr val="969696"/>
                </a:solidFill>
              </a:rPr>
              <a:t>incremented</a:t>
            </a:r>
            <a:r>
              <a:rPr lang="it-IT" dirty="0">
                <a:solidFill>
                  <a:srgbClr val="969696"/>
                </a:solidFill>
              </a:rPr>
              <a:t/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 smtClean="0">
                <a:solidFill>
                  <a:srgbClr val="000000"/>
                </a:solidFill>
              </a:rPr>
              <a:t>System.out.print</a:t>
            </a:r>
            <a:r>
              <a:rPr lang="it-IT" dirty="0" smtClean="0">
                <a:solidFill>
                  <a:srgbClr val="000000"/>
                </a:solidFill>
              </a:rPr>
              <a:t>(a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 smtClean="0">
                <a:solidFill>
                  <a:srgbClr val="000000"/>
                </a:solidFill>
              </a:rPr>
              <a:t>System.out.print</a:t>
            </a:r>
            <a:r>
              <a:rPr lang="it-IT" dirty="0" smtClean="0">
                <a:solidFill>
                  <a:srgbClr val="000000"/>
                </a:solidFill>
              </a:rPr>
              <a:t>(++</a:t>
            </a:r>
            <a:r>
              <a:rPr lang="it-IT" dirty="0">
                <a:solidFill>
                  <a:srgbClr val="000000"/>
                </a:solidFill>
              </a:rPr>
              <a:t>b);                   </a:t>
            </a:r>
            <a:r>
              <a:rPr lang="it-IT" dirty="0">
                <a:solidFill>
                  <a:srgbClr val="969696"/>
                </a:solidFill>
              </a:rPr>
              <a:t>// </a:t>
            </a:r>
            <a:r>
              <a:rPr lang="it-IT" dirty="0" err="1">
                <a:solidFill>
                  <a:srgbClr val="969696"/>
                </a:solidFill>
              </a:rPr>
              <a:t>incremented</a:t>
            </a:r>
            <a:r>
              <a:rPr lang="it-IT" dirty="0">
                <a:solidFill>
                  <a:srgbClr val="969696"/>
                </a:solidFill>
              </a:rPr>
              <a:t> and </a:t>
            </a:r>
            <a:r>
              <a:rPr lang="it-IT" dirty="0" err="1">
                <a:solidFill>
                  <a:srgbClr val="969696"/>
                </a:solidFill>
              </a:rPr>
              <a:t>then</a:t>
            </a:r>
            <a:r>
              <a:rPr lang="it-IT" dirty="0">
                <a:solidFill>
                  <a:srgbClr val="969696"/>
                </a:solidFill>
              </a:rPr>
              <a:t> </a:t>
            </a:r>
            <a:r>
              <a:rPr lang="it-IT" dirty="0" err="1">
                <a:solidFill>
                  <a:srgbClr val="969696"/>
                </a:solidFill>
              </a:rPr>
              <a:t>printed</a:t>
            </a:r>
            <a:r>
              <a:rPr lang="it-IT" dirty="0">
                <a:solidFill>
                  <a:srgbClr val="969696"/>
                </a:solidFill>
              </a:rPr>
              <a:t/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System.out.println</a:t>
            </a:r>
            <a:r>
              <a:rPr lang="it-IT" dirty="0">
                <a:solidFill>
                  <a:srgbClr val="000000"/>
                </a:solidFill>
              </a:rPr>
              <a:t>(b);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E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34291" y="5389463"/>
            <a:ext cx="3420000" cy="7599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/>
          <a:p>
            <a:pPr defTabSz="457200" hangingPunct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rPr>
              <a:t>$ java Arithmetic</a:t>
            </a:r>
          </a:p>
          <a:p>
            <a:pPr defTabSz="457200" hangingPunct="0"/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rPr>
              <a:t>17</a:t>
            </a:r>
            <a:endParaRPr lang="en-US" sz="1600" dirty="0">
              <a:solidFill>
                <a:prstClr val="black"/>
              </a:solidFill>
              <a:latin typeface="Courier New" pitchFamily="49" charset="0"/>
              <a:ea typeface="Courier" pitchFamily="49"/>
              <a:cs typeface="Courier New" pitchFamily="49" charset="0"/>
            </a:endParaRPr>
          </a:p>
          <a:p>
            <a:pPr defTabSz="457200" hangingPunct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rPr>
              <a:t>12 13 13 13</a:t>
            </a:r>
          </a:p>
        </p:txBody>
      </p:sp>
    </p:spTree>
    <p:extLst>
      <p:ext uri="{BB962C8B-B14F-4D97-AF65-F5344CB8AC3E}">
        <p14:creationId xmlns:p14="http://schemas.microsoft.com/office/powerpoint/2010/main" val="283931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2781" y="0"/>
            <a:ext cx="6967537" cy="482600"/>
          </a:xfrm>
        </p:spPr>
        <p:txBody>
          <a:bodyPr/>
          <a:lstStyle/>
          <a:p>
            <a:r>
              <a:rPr lang="en-US" dirty="0" smtClean="0"/>
              <a:t>Relational </a:t>
            </a:r>
            <a:r>
              <a:rPr lang="en-US" dirty="0"/>
              <a:t>e</a:t>
            </a:r>
            <a:r>
              <a:rPr lang="en-US" dirty="0" smtClean="0"/>
              <a:t>xpressions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558927" y="3354131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expressions</a:t>
            </a:r>
          </a:p>
        </p:txBody>
      </p:sp>
      <p:sp>
        <p:nvSpPr>
          <p:cNvPr id="6" name="Rettangolo 5"/>
          <p:cNvSpPr/>
          <p:nvPr/>
        </p:nvSpPr>
        <p:spPr>
          <a:xfrm>
            <a:off x="2911237" y="1331367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arithmetic</a:t>
            </a:r>
          </a:p>
        </p:txBody>
      </p:sp>
      <p:sp>
        <p:nvSpPr>
          <p:cNvPr id="7" name="Rettangolo 6"/>
          <p:cNvSpPr/>
          <p:nvPr/>
        </p:nvSpPr>
        <p:spPr>
          <a:xfrm>
            <a:off x="2911237" y="2694174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relational</a:t>
            </a:r>
          </a:p>
        </p:txBody>
      </p:sp>
      <p:sp>
        <p:nvSpPr>
          <p:cNvPr id="8" name="Rettangolo 7"/>
          <p:cNvSpPr/>
          <p:nvPr/>
        </p:nvSpPr>
        <p:spPr>
          <a:xfrm>
            <a:off x="2911237" y="4056981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bit level</a:t>
            </a:r>
          </a:p>
        </p:txBody>
      </p:sp>
      <p:sp>
        <p:nvSpPr>
          <p:cNvPr id="9" name="Rettangolo 8"/>
          <p:cNvSpPr/>
          <p:nvPr/>
        </p:nvSpPr>
        <p:spPr>
          <a:xfrm>
            <a:off x="2911237" y="5419788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logical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6622875" y="1327387"/>
            <a:ext cx="1772978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== (</a:t>
            </a:r>
            <a:r>
              <a:rPr lang="it-IT" dirty="0" err="1">
                <a:solidFill>
                  <a:prstClr val="black"/>
                </a:solidFill>
              </a:rPr>
              <a:t>equivalent</a:t>
            </a:r>
            <a:r>
              <a:rPr lang="it-IT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6622875" y="2556835"/>
            <a:ext cx="1772978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&lt;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6622875" y="1942111"/>
            <a:ext cx="1772978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!=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6622875" y="3171559"/>
            <a:ext cx="1772978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&gt;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6622874" y="3786283"/>
            <a:ext cx="1772979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&lt;=</a:t>
            </a:r>
          </a:p>
        </p:txBody>
      </p:sp>
      <p:cxnSp>
        <p:nvCxnSpPr>
          <p:cNvPr id="17" name="Connettore 1 16"/>
          <p:cNvCxnSpPr>
            <a:stCxn id="5" idx="3"/>
            <a:endCxn id="6" idx="1"/>
          </p:cNvCxnSpPr>
          <p:nvPr/>
        </p:nvCxnSpPr>
        <p:spPr>
          <a:xfrm flipV="1">
            <a:off x="2260073" y="1544309"/>
            <a:ext cx="651164" cy="2022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5" idx="3"/>
            <a:endCxn id="7" idx="1"/>
          </p:cNvCxnSpPr>
          <p:nvPr/>
        </p:nvCxnSpPr>
        <p:spPr>
          <a:xfrm flipV="1">
            <a:off x="2260073" y="2907116"/>
            <a:ext cx="651164" cy="659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5" idx="3"/>
            <a:endCxn id="8" idx="1"/>
          </p:cNvCxnSpPr>
          <p:nvPr/>
        </p:nvCxnSpPr>
        <p:spPr>
          <a:xfrm>
            <a:off x="2260073" y="3567073"/>
            <a:ext cx="651164" cy="702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5" idx="3"/>
            <a:endCxn id="9" idx="1"/>
          </p:cNvCxnSpPr>
          <p:nvPr/>
        </p:nvCxnSpPr>
        <p:spPr>
          <a:xfrm>
            <a:off x="2260073" y="3567073"/>
            <a:ext cx="651164" cy="20656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6622875" y="4407461"/>
            <a:ext cx="1772979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&gt;=</a:t>
            </a:r>
          </a:p>
        </p:txBody>
      </p:sp>
      <p:cxnSp>
        <p:nvCxnSpPr>
          <p:cNvPr id="16" name="Connettore 1 15"/>
          <p:cNvCxnSpPr>
            <a:stCxn id="7" idx="3"/>
            <a:endCxn id="11" idx="1"/>
          </p:cNvCxnSpPr>
          <p:nvPr/>
        </p:nvCxnSpPr>
        <p:spPr>
          <a:xfrm flipV="1">
            <a:off x="4612383" y="1540329"/>
            <a:ext cx="2010492" cy="13667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>
            <a:stCxn id="7" idx="3"/>
            <a:endCxn id="13" idx="1"/>
          </p:cNvCxnSpPr>
          <p:nvPr/>
        </p:nvCxnSpPr>
        <p:spPr>
          <a:xfrm flipV="1">
            <a:off x="4612383" y="2155053"/>
            <a:ext cx="2010492" cy="752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>
            <a:stCxn id="7" idx="3"/>
            <a:endCxn id="14" idx="1"/>
          </p:cNvCxnSpPr>
          <p:nvPr/>
        </p:nvCxnSpPr>
        <p:spPr>
          <a:xfrm>
            <a:off x="4612383" y="2907116"/>
            <a:ext cx="2010492" cy="477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>
            <a:stCxn id="7" idx="3"/>
            <a:endCxn id="22" idx="1"/>
          </p:cNvCxnSpPr>
          <p:nvPr/>
        </p:nvCxnSpPr>
        <p:spPr>
          <a:xfrm>
            <a:off x="4612383" y="2907116"/>
            <a:ext cx="2010492" cy="1713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>
            <a:stCxn id="7" idx="3"/>
            <a:endCxn id="15" idx="1"/>
          </p:cNvCxnSpPr>
          <p:nvPr/>
        </p:nvCxnSpPr>
        <p:spPr>
          <a:xfrm>
            <a:off x="4612383" y="2907116"/>
            <a:ext cx="2010491" cy="1092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relational operators</a:t>
            </a:r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692726" y="1097432"/>
            <a:ext cx="4311322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Boolean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x = 12,y = 33;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(x &lt; y);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(x != y - 21);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boolean</a:t>
            </a:r>
            <a:r>
              <a:rPr lang="it-IT" dirty="0">
                <a:solidFill>
                  <a:srgbClr val="000000"/>
                </a:solidFill>
              </a:rPr>
              <a:t> test = x &gt;= 10;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(test);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E6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92726" y="4776545"/>
            <a:ext cx="3420000" cy="10126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$ java Boolean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065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2781" y="0"/>
            <a:ext cx="6967537" cy="482600"/>
          </a:xfrm>
        </p:spPr>
        <p:txBody>
          <a:bodyPr/>
          <a:lstStyle/>
          <a:p>
            <a:r>
              <a:rPr lang="en-US" dirty="0" smtClean="0"/>
              <a:t>Bit level expressions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558927" y="3354131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expressions</a:t>
            </a:r>
          </a:p>
        </p:txBody>
      </p:sp>
      <p:sp>
        <p:nvSpPr>
          <p:cNvPr id="6" name="Rettangolo 5"/>
          <p:cNvSpPr/>
          <p:nvPr/>
        </p:nvSpPr>
        <p:spPr>
          <a:xfrm>
            <a:off x="2911237" y="1331367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arithmetic</a:t>
            </a:r>
          </a:p>
        </p:txBody>
      </p:sp>
      <p:sp>
        <p:nvSpPr>
          <p:cNvPr id="7" name="Rettangolo 6"/>
          <p:cNvSpPr/>
          <p:nvPr/>
        </p:nvSpPr>
        <p:spPr>
          <a:xfrm>
            <a:off x="2911237" y="2694174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relational</a:t>
            </a:r>
          </a:p>
        </p:txBody>
      </p:sp>
      <p:sp>
        <p:nvSpPr>
          <p:cNvPr id="8" name="Rettangolo 7"/>
          <p:cNvSpPr/>
          <p:nvPr/>
        </p:nvSpPr>
        <p:spPr>
          <a:xfrm>
            <a:off x="2911237" y="4056981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bit level</a:t>
            </a:r>
          </a:p>
        </p:txBody>
      </p:sp>
      <p:sp>
        <p:nvSpPr>
          <p:cNvPr id="9" name="Rettangolo 8"/>
          <p:cNvSpPr/>
          <p:nvPr/>
        </p:nvSpPr>
        <p:spPr>
          <a:xfrm>
            <a:off x="2911237" y="5419788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logical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6622876" y="2155053"/>
            <a:ext cx="1772978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&amp; (and)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6622876" y="3384501"/>
            <a:ext cx="1772978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! (</a:t>
            </a:r>
            <a:r>
              <a:rPr lang="it-IT" dirty="0" err="1">
                <a:solidFill>
                  <a:prstClr val="black"/>
                </a:solidFill>
              </a:rPr>
              <a:t>not</a:t>
            </a:r>
            <a:r>
              <a:rPr lang="it-IT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6622876" y="2769777"/>
            <a:ext cx="1772978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| (or)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6622876" y="3999225"/>
            <a:ext cx="1772978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&lt;&lt; (</a:t>
            </a:r>
            <a:r>
              <a:rPr lang="it-IT" dirty="0" err="1">
                <a:solidFill>
                  <a:prstClr val="black"/>
                </a:solidFill>
              </a:rPr>
              <a:t>shift</a:t>
            </a:r>
            <a:r>
              <a:rPr lang="it-IT" dirty="0">
                <a:solidFill>
                  <a:prstClr val="black"/>
                </a:solidFill>
              </a:rPr>
              <a:t> </a:t>
            </a:r>
            <a:r>
              <a:rPr lang="it-IT" dirty="0" err="1">
                <a:solidFill>
                  <a:prstClr val="black"/>
                </a:solidFill>
              </a:rPr>
              <a:t>left</a:t>
            </a:r>
            <a:r>
              <a:rPr lang="it-IT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6622875" y="4613948"/>
            <a:ext cx="1772979" cy="6923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&gt;&gt; (</a:t>
            </a:r>
            <a:r>
              <a:rPr lang="it-IT" dirty="0" err="1">
                <a:solidFill>
                  <a:prstClr val="black"/>
                </a:solidFill>
              </a:rPr>
              <a:t>shift</a:t>
            </a:r>
            <a:r>
              <a:rPr lang="it-IT" dirty="0">
                <a:solidFill>
                  <a:prstClr val="black"/>
                </a:solidFill>
              </a:rPr>
              <a:t> </a:t>
            </a:r>
            <a:r>
              <a:rPr lang="it-IT" dirty="0" err="1">
                <a:solidFill>
                  <a:prstClr val="black"/>
                </a:solidFill>
              </a:rPr>
              <a:t>rigth</a:t>
            </a:r>
            <a:r>
              <a:rPr lang="it-IT" dirty="0">
                <a:solidFill>
                  <a:prstClr val="black"/>
                </a:solidFill>
              </a:rPr>
              <a:t> </a:t>
            </a:r>
            <a:r>
              <a:rPr lang="it-IT" dirty="0" err="1">
                <a:solidFill>
                  <a:prstClr val="black"/>
                </a:solidFill>
              </a:rPr>
              <a:t>sign</a:t>
            </a:r>
            <a:r>
              <a:rPr lang="it-IT" dirty="0">
                <a:solidFill>
                  <a:prstClr val="black"/>
                </a:solidFill>
              </a:rPr>
              <a:t> </a:t>
            </a:r>
            <a:r>
              <a:rPr lang="it-IT" dirty="0" err="1">
                <a:solidFill>
                  <a:prstClr val="black"/>
                </a:solidFill>
              </a:rPr>
              <a:t>extension</a:t>
            </a:r>
            <a:r>
              <a:rPr lang="it-IT" dirty="0">
                <a:solidFill>
                  <a:prstClr val="black"/>
                </a:solidFill>
              </a:rPr>
              <a:t>)</a:t>
            </a:r>
          </a:p>
        </p:txBody>
      </p:sp>
      <p:cxnSp>
        <p:nvCxnSpPr>
          <p:cNvPr id="17" name="Connettore 1 16"/>
          <p:cNvCxnSpPr>
            <a:stCxn id="5" idx="3"/>
            <a:endCxn id="6" idx="1"/>
          </p:cNvCxnSpPr>
          <p:nvPr/>
        </p:nvCxnSpPr>
        <p:spPr>
          <a:xfrm flipV="1">
            <a:off x="2260073" y="1544309"/>
            <a:ext cx="651164" cy="2022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5" idx="3"/>
            <a:endCxn id="7" idx="1"/>
          </p:cNvCxnSpPr>
          <p:nvPr/>
        </p:nvCxnSpPr>
        <p:spPr>
          <a:xfrm flipV="1">
            <a:off x="2260073" y="2907116"/>
            <a:ext cx="651164" cy="659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5" idx="3"/>
            <a:endCxn id="8" idx="1"/>
          </p:cNvCxnSpPr>
          <p:nvPr/>
        </p:nvCxnSpPr>
        <p:spPr>
          <a:xfrm>
            <a:off x="2260073" y="3567073"/>
            <a:ext cx="651164" cy="702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5" idx="3"/>
            <a:endCxn id="9" idx="1"/>
          </p:cNvCxnSpPr>
          <p:nvPr/>
        </p:nvCxnSpPr>
        <p:spPr>
          <a:xfrm>
            <a:off x="2260073" y="3567073"/>
            <a:ext cx="651164" cy="20656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6622876" y="5448069"/>
            <a:ext cx="1772979" cy="5648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&gt;&gt; (</a:t>
            </a:r>
            <a:r>
              <a:rPr lang="it-IT" dirty="0" err="1">
                <a:solidFill>
                  <a:prstClr val="black"/>
                </a:solidFill>
              </a:rPr>
              <a:t>shift</a:t>
            </a:r>
            <a:r>
              <a:rPr lang="it-IT" dirty="0">
                <a:solidFill>
                  <a:prstClr val="black"/>
                </a:solidFill>
              </a:rPr>
              <a:t> right zero </a:t>
            </a:r>
            <a:r>
              <a:rPr lang="it-IT" dirty="0" err="1">
                <a:solidFill>
                  <a:prstClr val="black"/>
                </a:solidFill>
              </a:rPr>
              <a:t>extension</a:t>
            </a:r>
            <a:r>
              <a:rPr lang="it-IT" dirty="0">
                <a:solidFill>
                  <a:prstClr val="black"/>
                </a:solidFill>
              </a:rPr>
              <a:t>) </a:t>
            </a:r>
          </a:p>
        </p:txBody>
      </p:sp>
      <p:cxnSp>
        <p:nvCxnSpPr>
          <p:cNvPr id="4" name="Connettore 1 3"/>
          <p:cNvCxnSpPr>
            <a:stCxn id="8" idx="3"/>
            <a:endCxn id="11" idx="1"/>
          </p:cNvCxnSpPr>
          <p:nvPr/>
        </p:nvCxnSpPr>
        <p:spPr>
          <a:xfrm flipV="1">
            <a:off x="4612383" y="2367995"/>
            <a:ext cx="2010493" cy="1901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>
            <a:stCxn id="8" idx="3"/>
            <a:endCxn id="13" idx="1"/>
          </p:cNvCxnSpPr>
          <p:nvPr/>
        </p:nvCxnSpPr>
        <p:spPr>
          <a:xfrm flipV="1">
            <a:off x="4612383" y="2982719"/>
            <a:ext cx="2010493" cy="1287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8" idx="3"/>
            <a:endCxn id="12" idx="1"/>
          </p:cNvCxnSpPr>
          <p:nvPr/>
        </p:nvCxnSpPr>
        <p:spPr>
          <a:xfrm flipV="1">
            <a:off x="4612383" y="3597443"/>
            <a:ext cx="2010493" cy="672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stCxn id="8" idx="3"/>
            <a:endCxn id="14" idx="1"/>
          </p:cNvCxnSpPr>
          <p:nvPr/>
        </p:nvCxnSpPr>
        <p:spPr>
          <a:xfrm flipV="1">
            <a:off x="4612383" y="4212167"/>
            <a:ext cx="2010493" cy="577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>
            <a:stCxn id="8" idx="3"/>
            <a:endCxn id="15" idx="1"/>
          </p:cNvCxnSpPr>
          <p:nvPr/>
        </p:nvCxnSpPr>
        <p:spPr>
          <a:xfrm>
            <a:off x="4612383" y="4269923"/>
            <a:ext cx="2010492" cy="690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>
            <a:stCxn id="8" idx="3"/>
            <a:endCxn id="22" idx="1"/>
          </p:cNvCxnSpPr>
          <p:nvPr/>
        </p:nvCxnSpPr>
        <p:spPr>
          <a:xfrm>
            <a:off x="4612383" y="4269923"/>
            <a:ext cx="2010493" cy="1460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bit-level operators</a:t>
            </a:r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692725" y="1097432"/>
            <a:ext cx="7675419" cy="507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Bits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x = 0x16;                                          </a:t>
            </a:r>
            <a:r>
              <a:rPr lang="it-IT" dirty="0">
                <a:solidFill>
                  <a:srgbClr val="969696"/>
                </a:solidFill>
              </a:rPr>
              <a:t>// 00000000000000000000000000010110</a:t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y = 0x33;                                          </a:t>
            </a:r>
            <a:r>
              <a:rPr lang="it-IT" dirty="0">
                <a:solidFill>
                  <a:srgbClr val="969696"/>
                </a:solidFill>
              </a:rPr>
              <a:t>// 00000000000000000000000000110011</a:t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(x &amp; y);                  </a:t>
            </a:r>
            <a:r>
              <a:rPr lang="it-IT" dirty="0">
                <a:solidFill>
                  <a:srgbClr val="969696"/>
                </a:solidFill>
              </a:rPr>
              <a:t>// 00000000000000000000000000010010</a:t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(x | y);                   </a:t>
            </a:r>
            <a:r>
              <a:rPr lang="it-IT" dirty="0">
                <a:solidFill>
                  <a:srgbClr val="969696"/>
                </a:solidFill>
              </a:rPr>
              <a:t>// 00000000000000000000000000110111</a:t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(˜x);                       </a:t>
            </a:r>
            <a:r>
              <a:rPr lang="it-IT" dirty="0">
                <a:solidFill>
                  <a:srgbClr val="969696"/>
                </a:solidFill>
              </a:rPr>
              <a:t>// 11111111111111111111111111101001</a:t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x = 9;                                                      </a:t>
            </a:r>
            <a:r>
              <a:rPr lang="it-IT" dirty="0">
                <a:solidFill>
                  <a:srgbClr val="969696"/>
                </a:solidFill>
              </a:rPr>
              <a:t>//00000000000000000000000000001001</a:t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(x &gt;&gt; 3);</a:t>
            </a:r>
            <a:r>
              <a:rPr lang="it-IT" dirty="0">
                <a:solidFill>
                  <a:srgbClr val="969696"/>
                </a:solidFill>
              </a:rPr>
              <a:t>                 //00000000000000000000000000000001</a:t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(x &gt;&gt;&gt;3);                </a:t>
            </a:r>
            <a:r>
              <a:rPr lang="it-IT" dirty="0">
                <a:solidFill>
                  <a:srgbClr val="969696"/>
                </a:solidFill>
              </a:rPr>
              <a:t>//00000000000000000000000000000001</a:t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x = -9;                                                      </a:t>
            </a:r>
            <a:r>
              <a:rPr lang="it-IT" dirty="0">
                <a:solidFill>
                  <a:srgbClr val="969696"/>
                </a:solidFill>
              </a:rPr>
              <a:t>//11111111111111111111111111110111</a:t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(x &gt;&gt; 3);                 </a:t>
            </a:r>
            <a:r>
              <a:rPr lang="it-IT" dirty="0">
                <a:solidFill>
                  <a:srgbClr val="969696"/>
                </a:solidFill>
              </a:rPr>
              <a:t>//11111111111111111111111111111110</a:t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(x &gt;&gt;&gt;3);                </a:t>
            </a:r>
            <a:r>
              <a:rPr lang="it-IT" dirty="0">
                <a:solidFill>
                  <a:srgbClr val="969696"/>
                </a:solidFill>
              </a:rPr>
              <a:t>//00011111111111111111111111111110</a:t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2781" y="0"/>
            <a:ext cx="6967537" cy="482600"/>
          </a:xfrm>
        </p:spPr>
        <p:txBody>
          <a:bodyPr/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558927" y="3354131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expressions</a:t>
            </a:r>
          </a:p>
        </p:txBody>
      </p:sp>
      <p:sp>
        <p:nvSpPr>
          <p:cNvPr id="6" name="Rettangolo 5"/>
          <p:cNvSpPr/>
          <p:nvPr/>
        </p:nvSpPr>
        <p:spPr>
          <a:xfrm>
            <a:off x="2911237" y="1331367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arithmetic</a:t>
            </a:r>
          </a:p>
        </p:txBody>
      </p:sp>
      <p:sp>
        <p:nvSpPr>
          <p:cNvPr id="7" name="Rettangolo 6"/>
          <p:cNvSpPr/>
          <p:nvPr/>
        </p:nvSpPr>
        <p:spPr>
          <a:xfrm>
            <a:off x="2911237" y="2694174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relational</a:t>
            </a:r>
          </a:p>
        </p:txBody>
      </p:sp>
      <p:sp>
        <p:nvSpPr>
          <p:cNvPr id="8" name="Rettangolo 7"/>
          <p:cNvSpPr/>
          <p:nvPr/>
        </p:nvSpPr>
        <p:spPr>
          <a:xfrm>
            <a:off x="2911237" y="4056981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bit level</a:t>
            </a:r>
          </a:p>
        </p:txBody>
      </p:sp>
      <p:sp>
        <p:nvSpPr>
          <p:cNvPr id="9" name="Rettangolo 8"/>
          <p:cNvSpPr/>
          <p:nvPr/>
        </p:nvSpPr>
        <p:spPr>
          <a:xfrm>
            <a:off x="2911237" y="5419788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logical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6622875" y="4403282"/>
            <a:ext cx="1772978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&amp;&amp; (and)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6622875" y="5632730"/>
            <a:ext cx="1772978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! (</a:t>
            </a:r>
            <a:r>
              <a:rPr lang="it-IT" dirty="0" err="1">
                <a:solidFill>
                  <a:prstClr val="black"/>
                </a:solidFill>
              </a:rPr>
              <a:t>not</a:t>
            </a:r>
            <a:r>
              <a:rPr lang="it-IT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6622875" y="5018006"/>
            <a:ext cx="1772978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|| (or)</a:t>
            </a:r>
          </a:p>
        </p:txBody>
      </p:sp>
      <p:cxnSp>
        <p:nvCxnSpPr>
          <p:cNvPr id="17" name="Connettore 1 16"/>
          <p:cNvCxnSpPr>
            <a:stCxn id="5" idx="3"/>
            <a:endCxn id="6" idx="1"/>
          </p:cNvCxnSpPr>
          <p:nvPr/>
        </p:nvCxnSpPr>
        <p:spPr>
          <a:xfrm flipV="1">
            <a:off x="2260073" y="1544309"/>
            <a:ext cx="651164" cy="2022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5" idx="3"/>
            <a:endCxn id="7" idx="1"/>
          </p:cNvCxnSpPr>
          <p:nvPr/>
        </p:nvCxnSpPr>
        <p:spPr>
          <a:xfrm flipV="1">
            <a:off x="2260073" y="2907116"/>
            <a:ext cx="651164" cy="659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5" idx="3"/>
            <a:endCxn id="8" idx="1"/>
          </p:cNvCxnSpPr>
          <p:nvPr/>
        </p:nvCxnSpPr>
        <p:spPr>
          <a:xfrm>
            <a:off x="2260073" y="3567073"/>
            <a:ext cx="651164" cy="702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5" idx="3"/>
            <a:endCxn id="9" idx="1"/>
          </p:cNvCxnSpPr>
          <p:nvPr/>
        </p:nvCxnSpPr>
        <p:spPr>
          <a:xfrm>
            <a:off x="2260073" y="3567073"/>
            <a:ext cx="651164" cy="20656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1 3"/>
          <p:cNvCxnSpPr>
            <a:stCxn id="9" idx="3"/>
            <a:endCxn id="11" idx="1"/>
          </p:cNvCxnSpPr>
          <p:nvPr/>
        </p:nvCxnSpPr>
        <p:spPr>
          <a:xfrm flipV="1">
            <a:off x="4612383" y="4616224"/>
            <a:ext cx="2010492" cy="1016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>
            <a:stCxn id="9" idx="3"/>
            <a:endCxn id="13" idx="1"/>
          </p:cNvCxnSpPr>
          <p:nvPr/>
        </p:nvCxnSpPr>
        <p:spPr>
          <a:xfrm flipV="1">
            <a:off x="4612383" y="5230948"/>
            <a:ext cx="2010492" cy="401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9" idx="3"/>
            <a:endCxn id="12" idx="1"/>
          </p:cNvCxnSpPr>
          <p:nvPr/>
        </p:nvCxnSpPr>
        <p:spPr>
          <a:xfrm>
            <a:off x="4612383" y="5632730"/>
            <a:ext cx="2010492" cy="2129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8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logical operators</a:t>
            </a:r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692726" y="1097432"/>
            <a:ext cx="5000152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Logical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x = 12,y = 33;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 d = 2.45,e = 4.54;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(x &lt; y &amp;&amp; d &lt; e);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(!(x &lt; y));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boolean</a:t>
            </a:r>
            <a:r>
              <a:rPr lang="it-IT" dirty="0">
                <a:solidFill>
                  <a:srgbClr val="000000"/>
                </a:solidFill>
              </a:rPr>
              <a:t> test = ’a’ &gt; ’z’;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(test || d - 2.1 &gt; 0);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E6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60437" y="4909900"/>
            <a:ext cx="3420000" cy="10126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$ java Logical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5593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3563048" y="1916832"/>
            <a:ext cx="4572000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0000E6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TestCast</a:t>
            </a:r>
            <a:r>
              <a:rPr lang="en-US" dirty="0">
                <a:solidFill>
                  <a:srgbClr val="000000"/>
                </a:solidFill>
              </a:rPr>
              <a:t>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E6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E6"/>
                </a:solidFill>
              </a:rPr>
              <a:t>static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E6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main(String[] </a:t>
            </a:r>
            <a:r>
              <a:rPr lang="en-US" dirty="0" err="1">
                <a:solidFill>
                  <a:srgbClr val="000000"/>
                </a:solidFill>
              </a:rPr>
              <a:t>args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E6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a = </a:t>
            </a:r>
            <a:r>
              <a:rPr lang="en-US" dirty="0">
                <a:solidFill>
                  <a:srgbClr val="CE7B00"/>
                </a:solidFill>
              </a:rPr>
              <a:t>'x'</a:t>
            </a:r>
            <a:r>
              <a:rPr lang="en-US" dirty="0">
                <a:solidFill>
                  <a:srgbClr val="000000"/>
                </a:solidFill>
              </a:rPr>
              <a:t>;        </a:t>
            </a:r>
            <a:r>
              <a:rPr lang="en-US" dirty="0">
                <a:solidFill>
                  <a:srgbClr val="969696"/>
                </a:solidFill>
              </a:rPr>
              <a:t>// </a:t>
            </a:r>
            <a:r>
              <a:rPr lang="en-US" dirty="0" smtClean="0">
                <a:solidFill>
                  <a:srgbClr val="969696"/>
                </a:solidFill>
              </a:rPr>
              <a:t>'x' is a character</a:t>
            </a:r>
            <a:br>
              <a:rPr lang="en-US" dirty="0" smtClean="0">
                <a:solidFill>
                  <a:srgbClr val="969696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E6"/>
                </a:solidFill>
              </a:rPr>
              <a:t>long</a:t>
            </a:r>
            <a:r>
              <a:rPr lang="en-US" dirty="0">
                <a:solidFill>
                  <a:srgbClr val="000000"/>
                </a:solidFill>
              </a:rPr>
              <a:t> b = 34;         </a:t>
            </a:r>
            <a:r>
              <a:rPr lang="en-US" dirty="0">
                <a:solidFill>
                  <a:srgbClr val="969696"/>
                </a:solidFill>
              </a:rPr>
              <a:t>// 34 is an </a:t>
            </a:r>
            <a:r>
              <a:rPr lang="en-US" dirty="0" err="1">
                <a:solidFill>
                  <a:srgbClr val="969696"/>
                </a:solidFill>
              </a:rPr>
              <a:t>int</a:t>
            </a:r>
            <a:r>
              <a:rPr lang="en-US" dirty="0">
                <a:solidFill>
                  <a:srgbClr val="969696"/>
                </a:solidFill>
              </a:rPr>
              <a:t/>
            </a:r>
            <a:br>
              <a:rPr lang="en-US" dirty="0">
                <a:solidFill>
                  <a:srgbClr val="969696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E6"/>
                </a:solidFill>
              </a:rPr>
              <a:t>float</a:t>
            </a:r>
            <a:r>
              <a:rPr lang="en-US" dirty="0">
                <a:solidFill>
                  <a:srgbClr val="000000"/>
                </a:solidFill>
              </a:rPr>
              <a:t> c = 1002;      </a:t>
            </a:r>
            <a:r>
              <a:rPr lang="en-US" dirty="0">
                <a:solidFill>
                  <a:srgbClr val="969696"/>
                </a:solidFill>
              </a:rPr>
              <a:t>// 1002 is an </a:t>
            </a:r>
            <a:r>
              <a:rPr lang="en-US" dirty="0" err="1">
                <a:solidFill>
                  <a:srgbClr val="969696"/>
                </a:solidFill>
              </a:rPr>
              <a:t>int</a:t>
            </a:r>
            <a:r>
              <a:rPr lang="en-US" dirty="0">
                <a:solidFill>
                  <a:srgbClr val="969696"/>
                </a:solidFill>
              </a:rPr>
              <a:t/>
            </a:r>
            <a:br>
              <a:rPr lang="en-US" dirty="0">
                <a:solidFill>
                  <a:srgbClr val="969696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E6"/>
                </a:solidFill>
              </a:rPr>
              <a:t>double</a:t>
            </a:r>
            <a:r>
              <a:rPr lang="en-US" dirty="0">
                <a:solidFill>
                  <a:srgbClr val="000000"/>
                </a:solidFill>
              </a:rPr>
              <a:t> d = 3.45F;    </a:t>
            </a:r>
            <a:r>
              <a:rPr lang="en-US" dirty="0">
                <a:solidFill>
                  <a:srgbClr val="969696"/>
                </a:solidFill>
              </a:rPr>
              <a:t>// 3.45F is a float</a:t>
            </a:r>
            <a:br>
              <a:rPr lang="en-US" dirty="0">
                <a:solidFill>
                  <a:srgbClr val="969696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E6"/>
                </a:solidFill>
              </a:rPr>
              <a:t>long</a:t>
            </a:r>
            <a:r>
              <a:rPr lang="en-US" dirty="0">
                <a:solidFill>
                  <a:srgbClr val="000000"/>
                </a:solidFill>
              </a:rPr>
              <a:t> e = 34;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E6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f = (</a:t>
            </a:r>
            <a:r>
              <a:rPr lang="en-US" dirty="0" err="1">
                <a:solidFill>
                  <a:srgbClr val="0000E6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)e;          </a:t>
            </a:r>
            <a:r>
              <a:rPr lang="en-US" dirty="0">
                <a:solidFill>
                  <a:srgbClr val="969696"/>
                </a:solidFill>
              </a:rPr>
              <a:t>// a is a long</a:t>
            </a:r>
            <a:br>
              <a:rPr lang="en-US" dirty="0">
                <a:solidFill>
                  <a:srgbClr val="969696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E6"/>
                </a:solidFill>
              </a:rPr>
              <a:t>double</a:t>
            </a:r>
            <a:r>
              <a:rPr lang="en-US" dirty="0">
                <a:solidFill>
                  <a:srgbClr val="000000"/>
                </a:solidFill>
              </a:rPr>
              <a:t> g = 3.45;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E6"/>
                </a:solidFill>
              </a:rPr>
              <a:t>float</a:t>
            </a:r>
            <a:r>
              <a:rPr lang="en-US" dirty="0">
                <a:solidFill>
                  <a:srgbClr val="000000"/>
                </a:solidFill>
              </a:rPr>
              <a:t> h = (</a:t>
            </a:r>
            <a:r>
              <a:rPr lang="en-US" dirty="0">
                <a:solidFill>
                  <a:srgbClr val="0000E6"/>
                </a:solidFill>
              </a:rPr>
              <a:t>float</a:t>
            </a:r>
            <a:r>
              <a:rPr lang="en-US" dirty="0">
                <a:solidFill>
                  <a:srgbClr val="000000"/>
                </a:solidFill>
              </a:rPr>
              <a:t>)g;      </a:t>
            </a:r>
            <a:r>
              <a:rPr lang="en-US" dirty="0">
                <a:solidFill>
                  <a:srgbClr val="969696"/>
                </a:solidFill>
              </a:rPr>
              <a:t>// d is a double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E6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467544" y="836712"/>
            <a:ext cx="766750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Java performs a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automatic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type conversion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when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there is no risk for data to be lost.</a:t>
            </a:r>
          </a:p>
        </p:txBody>
      </p:sp>
      <p:sp>
        <p:nvSpPr>
          <p:cNvPr id="6" name="Rettangolo 5"/>
          <p:cNvSpPr/>
          <p:nvPr/>
        </p:nvSpPr>
        <p:spPr>
          <a:xfrm>
            <a:off x="474440" y="2780392"/>
            <a:ext cx="20428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In order to specify conversions where data can be lost it is necessary to use the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cast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operator.</a:t>
            </a:r>
          </a:p>
        </p:txBody>
      </p:sp>
    </p:spTree>
    <p:extLst>
      <p:ext uri="{BB962C8B-B14F-4D97-AF65-F5344CB8AC3E}">
        <p14:creationId xmlns:p14="http://schemas.microsoft.com/office/powerpoint/2010/main" val="14324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8" name="Rectangle 4"/>
          <p:cNvSpPr/>
          <p:nvPr/>
        </p:nvSpPr>
        <p:spPr>
          <a:xfrm>
            <a:off x="3063028" y="3019117"/>
            <a:ext cx="488437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>
              <a:buFont typeface="Wingdings" charset="2"/>
              <a:buChar char="ü"/>
            </a:pPr>
            <a:r>
              <a:rPr lang="en-US" sz="3500" spc="-1500" dirty="0">
                <a:solidFill>
                  <a:srgbClr val="004F79"/>
                </a:solidFill>
                <a:latin typeface="Helvetica Light"/>
                <a:cs typeface="Helvetica Light"/>
              </a:rPr>
              <a:t> </a:t>
            </a:r>
            <a:r>
              <a:rPr lang="en-US" sz="2200" dirty="0">
                <a:solidFill>
                  <a:srgbClr val="004F79"/>
                </a:solidFill>
                <a:latin typeface="Helvetica Light"/>
                <a:cs typeface="Helvetica Light"/>
              </a:rPr>
              <a:t> consider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Android</a:t>
            </a:r>
            <a:r>
              <a:rPr lang="en-US" sz="2200" dirty="0">
                <a:solidFill>
                  <a:srgbClr val="004F79"/>
                </a:solidFill>
                <a:latin typeface="Helvetica Light"/>
                <a:cs typeface="Helvetica Light"/>
              </a:rPr>
              <a:t> applications development requirements 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454243" y="1505464"/>
            <a:ext cx="63908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Font typeface="Wingdings" charset="2"/>
              <a:buChar char="ü"/>
            </a:pPr>
            <a:r>
              <a:rPr lang="en-US" sz="3500" spc="-1500" dirty="0">
                <a:solidFill>
                  <a:srgbClr val="004F79"/>
                </a:solidFill>
                <a:latin typeface="Helvetica Light"/>
                <a:cs typeface="Helvetica Light"/>
              </a:rPr>
              <a:t> </a:t>
            </a:r>
            <a:r>
              <a:rPr lang="en-US" sz="2200" dirty="0">
                <a:solidFill>
                  <a:srgbClr val="004F79"/>
                </a:solidFill>
                <a:latin typeface="Helvetica Light"/>
                <a:cs typeface="Helvetica Light"/>
              </a:rPr>
              <a:t>provide a general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overview </a:t>
            </a:r>
            <a:r>
              <a:rPr lang="en-US" sz="2200" dirty="0">
                <a:solidFill>
                  <a:srgbClr val="004F79"/>
                </a:solidFill>
                <a:latin typeface="Helvetica Light"/>
                <a:cs typeface="Helvetica Light"/>
              </a:rPr>
              <a:t>of Java</a:t>
            </a:r>
          </a:p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1869493" y="4835082"/>
            <a:ext cx="4717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>
              <a:buFont typeface="Wingdings" charset="2"/>
              <a:buChar char="ü"/>
            </a:pPr>
            <a:r>
              <a:rPr lang="en-US" sz="2200" dirty="0" smtClean="0">
                <a:solidFill>
                  <a:srgbClr val="004F79"/>
                </a:solidFill>
                <a:latin typeface="Helvetica Light"/>
                <a:cs typeface="Helvetica Light"/>
              </a:rPr>
              <a:t>not </a:t>
            </a:r>
            <a:r>
              <a:rPr lang="en-US" sz="2200" dirty="0">
                <a:solidFill>
                  <a:srgbClr val="004F79"/>
                </a:solidFill>
                <a:latin typeface="Helvetica Light"/>
                <a:cs typeface="Helvetica Light"/>
              </a:rPr>
              <a:t>a tutorial nor a complete reference, most concepts are introduced with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examples</a:t>
            </a:r>
            <a:endParaRPr lang="en-US" dirty="0">
              <a:solidFill>
                <a:prstClr val="black"/>
              </a:solidFill>
              <a:latin typeface="Helvetica Light"/>
              <a:cs typeface="Helvetica Light"/>
            </a:endParaRPr>
          </a:p>
        </p:txBody>
      </p:sp>
      <p:pic>
        <p:nvPicPr>
          <p:cNvPr id="1026" name="Picture 2" descr="http://www.comohago.com.uy/wp-content/uploads/2009/07/java-du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067" y="1282352"/>
            <a:ext cx="1272914" cy="135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tamobilephone.com/wp-content/uploads/2011/08/android-logo-fo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772" y="2789186"/>
            <a:ext cx="1429358" cy="142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structures: if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554180" y="1235977"/>
            <a:ext cx="5241956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If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char</a:t>
            </a:r>
            <a:r>
              <a:rPr lang="it-IT" dirty="0">
                <a:solidFill>
                  <a:srgbClr val="000000"/>
                </a:solidFill>
              </a:rPr>
              <a:t> c = </a:t>
            </a:r>
            <a:r>
              <a:rPr lang="it-IT" dirty="0">
                <a:solidFill>
                  <a:srgbClr val="CE7B00"/>
                </a:solidFill>
              </a:rPr>
              <a:t>'x'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if</a:t>
            </a:r>
            <a:r>
              <a:rPr lang="it-IT" dirty="0">
                <a:solidFill>
                  <a:srgbClr val="000000"/>
                </a:solidFill>
              </a:rPr>
              <a:t> ((c &gt;= </a:t>
            </a:r>
            <a:r>
              <a:rPr lang="it-IT" dirty="0">
                <a:solidFill>
                  <a:srgbClr val="CE7B00"/>
                </a:solidFill>
              </a:rPr>
              <a:t>'a'</a:t>
            </a:r>
            <a:r>
              <a:rPr lang="it-IT" dirty="0">
                <a:solidFill>
                  <a:srgbClr val="000000"/>
                </a:solidFill>
              </a:rPr>
              <a:t> &amp;&amp; c &lt;= </a:t>
            </a:r>
            <a:r>
              <a:rPr lang="it-IT" dirty="0">
                <a:solidFill>
                  <a:srgbClr val="CE7B00"/>
                </a:solidFill>
              </a:rPr>
              <a:t>'z'</a:t>
            </a:r>
            <a:r>
              <a:rPr lang="it-IT" dirty="0">
                <a:solidFill>
                  <a:srgbClr val="000000"/>
                </a:solidFill>
              </a:rPr>
              <a:t>) || (c &gt;= </a:t>
            </a:r>
            <a:r>
              <a:rPr lang="it-IT" dirty="0">
                <a:solidFill>
                  <a:srgbClr val="CE7B00"/>
                </a:solidFill>
              </a:rPr>
              <a:t>'A'</a:t>
            </a:r>
            <a:r>
              <a:rPr lang="it-IT" dirty="0">
                <a:solidFill>
                  <a:srgbClr val="000000"/>
                </a:solidFill>
              </a:rPr>
              <a:t> &amp;&amp; c &lt;= </a:t>
            </a:r>
            <a:r>
              <a:rPr lang="it-IT" dirty="0">
                <a:solidFill>
                  <a:srgbClr val="CE7B00"/>
                </a:solidFill>
              </a:rPr>
              <a:t>'Z'</a:t>
            </a:r>
            <a:r>
              <a:rPr lang="it-IT" dirty="0">
                <a:solidFill>
                  <a:srgbClr val="000000"/>
                </a:solidFill>
              </a:rPr>
              <a:t>))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letter</a:t>
            </a:r>
            <a:r>
              <a:rPr lang="it-IT" dirty="0">
                <a:solidFill>
                  <a:srgbClr val="CE7B00"/>
                </a:solidFill>
              </a:rPr>
              <a:t>: "</a:t>
            </a:r>
            <a:r>
              <a:rPr lang="it-IT" dirty="0">
                <a:solidFill>
                  <a:srgbClr val="000000"/>
                </a:solidFill>
              </a:rPr>
              <a:t> + c);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else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E6"/>
                </a:solidFill>
              </a:rPr>
              <a:t>if</a:t>
            </a:r>
            <a:r>
              <a:rPr lang="it-IT" dirty="0">
                <a:solidFill>
                  <a:srgbClr val="000000"/>
                </a:solidFill>
              </a:rPr>
              <a:t> (c &gt;= </a:t>
            </a:r>
            <a:r>
              <a:rPr lang="it-IT" dirty="0">
                <a:solidFill>
                  <a:srgbClr val="CE7B00"/>
                </a:solidFill>
              </a:rPr>
              <a:t>'0'</a:t>
            </a:r>
            <a:r>
              <a:rPr lang="it-IT" dirty="0">
                <a:solidFill>
                  <a:srgbClr val="000000"/>
                </a:solidFill>
              </a:rPr>
              <a:t> &amp;&amp; c &lt;= </a:t>
            </a:r>
            <a:r>
              <a:rPr lang="it-IT" dirty="0">
                <a:solidFill>
                  <a:srgbClr val="CE7B00"/>
                </a:solidFill>
              </a:rPr>
              <a:t>'9'</a:t>
            </a:r>
            <a:r>
              <a:rPr lang="it-IT" dirty="0">
                <a:solidFill>
                  <a:srgbClr val="000000"/>
                </a:solidFill>
              </a:rPr>
              <a:t>)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digit</a:t>
            </a:r>
            <a:r>
              <a:rPr lang="it-IT" dirty="0">
                <a:solidFill>
                  <a:srgbClr val="CE7B00"/>
                </a:solidFill>
              </a:rPr>
              <a:t>: "</a:t>
            </a:r>
            <a:r>
              <a:rPr lang="it-IT" dirty="0">
                <a:solidFill>
                  <a:srgbClr val="000000"/>
                </a:solidFill>
              </a:rPr>
              <a:t> + c);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>
                <a:solidFill>
                  <a:srgbClr val="0000E6"/>
                </a:solidFill>
              </a:rPr>
              <a:t>else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"the </a:t>
            </a:r>
            <a:r>
              <a:rPr lang="it-IT" dirty="0" err="1">
                <a:solidFill>
                  <a:srgbClr val="CE7B00"/>
                </a:solidFill>
              </a:rPr>
              <a:t>character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is</a:t>
            </a:r>
            <a:r>
              <a:rPr lang="it-IT" dirty="0">
                <a:solidFill>
                  <a:srgbClr val="CE7B00"/>
                </a:solidFill>
              </a:rPr>
              <a:t>: "</a:t>
            </a:r>
            <a:r>
              <a:rPr lang="it-IT" dirty="0">
                <a:solidFill>
                  <a:srgbClr val="000000"/>
                </a:solidFill>
              </a:rPr>
              <a:t> + c);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it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is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not</a:t>
            </a:r>
            <a:r>
              <a:rPr lang="it-IT" dirty="0">
                <a:solidFill>
                  <a:srgbClr val="CE7B00"/>
                </a:solidFill>
              </a:rPr>
              <a:t> a </a:t>
            </a:r>
            <a:r>
              <a:rPr lang="it-IT" dirty="0" err="1">
                <a:solidFill>
                  <a:srgbClr val="CE7B00"/>
                </a:solidFill>
              </a:rPr>
              <a:t>letter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nor</a:t>
            </a:r>
            <a:r>
              <a:rPr lang="it-IT" dirty="0">
                <a:solidFill>
                  <a:srgbClr val="CE7B00"/>
                </a:solidFill>
              </a:rPr>
              <a:t> a </a:t>
            </a:r>
            <a:r>
              <a:rPr lang="it-IT" dirty="0" err="1">
                <a:solidFill>
                  <a:srgbClr val="CE7B00"/>
                </a:solidFill>
              </a:rPr>
              <a:t>digit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r>
              <a:rPr lang="it-IT" b="1" dirty="0">
                <a:solidFill>
                  <a:srgbClr val="000000"/>
                </a:solidFill>
              </a:rPr>
              <a:t/>
            </a:r>
            <a:br>
              <a:rPr lang="it-IT" b="1" dirty="0">
                <a:solidFill>
                  <a:srgbClr val="000000"/>
                </a:solidFill>
              </a:rPr>
            </a:br>
            <a:r>
              <a:rPr lang="it-IT" b="1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E6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54180" y="5661248"/>
            <a:ext cx="1989137" cy="7599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$ java If</a:t>
            </a:r>
          </a:p>
          <a:p>
            <a:r>
              <a:rPr lang="en-US" dirty="0"/>
              <a:t>letter: x</a:t>
            </a:r>
          </a:p>
        </p:txBody>
      </p:sp>
    </p:spTree>
    <p:extLst>
      <p:ext uri="{BB962C8B-B14F-4D97-AF65-F5344CB8AC3E}">
        <p14:creationId xmlns:p14="http://schemas.microsoft.com/office/powerpoint/2010/main" val="28119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structures: while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554180" y="1235977"/>
            <a:ext cx="5818020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While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final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float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initialValue</a:t>
            </a:r>
            <a:r>
              <a:rPr lang="it-IT" dirty="0">
                <a:solidFill>
                  <a:srgbClr val="000000"/>
                </a:solidFill>
              </a:rPr>
              <a:t> = 2.34F;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final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float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step</a:t>
            </a:r>
            <a:r>
              <a:rPr lang="it-IT" dirty="0">
                <a:solidFill>
                  <a:srgbClr val="000000"/>
                </a:solidFill>
              </a:rPr>
              <a:t> = 0.11F;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final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float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limit</a:t>
            </a:r>
            <a:r>
              <a:rPr lang="it-IT" dirty="0">
                <a:solidFill>
                  <a:srgbClr val="000000"/>
                </a:solidFill>
              </a:rPr>
              <a:t> = 4.69F;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float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var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initialValue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counter</a:t>
            </a:r>
            <a:r>
              <a:rPr lang="it-IT" dirty="0">
                <a:solidFill>
                  <a:srgbClr val="000000"/>
                </a:solidFill>
              </a:rPr>
              <a:t> = 0;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while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 err="1">
                <a:solidFill>
                  <a:srgbClr val="000000"/>
                </a:solidFill>
              </a:rPr>
              <a:t>var</a:t>
            </a:r>
            <a:r>
              <a:rPr lang="it-IT" dirty="0">
                <a:solidFill>
                  <a:srgbClr val="000000"/>
                </a:solidFill>
              </a:rPr>
              <a:t> &lt; </a:t>
            </a:r>
            <a:r>
              <a:rPr lang="it-IT" dirty="0" err="1">
                <a:solidFill>
                  <a:srgbClr val="000000"/>
                </a:solidFill>
              </a:rPr>
              <a:t>limit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var</a:t>
            </a:r>
            <a:r>
              <a:rPr lang="it-IT" dirty="0">
                <a:solidFill>
                  <a:srgbClr val="000000"/>
                </a:solidFill>
              </a:rPr>
              <a:t> += </a:t>
            </a:r>
            <a:r>
              <a:rPr lang="it-IT" dirty="0" err="1">
                <a:solidFill>
                  <a:srgbClr val="000000"/>
                </a:solidFill>
              </a:rPr>
              <a:t>step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counter</a:t>
            </a:r>
            <a:r>
              <a:rPr lang="it-IT" dirty="0">
                <a:solidFill>
                  <a:srgbClr val="000000"/>
                </a:solidFill>
              </a:rPr>
              <a:t>++;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Incremented</a:t>
            </a:r>
            <a:r>
              <a:rPr lang="it-IT" dirty="0">
                <a:solidFill>
                  <a:srgbClr val="CE7B00"/>
                </a:solidFill>
              </a:rPr>
              <a:t> "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 err="1">
                <a:solidFill>
                  <a:srgbClr val="000000"/>
                </a:solidFill>
              </a:rPr>
              <a:t>counter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>
                <a:solidFill>
                  <a:srgbClr val="CE7B00"/>
                </a:solidFill>
              </a:rPr>
              <a:t>" </a:t>
            </a:r>
            <a:r>
              <a:rPr lang="it-IT" dirty="0" err="1">
                <a:solidFill>
                  <a:srgbClr val="CE7B00"/>
                </a:solidFill>
              </a:rPr>
              <a:t>times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E6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80579" y="5661248"/>
            <a:ext cx="3179511" cy="579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$ java While</a:t>
            </a:r>
          </a:p>
          <a:p>
            <a:r>
              <a:rPr lang="en-US" dirty="0"/>
              <a:t>Incremented 22 times</a:t>
            </a:r>
          </a:p>
        </p:txBody>
      </p:sp>
    </p:spTree>
    <p:extLst>
      <p:ext uri="{BB962C8B-B14F-4D97-AF65-F5344CB8AC3E}">
        <p14:creationId xmlns:p14="http://schemas.microsoft.com/office/powerpoint/2010/main" val="10746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structures: for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554180" y="1235977"/>
            <a:ext cx="5890028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For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final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float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initialValue</a:t>
            </a:r>
            <a:r>
              <a:rPr lang="it-IT" dirty="0">
                <a:solidFill>
                  <a:srgbClr val="000000"/>
                </a:solidFill>
              </a:rPr>
              <a:t> = 2.34F;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final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float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step</a:t>
            </a:r>
            <a:r>
              <a:rPr lang="it-IT" dirty="0">
                <a:solidFill>
                  <a:srgbClr val="000000"/>
                </a:solidFill>
              </a:rPr>
              <a:t> = 0.11F;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final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float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limit</a:t>
            </a:r>
            <a:r>
              <a:rPr lang="it-IT" dirty="0">
                <a:solidFill>
                  <a:srgbClr val="000000"/>
                </a:solidFill>
              </a:rPr>
              <a:t> = 4.69F;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counter</a:t>
            </a:r>
            <a:r>
              <a:rPr lang="it-IT" dirty="0">
                <a:solidFill>
                  <a:srgbClr val="000000"/>
                </a:solidFill>
              </a:rPr>
              <a:t> = 0;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for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>
                <a:solidFill>
                  <a:srgbClr val="0000E6"/>
                </a:solidFill>
              </a:rPr>
              <a:t>float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var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initialValue;var</a:t>
            </a:r>
            <a:r>
              <a:rPr lang="it-IT" dirty="0">
                <a:solidFill>
                  <a:srgbClr val="000000"/>
                </a:solidFill>
              </a:rPr>
              <a:t> &lt; </a:t>
            </a:r>
            <a:r>
              <a:rPr lang="it-IT" dirty="0" err="1">
                <a:solidFill>
                  <a:srgbClr val="000000"/>
                </a:solidFill>
              </a:rPr>
              <a:t>limit;var</a:t>
            </a:r>
            <a:r>
              <a:rPr lang="it-IT" dirty="0">
                <a:solidFill>
                  <a:srgbClr val="000000"/>
                </a:solidFill>
              </a:rPr>
              <a:t> += </a:t>
            </a:r>
            <a:r>
              <a:rPr lang="it-IT" dirty="0" err="1">
                <a:solidFill>
                  <a:srgbClr val="000000"/>
                </a:solidFill>
              </a:rPr>
              <a:t>step</a:t>
            </a:r>
            <a:r>
              <a:rPr lang="it-IT" dirty="0">
                <a:solidFill>
                  <a:srgbClr val="000000"/>
                </a:solidFill>
              </a:rPr>
              <a:t>)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counter</a:t>
            </a:r>
            <a:r>
              <a:rPr lang="it-IT" dirty="0">
                <a:solidFill>
                  <a:srgbClr val="000000"/>
                </a:solidFill>
              </a:rPr>
              <a:t>++;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Incremented</a:t>
            </a:r>
            <a:r>
              <a:rPr lang="it-IT" dirty="0">
                <a:solidFill>
                  <a:srgbClr val="CE7B00"/>
                </a:solidFill>
              </a:rPr>
              <a:t> "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 err="1">
                <a:solidFill>
                  <a:srgbClr val="000000"/>
                </a:solidFill>
              </a:rPr>
              <a:t>counter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>
                <a:solidFill>
                  <a:srgbClr val="CE7B00"/>
                </a:solidFill>
              </a:rPr>
              <a:t>" </a:t>
            </a:r>
            <a:r>
              <a:rPr lang="it-IT" dirty="0" err="1">
                <a:solidFill>
                  <a:srgbClr val="CE7B00"/>
                </a:solidFill>
              </a:rPr>
              <a:t>times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E6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54180" y="4869160"/>
            <a:ext cx="3065769" cy="7599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$ java For</a:t>
            </a:r>
          </a:p>
          <a:p>
            <a:r>
              <a:rPr lang="en-US" dirty="0"/>
              <a:t>Incremented 22 times</a:t>
            </a:r>
          </a:p>
        </p:txBody>
      </p:sp>
    </p:spTree>
    <p:extLst>
      <p:ext uri="{BB962C8B-B14F-4D97-AF65-F5344CB8AC3E}">
        <p14:creationId xmlns:p14="http://schemas.microsoft.com/office/powerpoint/2010/main" val="36500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structures: break/continue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554180" y="1235977"/>
            <a:ext cx="7911394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0000E6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BreakContinue</a:t>
            </a:r>
            <a:r>
              <a:rPr lang="en-US" dirty="0">
                <a:solidFill>
                  <a:srgbClr val="000000"/>
                </a:solidFill>
              </a:rPr>
              <a:t>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E6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E6"/>
                </a:solidFill>
              </a:rPr>
              <a:t>static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E6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main(String[] </a:t>
            </a:r>
            <a:r>
              <a:rPr lang="en-US" dirty="0" err="1">
                <a:solidFill>
                  <a:srgbClr val="000000"/>
                </a:solidFill>
              </a:rPr>
              <a:t>args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E6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E6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counter = 0;counter &lt; 10;counter++)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</a:t>
            </a:r>
            <a:r>
              <a:rPr lang="en-US" dirty="0">
                <a:solidFill>
                  <a:srgbClr val="0000E6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(counter % 2 == 1) </a:t>
            </a:r>
            <a:r>
              <a:rPr lang="en-US" dirty="0">
                <a:solidFill>
                  <a:srgbClr val="0000E6"/>
                </a:solidFill>
              </a:rPr>
              <a:t>continue</a:t>
            </a:r>
            <a:r>
              <a:rPr lang="en-US" dirty="0">
                <a:solidFill>
                  <a:srgbClr val="000000"/>
                </a:solidFill>
              </a:rPr>
              <a:t>; </a:t>
            </a:r>
            <a:r>
              <a:rPr lang="en-US" dirty="0">
                <a:solidFill>
                  <a:srgbClr val="969696"/>
                </a:solidFill>
              </a:rPr>
              <a:t>// start a new iteration if the counter is odd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</a:t>
            </a:r>
            <a:r>
              <a:rPr lang="en-US" dirty="0">
                <a:solidFill>
                  <a:srgbClr val="0000E6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(counter == 8) </a:t>
            </a:r>
            <a:r>
              <a:rPr lang="en-US" dirty="0">
                <a:solidFill>
                  <a:srgbClr val="0000E6"/>
                </a:solidFill>
              </a:rPr>
              <a:t>break</a:t>
            </a:r>
            <a:r>
              <a:rPr lang="en-US" dirty="0">
                <a:solidFill>
                  <a:srgbClr val="000000"/>
                </a:solidFill>
              </a:rPr>
              <a:t>; </a:t>
            </a:r>
            <a:r>
              <a:rPr lang="en-US" dirty="0">
                <a:solidFill>
                  <a:srgbClr val="969696"/>
                </a:solidFill>
              </a:rPr>
              <a:t>// abandon the loop if the counter is equal to 8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</a:t>
            </a:r>
            <a:r>
              <a:rPr lang="en-US" dirty="0" err="1">
                <a:solidFill>
                  <a:srgbClr val="000000"/>
                </a:solidFill>
              </a:rPr>
              <a:t>System.</a:t>
            </a:r>
            <a:r>
              <a:rPr lang="en-US" dirty="0" err="1">
                <a:solidFill>
                  <a:srgbClr val="009900"/>
                </a:solidFill>
              </a:rPr>
              <a:t>out</a:t>
            </a:r>
            <a:r>
              <a:rPr lang="en-US" dirty="0" err="1">
                <a:solidFill>
                  <a:srgbClr val="000000"/>
                </a:solidFill>
              </a:rPr>
              <a:t>.println</a:t>
            </a:r>
            <a:r>
              <a:rPr lang="en-US" dirty="0">
                <a:solidFill>
                  <a:srgbClr val="000000"/>
                </a:solidFill>
              </a:rPr>
              <a:t>(counter);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System.</a:t>
            </a:r>
            <a:r>
              <a:rPr lang="en-US" dirty="0" err="1">
                <a:solidFill>
                  <a:srgbClr val="009900"/>
                </a:solidFill>
              </a:rPr>
              <a:t>out</a:t>
            </a:r>
            <a:r>
              <a:rPr lang="en-US" dirty="0" err="1">
                <a:solidFill>
                  <a:srgbClr val="000000"/>
                </a:solidFill>
              </a:rPr>
              <a:t>.println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CE7B00"/>
                </a:solidFill>
              </a:rPr>
              <a:t>"done."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E6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54180" y="5059497"/>
            <a:ext cx="2975742" cy="7599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$ java </a:t>
            </a:r>
            <a:r>
              <a:rPr lang="en-US" dirty="0" err="1"/>
              <a:t>BreakContinue</a:t>
            </a:r>
            <a:endParaRPr lang="en-US" dirty="0"/>
          </a:p>
          <a:p>
            <a:r>
              <a:rPr lang="en-US" dirty="0"/>
              <a:t>0 2 4 6 done.</a:t>
            </a:r>
          </a:p>
        </p:txBody>
      </p:sp>
    </p:spTree>
    <p:extLst>
      <p:ext uri="{BB962C8B-B14F-4D97-AF65-F5344CB8AC3E}">
        <p14:creationId xmlns:p14="http://schemas.microsoft.com/office/powerpoint/2010/main" val="1433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structures: switch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296863" y="642511"/>
            <a:ext cx="4489768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0000E6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Switch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E6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E6"/>
                </a:solidFill>
              </a:rPr>
              <a:t>static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E6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main(String[] </a:t>
            </a:r>
            <a:r>
              <a:rPr lang="en-US" dirty="0" err="1">
                <a:solidFill>
                  <a:srgbClr val="000000"/>
                </a:solidFill>
              </a:rPr>
              <a:t>args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E6"/>
                </a:solidFill>
              </a:rPr>
              <a:t>boolean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leapYear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E6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E6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days = 0;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E6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E6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month = 1;month &lt;= 12;month++)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</a:t>
            </a:r>
            <a:r>
              <a:rPr lang="en-US" dirty="0">
                <a:solidFill>
                  <a:srgbClr val="0000E6"/>
                </a:solidFill>
              </a:rPr>
              <a:t>switch</a:t>
            </a:r>
            <a:r>
              <a:rPr lang="en-US" dirty="0">
                <a:solidFill>
                  <a:srgbClr val="000000"/>
                </a:solidFill>
              </a:rPr>
              <a:t>(month)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E6"/>
                </a:solidFill>
              </a:rPr>
              <a:t>case</a:t>
            </a:r>
            <a:r>
              <a:rPr lang="en-US" dirty="0">
                <a:solidFill>
                  <a:srgbClr val="000000"/>
                </a:solidFill>
              </a:rPr>
              <a:t> 1: </a:t>
            </a:r>
            <a:r>
              <a:rPr lang="en-US" dirty="0">
                <a:solidFill>
                  <a:srgbClr val="969696"/>
                </a:solidFill>
              </a:rPr>
              <a:t>// months with 31 days</a:t>
            </a:r>
            <a:br>
              <a:rPr lang="en-US" dirty="0">
                <a:solidFill>
                  <a:srgbClr val="969696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E6"/>
                </a:solidFill>
              </a:rPr>
              <a:t>case</a:t>
            </a:r>
            <a:r>
              <a:rPr lang="en-US" dirty="0">
                <a:solidFill>
                  <a:srgbClr val="000000"/>
                </a:solidFill>
              </a:rPr>
              <a:t> 3: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E6"/>
                </a:solidFill>
              </a:rPr>
              <a:t>case</a:t>
            </a:r>
            <a:r>
              <a:rPr lang="en-US" dirty="0">
                <a:solidFill>
                  <a:srgbClr val="000000"/>
                </a:solidFill>
              </a:rPr>
              <a:t> 5: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E6"/>
                </a:solidFill>
              </a:rPr>
              <a:t>case</a:t>
            </a:r>
            <a:r>
              <a:rPr lang="en-US" dirty="0">
                <a:solidFill>
                  <a:srgbClr val="000000"/>
                </a:solidFill>
              </a:rPr>
              <a:t> 7: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E6"/>
                </a:solidFill>
              </a:rPr>
              <a:t>case</a:t>
            </a:r>
            <a:r>
              <a:rPr lang="en-US" dirty="0">
                <a:solidFill>
                  <a:srgbClr val="000000"/>
                </a:solidFill>
              </a:rPr>
              <a:t> 8: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E6"/>
                </a:solidFill>
              </a:rPr>
              <a:t>case</a:t>
            </a:r>
            <a:r>
              <a:rPr lang="en-US" dirty="0">
                <a:solidFill>
                  <a:srgbClr val="000000"/>
                </a:solidFill>
              </a:rPr>
              <a:t> 10: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E6"/>
                </a:solidFill>
              </a:rPr>
              <a:t>case</a:t>
            </a:r>
            <a:r>
              <a:rPr lang="en-US" dirty="0">
                <a:solidFill>
                  <a:srgbClr val="000000"/>
                </a:solidFill>
              </a:rPr>
              <a:t> 12: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days += 31;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</a:t>
            </a:r>
            <a:r>
              <a:rPr lang="en-US" dirty="0">
                <a:solidFill>
                  <a:srgbClr val="0000E6"/>
                </a:solidFill>
              </a:rPr>
              <a:t>break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lang="en-US" dirty="0">
              <a:solidFill>
                <a:srgbClr val="0000E6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54180" y="5594486"/>
            <a:ext cx="4432034" cy="7599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$ java Switch</a:t>
            </a:r>
          </a:p>
          <a:p>
            <a:r>
              <a:rPr lang="en-US" smtClean="0"/>
              <a:t>366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5070459" y="647621"/>
            <a:ext cx="3855588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E6"/>
                </a:solidFill>
              </a:rPr>
              <a:t>case</a:t>
            </a:r>
            <a:r>
              <a:rPr lang="en-US" dirty="0">
                <a:solidFill>
                  <a:srgbClr val="000000"/>
                </a:solidFill>
              </a:rPr>
              <a:t> 2: </a:t>
            </a:r>
            <a:r>
              <a:rPr lang="en-US" dirty="0">
                <a:solidFill>
                  <a:srgbClr val="969696"/>
                </a:solidFill>
              </a:rPr>
              <a:t>// February is a special case</a:t>
            </a:r>
            <a:br>
              <a:rPr lang="en-US" dirty="0">
                <a:solidFill>
                  <a:srgbClr val="969696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E6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leapYear</a:t>
            </a:r>
            <a:r>
              <a:rPr lang="en-US" dirty="0">
                <a:solidFill>
                  <a:srgbClr val="000000"/>
                </a:solidFill>
              </a:rPr>
              <a:t>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days += 29;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E6"/>
                </a:solidFill>
              </a:rPr>
              <a:t>else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days += 28;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E6"/>
                </a:solidFill>
              </a:rPr>
              <a:t>break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</a:t>
            </a:r>
            <a:r>
              <a:rPr lang="en-US" dirty="0">
                <a:solidFill>
                  <a:srgbClr val="0000E6"/>
                </a:solidFill>
              </a:rPr>
              <a:t>default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969696"/>
                </a:solidFill>
              </a:rPr>
              <a:t>// a month with 30 days</a:t>
            </a:r>
            <a:br>
              <a:rPr lang="en-US" dirty="0">
                <a:solidFill>
                  <a:srgbClr val="969696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days</a:t>
            </a:r>
            <a:r>
              <a:rPr lang="en-US" dirty="0">
                <a:solidFill>
                  <a:srgbClr val="000000"/>
                </a:solidFill>
              </a:rPr>
              <a:t> += 30;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E6"/>
                </a:solidFill>
              </a:rPr>
              <a:t>break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System.</a:t>
            </a:r>
            <a:r>
              <a:rPr lang="en-US" dirty="0" err="1">
                <a:solidFill>
                  <a:srgbClr val="009900"/>
                </a:solidFill>
              </a:rPr>
              <a:t>out</a:t>
            </a:r>
            <a:r>
              <a:rPr lang="en-US" dirty="0" err="1">
                <a:solidFill>
                  <a:srgbClr val="000000"/>
                </a:solidFill>
              </a:rPr>
              <a:t>.println</a:t>
            </a:r>
            <a:r>
              <a:rPr lang="en-US" dirty="0">
                <a:solidFill>
                  <a:srgbClr val="000000"/>
                </a:solidFill>
              </a:rPr>
              <a:t>(days);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defTabSz="457200"/>
            <a:endParaRPr lang="en-US" dirty="0">
              <a:solidFill>
                <a:srgbClr val="000000"/>
              </a:solidFill>
            </a:endParaRPr>
          </a:p>
          <a:p>
            <a:pPr defTabSz="457200"/>
            <a:endParaRPr lang="en-US" dirty="0">
              <a:solidFill>
                <a:srgbClr val="000000"/>
              </a:solidFill>
            </a:endParaRPr>
          </a:p>
          <a:p>
            <a:pPr defTabSz="457200"/>
            <a:endParaRPr lang="en-US" dirty="0">
              <a:solidFill>
                <a:srgbClr val="0000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5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Arrays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6356555" y="1052736"/>
            <a:ext cx="134210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 err="1">
                <a:solidFill>
                  <a:srgbClr val="0000FF"/>
                </a:solidFill>
                <a:ea typeface="Courier" pitchFamily="49"/>
                <a:cs typeface="Calibri" pitchFamily="34" charset="0"/>
              </a:rPr>
              <a:t>int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[] a;</a:t>
            </a:r>
            <a:endParaRPr lang="en-US" dirty="0">
              <a:solidFill>
                <a:srgbClr val="5C8526"/>
              </a:solidFill>
              <a:ea typeface="Courier" pitchFamily="49"/>
              <a:cs typeface="Calibri" pitchFamily="34" charset="0"/>
            </a:endParaRPr>
          </a:p>
          <a:p>
            <a:pPr defTabSz="457200" hangingPunct="0"/>
            <a:r>
              <a:rPr lang="en-US" dirty="0">
                <a:solidFill>
                  <a:srgbClr val="0000FF"/>
                </a:solidFill>
                <a:ea typeface="Courier" pitchFamily="49"/>
                <a:cs typeface="Calibri" pitchFamily="34" charset="0"/>
              </a:rPr>
              <a:t>float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[] b;</a:t>
            </a:r>
          </a:p>
          <a:p>
            <a:pPr defTabSz="457200" hangingPunct="0"/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String[] c</a:t>
            </a:r>
            <a:endParaRPr lang="en-US" dirty="0">
              <a:solidFill>
                <a:srgbClr val="5C8526"/>
              </a:solidFill>
              <a:ea typeface="Courier" pitchFamily="49"/>
              <a:cs typeface="Calibri" pitchFamily="34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00451" y="2638376"/>
            <a:ext cx="3195485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 err="1">
                <a:solidFill>
                  <a:srgbClr val="0000FF"/>
                </a:solidFill>
                <a:ea typeface="Courier" pitchFamily="49"/>
                <a:cs typeface="Courier" pitchFamily="49"/>
              </a:rPr>
              <a:t>int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ourier" pitchFamily="49"/>
              </a:rPr>
              <a:t>[] a = {13,56,2034,4,55};</a:t>
            </a:r>
            <a:endParaRPr lang="en-US" dirty="0">
              <a:solidFill>
                <a:srgbClr val="5C8526"/>
              </a:solidFill>
              <a:ea typeface="Courier" pitchFamily="49"/>
              <a:cs typeface="Courier" pitchFamily="49"/>
            </a:endParaRPr>
          </a:p>
          <a:p>
            <a:pPr defTabSz="457200" hangingPunct="0"/>
            <a:r>
              <a:rPr lang="en-US" dirty="0">
                <a:solidFill>
                  <a:srgbClr val="0000FF"/>
                </a:solidFill>
                <a:ea typeface="Courier" pitchFamily="49"/>
                <a:cs typeface="Courier" pitchFamily="49"/>
              </a:rPr>
              <a:t>float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ourier" pitchFamily="49"/>
              </a:rPr>
              <a:t>[] b = {1.23F,2.1F};</a:t>
            </a:r>
          </a:p>
          <a:p>
            <a:pPr defTabSz="457200" hangingPunct="0"/>
            <a:r>
              <a:rPr lang="en-US" dirty="0">
                <a:solidFill>
                  <a:prstClr val="black"/>
                </a:solidFill>
                <a:ea typeface="Courier" pitchFamily="49"/>
                <a:cs typeface="Courier" pitchFamily="49"/>
              </a:rPr>
              <a:t>String[] c = {</a:t>
            </a:r>
            <a:r>
              <a:rPr lang="en-US" dirty="0">
                <a:solidFill>
                  <a:srgbClr val="FF3366"/>
                </a:solidFill>
                <a:ea typeface="Courier" pitchFamily="49"/>
                <a:cs typeface="Courier" pitchFamily="49"/>
              </a:rPr>
              <a:t>"</a:t>
            </a:r>
            <a:r>
              <a:rPr lang="en-US" dirty="0" err="1">
                <a:solidFill>
                  <a:srgbClr val="FF3366"/>
                </a:solidFill>
                <a:ea typeface="Courier" pitchFamily="49"/>
                <a:cs typeface="Courier" pitchFamily="49"/>
              </a:rPr>
              <a:t>Java"</a:t>
            </a:r>
            <a:r>
              <a:rPr lang="en-US" dirty="0" err="1">
                <a:solidFill>
                  <a:prstClr val="black"/>
                </a:solidFill>
                <a:ea typeface="Courier" pitchFamily="49"/>
                <a:cs typeface="Courier" pitchFamily="49"/>
              </a:rPr>
              <a:t>,</a:t>
            </a:r>
            <a:r>
              <a:rPr lang="en-US" dirty="0" err="1">
                <a:solidFill>
                  <a:srgbClr val="FF3366"/>
                </a:solidFill>
                <a:ea typeface="Courier" pitchFamily="49"/>
                <a:cs typeface="Courier" pitchFamily="49"/>
              </a:rPr>
              <a:t>"is"</a:t>
            </a:r>
            <a:r>
              <a:rPr lang="en-US" dirty="0" err="1">
                <a:solidFill>
                  <a:prstClr val="black"/>
                </a:solidFill>
                <a:ea typeface="Courier" pitchFamily="49"/>
                <a:cs typeface="Courier" pitchFamily="49"/>
              </a:rPr>
              <a:t>,</a:t>
            </a:r>
            <a:r>
              <a:rPr lang="en-US" dirty="0" err="1">
                <a:solidFill>
                  <a:srgbClr val="FF3366"/>
                </a:solidFill>
                <a:ea typeface="Courier" pitchFamily="49"/>
                <a:cs typeface="Courier" pitchFamily="49"/>
              </a:rPr>
              <a:t>"great</a:t>
            </a:r>
            <a:r>
              <a:rPr lang="en-US" dirty="0">
                <a:solidFill>
                  <a:srgbClr val="FF3366"/>
                </a:solidFill>
                <a:ea typeface="Courier" pitchFamily="49"/>
                <a:cs typeface="Courier" pitchFamily="49"/>
              </a:rPr>
              <a:t>"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ourier" pitchFamily="49"/>
              </a:rPr>
              <a:t>};</a:t>
            </a:r>
            <a:endParaRPr lang="en-US" dirty="0">
              <a:solidFill>
                <a:srgbClr val="5C8526"/>
              </a:solidFill>
              <a:ea typeface="Courier" pitchFamily="49"/>
              <a:cs typeface="Courier" pitchFamily="49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471947" y="1052736"/>
            <a:ext cx="548640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Arrays can be used to store a number of elements of the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same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type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995936" y="2569127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Important: The declaration does not specify a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size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. However, it can be inferred when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initialized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6084168" y="4546764"/>
            <a:ext cx="213851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 err="1">
                <a:solidFill>
                  <a:srgbClr val="0000FF"/>
                </a:solidFill>
                <a:ea typeface="Courier" pitchFamily="49"/>
                <a:cs typeface="Calibri" pitchFamily="34" charset="0"/>
              </a:rPr>
              <a:t>int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 = 3,j = 5;</a:t>
            </a:r>
          </a:p>
          <a:p>
            <a:pPr defTabSz="457200" hangingPunct="0"/>
            <a:r>
              <a:rPr lang="en-US" dirty="0">
                <a:solidFill>
                  <a:srgbClr val="0000FF"/>
                </a:solidFill>
                <a:ea typeface="Courier" pitchFamily="49"/>
                <a:cs typeface="Calibri" pitchFamily="34" charset="0"/>
              </a:rPr>
              <a:t>double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[] d;</a:t>
            </a:r>
            <a:endParaRPr lang="en-US" dirty="0">
              <a:solidFill>
                <a:srgbClr val="5C8526"/>
              </a:solidFill>
              <a:ea typeface="Courier" pitchFamily="49"/>
              <a:cs typeface="Calibri" pitchFamily="34" charset="0"/>
            </a:endParaRPr>
          </a:p>
          <a:p>
            <a:pPr defTabSz="457200" hangingPunct="0"/>
            <a:endParaRPr lang="en-US" dirty="0">
              <a:solidFill>
                <a:prstClr val="black"/>
              </a:solidFill>
              <a:ea typeface="Courier" pitchFamily="49"/>
              <a:cs typeface="Calibri" pitchFamily="34" charset="0"/>
            </a:endParaRPr>
          </a:p>
          <a:p>
            <a:pPr defTabSz="457200" hangingPunct="0"/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d = </a:t>
            </a:r>
            <a:r>
              <a:rPr lang="en-US" dirty="0">
                <a:solidFill>
                  <a:srgbClr val="0000FF"/>
                </a:solidFill>
                <a:ea typeface="Courier" pitchFamily="49"/>
                <a:cs typeface="Calibri" pitchFamily="34" charset="0"/>
              </a:rPr>
              <a:t>new double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[</a:t>
            </a:r>
            <a:r>
              <a:rPr lang="en-US" dirty="0" err="1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i+j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];</a:t>
            </a:r>
            <a:endParaRPr lang="en-US" dirty="0">
              <a:solidFill>
                <a:srgbClr val="5C8526"/>
              </a:solidFill>
              <a:ea typeface="Courier" pitchFamily="49"/>
              <a:cs typeface="Calibri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589936" y="4546765"/>
            <a:ext cx="4846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Other possibility to allocate space for arrays consists in the use of the operator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new</a:t>
            </a:r>
            <a:endParaRPr lang="it-IT" sz="2200" dirty="0">
              <a:solidFill>
                <a:srgbClr val="E37624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226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Arrays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6239015" y="1209053"/>
            <a:ext cx="14158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a[2] = 1000;</a:t>
            </a:r>
            <a:endParaRPr lang="en-US" dirty="0">
              <a:solidFill>
                <a:srgbClr val="5C8526"/>
              </a:solidFill>
              <a:ea typeface="Courier" pitchFamily="49"/>
              <a:cs typeface="Calibri" pitchFamily="34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63676" y="849332"/>
            <a:ext cx="5060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Components can be accessed with an integer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index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with values from 0 to length minus 1.</a:t>
            </a:r>
          </a:p>
        </p:txBody>
      </p:sp>
      <p:sp>
        <p:nvSpPr>
          <p:cNvPr id="7" name="Rettangolo 6"/>
          <p:cNvSpPr/>
          <p:nvPr/>
        </p:nvSpPr>
        <p:spPr>
          <a:xfrm>
            <a:off x="3563888" y="2319705"/>
            <a:ext cx="5034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Every array has a member called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length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that can be used to get the length of the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array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379793" y="2642871"/>
            <a:ext cx="20270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 err="1">
                <a:solidFill>
                  <a:srgbClr val="0000FF"/>
                </a:solidFill>
                <a:ea typeface="Courier" pitchFamily="49"/>
                <a:cs typeface="Calibri" pitchFamily="34" charset="0"/>
              </a:rPr>
              <a:t>int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len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a.length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; </a:t>
            </a:r>
            <a:endParaRPr lang="en-US" dirty="0">
              <a:solidFill>
                <a:srgbClr val="5C8526"/>
              </a:solidFill>
              <a:ea typeface="Courier" pitchFamily="49"/>
              <a:cs typeface="Calibri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663675" y="4077072"/>
            <a:ext cx="3116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Components of the arrays are initialized with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default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values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316592" y="4168726"/>
            <a:ext cx="281506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[]a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E6"/>
                </a:solidFill>
              </a:rPr>
              <a:t>int</a:t>
            </a:r>
            <a:r>
              <a:rPr lang="it-IT" dirty="0" smtClean="0">
                <a:solidFill>
                  <a:srgbClr val="000000"/>
                </a:solidFill>
              </a:rPr>
              <a:t>[3];</a:t>
            </a:r>
            <a:endParaRPr lang="it-IT" dirty="0" smtClean="0">
              <a:solidFill>
                <a:srgbClr val="0000E6"/>
              </a:solidFill>
            </a:endParaRPr>
          </a:p>
          <a:p>
            <a:pPr defTabSz="457200" hangingPunct="0"/>
            <a:r>
              <a:rPr lang="it-IT" dirty="0" smtClean="0">
                <a:solidFill>
                  <a:srgbClr val="0000E6"/>
                </a:solidFill>
              </a:rPr>
              <a:t>for</a:t>
            </a:r>
            <a:r>
              <a:rPr lang="it-IT" dirty="0" smtClean="0">
                <a:solidFill>
                  <a:srgbClr val="000000"/>
                </a:solidFill>
              </a:rPr>
              <a:t>(</a:t>
            </a:r>
            <a:r>
              <a:rPr lang="it-IT" dirty="0" err="1" smtClean="0">
                <a:solidFill>
                  <a:srgbClr val="0000E6"/>
                </a:solidFill>
              </a:rPr>
              <a:t>int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i = 0;i &lt; </a:t>
            </a:r>
            <a:r>
              <a:rPr lang="it-IT" dirty="0" err="1">
                <a:solidFill>
                  <a:srgbClr val="000000"/>
                </a:solidFill>
              </a:rPr>
              <a:t>a.</a:t>
            </a:r>
            <a:r>
              <a:rPr lang="it-IT" dirty="0" err="1">
                <a:solidFill>
                  <a:srgbClr val="009900"/>
                </a:solidFill>
              </a:rPr>
              <a:t>length</a:t>
            </a:r>
            <a:r>
              <a:rPr lang="it-IT" dirty="0" err="1">
                <a:solidFill>
                  <a:srgbClr val="000000"/>
                </a:solidFill>
              </a:rPr>
              <a:t>;i</a:t>
            </a:r>
            <a:r>
              <a:rPr lang="it-IT" dirty="0">
                <a:solidFill>
                  <a:srgbClr val="000000"/>
                </a:solidFill>
              </a:rPr>
              <a:t>++)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(a[i]);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5C8526"/>
              </a:solidFill>
              <a:ea typeface="Courier" pitchFamily="49"/>
              <a:cs typeface="Calibri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7581253" y="4388910"/>
            <a:ext cx="648072" cy="7599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349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Arrays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89936" y="1066146"/>
            <a:ext cx="5692878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Arrays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[] a = {2,4,3,1};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969696"/>
                </a:solidFill>
              </a:rPr>
              <a:t>// compute the </a:t>
            </a:r>
            <a:r>
              <a:rPr lang="it-IT" dirty="0" err="1">
                <a:solidFill>
                  <a:srgbClr val="969696"/>
                </a:solidFill>
              </a:rPr>
              <a:t>summation</a:t>
            </a:r>
            <a:r>
              <a:rPr lang="it-IT" dirty="0">
                <a:solidFill>
                  <a:srgbClr val="969696"/>
                </a:solidFill>
              </a:rPr>
              <a:t> of the </a:t>
            </a:r>
            <a:r>
              <a:rPr lang="it-IT" dirty="0" err="1">
                <a:solidFill>
                  <a:srgbClr val="969696"/>
                </a:solidFill>
              </a:rPr>
              <a:t>elements</a:t>
            </a:r>
            <a:r>
              <a:rPr lang="it-IT" dirty="0">
                <a:solidFill>
                  <a:srgbClr val="969696"/>
                </a:solidFill>
              </a:rPr>
              <a:t> of a</a:t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sum = 0;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for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i = 0;i &lt; </a:t>
            </a:r>
            <a:r>
              <a:rPr lang="it-IT" dirty="0" err="1">
                <a:solidFill>
                  <a:srgbClr val="000000"/>
                </a:solidFill>
              </a:rPr>
              <a:t>a.</a:t>
            </a:r>
            <a:r>
              <a:rPr lang="it-IT" dirty="0" err="1">
                <a:solidFill>
                  <a:srgbClr val="009900"/>
                </a:solidFill>
              </a:rPr>
              <a:t>length</a:t>
            </a:r>
            <a:r>
              <a:rPr lang="it-IT" dirty="0" err="1">
                <a:solidFill>
                  <a:srgbClr val="000000"/>
                </a:solidFill>
              </a:rPr>
              <a:t>;i</a:t>
            </a:r>
            <a:r>
              <a:rPr lang="it-IT" dirty="0">
                <a:solidFill>
                  <a:srgbClr val="000000"/>
                </a:solidFill>
              </a:rPr>
              <a:t>++) sum += a[i];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969696"/>
                </a:solidFill>
              </a:rPr>
              <a:t>// create an array of the </a:t>
            </a:r>
            <a:r>
              <a:rPr lang="it-IT" dirty="0" err="1">
                <a:solidFill>
                  <a:srgbClr val="969696"/>
                </a:solidFill>
              </a:rPr>
              <a:t>size</a:t>
            </a:r>
            <a:r>
              <a:rPr lang="it-IT" dirty="0">
                <a:solidFill>
                  <a:srgbClr val="969696"/>
                </a:solidFill>
              </a:rPr>
              <a:t> </a:t>
            </a:r>
            <a:r>
              <a:rPr lang="it-IT" dirty="0" err="1">
                <a:solidFill>
                  <a:srgbClr val="969696"/>
                </a:solidFill>
              </a:rPr>
              <a:t>computed</a:t>
            </a:r>
            <a:r>
              <a:rPr lang="it-IT" dirty="0">
                <a:solidFill>
                  <a:srgbClr val="969696"/>
                </a:solidFill>
              </a:rPr>
              <a:t> </a:t>
            </a:r>
            <a:r>
              <a:rPr lang="it-IT" dirty="0" err="1">
                <a:solidFill>
                  <a:srgbClr val="969696"/>
                </a:solidFill>
              </a:rPr>
              <a:t>before</a:t>
            </a:r>
            <a:r>
              <a:rPr lang="it-IT" dirty="0">
                <a:solidFill>
                  <a:srgbClr val="969696"/>
                </a:solidFill>
              </a:rPr>
              <a:t>    </a:t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float</a:t>
            </a:r>
            <a:r>
              <a:rPr lang="it-IT" dirty="0">
                <a:solidFill>
                  <a:srgbClr val="000000"/>
                </a:solidFill>
              </a:rPr>
              <a:t>[] d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float</a:t>
            </a:r>
            <a:r>
              <a:rPr lang="it-IT" dirty="0">
                <a:solidFill>
                  <a:srgbClr val="000000"/>
                </a:solidFill>
              </a:rPr>
              <a:t>[sum];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for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i = 0;i &lt; </a:t>
            </a:r>
            <a:r>
              <a:rPr lang="it-IT" dirty="0" err="1">
                <a:solidFill>
                  <a:srgbClr val="000000"/>
                </a:solidFill>
              </a:rPr>
              <a:t>d.</a:t>
            </a:r>
            <a:r>
              <a:rPr lang="it-IT" dirty="0" err="1">
                <a:solidFill>
                  <a:srgbClr val="009900"/>
                </a:solidFill>
              </a:rPr>
              <a:t>length</a:t>
            </a:r>
            <a:r>
              <a:rPr lang="it-IT" dirty="0" err="1">
                <a:solidFill>
                  <a:srgbClr val="000000"/>
                </a:solidFill>
              </a:rPr>
              <a:t>;i</a:t>
            </a:r>
            <a:r>
              <a:rPr lang="it-IT" dirty="0">
                <a:solidFill>
                  <a:srgbClr val="000000"/>
                </a:solidFill>
              </a:rPr>
              <a:t>++) d[i] = 1.0F / (i+1);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</a:t>
            </a:r>
            <a:r>
              <a:rPr lang="it-IT" dirty="0">
                <a:solidFill>
                  <a:srgbClr val="969696"/>
                </a:solidFill>
              </a:rPr>
              <a:t>// </a:t>
            </a:r>
            <a:r>
              <a:rPr lang="it-IT" dirty="0" err="1">
                <a:solidFill>
                  <a:srgbClr val="969696"/>
                </a:solidFill>
              </a:rPr>
              <a:t>print</a:t>
            </a:r>
            <a:r>
              <a:rPr lang="it-IT" dirty="0">
                <a:solidFill>
                  <a:srgbClr val="969696"/>
                </a:solidFill>
              </a:rPr>
              <a:t> </a:t>
            </a:r>
            <a:r>
              <a:rPr lang="it-IT" dirty="0" err="1">
                <a:solidFill>
                  <a:srgbClr val="969696"/>
                </a:solidFill>
              </a:rPr>
              <a:t>values</a:t>
            </a:r>
            <a:r>
              <a:rPr lang="it-IT" dirty="0">
                <a:solidFill>
                  <a:srgbClr val="969696"/>
                </a:solidFill>
              </a:rPr>
              <a:t> in </a:t>
            </a:r>
            <a:r>
              <a:rPr lang="it-IT" dirty="0" err="1">
                <a:solidFill>
                  <a:srgbClr val="969696"/>
                </a:solidFill>
              </a:rPr>
              <a:t>odd</a:t>
            </a:r>
            <a:r>
              <a:rPr lang="it-IT" dirty="0">
                <a:solidFill>
                  <a:srgbClr val="969696"/>
                </a:solidFill>
              </a:rPr>
              <a:t> positions    </a:t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for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i = 1;i &lt; </a:t>
            </a:r>
            <a:r>
              <a:rPr lang="it-IT" dirty="0" err="1">
                <a:solidFill>
                  <a:srgbClr val="000000"/>
                </a:solidFill>
              </a:rPr>
              <a:t>d.</a:t>
            </a:r>
            <a:r>
              <a:rPr lang="it-IT" dirty="0" err="1">
                <a:solidFill>
                  <a:srgbClr val="009900"/>
                </a:solidFill>
              </a:rPr>
              <a:t>length</a:t>
            </a:r>
            <a:r>
              <a:rPr lang="it-IT" dirty="0" err="1">
                <a:solidFill>
                  <a:srgbClr val="000000"/>
                </a:solidFill>
              </a:rPr>
              <a:t>;i</a:t>
            </a:r>
            <a:r>
              <a:rPr lang="it-IT" dirty="0">
                <a:solidFill>
                  <a:srgbClr val="000000"/>
                </a:solidFill>
              </a:rPr>
              <a:t> += 2)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"d["</a:t>
            </a:r>
            <a:r>
              <a:rPr lang="it-IT" dirty="0">
                <a:solidFill>
                  <a:srgbClr val="000000"/>
                </a:solidFill>
              </a:rPr>
              <a:t> + i + </a:t>
            </a:r>
            <a:r>
              <a:rPr lang="it-IT" dirty="0">
                <a:solidFill>
                  <a:srgbClr val="CE7B00"/>
                </a:solidFill>
              </a:rPr>
              <a:t>"]="</a:t>
            </a:r>
            <a:r>
              <a:rPr lang="it-IT" dirty="0">
                <a:solidFill>
                  <a:srgbClr val="000000"/>
                </a:solidFill>
              </a:rPr>
              <a:t> + d[i]);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5C8526"/>
              </a:solidFill>
              <a:ea typeface="Courier" pitchFamily="49"/>
              <a:cs typeface="Calibri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588225" y="3779228"/>
            <a:ext cx="2376264" cy="208823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$ java Arrays</a:t>
            </a:r>
          </a:p>
          <a:p>
            <a:r>
              <a:rPr lang="en-US" dirty="0"/>
              <a:t>d[1]=</a:t>
            </a:r>
            <a:r>
              <a:rPr lang="en-US" dirty="0" smtClean="0"/>
              <a:t>0.5</a:t>
            </a:r>
          </a:p>
          <a:p>
            <a:r>
              <a:rPr lang="en-US" dirty="0" smtClean="0"/>
              <a:t>d[3</a:t>
            </a:r>
            <a:r>
              <a:rPr lang="en-US" dirty="0"/>
              <a:t>]=</a:t>
            </a:r>
            <a:r>
              <a:rPr lang="en-US" dirty="0" smtClean="0"/>
              <a:t>0.25</a:t>
            </a:r>
          </a:p>
          <a:p>
            <a:r>
              <a:rPr lang="en-US" dirty="0" smtClean="0"/>
              <a:t>d[5</a:t>
            </a:r>
            <a:r>
              <a:rPr lang="en-US" dirty="0"/>
              <a:t>]=</a:t>
            </a:r>
            <a:r>
              <a:rPr lang="en-US" dirty="0" smtClean="0"/>
              <a:t>0.16666667</a:t>
            </a:r>
          </a:p>
          <a:p>
            <a:r>
              <a:rPr lang="en-US" dirty="0" smtClean="0"/>
              <a:t>d[7</a:t>
            </a:r>
            <a:r>
              <a:rPr lang="en-US" dirty="0"/>
              <a:t>]=</a:t>
            </a:r>
            <a:r>
              <a:rPr lang="en-US" dirty="0" smtClean="0"/>
              <a:t>0.125</a:t>
            </a:r>
          </a:p>
          <a:p>
            <a:r>
              <a:rPr lang="en-US" dirty="0" smtClean="0"/>
              <a:t>d[9</a:t>
            </a:r>
            <a:r>
              <a:rPr lang="en-US" dirty="0"/>
              <a:t>]=0.1</a:t>
            </a:r>
          </a:p>
        </p:txBody>
      </p:sp>
    </p:spTree>
    <p:extLst>
      <p:ext uri="{BB962C8B-B14F-4D97-AF65-F5344CB8AC3E}">
        <p14:creationId xmlns:p14="http://schemas.microsoft.com/office/powerpoint/2010/main" val="40406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II: Classes</a:t>
            </a:r>
            <a:endParaRPr lang="en-US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for Android </a:t>
            </a:r>
            <a:r>
              <a:rPr lang="en-US" smtClean="0"/>
              <a:t>Applications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323528" y="3251431"/>
            <a:ext cx="2567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Inside a class it is possible to define</a:t>
            </a:r>
          </a:p>
        </p:txBody>
      </p:sp>
      <p:sp>
        <p:nvSpPr>
          <p:cNvPr id="8" name="Rettangolo 7"/>
          <p:cNvSpPr/>
          <p:nvPr/>
        </p:nvSpPr>
        <p:spPr>
          <a:xfrm>
            <a:off x="5039544" y="2381918"/>
            <a:ext cx="354134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data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elements</a:t>
            </a:r>
          </a:p>
          <a:p>
            <a:pPr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(called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instance variables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)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5061248" y="4386771"/>
            <a:ext cx="273630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functions</a:t>
            </a:r>
          </a:p>
          <a:p>
            <a:pPr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(called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methods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)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59428" y="1421051"/>
            <a:ext cx="457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A class is a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template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 for data objects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10" name="Freccia a destra 8"/>
          <p:cNvSpPr/>
          <p:nvPr/>
        </p:nvSpPr>
        <p:spPr>
          <a:xfrm rot="20129346">
            <a:off x="3190148" y="2917164"/>
            <a:ext cx="1567101" cy="621500"/>
          </a:xfrm>
          <a:prstGeom prst="rightArrow">
            <a:avLst/>
          </a:prstGeom>
          <a:solidFill>
            <a:srgbClr val="083E68">
              <a:alpha val="75000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it-IT">
              <a:solidFill>
                <a:prstClr val="white"/>
              </a:solidFill>
            </a:endParaRPr>
          </a:p>
        </p:txBody>
      </p:sp>
      <p:sp>
        <p:nvSpPr>
          <p:cNvPr id="11" name="Freccia a destra 8"/>
          <p:cNvSpPr/>
          <p:nvPr/>
        </p:nvSpPr>
        <p:spPr>
          <a:xfrm rot="1594105">
            <a:off x="3166825" y="4076021"/>
            <a:ext cx="1567101" cy="621500"/>
          </a:xfrm>
          <a:prstGeom prst="rightArrow">
            <a:avLst/>
          </a:prstGeom>
          <a:solidFill>
            <a:srgbClr val="083E68">
              <a:alpha val="75000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I: Basic concepts</a:t>
            </a:r>
            <a:endParaRPr lang="en-US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for Android </a:t>
            </a:r>
            <a:r>
              <a:rPr lang="en-US" smtClean="0"/>
              <a:t>Applications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5226143" y="769178"/>
            <a:ext cx="2985729" cy="151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>
                <a:solidFill>
                  <a:srgbClr val="0000FF"/>
                </a:solidFill>
                <a:ea typeface="Courier" pitchFamily="49"/>
                <a:cs typeface="Calibri" pitchFamily="34" charset="0"/>
              </a:rPr>
              <a:t>class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 Book {</a:t>
            </a:r>
          </a:p>
          <a:p>
            <a:pPr defTabSz="457200" hangingPunct="0"/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  String title;</a:t>
            </a:r>
          </a:p>
          <a:p>
            <a:pPr defTabSz="457200" hangingPunct="0"/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  String author;</a:t>
            </a:r>
          </a:p>
          <a:p>
            <a:pPr defTabSz="457200" hangingPunct="0"/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ea typeface="Courier" pitchFamily="49"/>
                <a:cs typeface="Calibri" pitchFamily="34" charset="0"/>
              </a:rPr>
              <a:t>int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numberOfPages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;</a:t>
            </a:r>
          </a:p>
          <a:p>
            <a:pPr defTabSz="457200" hangingPunct="0"/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}</a:t>
            </a:r>
          </a:p>
        </p:txBody>
      </p:sp>
      <p:sp>
        <p:nvSpPr>
          <p:cNvPr id="8" name="Rettangolo 7"/>
          <p:cNvSpPr/>
          <p:nvPr/>
        </p:nvSpPr>
        <p:spPr>
          <a:xfrm>
            <a:off x="630710" y="4629137"/>
            <a:ext cx="35552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instance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variables can be accessed with the dot notation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900127" y="1114443"/>
            <a:ext cx="369801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Class Book with three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instance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variables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779912" y="2945065"/>
            <a:ext cx="457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New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instances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of the class can be created with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new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899592" y="2715387"/>
            <a:ext cx="2286000" cy="1231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>
                <a:solidFill>
                  <a:srgbClr val="0000FF"/>
                </a:solidFill>
                <a:ea typeface="Courier" pitchFamily="49"/>
                <a:cs typeface="Calibri" pitchFamily="34" charset="0"/>
              </a:rPr>
              <a:t>Book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 b1 = </a:t>
            </a:r>
            <a:r>
              <a:rPr lang="en-US" dirty="0">
                <a:solidFill>
                  <a:srgbClr val="0000FF"/>
                </a:solidFill>
                <a:ea typeface="Courier" pitchFamily="49"/>
                <a:cs typeface="Calibri" pitchFamily="34" charset="0"/>
              </a:rPr>
              <a:t>new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 Book();</a:t>
            </a:r>
          </a:p>
          <a:p>
            <a:pPr defTabSz="457200" hangingPunct="0"/>
            <a:r>
              <a:rPr lang="en-US" dirty="0">
                <a:solidFill>
                  <a:srgbClr val="0000FF"/>
                </a:solidFill>
                <a:ea typeface="Courier" pitchFamily="49"/>
                <a:cs typeface="Calibri" pitchFamily="34" charset="0"/>
              </a:rPr>
              <a:t>Book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 b2 = </a:t>
            </a:r>
            <a:r>
              <a:rPr lang="en-US" dirty="0">
                <a:solidFill>
                  <a:srgbClr val="0000FF"/>
                </a:solidFill>
                <a:ea typeface="Courier" pitchFamily="49"/>
                <a:cs typeface="Calibri" pitchFamily="34" charset="0"/>
              </a:rPr>
              <a:t>new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 Book();</a:t>
            </a:r>
          </a:p>
          <a:p>
            <a:pPr defTabSz="457200" hangingPunct="0"/>
            <a:endParaRPr lang="en-US" dirty="0">
              <a:solidFill>
                <a:prstClr val="black"/>
              </a:solidFill>
              <a:ea typeface="Courier" pitchFamily="49"/>
              <a:cs typeface="Calibri" pitchFamily="34" charset="0"/>
            </a:endParaRPr>
          </a:p>
          <a:p>
            <a:pPr defTabSz="457200" hangingPunct="0"/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b3 = </a:t>
            </a:r>
            <a:r>
              <a:rPr lang="en-US" dirty="0">
                <a:solidFill>
                  <a:srgbClr val="0000FF"/>
                </a:solidFill>
                <a:ea typeface="Courier" pitchFamily="49"/>
                <a:cs typeface="Calibri" pitchFamily="34" charset="0"/>
              </a:rPr>
              <a:t>new</a:t>
            </a:r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 Book();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974141" y="4975386"/>
            <a:ext cx="348973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>
                <a:solidFill>
                  <a:prstClr val="black"/>
                </a:solidFill>
                <a:ea typeface="Courier" pitchFamily="49"/>
                <a:cs typeface="Calibri" pitchFamily="34" charset="0"/>
              </a:rPr>
              <a:t>b1.title</a:t>
            </a:r>
            <a:r>
              <a:rPr lang="en-US" dirty="0">
                <a:solidFill>
                  <a:srgbClr val="0000FF"/>
                </a:solidFill>
                <a:ea typeface="Courier" pitchFamily="49"/>
                <a:cs typeface="Calibri" pitchFamily="34" charset="0"/>
              </a:rPr>
              <a:t> = 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Thinking</a:t>
            </a:r>
            <a:r>
              <a:rPr lang="it-IT" dirty="0">
                <a:solidFill>
                  <a:srgbClr val="CE7B00"/>
                </a:solidFill>
              </a:rPr>
              <a:t> in Java"</a:t>
            </a:r>
            <a:r>
              <a:rPr lang="it-IT" dirty="0">
                <a:solidFill>
                  <a:srgbClr val="000000"/>
                </a:solidFill>
              </a:rPr>
              <a:t>;</a:t>
            </a:r>
            <a:endParaRPr lang="en-US" dirty="0">
              <a:solidFill>
                <a:prstClr val="black"/>
              </a:solidFill>
              <a:ea typeface="Courier" pitchFamily="49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1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388605" y="904627"/>
            <a:ext cx="4873524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ExampleBooks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Book b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Book();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b.title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Thinking</a:t>
            </a:r>
            <a:r>
              <a:rPr lang="it-IT" dirty="0">
                <a:solidFill>
                  <a:srgbClr val="CE7B00"/>
                </a:solidFill>
              </a:rPr>
              <a:t> in Java"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b.author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CE7B00"/>
                </a:solidFill>
              </a:rPr>
              <a:t>"Bruce </a:t>
            </a:r>
            <a:r>
              <a:rPr lang="it-IT" dirty="0" err="1">
                <a:solidFill>
                  <a:srgbClr val="CE7B00"/>
                </a:solidFill>
              </a:rPr>
              <a:t>Eckel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b.numberOfPages</a:t>
            </a:r>
            <a:r>
              <a:rPr lang="it-IT" dirty="0">
                <a:solidFill>
                  <a:srgbClr val="000000"/>
                </a:solidFill>
              </a:rPr>
              <a:t> = 1129;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b.title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>
                <a:solidFill>
                  <a:srgbClr val="CE7B00"/>
                </a:solidFill>
              </a:rPr>
              <a:t>" : "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 err="1">
                <a:solidFill>
                  <a:srgbClr val="000000"/>
                </a:solidFill>
              </a:rPr>
              <a:t>b.author</a:t>
            </a:r>
            <a:r>
              <a:rPr lang="it-IT" dirty="0">
                <a:solidFill>
                  <a:srgbClr val="000000"/>
                </a:solidFill>
              </a:rPr>
              <a:t> +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             </a:t>
            </a:r>
            <a:r>
              <a:rPr lang="it-IT" dirty="0">
                <a:solidFill>
                  <a:srgbClr val="CE7B00"/>
                </a:solidFill>
              </a:rPr>
              <a:t>" : "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 err="1">
                <a:solidFill>
                  <a:srgbClr val="000000"/>
                </a:solidFill>
              </a:rPr>
              <a:t>b.numberOfPages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937044" y="904627"/>
            <a:ext cx="243676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>
                <a:solidFill>
                  <a:srgbClr val="0000E6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Book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String </a:t>
            </a:r>
            <a:r>
              <a:rPr lang="en-US" dirty="0">
                <a:solidFill>
                  <a:srgbClr val="009900"/>
                </a:solidFill>
              </a:rPr>
              <a:t>title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String </a:t>
            </a:r>
            <a:r>
              <a:rPr lang="en-US" dirty="0">
                <a:solidFill>
                  <a:srgbClr val="009900"/>
                </a:solidFill>
              </a:rPr>
              <a:t>author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E6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9900"/>
                </a:solidFill>
              </a:rPr>
              <a:t>numberOfPages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4878552" y="4974288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prstClr val="black"/>
                </a:solidFill>
              </a:rPr>
              <a:t>b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156176" y="4002180"/>
            <a:ext cx="2448272" cy="2232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6280255" y="3930170"/>
            <a:ext cx="2193646" cy="729373"/>
            <a:chOff x="5402690" y="4190115"/>
            <a:chExt cx="2193646" cy="729373"/>
          </a:xfrm>
        </p:grpSpPr>
        <p:sp>
          <p:nvSpPr>
            <p:cNvPr id="8" name="Rettangolo 7"/>
            <p:cNvSpPr/>
            <p:nvPr/>
          </p:nvSpPr>
          <p:spPr>
            <a:xfrm>
              <a:off x="5436096" y="4559447"/>
              <a:ext cx="2160240" cy="3600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prstClr val="black"/>
                  </a:solidFill>
                </a:rPr>
                <a:t>«</a:t>
              </a:r>
              <a:r>
                <a:rPr lang="it-IT" dirty="0" err="1" smtClean="0">
                  <a:solidFill>
                    <a:prstClr val="black"/>
                  </a:solidFill>
                </a:rPr>
                <a:t>Thinking</a:t>
              </a:r>
              <a:r>
                <a:rPr lang="it-IT" dirty="0" smtClean="0">
                  <a:solidFill>
                    <a:prstClr val="black"/>
                  </a:solidFill>
                </a:rPr>
                <a:t> in Java»</a:t>
              </a:r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5402690" y="4190115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>
                  <a:solidFill>
                    <a:prstClr val="black"/>
                  </a:solidFill>
                </a:rPr>
                <a:t>title</a:t>
              </a:r>
              <a:endParaRPr lang="it-IT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6280255" y="4668178"/>
            <a:ext cx="2160240" cy="731044"/>
            <a:chOff x="5436096" y="4692500"/>
            <a:chExt cx="2160240" cy="731044"/>
          </a:xfrm>
        </p:grpSpPr>
        <p:sp>
          <p:nvSpPr>
            <p:cNvPr id="20" name="Rettangolo 19"/>
            <p:cNvSpPr/>
            <p:nvPr/>
          </p:nvSpPr>
          <p:spPr>
            <a:xfrm>
              <a:off x="5436096" y="5063503"/>
              <a:ext cx="2160240" cy="3600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prstClr val="black"/>
                  </a:solidFill>
                </a:rPr>
                <a:t>«Bruce </a:t>
              </a:r>
              <a:r>
                <a:rPr lang="it-IT" dirty="0" err="1" smtClean="0">
                  <a:solidFill>
                    <a:prstClr val="black"/>
                  </a:solidFill>
                </a:rPr>
                <a:t>Eckel</a:t>
              </a:r>
              <a:r>
                <a:rPr lang="it-IT" dirty="0" smtClean="0">
                  <a:solidFill>
                    <a:prstClr val="black"/>
                  </a:solidFill>
                </a:rPr>
                <a:t>»</a:t>
              </a:r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5436096" y="469250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>
                  <a:solidFill>
                    <a:prstClr val="black"/>
                  </a:solidFill>
                </a:rPr>
                <a:t>author</a:t>
              </a:r>
              <a:endParaRPr lang="it-IT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6280255" y="5399222"/>
            <a:ext cx="2187106" cy="724309"/>
            <a:chOff x="5409230" y="5188967"/>
            <a:chExt cx="2187106" cy="724309"/>
          </a:xfrm>
        </p:grpSpPr>
        <p:sp>
          <p:nvSpPr>
            <p:cNvPr id="31" name="Rettangolo 30"/>
            <p:cNvSpPr/>
            <p:nvPr/>
          </p:nvSpPr>
          <p:spPr>
            <a:xfrm>
              <a:off x="5436096" y="5553235"/>
              <a:ext cx="2160240" cy="3600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prstClr val="black"/>
                  </a:solidFill>
                </a:rPr>
                <a:t>1129</a:t>
              </a:r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5409230" y="5188967"/>
              <a:ext cx="1689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prstClr val="black"/>
                  </a:solidFill>
                </a:rPr>
                <a:t>n</a:t>
              </a:r>
              <a:r>
                <a:rPr lang="it-IT" dirty="0" err="1" smtClean="0">
                  <a:solidFill>
                    <a:prstClr val="black"/>
                  </a:solidFill>
                </a:rPr>
                <a:t>umberOfPages</a:t>
              </a:r>
              <a:endParaRPr lang="it-IT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5" name="Connettore 2 14"/>
          <p:cNvCxnSpPr>
            <a:stCxn id="2" idx="3"/>
            <a:endCxn id="7" idx="1"/>
          </p:cNvCxnSpPr>
          <p:nvPr/>
        </p:nvCxnSpPr>
        <p:spPr>
          <a:xfrm>
            <a:off x="5238592" y="5118304"/>
            <a:ext cx="9175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683569" y="1251624"/>
            <a:ext cx="4104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constructors allow the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creation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of instances that are properly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initialized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3059832" y="2852936"/>
            <a:ext cx="529376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 constructor is a method that:</a:t>
            </a:r>
          </a:p>
          <a:p>
            <a:pPr marL="0" lvl="1"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has the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same name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of class to which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it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belongs and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has no specification for the return value.</a:t>
            </a:r>
          </a:p>
        </p:txBody>
      </p:sp>
      <p:sp>
        <p:nvSpPr>
          <p:cNvPr id="9" name="Rettangolo 8"/>
          <p:cNvSpPr/>
          <p:nvPr/>
        </p:nvSpPr>
        <p:spPr>
          <a:xfrm>
            <a:off x="1115616" y="4873536"/>
            <a:ext cx="5103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It is possible to define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more than one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constructor for a single class</a:t>
            </a:r>
          </a:p>
        </p:txBody>
      </p:sp>
    </p:spTree>
    <p:extLst>
      <p:ext uri="{BB962C8B-B14F-4D97-AF65-F5344CB8AC3E}">
        <p14:creationId xmlns:p14="http://schemas.microsoft.com/office/powerpoint/2010/main" val="1305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575188" y="919376"/>
            <a:ext cx="3746091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Book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title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author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numberOfPages</a:t>
            </a:r>
            <a:r>
              <a:rPr lang="it-IT" dirty="0">
                <a:solidFill>
                  <a:srgbClr val="000000"/>
                </a:solidFill>
              </a:rPr>
              <a:t>;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Book(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tit,String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aut,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num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9900"/>
                </a:solidFill>
              </a:rPr>
              <a:t>title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tit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9900"/>
                </a:solidFill>
              </a:rPr>
              <a:t>author</a:t>
            </a:r>
            <a:r>
              <a:rPr lang="it-IT" dirty="0">
                <a:solidFill>
                  <a:srgbClr val="000000"/>
                </a:solidFill>
              </a:rPr>
              <a:t> = aut;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9900"/>
                </a:solidFill>
              </a:rPr>
              <a:t>numberOfPages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num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575188" y="4149332"/>
            <a:ext cx="7831392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ExampleBooks2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Book b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Book(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Thinking</a:t>
            </a:r>
            <a:r>
              <a:rPr lang="it-IT" dirty="0">
                <a:solidFill>
                  <a:srgbClr val="CE7B00"/>
                </a:solidFill>
              </a:rPr>
              <a:t> in </a:t>
            </a:r>
            <a:r>
              <a:rPr lang="it-IT" dirty="0" err="1">
                <a:solidFill>
                  <a:srgbClr val="CE7B00"/>
                </a:solidFill>
              </a:rPr>
              <a:t>Java"</a:t>
            </a:r>
            <a:r>
              <a:rPr lang="it-IT" dirty="0" err="1">
                <a:solidFill>
                  <a:srgbClr val="000000"/>
                </a:solidFill>
              </a:rPr>
              <a:t>,</a:t>
            </a:r>
            <a:r>
              <a:rPr lang="it-IT" dirty="0" err="1">
                <a:solidFill>
                  <a:srgbClr val="CE7B00"/>
                </a:solidFill>
              </a:rPr>
              <a:t>"Bruce</a:t>
            </a:r>
            <a:r>
              <a:rPr lang="it-IT" dirty="0">
                <a:solidFill>
                  <a:srgbClr val="CE7B00"/>
                </a:solidFill>
              </a:rPr>
              <a:t> Eckel"</a:t>
            </a:r>
            <a:r>
              <a:rPr lang="it-IT" dirty="0">
                <a:solidFill>
                  <a:srgbClr val="000000"/>
                </a:solidFill>
              </a:rPr>
              <a:t>,1129);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b.</a:t>
            </a:r>
            <a:r>
              <a:rPr lang="it-IT" dirty="0" err="1">
                <a:solidFill>
                  <a:srgbClr val="009900"/>
                </a:solidFill>
              </a:rPr>
              <a:t>title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>
                <a:solidFill>
                  <a:srgbClr val="CE7B00"/>
                </a:solidFill>
              </a:rPr>
              <a:t>" : "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 err="1">
                <a:solidFill>
                  <a:srgbClr val="000000"/>
                </a:solidFill>
              </a:rPr>
              <a:t>b.</a:t>
            </a:r>
            <a:r>
              <a:rPr lang="it-IT" dirty="0" err="1">
                <a:solidFill>
                  <a:srgbClr val="009900"/>
                </a:solidFill>
              </a:rPr>
              <a:t>author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>
                <a:solidFill>
                  <a:srgbClr val="CE7B00"/>
                </a:solidFill>
              </a:rPr>
              <a:t>" : "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 err="1">
                <a:solidFill>
                  <a:srgbClr val="000000"/>
                </a:solidFill>
              </a:rPr>
              <a:t>b.</a:t>
            </a:r>
            <a:r>
              <a:rPr lang="it-IT" dirty="0" err="1">
                <a:solidFill>
                  <a:srgbClr val="009900"/>
                </a:solidFill>
              </a:rPr>
              <a:t>numberOfPages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788024" y="1611957"/>
            <a:ext cx="332147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Once a constructor has been defined, the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default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 constructor Book() is not available any more.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91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Multiple </a:t>
            </a:r>
            <a:r>
              <a:rPr lang="it-IT" dirty="0" err="1" smtClean="0"/>
              <a:t>constructors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08817" y="904627"/>
            <a:ext cx="4800602" cy="507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Book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title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author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numberOfPages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9900"/>
                </a:solidFill>
              </a:rPr>
              <a:t>ISBN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Book(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tit,String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aut,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num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9900"/>
                </a:solidFill>
              </a:rPr>
              <a:t>title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tit</a:t>
            </a:r>
            <a:r>
              <a:rPr lang="it-IT" dirty="0">
                <a:solidFill>
                  <a:srgbClr val="000000"/>
                </a:solidFill>
              </a:rPr>
              <a:t>; </a:t>
            </a:r>
            <a:r>
              <a:rPr lang="it-IT" dirty="0" err="1">
                <a:solidFill>
                  <a:srgbClr val="009900"/>
                </a:solidFill>
              </a:rPr>
              <a:t>author</a:t>
            </a:r>
            <a:r>
              <a:rPr lang="it-IT" dirty="0">
                <a:solidFill>
                  <a:srgbClr val="000000"/>
                </a:solidFill>
              </a:rPr>
              <a:t> = aut;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9900"/>
                </a:solidFill>
              </a:rPr>
              <a:t>numberOfPages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num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9900"/>
                </a:solidFill>
              </a:rPr>
              <a:t>ISBN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unknown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Book(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tit,String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aut,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num,String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isbn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9900"/>
                </a:solidFill>
              </a:rPr>
              <a:t>title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tit</a:t>
            </a:r>
            <a:r>
              <a:rPr lang="it-IT" dirty="0">
                <a:solidFill>
                  <a:srgbClr val="000000"/>
                </a:solidFill>
              </a:rPr>
              <a:t>; </a:t>
            </a:r>
            <a:r>
              <a:rPr lang="it-IT" dirty="0" err="1">
                <a:solidFill>
                  <a:srgbClr val="009900"/>
                </a:solidFill>
              </a:rPr>
              <a:t>author</a:t>
            </a:r>
            <a:r>
              <a:rPr lang="it-IT" dirty="0">
                <a:solidFill>
                  <a:srgbClr val="000000"/>
                </a:solidFill>
              </a:rPr>
              <a:t> = aut;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9900"/>
                </a:solidFill>
              </a:rPr>
              <a:t>numberOfPages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num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9900"/>
                </a:solidFill>
              </a:rPr>
              <a:t>ISBN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isbn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3642537" y="3259117"/>
            <a:ext cx="527992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>
                <a:solidFill>
                  <a:srgbClr val="000000"/>
                </a:solidFill>
              </a:rPr>
              <a:t>a = </a:t>
            </a:r>
            <a:r>
              <a:rPr lang="en-US" dirty="0">
                <a:solidFill>
                  <a:srgbClr val="0000E6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Book(</a:t>
            </a:r>
            <a:r>
              <a:rPr lang="en-US" dirty="0">
                <a:solidFill>
                  <a:srgbClr val="CE7B00"/>
                </a:solidFill>
              </a:rPr>
              <a:t>"Thinking in </a:t>
            </a:r>
            <a:r>
              <a:rPr lang="en-US" dirty="0" err="1">
                <a:solidFill>
                  <a:srgbClr val="CE7B00"/>
                </a:solidFill>
              </a:rPr>
              <a:t>Java"</a:t>
            </a:r>
            <a:r>
              <a:rPr lang="en-US" dirty="0" err="1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CE7B00"/>
                </a:solidFill>
              </a:rPr>
              <a:t>"Bruce</a:t>
            </a:r>
            <a:r>
              <a:rPr lang="en-US" dirty="0">
                <a:solidFill>
                  <a:srgbClr val="CE7B00"/>
                </a:solidFill>
              </a:rPr>
              <a:t> Eckel"</a:t>
            </a:r>
            <a:r>
              <a:rPr lang="en-US" dirty="0">
                <a:solidFill>
                  <a:srgbClr val="000000"/>
                </a:solidFill>
              </a:rPr>
              <a:t>,1129</a:t>
            </a:r>
            <a:r>
              <a:rPr lang="en-US" dirty="0" smtClean="0">
                <a:solidFill>
                  <a:srgbClr val="000000"/>
                </a:solidFill>
              </a:rPr>
              <a:t>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3600508" y="5013176"/>
            <a:ext cx="536398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 smtClean="0">
                <a:solidFill>
                  <a:srgbClr val="000000"/>
                </a:solidFill>
              </a:rPr>
              <a:t>b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0000E6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Book(</a:t>
            </a:r>
            <a:r>
              <a:rPr lang="en-US" dirty="0">
                <a:solidFill>
                  <a:srgbClr val="CE7B00"/>
                </a:solidFill>
              </a:rPr>
              <a:t>"Thinking in </a:t>
            </a:r>
            <a:r>
              <a:rPr lang="en-US" dirty="0" err="1">
                <a:solidFill>
                  <a:srgbClr val="CE7B00"/>
                </a:solidFill>
              </a:rPr>
              <a:t>Java"</a:t>
            </a:r>
            <a:r>
              <a:rPr lang="en-US" dirty="0" err="1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CE7B00"/>
                </a:solidFill>
              </a:rPr>
              <a:t>"Bruce</a:t>
            </a:r>
            <a:r>
              <a:rPr lang="en-US" dirty="0">
                <a:solidFill>
                  <a:srgbClr val="CE7B00"/>
                </a:solidFill>
              </a:rPr>
              <a:t> Eckel"</a:t>
            </a:r>
            <a:r>
              <a:rPr lang="en-US" dirty="0">
                <a:solidFill>
                  <a:srgbClr val="000000"/>
                </a:solidFill>
              </a:rPr>
              <a:t>,1129,</a:t>
            </a:r>
            <a:r>
              <a:rPr lang="en-US" dirty="0">
                <a:solidFill>
                  <a:srgbClr val="CE7B00"/>
                </a:solidFill>
              </a:rPr>
              <a:t>"0-13-027363"</a:t>
            </a:r>
            <a:r>
              <a:rPr lang="en-US" dirty="0">
                <a:solidFill>
                  <a:srgbClr val="000000"/>
                </a:solidFill>
              </a:rPr>
              <a:t>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5884774" y="1052737"/>
            <a:ext cx="264766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It must be possibly to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identify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 them through the argument definition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74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147484" y="1270933"/>
            <a:ext cx="53606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 method is used to implement the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messages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that an instance (or a class) can receive.</a:t>
            </a:r>
          </a:p>
        </p:txBody>
      </p:sp>
      <p:sp>
        <p:nvSpPr>
          <p:cNvPr id="3" name="Rettangolo 2"/>
          <p:cNvSpPr/>
          <p:nvPr/>
        </p:nvSpPr>
        <p:spPr>
          <a:xfrm>
            <a:off x="1350296" y="4509120"/>
            <a:ext cx="559796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It is implemented as a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function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, specifying arguments and type of the return value.</a:t>
            </a:r>
          </a:p>
        </p:txBody>
      </p:sp>
      <p:sp>
        <p:nvSpPr>
          <p:cNvPr id="5" name="Rettangolo 4"/>
          <p:cNvSpPr/>
          <p:nvPr/>
        </p:nvSpPr>
        <p:spPr>
          <a:xfrm>
            <a:off x="4134846" y="3140968"/>
            <a:ext cx="395912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It is called by using the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dot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notation.</a:t>
            </a:r>
          </a:p>
        </p:txBody>
      </p:sp>
    </p:spTree>
    <p:extLst>
      <p:ext uri="{BB962C8B-B14F-4D97-AF65-F5344CB8AC3E}">
        <p14:creationId xmlns:p14="http://schemas.microsoft.com/office/powerpoint/2010/main" val="2939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314918" y="836712"/>
            <a:ext cx="4563169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Book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…</a:t>
            </a:r>
          </a:p>
          <a:p>
            <a:pPr defTabSz="457200" hangingPunct="0"/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getInitials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initials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CE7B00"/>
                </a:solidFill>
              </a:rPr>
              <a:t>""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for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i = 0;i &lt; </a:t>
            </a:r>
            <a:r>
              <a:rPr lang="it-IT" dirty="0" err="1">
                <a:solidFill>
                  <a:srgbClr val="009900"/>
                </a:solidFill>
              </a:rPr>
              <a:t>author</a:t>
            </a:r>
            <a:r>
              <a:rPr lang="it-IT" dirty="0" err="1">
                <a:solidFill>
                  <a:srgbClr val="000000"/>
                </a:solidFill>
              </a:rPr>
              <a:t>.length</a:t>
            </a:r>
            <a:r>
              <a:rPr lang="it-IT" dirty="0">
                <a:solidFill>
                  <a:srgbClr val="000000"/>
                </a:solidFill>
              </a:rPr>
              <a:t>();i++)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E6"/>
                </a:solidFill>
              </a:rPr>
              <a:t>char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currentChar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9900"/>
                </a:solidFill>
              </a:rPr>
              <a:t>author</a:t>
            </a:r>
            <a:r>
              <a:rPr lang="it-IT" dirty="0" err="1">
                <a:solidFill>
                  <a:srgbClr val="000000"/>
                </a:solidFill>
              </a:rPr>
              <a:t>.charAt</a:t>
            </a:r>
            <a:r>
              <a:rPr lang="it-IT" dirty="0">
                <a:solidFill>
                  <a:srgbClr val="000000"/>
                </a:solidFill>
              </a:rPr>
              <a:t>(i);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E6"/>
                </a:solidFill>
              </a:rPr>
              <a:t>if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 err="1">
                <a:solidFill>
                  <a:srgbClr val="000000"/>
                </a:solidFill>
              </a:rPr>
              <a:t>currentChar</a:t>
            </a:r>
            <a:r>
              <a:rPr lang="it-IT" dirty="0">
                <a:solidFill>
                  <a:srgbClr val="000000"/>
                </a:solidFill>
              </a:rPr>
              <a:t> &gt;= </a:t>
            </a:r>
            <a:r>
              <a:rPr lang="it-IT" dirty="0" smtClean="0">
                <a:solidFill>
                  <a:srgbClr val="000000"/>
                </a:solidFill>
              </a:rPr>
              <a:t>'A' </a:t>
            </a:r>
            <a:r>
              <a:rPr lang="it-IT" dirty="0">
                <a:solidFill>
                  <a:srgbClr val="000000"/>
                </a:solidFill>
              </a:rPr>
              <a:t>&amp;&amp; </a:t>
            </a:r>
            <a:r>
              <a:rPr lang="it-IT" dirty="0" err="1">
                <a:solidFill>
                  <a:srgbClr val="000000"/>
                </a:solidFill>
              </a:rPr>
              <a:t>currentChar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&lt;='Z')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00"/>
                </a:solidFill>
              </a:rPr>
              <a:t>initials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initials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 err="1">
                <a:solidFill>
                  <a:srgbClr val="000000"/>
                </a:solidFill>
              </a:rPr>
              <a:t>currentChar</a:t>
            </a:r>
            <a:r>
              <a:rPr lang="it-IT" dirty="0">
                <a:solidFill>
                  <a:srgbClr val="000000"/>
                </a:solidFill>
              </a:rPr>
              <a:t> + '</a:t>
            </a:r>
            <a:r>
              <a:rPr lang="it-IT" dirty="0" smtClean="0">
                <a:solidFill>
                  <a:srgbClr val="000000"/>
                </a:solidFill>
              </a:rPr>
              <a:t>.';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return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initials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5159137" y="861094"/>
            <a:ext cx="358491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>
                <a:solidFill>
                  <a:srgbClr val="000000"/>
                </a:solidFill>
              </a:rPr>
              <a:t>b = </a:t>
            </a:r>
            <a:r>
              <a:rPr lang="en-US" dirty="0">
                <a:solidFill>
                  <a:srgbClr val="0000E6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Book(</a:t>
            </a:r>
            <a:r>
              <a:rPr lang="en-US" dirty="0">
                <a:solidFill>
                  <a:srgbClr val="CE7B00"/>
                </a:solidFill>
              </a:rPr>
              <a:t>"Thinking in Java</a:t>
            </a:r>
            <a:r>
              <a:rPr lang="en-US" dirty="0" smtClean="0">
                <a:solidFill>
                  <a:srgbClr val="CE7B00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</a:p>
          <a:p>
            <a:pPr defTabSz="457200" hangingPunct="0"/>
            <a:r>
              <a:rPr lang="en-US" dirty="0" smtClean="0">
                <a:solidFill>
                  <a:srgbClr val="CE7B00"/>
                </a:solidFill>
              </a:rPr>
              <a:t>"</a:t>
            </a:r>
            <a:r>
              <a:rPr lang="en-US" dirty="0">
                <a:solidFill>
                  <a:srgbClr val="CE7B00"/>
                </a:solidFill>
              </a:rPr>
              <a:t>Bruce Eckel"</a:t>
            </a:r>
            <a:r>
              <a:rPr lang="en-US" dirty="0">
                <a:solidFill>
                  <a:srgbClr val="000000"/>
                </a:solidFill>
              </a:rPr>
              <a:t>,1129);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 smtClean="0">
                <a:solidFill>
                  <a:srgbClr val="000000"/>
                </a:solidFill>
              </a:rPr>
              <a:t>System.out.println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b.getInitials</a:t>
            </a:r>
            <a:r>
              <a:rPr lang="en-US" dirty="0" smtClean="0">
                <a:solidFill>
                  <a:srgbClr val="000000"/>
                </a:solidFill>
              </a:rPr>
              <a:t>());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303735" y="4814183"/>
            <a:ext cx="3355131" cy="90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 smtClean="0"/>
              <a:t>Initials</a:t>
            </a:r>
            <a:r>
              <a:rPr lang="en-US" dirty="0"/>
              <a:t>: B.E.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5177126" y="4611044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prstClr val="black"/>
                </a:solidFill>
              </a:rPr>
              <a:t>b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6172879" y="3308812"/>
            <a:ext cx="2448272" cy="289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grpSp>
        <p:nvGrpSpPr>
          <p:cNvPr id="45" name="Gruppo 44"/>
          <p:cNvGrpSpPr/>
          <p:nvPr/>
        </p:nvGrpSpPr>
        <p:grpSpPr>
          <a:xfrm>
            <a:off x="6296958" y="3272807"/>
            <a:ext cx="2193646" cy="729373"/>
            <a:chOff x="5402690" y="4190115"/>
            <a:chExt cx="2193646" cy="729373"/>
          </a:xfrm>
        </p:grpSpPr>
        <p:sp>
          <p:nvSpPr>
            <p:cNvPr id="46" name="Rettangolo 45"/>
            <p:cNvSpPr/>
            <p:nvPr/>
          </p:nvSpPr>
          <p:spPr>
            <a:xfrm>
              <a:off x="5436096" y="4559447"/>
              <a:ext cx="2160240" cy="3600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prstClr val="black"/>
                  </a:solidFill>
                </a:rPr>
                <a:t>«</a:t>
              </a:r>
              <a:r>
                <a:rPr lang="it-IT" dirty="0" err="1" smtClean="0">
                  <a:solidFill>
                    <a:prstClr val="black"/>
                  </a:solidFill>
                </a:rPr>
                <a:t>Thinking</a:t>
              </a:r>
              <a:r>
                <a:rPr lang="it-IT" dirty="0" smtClean="0">
                  <a:solidFill>
                    <a:prstClr val="black"/>
                  </a:solidFill>
                </a:rPr>
                <a:t> in Java»</a:t>
              </a:r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5402690" y="4190115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>
                  <a:solidFill>
                    <a:prstClr val="black"/>
                  </a:solidFill>
                </a:rPr>
                <a:t>title</a:t>
              </a:r>
              <a:endParaRPr lang="it-IT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6296958" y="4010815"/>
            <a:ext cx="2160240" cy="731044"/>
            <a:chOff x="5436096" y="4692500"/>
            <a:chExt cx="2160240" cy="731044"/>
          </a:xfrm>
        </p:grpSpPr>
        <p:sp>
          <p:nvSpPr>
            <p:cNvPr id="49" name="Rettangolo 48"/>
            <p:cNvSpPr/>
            <p:nvPr/>
          </p:nvSpPr>
          <p:spPr>
            <a:xfrm>
              <a:off x="5436096" y="5063503"/>
              <a:ext cx="2160240" cy="3600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prstClr val="black"/>
                  </a:solidFill>
                </a:rPr>
                <a:t>«Bruce </a:t>
              </a:r>
              <a:r>
                <a:rPr lang="it-IT" dirty="0" err="1" smtClean="0">
                  <a:solidFill>
                    <a:prstClr val="black"/>
                  </a:solidFill>
                </a:rPr>
                <a:t>Eckel</a:t>
              </a:r>
              <a:r>
                <a:rPr lang="it-IT" dirty="0" smtClean="0">
                  <a:solidFill>
                    <a:prstClr val="black"/>
                  </a:solidFill>
                </a:rPr>
                <a:t>»</a:t>
              </a:r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50" name="CasellaDiTesto 49"/>
            <p:cNvSpPr txBox="1"/>
            <p:nvPr/>
          </p:nvSpPr>
          <p:spPr>
            <a:xfrm>
              <a:off x="5436096" y="469250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>
                  <a:solidFill>
                    <a:prstClr val="black"/>
                  </a:solidFill>
                </a:rPr>
                <a:t>author</a:t>
              </a:r>
              <a:endParaRPr lang="it-IT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296958" y="4741859"/>
            <a:ext cx="2187106" cy="724309"/>
            <a:chOff x="5409230" y="5188967"/>
            <a:chExt cx="2187106" cy="724309"/>
          </a:xfrm>
        </p:grpSpPr>
        <p:sp>
          <p:nvSpPr>
            <p:cNvPr id="52" name="Rettangolo 51"/>
            <p:cNvSpPr/>
            <p:nvPr/>
          </p:nvSpPr>
          <p:spPr>
            <a:xfrm>
              <a:off x="5436096" y="5553235"/>
              <a:ext cx="2160240" cy="3600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prstClr val="black"/>
                  </a:solidFill>
                </a:rPr>
                <a:t>1129</a:t>
              </a:r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53" name="CasellaDiTesto 52"/>
            <p:cNvSpPr txBox="1"/>
            <p:nvPr/>
          </p:nvSpPr>
          <p:spPr>
            <a:xfrm>
              <a:off x="5409230" y="5188967"/>
              <a:ext cx="1689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prstClr val="black"/>
                  </a:solidFill>
                </a:rPr>
                <a:t>n</a:t>
              </a:r>
              <a:r>
                <a:rPr lang="it-IT" dirty="0" err="1" smtClean="0">
                  <a:solidFill>
                    <a:prstClr val="black"/>
                  </a:solidFill>
                </a:rPr>
                <a:t>umberOfPages</a:t>
              </a:r>
              <a:endParaRPr lang="it-IT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54" name="Connettore 2 53"/>
          <p:cNvCxnSpPr>
            <a:stCxn id="43" idx="3"/>
            <a:endCxn id="44" idx="1"/>
          </p:cNvCxnSpPr>
          <p:nvPr/>
        </p:nvCxnSpPr>
        <p:spPr>
          <a:xfrm>
            <a:off x="5537166" y="4755060"/>
            <a:ext cx="6357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uppo 60"/>
          <p:cNvGrpSpPr/>
          <p:nvPr/>
        </p:nvGrpSpPr>
        <p:grpSpPr>
          <a:xfrm>
            <a:off x="6296958" y="5382402"/>
            <a:ext cx="2187106" cy="724309"/>
            <a:chOff x="5409230" y="5188967"/>
            <a:chExt cx="2187106" cy="724309"/>
          </a:xfrm>
        </p:grpSpPr>
        <p:sp>
          <p:nvSpPr>
            <p:cNvPr id="62" name="Rettangolo 61"/>
            <p:cNvSpPr/>
            <p:nvPr/>
          </p:nvSpPr>
          <p:spPr>
            <a:xfrm>
              <a:off x="5436096" y="5553235"/>
              <a:ext cx="2160240" cy="3600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prstClr val="black"/>
                  </a:solidFill>
                </a:rPr>
                <a:t>«</a:t>
              </a:r>
              <a:r>
                <a:rPr lang="it-IT" dirty="0" err="1" smtClean="0">
                  <a:solidFill>
                    <a:prstClr val="black"/>
                  </a:solidFill>
                </a:rPr>
                <a:t>unknown</a:t>
              </a:r>
              <a:r>
                <a:rPr lang="it-IT" dirty="0" smtClean="0">
                  <a:solidFill>
                    <a:prstClr val="black"/>
                  </a:solidFill>
                </a:rPr>
                <a:t>»</a:t>
              </a:r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63" name="CasellaDiTesto 62"/>
            <p:cNvSpPr txBox="1"/>
            <p:nvPr/>
          </p:nvSpPr>
          <p:spPr>
            <a:xfrm>
              <a:off x="5409230" y="5188967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>
                  <a:solidFill>
                    <a:prstClr val="black"/>
                  </a:solidFill>
                </a:rPr>
                <a:t>isbn</a:t>
              </a:r>
              <a:endParaRPr lang="it-IT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2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and equivalence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296863" y="726631"/>
            <a:ext cx="6003329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ExampleBooks6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Book b1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Book(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Thinking</a:t>
            </a:r>
            <a:r>
              <a:rPr lang="it-IT" dirty="0">
                <a:solidFill>
                  <a:srgbClr val="CE7B00"/>
                </a:solidFill>
              </a:rPr>
              <a:t> in </a:t>
            </a:r>
            <a:r>
              <a:rPr lang="it-IT" dirty="0" err="1">
                <a:solidFill>
                  <a:srgbClr val="CE7B00"/>
                </a:solidFill>
              </a:rPr>
              <a:t>Java"</a:t>
            </a:r>
            <a:r>
              <a:rPr lang="it-IT" dirty="0" err="1">
                <a:solidFill>
                  <a:srgbClr val="000000"/>
                </a:solidFill>
              </a:rPr>
              <a:t>,</a:t>
            </a:r>
            <a:r>
              <a:rPr lang="it-IT" dirty="0" err="1">
                <a:solidFill>
                  <a:srgbClr val="CE7B00"/>
                </a:solidFill>
              </a:rPr>
              <a:t>"Bruce</a:t>
            </a:r>
            <a:r>
              <a:rPr lang="it-IT" dirty="0">
                <a:solidFill>
                  <a:srgbClr val="CE7B00"/>
                </a:solidFill>
              </a:rPr>
              <a:t> Eckel"</a:t>
            </a:r>
            <a:r>
              <a:rPr lang="it-IT" dirty="0">
                <a:solidFill>
                  <a:srgbClr val="000000"/>
                </a:solidFill>
              </a:rPr>
              <a:t>,1129);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Book b2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Book(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Thinking</a:t>
            </a:r>
            <a:r>
              <a:rPr lang="it-IT" dirty="0">
                <a:solidFill>
                  <a:srgbClr val="CE7B00"/>
                </a:solidFill>
              </a:rPr>
              <a:t> in </a:t>
            </a:r>
            <a:r>
              <a:rPr lang="it-IT" dirty="0" err="1">
                <a:solidFill>
                  <a:srgbClr val="CE7B00"/>
                </a:solidFill>
              </a:rPr>
              <a:t>Java"</a:t>
            </a:r>
            <a:r>
              <a:rPr lang="it-IT" dirty="0" err="1">
                <a:solidFill>
                  <a:srgbClr val="000000"/>
                </a:solidFill>
              </a:rPr>
              <a:t>,</a:t>
            </a:r>
            <a:r>
              <a:rPr lang="it-IT" dirty="0" err="1">
                <a:solidFill>
                  <a:srgbClr val="CE7B00"/>
                </a:solidFill>
              </a:rPr>
              <a:t>"Bruce</a:t>
            </a:r>
            <a:r>
              <a:rPr lang="it-IT" dirty="0">
                <a:solidFill>
                  <a:srgbClr val="CE7B00"/>
                </a:solidFill>
              </a:rPr>
              <a:t> Eckel"</a:t>
            </a:r>
            <a:r>
              <a:rPr lang="it-IT" dirty="0">
                <a:solidFill>
                  <a:srgbClr val="000000"/>
                </a:solidFill>
              </a:rPr>
              <a:t>,1129);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if</a:t>
            </a:r>
            <a:r>
              <a:rPr lang="it-IT" dirty="0">
                <a:solidFill>
                  <a:srgbClr val="000000"/>
                </a:solidFill>
              </a:rPr>
              <a:t> (b1 == b2)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 smtClean="0">
                <a:solidFill>
                  <a:srgbClr val="000000"/>
                </a:solidFill>
              </a:rPr>
              <a:t>(</a:t>
            </a:r>
            <a:r>
              <a:rPr lang="it-IT" dirty="0" smtClean="0">
                <a:solidFill>
                  <a:srgbClr val="CE7B00"/>
                </a:solidFill>
              </a:rPr>
              <a:t>«</a:t>
            </a:r>
            <a:r>
              <a:rPr lang="it-IT" dirty="0" err="1" smtClean="0">
                <a:solidFill>
                  <a:srgbClr val="CE7B00"/>
                </a:solidFill>
              </a:rPr>
              <a:t>Same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else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 smtClean="0">
                <a:solidFill>
                  <a:srgbClr val="000000"/>
                </a:solidFill>
              </a:rPr>
              <a:t>(</a:t>
            </a:r>
            <a:r>
              <a:rPr lang="it-IT" dirty="0" smtClean="0">
                <a:solidFill>
                  <a:srgbClr val="CE7B00"/>
                </a:solidFill>
              </a:rPr>
              <a:t>«</a:t>
            </a:r>
            <a:r>
              <a:rPr lang="it-IT" dirty="0" err="1" smtClean="0">
                <a:solidFill>
                  <a:srgbClr val="CE7B00"/>
                </a:solidFill>
              </a:rPr>
              <a:t>Different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444208" y="2276792"/>
            <a:ext cx="2699792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$ java ExampleBooks6</a:t>
            </a:r>
          </a:p>
          <a:p>
            <a:r>
              <a:rPr lang="en-US" dirty="0" smtClean="0"/>
              <a:t>Different</a:t>
            </a:r>
            <a:endParaRPr lang="en-US" dirty="0"/>
          </a:p>
        </p:txBody>
      </p:sp>
      <p:grpSp>
        <p:nvGrpSpPr>
          <p:cNvPr id="60" name="Gruppo 59"/>
          <p:cNvGrpSpPr/>
          <p:nvPr/>
        </p:nvGrpSpPr>
        <p:grpSpPr>
          <a:xfrm>
            <a:off x="296863" y="4319521"/>
            <a:ext cx="3496306" cy="1857203"/>
            <a:chOff x="5124845" y="3272807"/>
            <a:chExt cx="3496306" cy="1857203"/>
          </a:xfrm>
        </p:grpSpPr>
        <p:sp>
          <p:nvSpPr>
            <p:cNvPr id="31" name="Rettangolo 30"/>
            <p:cNvSpPr/>
            <p:nvPr/>
          </p:nvSpPr>
          <p:spPr>
            <a:xfrm>
              <a:off x="5124845" y="4068305"/>
              <a:ext cx="517678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prstClr val="black"/>
                  </a:solidFill>
                </a:rPr>
                <a:t>b1</a:t>
              </a:r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6172879" y="3308812"/>
              <a:ext cx="2448272" cy="18211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prstClr val="black"/>
                </a:solidFill>
              </a:endParaRPr>
            </a:p>
          </p:txBody>
        </p:sp>
        <p:grpSp>
          <p:nvGrpSpPr>
            <p:cNvPr id="33" name="Gruppo 32"/>
            <p:cNvGrpSpPr/>
            <p:nvPr/>
          </p:nvGrpSpPr>
          <p:grpSpPr>
            <a:xfrm>
              <a:off x="6296958" y="3272807"/>
              <a:ext cx="2193646" cy="729373"/>
              <a:chOff x="5402690" y="4190115"/>
              <a:chExt cx="2193646" cy="729373"/>
            </a:xfrm>
          </p:grpSpPr>
          <p:sp>
            <p:nvSpPr>
              <p:cNvPr id="34" name="Rettangolo 33"/>
              <p:cNvSpPr/>
              <p:nvPr/>
            </p:nvSpPr>
            <p:spPr>
              <a:xfrm>
                <a:off x="5436096" y="4559447"/>
                <a:ext cx="2160240" cy="36004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>
                    <a:solidFill>
                      <a:prstClr val="black"/>
                    </a:solidFill>
                  </a:rPr>
                  <a:t>«</a:t>
                </a:r>
                <a:r>
                  <a:rPr lang="it-IT" dirty="0" err="1" smtClean="0">
                    <a:solidFill>
                      <a:prstClr val="black"/>
                    </a:solidFill>
                  </a:rPr>
                  <a:t>Thinking</a:t>
                </a:r>
                <a:r>
                  <a:rPr lang="it-IT" dirty="0" smtClean="0">
                    <a:solidFill>
                      <a:prstClr val="black"/>
                    </a:solidFill>
                  </a:rPr>
                  <a:t> in Java»</a:t>
                </a:r>
                <a:endParaRPr lang="it-IT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CasellaDiTesto 34"/>
              <p:cNvSpPr txBox="1"/>
              <p:nvPr/>
            </p:nvSpPr>
            <p:spPr>
              <a:xfrm>
                <a:off x="5402690" y="4190115"/>
                <a:ext cx="559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err="1" smtClean="0">
                    <a:solidFill>
                      <a:prstClr val="black"/>
                    </a:solidFill>
                  </a:rPr>
                  <a:t>title</a:t>
                </a:r>
                <a:endParaRPr lang="it-IT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6" name="Gruppo 35"/>
            <p:cNvGrpSpPr/>
            <p:nvPr/>
          </p:nvGrpSpPr>
          <p:grpSpPr>
            <a:xfrm>
              <a:off x="6296958" y="4010815"/>
              <a:ext cx="2160240" cy="731044"/>
              <a:chOff x="5436096" y="4692500"/>
              <a:chExt cx="2160240" cy="731044"/>
            </a:xfrm>
          </p:grpSpPr>
          <p:sp>
            <p:nvSpPr>
              <p:cNvPr id="37" name="Rettangolo 36"/>
              <p:cNvSpPr/>
              <p:nvPr/>
            </p:nvSpPr>
            <p:spPr>
              <a:xfrm>
                <a:off x="5436096" y="5063503"/>
                <a:ext cx="2160240" cy="36004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>
                    <a:solidFill>
                      <a:prstClr val="black"/>
                    </a:solidFill>
                  </a:rPr>
                  <a:t>«Bruce </a:t>
                </a:r>
                <a:r>
                  <a:rPr lang="it-IT" dirty="0" err="1" smtClean="0">
                    <a:solidFill>
                      <a:prstClr val="black"/>
                    </a:solidFill>
                  </a:rPr>
                  <a:t>Eckel</a:t>
                </a:r>
                <a:r>
                  <a:rPr lang="it-IT" dirty="0" smtClean="0">
                    <a:solidFill>
                      <a:prstClr val="black"/>
                    </a:solidFill>
                  </a:rPr>
                  <a:t>»</a:t>
                </a:r>
                <a:endParaRPr lang="it-IT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CasellaDiTesto 37"/>
              <p:cNvSpPr txBox="1"/>
              <p:nvPr/>
            </p:nvSpPr>
            <p:spPr>
              <a:xfrm>
                <a:off x="5436096" y="4692500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err="1" smtClean="0">
                    <a:solidFill>
                      <a:prstClr val="black"/>
                    </a:solidFill>
                  </a:rPr>
                  <a:t>author</a:t>
                </a:r>
                <a:endParaRPr lang="it-IT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42" name="Connettore 2 41"/>
            <p:cNvCxnSpPr>
              <a:stCxn id="31" idx="3"/>
              <a:endCxn id="32" idx="1"/>
            </p:cNvCxnSpPr>
            <p:nvPr/>
          </p:nvCxnSpPr>
          <p:spPr>
            <a:xfrm>
              <a:off x="5642523" y="4212321"/>
              <a:ext cx="530356" cy="70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sellaDiTesto 45"/>
            <p:cNvSpPr txBox="1"/>
            <p:nvPr/>
          </p:nvSpPr>
          <p:spPr>
            <a:xfrm>
              <a:off x="6296958" y="476067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prstClr val="black"/>
                  </a:solidFill>
                </a:rPr>
                <a:t>…</a:t>
              </a:r>
              <a:endParaRPr lang="it-IT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9" name="Gruppo 78"/>
          <p:cNvGrpSpPr/>
          <p:nvPr/>
        </p:nvGrpSpPr>
        <p:grpSpPr>
          <a:xfrm>
            <a:off x="3923928" y="4319521"/>
            <a:ext cx="3473087" cy="1857203"/>
            <a:chOff x="3923928" y="4368793"/>
            <a:chExt cx="3473087" cy="1857203"/>
          </a:xfrm>
        </p:grpSpPr>
        <p:sp>
          <p:nvSpPr>
            <p:cNvPr id="65" name="CasellaDiTesto 64"/>
            <p:cNvSpPr txBox="1"/>
            <p:nvPr/>
          </p:nvSpPr>
          <p:spPr>
            <a:xfrm>
              <a:off x="4920422" y="570426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prstClr val="black"/>
                  </a:solidFill>
                </a:rPr>
                <a:t>…</a:t>
              </a:r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66" name="Rettangolo 65"/>
            <p:cNvSpPr/>
            <p:nvPr/>
          </p:nvSpPr>
          <p:spPr>
            <a:xfrm>
              <a:off x="3923928" y="5164291"/>
              <a:ext cx="494459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prstClr val="black"/>
                  </a:solidFill>
                </a:rPr>
                <a:t>b2</a:t>
              </a:r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948743" y="4404798"/>
              <a:ext cx="2448272" cy="18211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prstClr val="black"/>
                </a:solidFill>
              </a:endParaRPr>
            </a:p>
          </p:txBody>
        </p:sp>
        <p:grpSp>
          <p:nvGrpSpPr>
            <p:cNvPr id="68" name="Gruppo 67"/>
            <p:cNvGrpSpPr/>
            <p:nvPr/>
          </p:nvGrpSpPr>
          <p:grpSpPr>
            <a:xfrm>
              <a:off x="5072822" y="4368793"/>
              <a:ext cx="2193646" cy="729373"/>
              <a:chOff x="5402690" y="4190115"/>
              <a:chExt cx="2193646" cy="729373"/>
            </a:xfrm>
          </p:grpSpPr>
          <p:sp>
            <p:nvSpPr>
              <p:cNvPr id="69" name="Rettangolo 68"/>
              <p:cNvSpPr/>
              <p:nvPr/>
            </p:nvSpPr>
            <p:spPr>
              <a:xfrm>
                <a:off x="5436096" y="4559447"/>
                <a:ext cx="2160240" cy="36004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>
                    <a:solidFill>
                      <a:prstClr val="black"/>
                    </a:solidFill>
                  </a:rPr>
                  <a:t>«</a:t>
                </a:r>
                <a:r>
                  <a:rPr lang="it-IT" dirty="0" err="1" smtClean="0">
                    <a:solidFill>
                      <a:prstClr val="black"/>
                    </a:solidFill>
                  </a:rPr>
                  <a:t>Thinking</a:t>
                </a:r>
                <a:r>
                  <a:rPr lang="it-IT" dirty="0" smtClean="0">
                    <a:solidFill>
                      <a:prstClr val="black"/>
                    </a:solidFill>
                  </a:rPr>
                  <a:t> in Java»</a:t>
                </a:r>
                <a:endParaRPr lang="it-IT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CasellaDiTesto 69"/>
              <p:cNvSpPr txBox="1"/>
              <p:nvPr/>
            </p:nvSpPr>
            <p:spPr>
              <a:xfrm>
                <a:off x="5402690" y="4190115"/>
                <a:ext cx="559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err="1" smtClean="0">
                    <a:solidFill>
                      <a:prstClr val="black"/>
                    </a:solidFill>
                  </a:rPr>
                  <a:t>title</a:t>
                </a:r>
                <a:endParaRPr lang="it-IT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" name="Gruppo 70"/>
            <p:cNvGrpSpPr/>
            <p:nvPr/>
          </p:nvGrpSpPr>
          <p:grpSpPr>
            <a:xfrm>
              <a:off x="5072822" y="5106801"/>
              <a:ext cx="2160240" cy="731044"/>
              <a:chOff x="5436096" y="4692500"/>
              <a:chExt cx="2160240" cy="731044"/>
            </a:xfrm>
          </p:grpSpPr>
          <p:sp>
            <p:nvSpPr>
              <p:cNvPr id="72" name="Rettangolo 71"/>
              <p:cNvSpPr/>
              <p:nvPr/>
            </p:nvSpPr>
            <p:spPr>
              <a:xfrm>
                <a:off x="5436096" y="5063503"/>
                <a:ext cx="2160240" cy="36004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>
                    <a:solidFill>
                      <a:prstClr val="black"/>
                    </a:solidFill>
                  </a:rPr>
                  <a:t>«Bruce </a:t>
                </a:r>
                <a:r>
                  <a:rPr lang="it-IT" dirty="0" err="1" smtClean="0">
                    <a:solidFill>
                      <a:prstClr val="black"/>
                    </a:solidFill>
                  </a:rPr>
                  <a:t>Eckel</a:t>
                </a:r>
                <a:r>
                  <a:rPr lang="it-IT" dirty="0" smtClean="0">
                    <a:solidFill>
                      <a:prstClr val="black"/>
                    </a:solidFill>
                  </a:rPr>
                  <a:t>»</a:t>
                </a:r>
                <a:endParaRPr lang="it-IT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CasellaDiTesto 72"/>
              <p:cNvSpPr txBox="1"/>
              <p:nvPr/>
            </p:nvSpPr>
            <p:spPr>
              <a:xfrm>
                <a:off x="5436096" y="4692500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err="1" smtClean="0">
                    <a:solidFill>
                      <a:prstClr val="black"/>
                    </a:solidFill>
                  </a:rPr>
                  <a:t>author</a:t>
                </a:r>
                <a:endParaRPr lang="it-IT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74" name="Connettore 2 73"/>
            <p:cNvCxnSpPr>
              <a:stCxn id="66" idx="3"/>
              <a:endCxn id="67" idx="1"/>
            </p:cNvCxnSpPr>
            <p:nvPr/>
          </p:nvCxnSpPr>
          <p:spPr>
            <a:xfrm>
              <a:off x="4418387" y="5308307"/>
              <a:ext cx="530356" cy="70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sellaDiTesto 74"/>
            <p:cNvSpPr txBox="1"/>
            <p:nvPr/>
          </p:nvSpPr>
          <p:spPr>
            <a:xfrm>
              <a:off x="5072822" y="585666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prstClr val="black"/>
                  </a:solidFill>
                </a:rPr>
                <a:t>…</a:t>
              </a:r>
              <a:endParaRPr lang="it-IT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5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and equivalence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296863" y="732760"/>
            <a:ext cx="6003329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>
                <a:solidFill>
                  <a:srgbClr val="0000E6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ExampleBooks6a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E6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E6"/>
                </a:solidFill>
              </a:rPr>
              <a:t>static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E6"/>
                </a:solidFill>
              </a:rPr>
              <a:t>void</a:t>
            </a:r>
            <a:r>
              <a:rPr lang="en-US" dirty="0">
                <a:solidFill>
                  <a:srgbClr val="000000"/>
                </a:solidFill>
              </a:rPr>
              <a:t> main(String[] </a:t>
            </a:r>
            <a:r>
              <a:rPr lang="en-US" dirty="0" err="1">
                <a:solidFill>
                  <a:srgbClr val="000000"/>
                </a:solidFill>
              </a:rPr>
              <a:t>args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Book b1 = </a:t>
            </a:r>
            <a:r>
              <a:rPr lang="en-US" dirty="0">
                <a:solidFill>
                  <a:srgbClr val="0000E6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Book(</a:t>
            </a:r>
            <a:r>
              <a:rPr lang="en-US" dirty="0">
                <a:solidFill>
                  <a:srgbClr val="CE7B00"/>
                </a:solidFill>
              </a:rPr>
              <a:t>"Thinking in </a:t>
            </a:r>
            <a:r>
              <a:rPr lang="en-US" dirty="0" err="1">
                <a:solidFill>
                  <a:srgbClr val="CE7B00"/>
                </a:solidFill>
              </a:rPr>
              <a:t>Java"</a:t>
            </a:r>
            <a:r>
              <a:rPr lang="en-US" dirty="0" err="1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CE7B00"/>
                </a:solidFill>
              </a:rPr>
              <a:t>"Bruce</a:t>
            </a:r>
            <a:r>
              <a:rPr lang="en-US" dirty="0">
                <a:solidFill>
                  <a:srgbClr val="CE7B00"/>
                </a:solidFill>
              </a:rPr>
              <a:t> Eckel"</a:t>
            </a:r>
            <a:r>
              <a:rPr lang="en-US" dirty="0">
                <a:solidFill>
                  <a:srgbClr val="000000"/>
                </a:solidFill>
              </a:rPr>
              <a:t>,1129);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Book b2 = b1;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E6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(b1 == b2)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</a:t>
            </a:r>
            <a:r>
              <a:rPr lang="en-US" dirty="0" err="1">
                <a:solidFill>
                  <a:srgbClr val="000000"/>
                </a:solidFill>
              </a:rPr>
              <a:t>System.</a:t>
            </a:r>
            <a:r>
              <a:rPr lang="en-US" dirty="0" err="1">
                <a:solidFill>
                  <a:srgbClr val="009900"/>
                </a:solidFill>
              </a:rPr>
              <a:t>out</a:t>
            </a:r>
            <a:r>
              <a:rPr lang="en-US" dirty="0" err="1">
                <a:solidFill>
                  <a:srgbClr val="000000"/>
                </a:solidFill>
              </a:rPr>
              <a:t>.println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CE7B00"/>
                </a:solidFill>
              </a:rPr>
              <a:t>“Same</a:t>
            </a:r>
            <a:r>
              <a:rPr lang="en-US" dirty="0">
                <a:solidFill>
                  <a:srgbClr val="CE7B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E6"/>
                </a:solidFill>
              </a:rPr>
              <a:t>else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</a:t>
            </a:r>
            <a:r>
              <a:rPr lang="en-US" dirty="0" err="1">
                <a:solidFill>
                  <a:srgbClr val="000000"/>
                </a:solidFill>
              </a:rPr>
              <a:t>System.</a:t>
            </a:r>
            <a:r>
              <a:rPr lang="en-US" dirty="0" err="1">
                <a:solidFill>
                  <a:srgbClr val="009900"/>
                </a:solidFill>
              </a:rPr>
              <a:t>out</a:t>
            </a:r>
            <a:r>
              <a:rPr lang="en-US" dirty="0" err="1">
                <a:solidFill>
                  <a:srgbClr val="000000"/>
                </a:solidFill>
              </a:rPr>
              <a:t>.println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CE7B00"/>
                </a:solidFill>
              </a:rPr>
              <a:t>“Different</a:t>
            </a:r>
            <a:r>
              <a:rPr lang="en-US" dirty="0">
                <a:solidFill>
                  <a:srgbClr val="CE7B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6481631" y="2204864"/>
            <a:ext cx="3024336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$ java ExampleBooks6a</a:t>
            </a:r>
          </a:p>
          <a:p>
            <a:r>
              <a:rPr lang="en-US" dirty="0" smtClean="0"/>
              <a:t>Same</a:t>
            </a:r>
            <a:endParaRPr lang="en-US" dirty="0"/>
          </a:p>
        </p:txBody>
      </p:sp>
      <p:grpSp>
        <p:nvGrpSpPr>
          <p:cNvPr id="21" name="Gruppo 20"/>
          <p:cNvGrpSpPr/>
          <p:nvPr/>
        </p:nvGrpSpPr>
        <p:grpSpPr>
          <a:xfrm>
            <a:off x="296863" y="4319521"/>
            <a:ext cx="3496306" cy="1857203"/>
            <a:chOff x="5124845" y="3272807"/>
            <a:chExt cx="3496306" cy="1857203"/>
          </a:xfrm>
        </p:grpSpPr>
        <p:sp>
          <p:nvSpPr>
            <p:cNvPr id="22" name="Rettangolo 21"/>
            <p:cNvSpPr/>
            <p:nvPr/>
          </p:nvSpPr>
          <p:spPr>
            <a:xfrm>
              <a:off x="5124845" y="4068305"/>
              <a:ext cx="517678" cy="2880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prstClr val="black"/>
                  </a:solidFill>
                </a:rPr>
                <a:t>b1</a:t>
              </a:r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6172879" y="3308812"/>
              <a:ext cx="2448272" cy="18211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6296958" y="3272807"/>
              <a:ext cx="2193646" cy="729373"/>
              <a:chOff x="5402690" y="4190115"/>
              <a:chExt cx="2193646" cy="729373"/>
            </a:xfrm>
          </p:grpSpPr>
          <p:sp>
            <p:nvSpPr>
              <p:cNvPr id="47" name="Rettangolo 46"/>
              <p:cNvSpPr/>
              <p:nvPr/>
            </p:nvSpPr>
            <p:spPr>
              <a:xfrm>
                <a:off x="5436096" y="4559447"/>
                <a:ext cx="2160240" cy="36004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>
                    <a:solidFill>
                      <a:prstClr val="black"/>
                    </a:solidFill>
                  </a:rPr>
                  <a:t>«</a:t>
                </a:r>
                <a:r>
                  <a:rPr lang="it-IT" dirty="0" err="1" smtClean="0">
                    <a:solidFill>
                      <a:prstClr val="black"/>
                    </a:solidFill>
                  </a:rPr>
                  <a:t>Thinking</a:t>
                </a:r>
                <a:r>
                  <a:rPr lang="it-IT" dirty="0" smtClean="0">
                    <a:solidFill>
                      <a:prstClr val="black"/>
                    </a:solidFill>
                  </a:rPr>
                  <a:t> in Java»</a:t>
                </a:r>
                <a:endParaRPr lang="it-IT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CasellaDiTesto 47"/>
              <p:cNvSpPr txBox="1"/>
              <p:nvPr/>
            </p:nvSpPr>
            <p:spPr>
              <a:xfrm>
                <a:off x="5402690" y="4190115"/>
                <a:ext cx="559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err="1" smtClean="0">
                    <a:solidFill>
                      <a:prstClr val="black"/>
                    </a:solidFill>
                  </a:rPr>
                  <a:t>title</a:t>
                </a:r>
                <a:endParaRPr lang="it-IT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uppo 24"/>
            <p:cNvGrpSpPr/>
            <p:nvPr/>
          </p:nvGrpSpPr>
          <p:grpSpPr>
            <a:xfrm>
              <a:off x="6296958" y="4010815"/>
              <a:ext cx="2160240" cy="731044"/>
              <a:chOff x="5436096" y="4692500"/>
              <a:chExt cx="2160240" cy="731044"/>
            </a:xfrm>
          </p:grpSpPr>
          <p:sp>
            <p:nvSpPr>
              <p:cNvPr id="28" name="Rettangolo 27"/>
              <p:cNvSpPr/>
              <p:nvPr/>
            </p:nvSpPr>
            <p:spPr>
              <a:xfrm>
                <a:off x="5436096" y="5063503"/>
                <a:ext cx="2160240" cy="36004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smtClean="0">
                    <a:solidFill>
                      <a:prstClr val="black"/>
                    </a:solidFill>
                  </a:rPr>
                  <a:t>«Bruce </a:t>
                </a:r>
                <a:r>
                  <a:rPr lang="it-IT" dirty="0" err="1" smtClean="0">
                    <a:solidFill>
                      <a:prstClr val="black"/>
                    </a:solidFill>
                  </a:rPr>
                  <a:t>Eckel</a:t>
                </a:r>
                <a:r>
                  <a:rPr lang="it-IT" dirty="0" smtClean="0">
                    <a:solidFill>
                      <a:prstClr val="black"/>
                    </a:solidFill>
                  </a:rPr>
                  <a:t>»</a:t>
                </a:r>
                <a:endParaRPr lang="it-IT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5436096" y="4692500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err="1" smtClean="0">
                    <a:solidFill>
                      <a:prstClr val="black"/>
                    </a:solidFill>
                  </a:rPr>
                  <a:t>author</a:t>
                </a:r>
                <a:endParaRPr lang="it-IT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6" name="Connettore 2 25"/>
            <p:cNvCxnSpPr>
              <a:stCxn id="22" idx="3"/>
              <a:endCxn id="23" idx="1"/>
            </p:cNvCxnSpPr>
            <p:nvPr/>
          </p:nvCxnSpPr>
          <p:spPr>
            <a:xfrm>
              <a:off x="5642523" y="4212321"/>
              <a:ext cx="530356" cy="70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llaDiTesto 26"/>
            <p:cNvSpPr txBox="1"/>
            <p:nvPr/>
          </p:nvSpPr>
          <p:spPr>
            <a:xfrm>
              <a:off x="6296958" y="476067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prstClr val="black"/>
                  </a:solidFill>
                </a:rPr>
                <a:t>…</a:t>
              </a:r>
              <a:endParaRPr lang="it-IT" dirty="0">
                <a:solidFill>
                  <a:prstClr val="black"/>
                </a:solidFill>
              </a:endParaRPr>
            </a:p>
          </p:txBody>
        </p:sp>
      </p:grpSp>
      <p:sp>
        <p:nvSpPr>
          <p:cNvPr id="51" name="Rettangolo 50"/>
          <p:cNvSpPr/>
          <p:nvPr/>
        </p:nvSpPr>
        <p:spPr>
          <a:xfrm>
            <a:off x="4546331" y="5114241"/>
            <a:ext cx="494459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prstClr val="black"/>
                </a:solidFill>
              </a:rPr>
              <a:t>b2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55" name="Connettore 2 54"/>
          <p:cNvCxnSpPr>
            <a:stCxn id="51" idx="1"/>
            <a:endCxn id="23" idx="3"/>
          </p:cNvCxnSpPr>
          <p:nvPr/>
        </p:nvCxnSpPr>
        <p:spPr>
          <a:xfrm flipH="1">
            <a:off x="3793169" y="5258257"/>
            <a:ext cx="753162" cy="7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7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instance variables</a:t>
            </a:r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840658" y="1527758"/>
            <a:ext cx="517150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Class variables are fields that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belong to the class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and do not exist in each instance.</a:t>
            </a:r>
          </a:p>
        </p:txBody>
      </p:sp>
      <p:sp>
        <p:nvSpPr>
          <p:cNvPr id="3" name="Rettangolo 2"/>
          <p:cNvSpPr/>
          <p:nvPr/>
        </p:nvSpPr>
        <p:spPr>
          <a:xfrm>
            <a:off x="2699792" y="3763747"/>
            <a:ext cx="499886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There is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always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only one copy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of this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data field, independently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of the number of the instances that were created.</a:t>
            </a:r>
          </a:p>
        </p:txBody>
      </p:sp>
    </p:spTree>
    <p:extLst>
      <p:ext uri="{BB962C8B-B14F-4D97-AF65-F5344CB8AC3E}">
        <p14:creationId xmlns:p14="http://schemas.microsoft.com/office/powerpoint/2010/main" val="17203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pic>
        <p:nvPicPr>
          <p:cNvPr id="2052" name="Picture 4" descr="http://s7.computerhistory.org/is/image/CHM/X1346.97p-03-04-src?$re-zoomed$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55" y="1014036"/>
            <a:ext cx="1348752" cy="101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044" y="2253302"/>
            <a:ext cx="2969814" cy="222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94" y="2253302"/>
            <a:ext cx="2916194" cy="2212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3"/>
          <p:cNvSpPr/>
          <p:nvPr/>
        </p:nvSpPr>
        <p:spPr>
          <a:xfrm>
            <a:off x="450484" y="4817395"/>
            <a:ext cx="8272014" cy="536023"/>
          </a:xfrm>
          <a:prstGeom prst="rightArrow">
            <a:avLst/>
          </a:prstGeom>
          <a:gradFill flip="none" rotWithShape="1">
            <a:gsLst>
              <a:gs pos="0">
                <a:srgbClr val="194F7A"/>
              </a:gs>
              <a:gs pos="100000">
                <a:srgbClr val="FFFFFF"/>
              </a:gs>
            </a:gsLst>
            <a:lin ang="108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20"/>
          <p:cNvSpPr txBox="1"/>
          <p:nvPr/>
        </p:nvSpPr>
        <p:spPr>
          <a:xfrm>
            <a:off x="450483" y="4926975"/>
            <a:ext cx="72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srgbClr val="E46C0A"/>
                </a:solidFill>
                <a:latin typeface="Helvetica Neue Medium"/>
                <a:cs typeface="Helvetica Neue Medium"/>
              </a:rPr>
              <a:t>1992</a:t>
            </a:r>
          </a:p>
        </p:txBody>
      </p:sp>
      <p:sp>
        <p:nvSpPr>
          <p:cNvPr id="11" name="TextBox 23"/>
          <p:cNvSpPr txBox="1"/>
          <p:nvPr/>
        </p:nvSpPr>
        <p:spPr>
          <a:xfrm>
            <a:off x="7752919" y="4931517"/>
            <a:ext cx="72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srgbClr val="E46C0A"/>
                </a:solidFill>
                <a:latin typeface="Helvetica Neue Medium"/>
                <a:cs typeface="Helvetica Neue Medium"/>
              </a:rPr>
              <a:t>2012</a:t>
            </a:r>
          </a:p>
        </p:txBody>
      </p:sp>
      <p:sp>
        <p:nvSpPr>
          <p:cNvPr id="13" name="TextBox 20"/>
          <p:cNvSpPr txBox="1"/>
          <p:nvPr/>
        </p:nvSpPr>
        <p:spPr>
          <a:xfrm>
            <a:off x="1942285" y="4923737"/>
            <a:ext cx="72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srgbClr val="E46C0A"/>
                </a:solidFill>
                <a:latin typeface="Helvetica Neue Medium"/>
                <a:cs typeface="Helvetica Neue Medium"/>
              </a:rPr>
              <a:t>1994</a:t>
            </a:r>
          </a:p>
        </p:txBody>
      </p:sp>
      <p:sp>
        <p:nvSpPr>
          <p:cNvPr id="15" name="Rectangle 4"/>
          <p:cNvSpPr/>
          <p:nvPr/>
        </p:nvSpPr>
        <p:spPr>
          <a:xfrm>
            <a:off x="450483" y="5353416"/>
            <a:ext cx="725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en-US" sz="1600" dirty="0">
                <a:solidFill>
                  <a:srgbClr val="004F79"/>
                </a:solidFill>
                <a:latin typeface="Helvetica Light"/>
                <a:cs typeface="Helvetica Light"/>
              </a:rPr>
              <a:t>Oak</a:t>
            </a:r>
          </a:p>
        </p:txBody>
      </p:sp>
      <p:sp>
        <p:nvSpPr>
          <p:cNvPr id="16" name="Rectangle 4"/>
          <p:cNvSpPr/>
          <p:nvPr/>
        </p:nvSpPr>
        <p:spPr>
          <a:xfrm>
            <a:off x="1853852" y="5333170"/>
            <a:ext cx="814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en-US" sz="1600" dirty="0">
                <a:solidFill>
                  <a:srgbClr val="004F79"/>
                </a:solidFill>
                <a:latin typeface="Helvetica Light"/>
                <a:cs typeface="Helvetica Light"/>
              </a:rPr>
              <a:t>Java</a:t>
            </a:r>
          </a:p>
        </p:txBody>
      </p:sp>
      <p:sp>
        <p:nvSpPr>
          <p:cNvPr id="17" name="TextBox 5"/>
          <p:cNvSpPr txBox="1"/>
          <p:nvPr/>
        </p:nvSpPr>
        <p:spPr>
          <a:xfrm>
            <a:off x="3519815" y="5922945"/>
            <a:ext cx="520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srgbClr val="004F79"/>
                </a:solidFill>
                <a:latin typeface="Helvetica Light"/>
                <a:cs typeface="Helvetica Light"/>
              </a:rPr>
              <a:t>Source: Java Technology, an early </a:t>
            </a:r>
            <a:r>
              <a:rPr lang="en-US" sz="1400" dirty="0" smtClean="0">
                <a:solidFill>
                  <a:srgbClr val="004F79"/>
                </a:solidFill>
                <a:latin typeface="Helvetica Light"/>
                <a:cs typeface="Helvetica Light"/>
              </a:rPr>
              <a:t>history (http</a:t>
            </a:r>
            <a:r>
              <a:rPr lang="en-US" sz="1400" dirty="0">
                <a:solidFill>
                  <a:srgbClr val="004F79"/>
                </a:solidFill>
                <a:latin typeface="Helvetica Light"/>
                <a:cs typeface="Helvetica Light"/>
              </a:rPr>
              <a:t>://java.sun.com)</a:t>
            </a:r>
          </a:p>
        </p:txBody>
      </p:sp>
      <p:cxnSp>
        <p:nvCxnSpPr>
          <p:cNvPr id="4" name="Connettore 1 3"/>
          <p:cNvCxnSpPr/>
          <p:nvPr/>
        </p:nvCxnSpPr>
        <p:spPr>
          <a:xfrm>
            <a:off x="813431" y="2025600"/>
            <a:ext cx="0" cy="2791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2261016" y="4478694"/>
            <a:ext cx="0" cy="3387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>
            <a:off x="7987499" y="4541822"/>
            <a:ext cx="0" cy="3387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4"/>
          <p:cNvSpPr/>
          <p:nvPr/>
        </p:nvSpPr>
        <p:spPr>
          <a:xfrm>
            <a:off x="1284165" y="1014036"/>
            <a:ext cx="4694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en-US" sz="1600" dirty="0">
                <a:solidFill>
                  <a:srgbClr val="004F79"/>
                </a:solidFill>
                <a:latin typeface="Helvetica Light"/>
                <a:cs typeface="Helvetica Light"/>
              </a:rPr>
              <a:t>*7</a:t>
            </a:r>
          </a:p>
        </p:txBody>
      </p:sp>
      <p:sp>
        <p:nvSpPr>
          <p:cNvPr id="28" name="Rectangle 4"/>
          <p:cNvSpPr/>
          <p:nvPr/>
        </p:nvSpPr>
        <p:spPr>
          <a:xfrm>
            <a:off x="2480152" y="1856323"/>
            <a:ext cx="18357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sz="1600" dirty="0" err="1">
                <a:solidFill>
                  <a:srgbClr val="004F79"/>
                </a:solidFill>
                <a:latin typeface="Helvetica Light"/>
                <a:cs typeface="Helvetica Light"/>
              </a:rPr>
              <a:t>HotJava</a:t>
            </a:r>
            <a:r>
              <a:rPr lang="en-US" sz="1600" dirty="0">
                <a:solidFill>
                  <a:srgbClr val="004F79"/>
                </a:solidFill>
                <a:latin typeface="Helvetica Light"/>
                <a:cs typeface="Helvetica Light"/>
              </a:rPr>
              <a:t> browser</a:t>
            </a:r>
          </a:p>
        </p:txBody>
      </p:sp>
      <p:sp>
        <p:nvSpPr>
          <p:cNvPr id="29" name="Rectangle 4"/>
          <p:cNvSpPr/>
          <p:nvPr/>
        </p:nvSpPr>
        <p:spPr>
          <a:xfrm>
            <a:off x="6430236" y="1856323"/>
            <a:ext cx="18357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sz="1600" dirty="0">
                <a:solidFill>
                  <a:srgbClr val="004F79"/>
                </a:solidFill>
                <a:latin typeface="Helvetica Light"/>
                <a:cs typeface="Helvetica Light"/>
              </a:rPr>
              <a:t>current installer</a:t>
            </a:r>
          </a:p>
        </p:txBody>
      </p:sp>
      <p:sp>
        <p:nvSpPr>
          <p:cNvPr id="30" name="Rectangle 4"/>
          <p:cNvSpPr/>
          <p:nvPr/>
        </p:nvSpPr>
        <p:spPr>
          <a:xfrm>
            <a:off x="7064679" y="5353418"/>
            <a:ext cx="1329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US" sz="1600" dirty="0">
                <a:solidFill>
                  <a:srgbClr val="004F79"/>
                </a:solidFill>
                <a:latin typeface="Helvetica Light"/>
                <a:cs typeface="Helvetica Light"/>
              </a:rPr>
              <a:t>Java SE7</a:t>
            </a:r>
          </a:p>
        </p:txBody>
      </p:sp>
    </p:spTree>
    <p:extLst>
      <p:ext uri="{BB962C8B-B14F-4D97-AF65-F5344CB8AC3E}">
        <p14:creationId xmlns:p14="http://schemas.microsoft.com/office/powerpoint/2010/main" val="2483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instance variables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296863" y="720528"/>
            <a:ext cx="4466866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Book {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 …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9900"/>
                </a:solidFill>
              </a:rPr>
              <a:t>location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…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setLocation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name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9900"/>
                </a:solidFill>
              </a:rPr>
              <a:t>location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name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getLocation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return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9900"/>
                </a:solidFill>
              </a:rPr>
              <a:t>location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318038" y="4162558"/>
            <a:ext cx="6400800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   Book b1,b2;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b1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Book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CE7B00"/>
                </a:solidFill>
              </a:rPr>
              <a:t>"Thinking in </a:t>
            </a:r>
            <a:r>
              <a:rPr lang="en-US" dirty="0" err="1">
                <a:solidFill>
                  <a:srgbClr val="CE7B00"/>
                </a:solidFill>
              </a:rPr>
              <a:t>Java"</a:t>
            </a:r>
            <a:r>
              <a:rPr lang="en-US" dirty="0" err="1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CE7B00"/>
                </a:solidFill>
              </a:rPr>
              <a:t>"Bruce</a:t>
            </a:r>
            <a:r>
              <a:rPr lang="en-US" dirty="0">
                <a:solidFill>
                  <a:srgbClr val="CE7B00"/>
                </a:solidFill>
              </a:rPr>
              <a:t> Eckel"</a:t>
            </a:r>
            <a:r>
              <a:rPr lang="en-US" dirty="0">
                <a:solidFill>
                  <a:srgbClr val="000000"/>
                </a:solidFill>
              </a:rPr>
              <a:t>,1129)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b2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Book(</a:t>
            </a:r>
            <a:r>
              <a:rPr lang="en-US" dirty="0">
                <a:solidFill>
                  <a:srgbClr val="CE7B00"/>
                </a:solidFill>
              </a:rPr>
              <a:t>"Java in a </a:t>
            </a:r>
            <a:r>
              <a:rPr lang="en-US" dirty="0" err="1">
                <a:solidFill>
                  <a:srgbClr val="CE7B00"/>
                </a:solidFill>
              </a:rPr>
              <a:t>nutshell"</a:t>
            </a:r>
            <a:r>
              <a:rPr lang="en-US" dirty="0" err="1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CE7B00"/>
                </a:solidFill>
              </a:rPr>
              <a:t>"David</a:t>
            </a:r>
            <a:r>
              <a:rPr lang="en-US" dirty="0">
                <a:solidFill>
                  <a:srgbClr val="CE7B00"/>
                </a:solidFill>
              </a:rPr>
              <a:t> Flanagan"</a:t>
            </a:r>
            <a:r>
              <a:rPr lang="en-US" dirty="0">
                <a:solidFill>
                  <a:srgbClr val="000000"/>
                </a:solidFill>
              </a:rPr>
              <a:t>,353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b1.setLocation(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Kampar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"Location of book b1: "</a:t>
            </a:r>
            <a:r>
              <a:rPr lang="it-IT" dirty="0">
                <a:solidFill>
                  <a:srgbClr val="000000"/>
                </a:solidFill>
              </a:rPr>
              <a:t> + b1.getLocation());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"location of book b2: "</a:t>
            </a:r>
            <a:r>
              <a:rPr lang="it-IT" dirty="0">
                <a:solidFill>
                  <a:srgbClr val="000000"/>
                </a:solidFill>
              </a:rPr>
              <a:t> + b2.getLocation());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014451" y="1530588"/>
            <a:ext cx="5058697" cy="759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endParaRPr lang="en-US" dirty="0"/>
          </a:p>
          <a:p>
            <a:r>
              <a:rPr lang="en-US" dirty="0"/>
              <a:t>Location of book b1: Kampar</a:t>
            </a:r>
          </a:p>
          <a:p>
            <a:r>
              <a:rPr lang="en-US" dirty="0"/>
              <a:t>Location of book b2: Kampar</a:t>
            </a:r>
          </a:p>
        </p:txBody>
      </p:sp>
    </p:spTree>
    <p:extLst>
      <p:ext uri="{BB962C8B-B14F-4D97-AF65-F5344CB8AC3E}">
        <p14:creationId xmlns:p14="http://schemas.microsoft.com/office/powerpoint/2010/main" val="18206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</a:t>
            </a:r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1474838" y="1418755"/>
            <a:ext cx="45720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With the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same idea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of the static data members, it is possible to define class methods or static methods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760838" y="3268067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These methods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do not work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directly with instances but with the class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342103" y="4931330"/>
            <a:ext cx="457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Can access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only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static instance variables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716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296863" y="1818825"/>
            <a:ext cx="4466866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Book {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 …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9900"/>
                </a:solidFill>
              </a:rPr>
              <a:t>location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…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E6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E6"/>
                </a:solidFill>
              </a:rPr>
              <a:t>static</a:t>
            </a:r>
            <a:r>
              <a:rPr lang="en-US" dirty="0">
                <a:solidFill>
                  <a:srgbClr val="000000"/>
                </a:solidFill>
              </a:rPr>
              <a:t> String </a:t>
            </a:r>
            <a:r>
              <a:rPr lang="en-US" dirty="0" err="1" smtClean="0">
                <a:solidFill>
                  <a:srgbClr val="000000"/>
                </a:solidFill>
              </a:rPr>
              <a:t>getLocation</a:t>
            </a:r>
            <a:r>
              <a:rPr lang="en-US" dirty="0" smtClean="0">
                <a:solidFill>
                  <a:srgbClr val="000000"/>
                </a:solidFill>
              </a:rPr>
              <a:t>() </a:t>
            </a:r>
            <a:r>
              <a:rPr lang="en-US" dirty="0">
                <a:solidFill>
                  <a:srgbClr val="000000"/>
                </a:solidFill>
              </a:rPr>
              <a:t>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E6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CE7B00"/>
                </a:solidFill>
              </a:rPr>
              <a:t>"Books are located in"</a:t>
            </a:r>
            <a:r>
              <a:rPr lang="en-US" dirty="0">
                <a:solidFill>
                  <a:srgbClr val="000000"/>
                </a:solidFill>
              </a:rPr>
              <a:t> + </a:t>
            </a:r>
            <a:r>
              <a:rPr lang="en-US" dirty="0">
                <a:solidFill>
                  <a:srgbClr val="009900"/>
                </a:solidFill>
              </a:rPr>
              <a:t>location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}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9718" y="4410978"/>
            <a:ext cx="6400800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   Book b1,b2;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b1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Book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CE7B00"/>
                </a:solidFill>
              </a:rPr>
              <a:t>"Thinking in </a:t>
            </a:r>
            <a:r>
              <a:rPr lang="en-US" dirty="0" err="1">
                <a:solidFill>
                  <a:srgbClr val="CE7B00"/>
                </a:solidFill>
              </a:rPr>
              <a:t>Java"</a:t>
            </a:r>
            <a:r>
              <a:rPr lang="en-US" dirty="0" err="1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CE7B00"/>
                </a:solidFill>
              </a:rPr>
              <a:t>"Bruce</a:t>
            </a:r>
            <a:r>
              <a:rPr lang="en-US" dirty="0">
                <a:solidFill>
                  <a:srgbClr val="CE7B00"/>
                </a:solidFill>
              </a:rPr>
              <a:t> Eckel"</a:t>
            </a:r>
            <a:r>
              <a:rPr lang="en-US" dirty="0">
                <a:solidFill>
                  <a:srgbClr val="000000"/>
                </a:solidFill>
              </a:rPr>
              <a:t>,1129)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b2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Book(</a:t>
            </a:r>
            <a:r>
              <a:rPr lang="en-US" dirty="0">
                <a:solidFill>
                  <a:srgbClr val="CE7B00"/>
                </a:solidFill>
              </a:rPr>
              <a:t>"Java in a </a:t>
            </a:r>
            <a:r>
              <a:rPr lang="en-US" dirty="0" err="1">
                <a:solidFill>
                  <a:srgbClr val="CE7B00"/>
                </a:solidFill>
              </a:rPr>
              <a:t>nutshell"</a:t>
            </a:r>
            <a:r>
              <a:rPr lang="en-US" dirty="0" err="1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CE7B00"/>
                </a:solidFill>
              </a:rPr>
              <a:t>"David</a:t>
            </a:r>
            <a:r>
              <a:rPr lang="en-US" dirty="0">
                <a:solidFill>
                  <a:srgbClr val="CE7B00"/>
                </a:solidFill>
              </a:rPr>
              <a:t> Flanagan"</a:t>
            </a:r>
            <a:r>
              <a:rPr lang="en-US" dirty="0">
                <a:solidFill>
                  <a:srgbClr val="000000"/>
                </a:solidFill>
              </a:rPr>
              <a:t>,353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b1.setLocation(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Kampar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 smtClean="0">
                <a:solidFill>
                  <a:srgbClr val="000000"/>
                </a:solidFill>
              </a:rPr>
              <a:t>System.</a:t>
            </a:r>
            <a:r>
              <a:rPr lang="it-IT" dirty="0" err="1" smtClean="0">
                <a:solidFill>
                  <a:srgbClr val="009900"/>
                </a:solidFill>
              </a:rPr>
              <a:t>out</a:t>
            </a:r>
            <a:r>
              <a:rPr lang="it-IT" dirty="0" err="1" smtClean="0">
                <a:solidFill>
                  <a:srgbClr val="000000"/>
                </a:solidFill>
              </a:rPr>
              <a:t>.println</a:t>
            </a:r>
            <a:r>
              <a:rPr lang="it-IT" dirty="0" smtClean="0">
                <a:solidFill>
                  <a:srgbClr val="000000"/>
                </a:solidFill>
              </a:rPr>
              <a:t>(b1.getLocation ());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 smtClean="0">
                <a:solidFill>
                  <a:srgbClr val="000000"/>
                </a:solidFill>
              </a:rPr>
              <a:t>System.</a:t>
            </a:r>
            <a:r>
              <a:rPr lang="it-IT" dirty="0" err="1" smtClean="0">
                <a:solidFill>
                  <a:srgbClr val="009900"/>
                </a:solidFill>
              </a:rPr>
              <a:t>out</a:t>
            </a:r>
            <a:r>
              <a:rPr lang="it-IT" dirty="0" err="1" smtClean="0">
                <a:solidFill>
                  <a:srgbClr val="000000"/>
                </a:solidFill>
              </a:rPr>
              <a:t>.println</a:t>
            </a:r>
            <a:r>
              <a:rPr lang="it-IT" dirty="0" smtClean="0">
                <a:solidFill>
                  <a:srgbClr val="000000"/>
                </a:solidFill>
              </a:rPr>
              <a:t>(</a:t>
            </a:r>
            <a:r>
              <a:rPr lang="it-IT" dirty="0" err="1" smtClean="0">
                <a:solidFill>
                  <a:srgbClr val="CE7B00"/>
                </a:solidFill>
              </a:rPr>
              <a:t>Book.</a:t>
            </a:r>
            <a:r>
              <a:rPr lang="it-IT" dirty="0" err="1" smtClean="0">
                <a:solidFill>
                  <a:srgbClr val="000000"/>
                </a:solidFill>
              </a:rPr>
              <a:t>getLocation</a:t>
            </a:r>
            <a:r>
              <a:rPr lang="it-IT" dirty="0" smtClean="0">
                <a:solidFill>
                  <a:srgbClr val="000000"/>
                </a:solidFill>
              </a:rPr>
              <a:t>());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014451" y="2628885"/>
            <a:ext cx="3662005" cy="759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 smtClean="0"/>
              <a:t>Book are located in: Kampar</a:t>
            </a:r>
          </a:p>
          <a:p>
            <a:r>
              <a:rPr lang="en-US" dirty="0"/>
              <a:t>Books are located in: Kampar</a:t>
            </a:r>
          </a:p>
          <a:p>
            <a:endParaRPr lang="en-US" dirty="0"/>
          </a:p>
        </p:txBody>
      </p:sp>
      <p:sp>
        <p:nvSpPr>
          <p:cNvPr id="8" name="Rettangolo 7"/>
          <p:cNvSpPr/>
          <p:nvPr/>
        </p:nvSpPr>
        <p:spPr>
          <a:xfrm>
            <a:off x="336602" y="764704"/>
            <a:ext cx="603559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The method </a:t>
            </a:r>
            <a:r>
              <a:rPr lang="en-US" sz="2100" dirty="0" err="1" smtClean="0">
                <a:solidFill>
                  <a:srgbClr val="194F7A"/>
                </a:solidFill>
                <a:latin typeface="Helvetica Light"/>
                <a:cs typeface="Helvetica Light"/>
              </a:rPr>
              <a:t>getLocation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() is a good candidate to be defined as a </a:t>
            </a:r>
            <a:r>
              <a:rPr lang="en-US" sz="2200" dirty="0" smtClean="0">
                <a:solidFill>
                  <a:srgbClr val="E37624"/>
                </a:solidFill>
                <a:latin typeface="Helvetica Light"/>
                <a:cs typeface="Helvetica Light"/>
              </a:rPr>
              <a:t>static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9449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 initialization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948057" y="1709382"/>
            <a:ext cx="4184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All instance variables are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guaranteed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to have an initial value.</a:t>
            </a:r>
          </a:p>
        </p:txBody>
      </p:sp>
      <p:sp>
        <p:nvSpPr>
          <p:cNvPr id="8" name="Rettangolo 7"/>
          <p:cNvSpPr/>
          <p:nvPr/>
        </p:nvSpPr>
        <p:spPr>
          <a:xfrm>
            <a:off x="3533941" y="3320629"/>
            <a:ext cx="418438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value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is 0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for basic types and null for references</a:t>
            </a:r>
          </a:p>
        </p:txBody>
      </p:sp>
      <p:sp>
        <p:nvSpPr>
          <p:cNvPr id="9" name="Rettangolo 8"/>
          <p:cNvSpPr/>
          <p:nvPr/>
        </p:nvSpPr>
        <p:spPr>
          <a:xfrm>
            <a:off x="1100456" y="4663975"/>
            <a:ext cx="512772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Instance variables can be </a:t>
            </a:r>
            <a:r>
              <a:rPr lang="en-US" sz="2200" dirty="0" smtClean="0">
                <a:solidFill>
                  <a:srgbClr val="E37624"/>
                </a:solidFill>
                <a:latin typeface="Helvetica Light"/>
                <a:cs typeface="Helvetica Light"/>
              </a:rPr>
              <a:t>also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initialized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by calling instance methods </a:t>
            </a:r>
          </a:p>
        </p:txBody>
      </p:sp>
    </p:spTree>
    <p:extLst>
      <p:ext uri="{BB962C8B-B14F-4D97-AF65-F5344CB8AC3E}">
        <p14:creationId xmlns:p14="http://schemas.microsoft.com/office/powerpoint/2010/main" val="37517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 initialization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296861" y="946782"/>
            <a:ext cx="8640660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Values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9900"/>
                </a:solidFill>
              </a:rPr>
              <a:t>x</a:t>
            </a:r>
            <a:r>
              <a:rPr lang="it-IT" dirty="0">
                <a:solidFill>
                  <a:srgbClr val="000000"/>
                </a:solidFill>
              </a:rPr>
              <a:t> = 2;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y;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float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9900"/>
                </a:solidFill>
              </a:rPr>
              <a:t>f</a:t>
            </a:r>
            <a:r>
              <a:rPr lang="it-IT" dirty="0">
                <a:solidFill>
                  <a:srgbClr val="000000"/>
                </a:solidFill>
              </a:rPr>
              <a:t> = inverse(</a:t>
            </a:r>
            <a:r>
              <a:rPr lang="it-IT" dirty="0">
                <a:solidFill>
                  <a:srgbClr val="009900"/>
                </a:solidFill>
              </a:rPr>
              <a:t>x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99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Book </a:t>
            </a:r>
            <a:r>
              <a:rPr lang="it-IT" dirty="0">
                <a:solidFill>
                  <a:srgbClr val="009900"/>
                </a:solidFill>
              </a:rPr>
              <a:t>b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Values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</a:t>
            </a:r>
            <a:r>
              <a:rPr lang="it-IT" dirty="0">
                <a:solidFill>
                  <a:srgbClr val="000000"/>
                </a:solidFill>
              </a:rPr>
              <a:t>) { </a:t>
            </a:r>
            <a:r>
              <a:rPr lang="it-IT" dirty="0">
                <a:solidFill>
                  <a:srgbClr val="0099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str</a:t>
            </a:r>
            <a:r>
              <a:rPr lang="it-IT" dirty="0">
                <a:solidFill>
                  <a:srgbClr val="000000"/>
                </a:solidFill>
              </a:rPr>
              <a:t>;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float</a:t>
            </a:r>
            <a:r>
              <a:rPr lang="it-IT" dirty="0">
                <a:solidFill>
                  <a:srgbClr val="000000"/>
                </a:solidFill>
              </a:rPr>
              <a:t> inverse(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value</a:t>
            </a:r>
            <a:r>
              <a:rPr lang="it-IT" dirty="0">
                <a:solidFill>
                  <a:srgbClr val="000000"/>
                </a:solidFill>
              </a:rPr>
              <a:t>) { </a:t>
            </a:r>
            <a:r>
              <a:rPr lang="it-IT" dirty="0" err="1">
                <a:solidFill>
                  <a:srgbClr val="0000E6"/>
                </a:solidFill>
              </a:rPr>
              <a:t>return</a:t>
            </a:r>
            <a:r>
              <a:rPr lang="it-IT" dirty="0">
                <a:solidFill>
                  <a:srgbClr val="000000"/>
                </a:solidFill>
              </a:rPr>
              <a:t> 1.0F / </a:t>
            </a:r>
            <a:r>
              <a:rPr lang="it-IT" dirty="0" err="1">
                <a:solidFill>
                  <a:srgbClr val="000000"/>
                </a:solidFill>
              </a:rPr>
              <a:t>value</a:t>
            </a:r>
            <a:r>
              <a:rPr lang="it-IT" dirty="0">
                <a:solidFill>
                  <a:srgbClr val="000000"/>
                </a:solidFill>
              </a:rPr>
              <a:t>; }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dump</a:t>
            </a:r>
            <a:r>
              <a:rPr lang="it-IT" dirty="0">
                <a:solidFill>
                  <a:srgbClr val="000000"/>
                </a:solidFill>
              </a:rPr>
              <a:t>() {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""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>
                <a:solidFill>
                  <a:srgbClr val="009900"/>
                </a:solidFill>
              </a:rPr>
              <a:t>x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>
                <a:solidFill>
                  <a:srgbClr val="CE7B00"/>
                </a:solidFill>
              </a:rPr>
              <a:t>","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>
                <a:solidFill>
                  <a:srgbClr val="009900"/>
                </a:solidFill>
              </a:rPr>
              <a:t>y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>
                <a:solidFill>
                  <a:srgbClr val="CE7B00"/>
                </a:solidFill>
              </a:rPr>
              <a:t>","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>
                <a:solidFill>
                  <a:srgbClr val="009900"/>
                </a:solidFill>
              </a:rPr>
              <a:t>f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>
                <a:solidFill>
                  <a:srgbClr val="CE7B00"/>
                </a:solidFill>
              </a:rPr>
              <a:t>","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>
                <a:solidFill>
                  <a:srgbClr val="0099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>
                <a:solidFill>
                  <a:srgbClr val="CE7B00"/>
                </a:solidFill>
              </a:rPr>
              <a:t>","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>
                <a:solidFill>
                  <a:srgbClr val="009900"/>
                </a:solidFill>
              </a:rPr>
              <a:t>b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986848" y="4371410"/>
            <a:ext cx="3950673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InitialValues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Values</a:t>
            </a:r>
            <a:r>
              <a:rPr lang="it-IT" dirty="0">
                <a:solidFill>
                  <a:srgbClr val="000000"/>
                </a:solidFill>
              </a:rPr>
              <a:t> v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Values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"hello"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v.dump</a:t>
            </a:r>
            <a:r>
              <a:rPr lang="it-IT" dirty="0">
                <a:solidFill>
                  <a:srgbClr val="000000"/>
                </a:solidFill>
              </a:rPr>
              <a:t>()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59095" y="4868773"/>
            <a:ext cx="3980169" cy="759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$ java </a:t>
            </a:r>
            <a:r>
              <a:rPr lang="en-US" dirty="0" err="1" smtClean="0"/>
              <a:t>InitialValues</a:t>
            </a:r>
            <a:endParaRPr lang="en-US" dirty="0"/>
          </a:p>
          <a:p>
            <a:r>
              <a:rPr lang="en-US" dirty="0"/>
              <a:t>2, 0, 0.5, hello, null</a:t>
            </a:r>
          </a:p>
        </p:txBody>
      </p:sp>
    </p:spTree>
    <p:extLst>
      <p:ext uri="{BB962C8B-B14F-4D97-AF65-F5344CB8AC3E}">
        <p14:creationId xmlns:p14="http://schemas.microsoft.com/office/powerpoint/2010/main" val="32495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“this” keyword</a:t>
            </a:r>
            <a:endParaRPr lang="en-US" dirty="0"/>
          </a:p>
        </p:txBody>
      </p:sp>
      <p:sp>
        <p:nvSpPr>
          <p:cNvPr id="4" name="Rettangolo 3"/>
          <p:cNvSpPr/>
          <p:nvPr/>
        </p:nvSpPr>
        <p:spPr>
          <a:xfrm>
            <a:off x="5004048" y="4280492"/>
            <a:ext cx="3275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to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call constructors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from other constructors.</a:t>
            </a:r>
          </a:p>
        </p:txBody>
      </p:sp>
      <p:sp>
        <p:nvSpPr>
          <p:cNvPr id="5" name="Rettangolo 4"/>
          <p:cNvSpPr/>
          <p:nvPr/>
        </p:nvSpPr>
        <p:spPr>
          <a:xfrm>
            <a:off x="419238" y="3627980"/>
            <a:ext cx="2208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It has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two main uses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:</a:t>
            </a:r>
          </a:p>
        </p:txBody>
      </p:sp>
      <p:sp>
        <p:nvSpPr>
          <p:cNvPr id="6" name="Rettangolo 5"/>
          <p:cNvSpPr/>
          <p:nvPr/>
        </p:nvSpPr>
        <p:spPr>
          <a:xfrm>
            <a:off x="1979712" y="1196752"/>
            <a:ext cx="502230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keyword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this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, when used inside a method, refers to the receiver object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5004048" y="2492896"/>
            <a:ext cx="298782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o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return a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reference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to the receiver object from a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method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8" name="Freccia a destra 8"/>
          <p:cNvSpPr/>
          <p:nvPr/>
        </p:nvSpPr>
        <p:spPr>
          <a:xfrm rot="20129346">
            <a:off x="3164763" y="3230515"/>
            <a:ext cx="1567101" cy="621500"/>
          </a:xfrm>
          <a:prstGeom prst="rightArrow">
            <a:avLst/>
          </a:prstGeom>
          <a:solidFill>
            <a:srgbClr val="083E68">
              <a:alpha val="75000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it-IT">
              <a:solidFill>
                <a:prstClr val="white"/>
              </a:solidFill>
            </a:endParaRPr>
          </a:p>
        </p:txBody>
      </p:sp>
      <p:sp>
        <p:nvSpPr>
          <p:cNvPr id="9" name="Freccia a destra 8"/>
          <p:cNvSpPr/>
          <p:nvPr/>
        </p:nvSpPr>
        <p:spPr>
          <a:xfrm rot="1594105">
            <a:off x="3141440" y="4389372"/>
            <a:ext cx="1567101" cy="621500"/>
          </a:xfrm>
          <a:prstGeom prst="rightArrow">
            <a:avLst/>
          </a:prstGeom>
          <a:solidFill>
            <a:srgbClr val="083E68">
              <a:alpha val="75000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3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“this” keyword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3419872" y="1255845"/>
            <a:ext cx="4851201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Book(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tit,String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aut,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num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9900"/>
                </a:solidFill>
              </a:rPr>
              <a:t>title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tit</a:t>
            </a:r>
            <a:r>
              <a:rPr lang="it-IT" dirty="0">
                <a:solidFill>
                  <a:srgbClr val="000000"/>
                </a:solidFill>
              </a:rPr>
              <a:t>; </a:t>
            </a:r>
            <a:r>
              <a:rPr lang="it-IT" dirty="0" err="1">
                <a:solidFill>
                  <a:srgbClr val="009900"/>
                </a:solidFill>
              </a:rPr>
              <a:t>author</a:t>
            </a:r>
            <a:r>
              <a:rPr lang="it-IT" dirty="0">
                <a:solidFill>
                  <a:srgbClr val="000000"/>
                </a:solidFill>
              </a:rPr>
              <a:t> = aut; </a:t>
            </a:r>
            <a:r>
              <a:rPr lang="it-IT" dirty="0" err="1">
                <a:solidFill>
                  <a:srgbClr val="009900"/>
                </a:solidFill>
              </a:rPr>
              <a:t>numberOfPages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num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9900"/>
                </a:solidFill>
              </a:rPr>
              <a:t>ISBN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unknown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Book(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tit,String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aut,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num,String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isbn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9900"/>
                </a:solidFill>
              </a:rPr>
              <a:t>title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tit</a:t>
            </a:r>
            <a:r>
              <a:rPr lang="it-IT" dirty="0">
                <a:solidFill>
                  <a:srgbClr val="000000"/>
                </a:solidFill>
              </a:rPr>
              <a:t>; </a:t>
            </a:r>
            <a:r>
              <a:rPr lang="it-IT" dirty="0" err="1">
                <a:solidFill>
                  <a:srgbClr val="009900"/>
                </a:solidFill>
              </a:rPr>
              <a:t>author</a:t>
            </a:r>
            <a:r>
              <a:rPr lang="it-IT" dirty="0">
                <a:solidFill>
                  <a:srgbClr val="000000"/>
                </a:solidFill>
              </a:rPr>
              <a:t> = aut; </a:t>
            </a:r>
            <a:r>
              <a:rPr lang="it-IT" dirty="0" err="1">
                <a:solidFill>
                  <a:srgbClr val="009900"/>
                </a:solidFill>
              </a:rPr>
              <a:t>numberOfPages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num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9900"/>
                </a:solidFill>
              </a:rPr>
              <a:t>ISBN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isbn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96862" y="4470979"/>
            <a:ext cx="4619708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Book(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tit,String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aut,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num,String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isbn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this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tit,aut,num</a:t>
            </a:r>
            <a:r>
              <a:rPr lang="it-IT" dirty="0">
                <a:solidFill>
                  <a:srgbClr val="000000"/>
                </a:solidFill>
              </a:rPr>
              <a:t>); </a:t>
            </a:r>
            <a:r>
              <a:rPr lang="it-IT" dirty="0">
                <a:solidFill>
                  <a:srgbClr val="009900"/>
                </a:solidFill>
              </a:rPr>
              <a:t>ISBN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isbn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96861" y="1874496"/>
            <a:ext cx="2762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class Book has two constructors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4788024" y="4508337"/>
            <a:ext cx="3816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second can be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better defined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in terms of the first one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“this” keyword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4644008" y="1124744"/>
            <a:ext cx="3915097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Book {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 …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9900"/>
                </a:solidFill>
              </a:rPr>
              <a:t>location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…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E6"/>
                </a:solidFill>
              </a:rPr>
              <a:t>Book </a:t>
            </a:r>
            <a:r>
              <a:rPr lang="it-IT" dirty="0" err="1" smtClean="0">
                <a:solidFill>
                  <a:srgbClr val="000000"/>
                </a:solidFill>
              </a:rPr>
              <a:t>setLocation</a:t>
            </a:r>
            <a:r>
              <a:rPr lang="it-IT" dirty="0" smtClean="0">
                <a:solidFill>
                  <a:srgbClr val="000000"/>
                </a:solidFill>
              </a:rPr>
              <a:t>(</a:t>
            </a:r>
            <a:r>
              <a:rPr lang="it-IT" dirty="0" err="1" smtClean="0">
                <a:solidFill>
                  <a:srgbClr val="000000"/>
                </a:solidFill>
              </a:rPr>
              <a:t>String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name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9900"/>
                </a:solidFill>
              </a:rPr>
              <a:t>location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name</a:t>
            </a:r>
            <a:r>
              <a:rPr lang="it-IT" dirty="0">
                <a:solidFill>
                  <a:srgbClr val="000000"/>
                </a:solidFill>
              </a:rPr>
              <a:t>;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return</a:t>
            </a:r>
            <a:r>
              <a:rPr lang="it-IT" dirty="0">
                <a:solidFill>
                  <a:srgbClr val="0000E6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this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325712" y="4725144"/>
            <a:ext cx="7159048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Book b1,b2;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b1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Book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CE7B00"/>
                </a:solidFill>
              </a:rPr>
              <a:t>"Thinking in </a:t>
            </a:r>
            <a:r>
              <a:rPr lang="en-US" dirty="0" err="1">
                <a:solidFill>
                  <a:srgbClr val="CE7B00"/>
                </a:solidFill>
              </a:rPr>
              <a:t>Java"</a:t>
            </a:r>
            <a:r>
              <a:rPr lang="en-US" dirty="0" err="1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CE7B00"/>
                </a:solidFill>
              </a:rPr>
              <a:t>"Bruce</a:t>
            </a:r>
            <a:r>
              <a:rPr lang="en-US" dirty="0">
                <a:solidFill>
                  <a:srgbClr val="CE7B00"/>
                </a:solidFill>
              </a:rPr>
              <a:t> Eckel"</a:t>
            </a:r>
            <a:r>
              <a:rPr lang="en-US" dirty="0">
                <a:solidFill>
                  <a:srgbClr val="000000"/>
                </a:solidFill>
              </a:rPr>
              <a:t>,1129)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«</a:t>
            </a:r>
            <a:r>
              <a:rPr lang="it-IT" dirty="0" err="1">
                <a:solidFill>
                  <a:srgbClr val="CE7B00"/>
                </a:solidFill>
              </a:rPr>
              <a:t>Initials</a:t>
            </a:r>
            <a:r>
              <a:rPr lang="it-IT" dirty="0">
                <a:solidFill>
                  <a:srgbClr val="CE7B00"/>
                </a:solidFill>
              </a:rPr>
              <a:t>: "</a:t>
            </a:r>
            <a:r>
              <a:rPr lang="it-IT" dirty="0">
                <a:solidFill>
                  <a:srgbClr val="000000"/>
                </a:solidFill>
              </a:rPr>
              <a:t> + b1.setLocation(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Kampar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).</a:t>
            </a:r>
            <a:r>
              <a:rPr lang="it-IT" dirty="0" err="1">
                <a:solidFill>
                  <a:srgbClr val="000000"/>
                </a:solidFill>
              </a:rPr>
              <a:t>getInitials</a:t>
            </a:r>
            <a:r>
              <a:rPr lang="it-IT" dirty="0">
                <a:solidFill>
                  <a:srgbClr val="000000"/>
                </a:solidFill>
              </a:rPr>
              <a:t>());</a:t>
            </a:r>
            <a:br>
              <a:rPr lang="it-IT" dirty="0">
                <a:solidFill>
                  <a:srgbClr val="000000"/>
                </a:solidFill>
              </a:rPr>
            </a:b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331640" y="1192766"/>
            <a:ext cx="3156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The method </a:t>
            </a:r>
            <a:r>
              <a:rPr lang="en-US" sz="2100" dirty="0" err="1">
                <a:solidFill>
                  <a:srgbClr val="194F7A"/>
                </a:solidFill>
                <a:latin typeface="Helvetica Light"/>
                <a:cs typeface="Helvetica Light"/>
              </a:rPr>
              <a:t>setLocation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in the previous Book class could have been defined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as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25712" y="3456151"/>
            <a:ext cx="31561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Operations can be performed now in “cascade” mode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88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example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251520" y="811417"/>
            <a:ext cx="5122350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TestComplex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Complex</a:t>
            </a:r>
            <a:r>
              <a:rPr lang="it-IT" dirty="0">
                <a:solidFill>
                  <a:srgbClr val="000000"/>
                </a:solidFill>
              </a:rPr>
              <a:t> a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Complex</a:t>
            </a:r>
            <a:r>
              <a:rPr lang="it-IT" dirty="0">
                <a:solidFill>
                  <a:srgbClr val="000000"/>
                </a:solidFill>
              </a:rPr>
              <a:t>(1.33,4.64);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Complex</a:t>
            </a:r>
            <a:r>
              <a:rPr lang="it-IT" dirty="0">
                <a:solidFill>
                  <a:srgbClr val="000000"/>
                </a:solidFill>
              </a:rPr>
              <a:t> b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Complex</a:t>
            </a:r>
            <a:r>
              <a:rPr lang="it-IT" dirty="0">
                <a:solidFill>
                  <a:srgbClr val="000000"/>
                </a:solidFill>
              </a:rPr>
              <a:t>(3.18,2.74);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Complex</a:t>
            </a:r>
            <a:r>
              <a:rPr lang="it-IT" dirty="0">
                <a:solidFill>
                  <a:srgbClr val="000000"/>
                </a:solidFill>
              </a:rPr>
              <a:t> c = </a:t>
            </a:r>
            <a:r>
              <a:rPr lang="it-IT" dirty="0" err="1">
                <a:solidFill>
                  <a:srgbClr val="000000"/>
                </a:solidFill>
              </a:rPr>
              <a:t>a.add</a:t>
            </a:r>
            <a:r>
              <a:rPr lang="it-IT" dirty="0">
                <a:solidFill>
                  <a:srgbClr val="000000"/>
                </a:solidFill>
              </a:rPr>
              <a:t>(b);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"c=</a:t>
            </a:r>
            <a:r>
              <a:rPr lang="it-IT" dirty="0" err="1">
                <a:solidFill>
                  <a:srgbClr val="CE7B00"/>
                </a:solidFill>
              </a:rPr>
              <a:t>a+b</a:t>
            </a:r>
            <a:r>
              <a:rPr lang="it-IT" dirty="0">
                <a:solidFill>
                  <a:srgbClr val="CE7B00"/>
                </a:solidFill>
              </a:rPr>
              <a:t>="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 err="1">
                <a:solidFill>
                  <a:srgbClr val="000000"/>
                </a:solidFill>
              </a:rPr>
              <a:t>c.getReal</a:t>
            </a:r>
            <a:r>
              <a:rPr lang="it-IT" dirty="0">
                <a:solidFill>
                  <a:srgbClr val="000000"/>
                </a:solidFill>
              </a:rPr>
              <a:t>() + 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                                     </a:t>
            </a:r>
            <a:r>
              <a:rPr lang="it-IT" dirty="0">
                <a:solidFill>
                  <a:srgbClr val="CE7B00"/>
                </a:solidFill>
              </a:rPr>
              <a:t>" "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 err="1">
                <a:solidFill>
                  <a:srgbClr val="000000"/>
                </a:solidFill>
              </a:rPr>
              <a:t>c.getImaginary</a:t>
            </a:r>
            <a:r>
              <a:rPr lang="it-IT" dirty="0">
                <a:solidFill>
                  <a:srgbClr val="000000"/>
                </a:solidFill>
              </a:rPr>
              <a:t>());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Complex</a:t>
            </a:r>
            <a:r>
              <a:rPr lang="it-IT" dirty="0">
                <a:solidFill>
                  <a:srgbClr val="000000"/>
                </a:solidFill>
              </a:rPr>
              <a:t> d = </a:t>
            </a:r>
            <a:r>
              <a:rPr lang="it-IT" dirty="0" err="1">
                <a:solidFill>
                  <a:srgbClr val="000000"/>
                </a:solidFill>
              </a:rPr>
              <a:t>c.sub</a:t>
            </a:r>
            <a:r>
              <a:rPr lang="it-IT" dirty="0">
                <a:solidFill>
                  <a:srgbClr val="000000"/>
                </a:solidFill>
              </a:rPr>
              <a:t>(a);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"d=c-a="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 err="1">
                <a:solidFill>
                  <a:srgbClr val="000000"/>
                </a:solidFill>
              </a:rPr>
              <a:t>d.getReal</a:t>
            </a:r>
            <a:r>
              <a:rPr lang="it-IT" dirty="0">
                <a:solidFill>
                  <a:srgbClr val="000000"/>
                </a:solidFill>
              </a:rPr>
              <a:t>() + </a:t>
            </a:r>
          </a:p>
          <a:p>
            <a:pPr defTabSz="457200" hangingPunct="0"/>
            <a:r>
              <a:rPr lang="it-IT" dirty="0">
                <a:solidFill>
                  <a:srgbClr val="CE7B00"/>
                </a:solidFill>
              </a:rPr>
              <a:t>                                      " "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 err="1">
                <a:solidFill>
                  <a:srgbClr val="000000"/>
                </a:solidFill>
              </a:rPr>
              <a:t>d.getImaginary</a:t>
            </a:r>
            <a:r>
              <a:rPr lang="it-IT" dirty="0">
                <a:solidFill>
                  <a:srgbClr val="000000"/>
                </a:solidFill>
              </a:rPr>
              <a:t>());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22087" y="5373216"/>
            <a:ext cx="743184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$ java </a:t>
            </a:r>
            <a:r>
              <a:rPr lang="en-US" dirty="0" err="1"/>
              <a:t>TestComplex</a:t>
            </a:r>
            <a:endParaRPr lang="en-US" dirty="0"/>
          </a:p>
          <a:p>
            <a:r>
              <a:rPr lang="en-US" dirty="0"/>
              <a:t>c=</a:t>
            </a:r>
            <a:r>
              <a:rPr lang="en-US" dirty="0" err="1"/>
              <a:t>a+b</a:t>
            </a:r>
            <a:r>
              <a:rPr lang="en-US" dirty="0"/>
              <a:t>= 4.51 7.38 d=c-a= 3.18 2.74</a:t>
            </a:r>
          </a:p>
        </p:txBody>
      </p:sp>
      <p:sp>
        <p:nvSpPr>
          <p:cNvPr id="8" name="Figura a mano libera 7"/>
          <p:cNvSpPr/>
          <p:nvPr/>
        </p:nvSpPr>
        <p:spPr>
          <a:xfrm>
            <a:off x="7740000" y="720000"/>
            <a:ext cx="1080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7920000" y="90000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1.33</a:t>
            </a:r>
          </a:p>
        </p:txBody>
      </p:sp>
      <p:sp>
        <p:nvSpPr>
          <p:cNvPr id="10" name="Rettangolo 9"/>
          <p:cNvSpPr/>
          <p:nvPr/>
        </p:nvSpPr>
        <p:spPr>
          <a:xfrm>
            <a:off x="7920000" y="126000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4.64</a:t>
            </a:r>
          </a:p>
        </p:txBody>
      </p:sp>
      <p:sp>
        <p:nvSpPr>
          <p:cNvPr id="11" name="Figura a mano libera 10"/>
          <p:cNvSpPr/>
          <p:nvPr/>
        </p:nvSpPr>
        <p:spPr>
          <a:xfrm>
            <a:off x="7740000" y="1980000"/>
            <a:ext cx="1080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7920000" y="216000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3.18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7920000" y="252000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2.74</a:t>
            </a:r>
          </a:p>
        </p:txBody>
      </p:sp>
      <p:sp>
        <p:nvSpPr>
          <p:cNvPr id="14" name="Figura a mano libera 13"/>
          <p:cNvSpPr/>
          <p:nvPr/>
        </p:nvSpPr>
        <p:spPr>
          <a:xfrm>
            <a:off x="7740000" y="3240000"/>
            <a:ext cx="1080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7920000" y="342000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4.51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7920000" y="378000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7.38</a:t>
            </a:r>
          </a:p>
        </p:txBody>
      </p:sp>
      <p:sp>
        <p:nvSpPr>
          <p:cNvPr id="17" name="Figura a mano libera 16"/>
          <p:cNvSpPr/>
          <p:nvPr/>
        </p:nvSpPr>
        <p:spPr>
          <a:xfrm>
            <a:off x="7740000" y="4500000"/>
            <a:ext cx="1080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7920000" y="468000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3.18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7920000" y="504000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2.74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6840000" y="1440000"/>
            <a:ext cx="360000" cy="360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40000" y="2700000"/>
            <a:ext cx="360000" cy="360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6840000" y="3960000"/>
            <a:ext cx="360000" cy="360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6840000" y="5220000"/>
            <a:ext cx="360000" cy="360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cxnSp>
        <p:nvCxnSpPr>
          <p:cNvPr id="24" name="Connettore 7 23"/>
          <p:cNvCxnSpPr>
            <a:stCxn id="20" idx="3"/>
            <a:endCxn id="8" idx="3"/>
          </p:cNvCxnSpPr>
          <p:nvPr/>
        </p:nvCxnSpPr>
        <p:spPr>
          <a:xfrm flipV="1">
            <a:off x="7200000" y="1260000"/>
            <a:ext cx="540000" cy="36000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5" name="Connettore 7 24"/>
          <p:cNvCxnSpPr>
            <a:stCxn id="21" idx="3"/>
            <a:endCxn id="11" idx="3"/>
          </p:cNvCxnSpPr>
          <p:nvPr/>
        </p:nvCxnSpPr>
        <p:spPr>
          <a:xfrm flipV="1">
            <a:off x="7200000" y="2520000"/>
            <a:ext cx="540000" cy="36000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6" name="Connettore 7 25"/>
          <p:cNvCxnSpPr>
            <a:stCxn id="22" idx="3"/>
            <a:endCxn id="14" idx="3"/>
          </p:cNvCxnSpPr>
          <p:nvPr/>
        </p:nvCxnSpPr>
        <p:spPr>
          <a:xfrm flipV="1">
            <a:off x="7200000" y="3780000"/>
            <a:ext cx="540000" cy="36000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7" name="Connettore 7 26"/>
          <p:cNvCxnSpPr>
            <a:stCxn id="23" idx="3"/>
            <a:endCxn id="17" idx="3"/>
          </p:cNvCxnSpPr>
          <p:nvPr/>
        </p:nvCxnSpPr>
        <p:spPr>
          <a:xfrm flipV="1">
            <a:off x="7200000" y="5040000"/>
            <a:ext cx="540000" cy="36000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8" name="CasellaDiTesto 27"/>
          <p:cNvSpPr txBox="1"/>
          <p:nvPr/>
        </p:nvSpPr>
        <p:spPr>
          <a:xfrm>
            <a:off x="6840000" y="1260000"/>
            <a:ext cx="115200" cy="206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defTabSz="457200" hangingPunct="0"/>
            <a:r>
              <a:rPr lang="en-US" sz="150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a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6840000" y="2520000"/>
            <a:ext cx="115200" cy="206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defTabSz="457200" hangingPunct="0"/>
            <a:r>
              <a:rPr lang="en-US" sz="150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b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6840000" y="3780000"/>
            <a:ext cx="360000" cy="206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defTabSz="457200" hangingPunct="0"/>
            <a:r>
              <a:rPr lang="en-US" sz="150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c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6840000" y="5040000"/>
            <a:ext cx="360000" cy="206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defTabSz="457200" hangingPunct="0"/>
            <a:r>
              <a:rPr lang="en-US" sz="150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5264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example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296863" y="799298"/>
            <a:ext cx="4540608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Complex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real</a:t>
            </a:r>
            <a:r>
              <a:rPr lang="it-IT" dirty="0">
                <a:solidFill>
                  <a:srgbClr val="000000"/>
                </a:solidFill>
              </a:rPr>
              <a:t>;     </a:t>
            </a:r>
            <a:r>
              <a:rPr lang="it-IT" dirty="0">
                <a:solidFill>
                  <a:srgbClr val="969696"/>
                </a:solidFill>
              </a:rPr>
              <a:t>// </a:t>
            </a:r>
            <a:r>
              <a:rPr lang="it-IT" dirty="0" err="1">
                <a:solidFill>
                  <a:srgbClr val="969696"/>
                </a:solidFill>
              </a:rPr>
              <a:t>real</a:t>
            </a:r>
            <a:r>
              <a:rPr lang="it-IT" dirty="0">
                <a:solidFill>
                  <a:srgbClr val="969696"/>
                </a:solidFill>
              </a:rPr>
              <a:t> part</a:t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im</a:t>
            </a:r>
            <a:r>
              <a:rPr lang="it-IT" dirty="0">
                <a:solidFill>
                  <a:srgbClr val="000000"/>
                </a:solidFill>
              </a:rPr>
              <a:t>;       </a:t>
            </a:r>
            <a:r>
              <a:rPr lang="it-IT" dirty="0">
                <a:solidFill>
                  <a:srgbClr val="969696"/>
                </a:solidFill>
              </a:rPr>
              <a:t>// </a:t>
            </a:r>
            <a:r>
              <a:rPr lang="it-IT" dirty="0" err="1">
                <a:solidFill>
                  <a:srgbClr val="969696"/>
                </a:solidFill>
              </a:rPr>
              <a:t>imaginary</a:t>
            </a:r>
            <a:r>
              <a:rPr lang="it-IT" dirty="0">
                <a:solidFill>
                  <a:srgbClr val="969696"/>
                </a:solidFill>
              </a:rPr>
              <a:t> part</a:t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Complex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0000E6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r,</a:t>
            </a:r>
            <a:r>
              <a:rPr lang="it-IT" dirty="0" err="1">
                <a:solidFill>
                  <a:srgbClr val="0000E6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 i)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9900"/>
                </a:solidFill>
              </a:rPr>
              <a:t>real</a:t>
            </a:r>
            <a:r>
              <a:rPr lang="it-IT" dirty="0">
                <a:solidFill>
                  <a:srgbClr val="000000"/>
                </a:solidFill>
              </a:rPr>
              <a:t> = r;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9900"/>
                </a:solidFill>
              </a:rPr>
              <a:t>im</a:t>
            </a:r>
            <a:r>
              <a:rPr lang="it-IT" dirty="0">
                <a:solidFill>
                  <a:srgbClr val="000000"/>
                </a:solidFill>
              </a:rPr>
              <a:t> = i;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getReal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return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real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getImaginary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return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im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015687" y="2652954"/>
            <a:ext cx="324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a = </a:t>
            </a:r>
            <a:r>
              <a:rPr lang="en-US" sz="1500" dirty="0">
                <a:solidFill>
                  <a:srgbClr val="0000FF"/>
                </a:solidFill>
                <a:latin typeface="Courier New" pitchFamily="49"/>
                <a:ea typeface="Andale Sans UI" pitchFamily="2"/>
                <a:cs typeface="Lucidasans" pitchFamily="2"/>
              </a:rPr>
              <a:t>new</a:t>
            </a:r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 Complex(1.33,4.64</a:t>
            </a:r>
            <a:r>
              <a:rPr lang="en-US" sz="1500" dirty="0" smtClean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);</a:t>
            </a:r>
            <a:endParaRPr lang="en-US" sz="1500" dirty="0">
              <a:solidFill>
                <a:prstClr val="black"/>
              </a:solidFill>
              <a:latin typeface="Courier New" pitchFamily="49"/>
              <a:ea typeface="Andale Sans UI" pitchFamily="2"/>
              <a:cs typeface="Lucidasans" pitchFamily="2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680000" y="3861048"/>
            <a:ext cx="360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 dirty="0">
                <a:solidFill>
                  <a:srgbClr val="0000FF"/>
                </a:solidFill>
                <a:latin typeface="Courier New" pitchFamily="49"/>
                <a:ea typeface="Andale Sans UI" pitchFamily="2"/>
                <a:cs typeface="Lucidasans" pitchFamily="2"/>
              </a:rPr>
              <a:t>double</a:t>
            </a:r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500" dirty="0" err="1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realPart</a:t>
            </a:r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 = </a:t>
            </a:r>
            <a:r>
              <a:rPr lang="en-US" sz="1500" dirty="0" err="1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a.getReal</a:t>
            </a:r>
            <a:r>
              <a:rPr lang="en-US" sz="1500" dirty="0" smtClean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  <a:endParaRPr lang="en-US" sz="1500" dirty="0">
              <a:solidFill>
                <a:prstClr val="black"/>
              </a:solidFill>
              <a:latin typeface="Courier New" pitchFamily="49"/>
              <a:ea typeface="Andale Sans UI" pitchFamily="2"/>
              <a:cs typeface="Lucidasans" pitchFamily="2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4211960" y="4869160"/>
            <a:ext cx="406804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 dirty="0">
                <a:solidFill>
                  <a:srgbClr val="0000FF"/>
                </a:solidFill>
                <a:latin typeface="Courier New" pitchFamily="49"/>
                <a:ea typeface="Andale Sans UI" pitchFamily="2"/>
                <a:cs typeface="Lucidasans" pitchFamily="2"/>
              </a:rPr>
              <a:t>double</a:t>
            </a:r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500" dirty="0" err="1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imPart</a:t>
            </a:r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 = </a:t>
            </a:r>
            <a:r>
              <a:rPr lang="en-US" sz="1500" dirty="0" err="1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a.getImmaginary</a:t>
            </a:r>
            <a:r>
              <a:rPr lang="en-US" sz="1500" dirty="0" smtClean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  <a:endParaRPr lang="en-US" sz="1500" dirty="0">
              <a:solidFill>
                <a:prstClr val="black"/>
              </a:solidFill>
              <a:latin typeface="Courier New" pitchFamily="49"/>
              <a:ea typeface="Andale Sans UI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228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platform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656762" y="5491090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200" dirty="0" smtClean="0">
                <a:solidFill>
                  <a:srgbClr val="004F79"/>
                </a:solidFill>
                <a:latin typeface="Helvetica Light"/>
                <a:cs typeface="Helvetica Light"/>
              </a:rPr>
              <a:t>The compiled code is </a:t>
            </a:r>
            <a:r>
              <a:rPr lang="en-US" sz="2200" dirty="0" smtClean="0">
                <a:solidFill>
                  <a:srgbClr val="E37624"/>
                </a:solidFill>
                <a:latin typeface="Helvetica Light"/>
                <a:cs typeface="Helvetica Light"/>
              </a:rPr>
              <a:t>independent</a:t>
            </a:r>
            <a:r>
              <a:rPr lang="en-US" sz="2200" dirty="0" smtClean="0">
                <a:solidFill>
                  <a:srgbClr val="004F79"/>
                </a:solidFill>
                <a:latin typeface="Helvetica Light"/>
                <a:cs typeface="Helvetica Light"/>
              </a:rPr>
              <a:t> of the architecture of the computer</a:t>
            </a:r>
            <a:endParaRPr lang="it-IT" sz="2200" dirty="0">
              <a:solidFill>
                <a:srgbClr val="004F79"/>
              </a:solidFill>
              <a:latin typeface="Helvetica Light"/>
              <a:cs typeface="Helvetica Light"/>
            </a:endParaRPr>
          </a:p>
        </p:txBody>
      </p:sp>
      <p:sp>
        <p:nvSpPr>
          <p:cNvPr id="74" name="Rettangolo 73"/>
          <p:cNvSpPr/>
          <p:nvPr/>
        </p:nvSpPr>
        <p:spPr>
          <a:xfrm>
            <a:off x="395536" y="829371"/>
            <a:ext cx="1315232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white"/>
                </a:solidFill>
              </a:rPr>
              <a:t>Test.java</a:t>
            </a:r>
          </a:p>
        </p:txBody>
      </p:sp>
      <p:sp>
        <p:nvSpPr>
          <p:cNvPr id="75" name="Rettangolo 74"/>
          <p:cNvSpPr/>
          <p:nvPr/>
        </p:nvSpPr>
        <p:spPr>
          <a:xfrm>
            <a:off x="4288367" y="829371"/>
            <a:ext cx="1315232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it-IT" dirty="0" err="1">
                <a:solidFill>
                  <a:prstClr val="white"/>
                </a:solidFill>
              </a:rPr>
              <a:t>Test.class</a:t>
            </a:r>
            <a:endParaRPr lang="it-IT" dirty="0">
              <a:solidFill>
                <a:prstClr val="white"/>
              </a:solidFill>
            </a:endParaRPr>
          </a:p>
        </p:txBody>
      </p:sp>
      <p:pic>
        <p:nvPicPr>
          <p:cNvPr id="76" name="Picture 3" descr="C:\Users\carlos\AppData\Local\Microsoft\Windows\Temporary Internet Files\Content.IE5\2G9BTRNT\MP90040214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290" y="4242085"/>
            <a:ext cx="1215625" cy="109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Connettore 1 76"/>
          <p:cNvCxnSpPr>
            <a:stCxn id="75" idx="2"/>
            <a:endCxn id="86" idx="0"/>
          </p:cNvCxnSpPr>
          <p:nvPr/>
        </p:nvCxnSpPr>
        <p:spPr>
          <a:xfrm flipH="1">
            <a:off x="2751103" y="1255255"/>
            <a:ext cx="2194880" cy="830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1 77"/>
          <p:cNvCxnSpPr>
            <a:stCxn id="75" idx="2"/>
            <a:endCxn id="84" idx="0"/>
          </p:cNvCxnSpPr>
          <p:nvPr/>
        </p:nvCxnSpPr>
        <p:spPr>
          <a:xfrm>
            <a:off x="4945983" y="1255255"/>
            <a:ext cx="8820" cy="830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>
            <a:stCxn id="75" idx="2"/>
            <a:endCxn id="85" idx="0"/>
          </p:cNvCxnSpPr>
          <p:nvPr/>
        </p:nvCxnSpPr>
        <p:spPr>
          <a:xfrm>
            <a:off x="4945983" y="1255255"/>
            <a:ext cx="2198164" cy="830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>
            <a:stCxn id="86" idx="2"/>
            <a:endCxn id="76" idx="0"/>
          </p:cNvCxnSpPr>
          <p:nvPr/>
        </p:nvCxnSpPr>
        <p:spPr>
          <a:xfrm>
            <a:off x="2751103" y="2511850"/>
            <a:ext cx="0" cy="173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/>
          <p:cNvCxnSpPr>
            <a:stCxn id="84" idx="2"/>
            <a:endCxn id="83" idx="0"/>
          </p:cNvCxnSpPr>
          <p:nvPr/>
        </p:nvCxnSpPr>
        <p:spPr>
          <a:xfrm flipH="1">
            <a:off x="4914974" y="2511850"/>
            <a:ext cx="39829" cy="1834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4" descr="C:\Users\carlos\AppData\Local\Microsoft\Windows\Temporary Internet Files\Content.IE5\2G9BTRNT\MC90043382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947" y="433124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5" descr="C:\Users\carlos\AppData\Local\Microsoft\Windows\Temporary Internet Files\Content.IE5\2G9BTRNT\MC90043259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272" y="4346740"/>
            <a:ext cx="883403" cy="8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ttangolo 83"/>
          <p:cNvSpPr/>
          <p:nvPr/>
        </p:nvSpPr>
        <p:spPr>
          <a:xfrm>
            <a:off x="4297187" y="2085966"/>
            <a:ext cx="1315232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JVM</a:t>
            </a:r>
          </a:p>
        </p:txBody>
      </p:sp>
      <p:sp>
        <p:nvSpPr>
          <p:cNvPr id="85" name="Rettangolo 84"/>
          <p:cNvSpPr/>
          <p:nvPr/>
        </p:nvSpPr>
        <p:spPr>
          <a:xfrm>
            <a:off x="6486531" y="2085966"/>
            <a:ext cx="1315232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smtClean="0">
                <a:solidFill>
                  <a:prstClr val="black"/>
                </a:solidFill>
              </a:rPr>
              <a:t>JVM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86" name="Rettangolo 85"/>
          <p:cNvSpPr/>
          <p:nvPr/>
        </p:nvSpPr>
        <p:spPr>
          <a:xfrm>
            <a:off x="2093487" y="2085966"/>
            <a:ext cx="1315232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JVM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2312188" y="826946"/>
            <a:ext cx="1315232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 smtClean="0">
                <a:solidFill>
                  <a:prstClr val="black"/>
                </a:solidFill>
              </a:rPr>
              <a:t>compiler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88" name="Connettore 1 87"/>
          <p:cNvCxnSpPr>
            <a:stCxn id="74" idx="3"/>
            <a:endCxn id="87" idx="1"/>
          </p:cNvCxnSpPr>
          <p:nvPr/>
        </p:nvCxnSpPr>
        <p:spPr>
          <a:xfrm flipV="1">
            <a:off x="1710768" y="1039888"/>
            <a:ext cx="601420" cy="2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1 88"/>
          <p:cNvCxnSpPr>
            <a:stCxn id="87" idx="3"/>
            <a:endCxn id="75" idx="1"/>
          </p:cNvCxnSpPr>
          <p:nvPr/>
        </p:nvCxnSpPr>
        <p:spPr>
          <a:xfrm>
            <a:off x="3627420" y="1039888"/>
            <a:ext cx="660947" cy="2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1 90"/>
          <p:cNvCxnSpPr>
            <a:stCxn id="85" idx="2"/>
            <a:endCxn id="82" idx="0"/>
          </p:cNvCxnSpPr>
          <p:nvPr/>
        </p:nvCxnSpPr>
        <p:spPr>
          <a:xfrm>
            <a:off x="7144147" y="2511850"/>
            <a:ext cx="0" cy="1819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1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example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296863" y="799298"/>
            <a:ext cx="4540608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Complex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add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Complex</a:t>
            </a:r>
            <a:r>
              <a:rPr lang="it-IT" dirty="0">
                <a:solidFill>
                  <a:srgbClr val="000000"/>
                </a:solidFill>
              </a:rPr>
              <a:t> x)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return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Complex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9900"/>
                </a:solidFill>
              </a:rPr>
              <a:t>real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 err="1">
                <a:solidFill>
                  <a:srgbClr val="000000"/>
                </a:solidFill>
              </a:rPr>
              <a:t>x.</a:t>
            </a:r>
            <a:r>
              <a:rPr lang="it-IT" dirty="0" err="1">
                <a:solidFill>
                  <a:srgbClr val="009900"/>
                </a:solidFill>
              </a:rPr>
              <a:t>real</a:t>
            </a:r>
            <a:r>
              <a:rPr lang="it-IT" dirty="0" err="1">
                <a:solidFill>
                  <a:srgbClr val="000000"/>
                </a:solidFill>
              </a:rPr>
              <a:t>,</a:t>
            </a:r>
            <a:r>
              <a:rPr lang="it-IT" dirty="0" err="1">
                <a:solidFill>
                  <a:srgbClr val="009900"/>
                </a:solidFill>
              </a:rPr>
              <a:t>im</a:t>
            </a:r>
            <a:r>
              <a:rPr lang="it-IT" dirty="0">
                <a:solidFill>
                  <a:srgbClr val="000000"/>
                </a:solidFill>
              </a:rPr>
              <a:t> + x.</a:t>
            </a:r>
            <a:r>
              <a:rPr lang="it-IT" dirty="0">
                <a:solidFill>
                  <a:srgbClr val="009900"/>
                </a:solidFill>
              </a:rPr>
              <a:t>im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969696"/>
                </a:solidFill>
              </a:rPr>
              <a:t/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Complex</a:t>
            </a:r>
            <a:r>
              <a:rPr lang="it-IT" dirty="0">
                <a:solidFill>
                  <a:srgbClr val="000000"/>
                </a:solidFill>
              </a:rPr>
              <a:t> sub(</a:t>
            </a:r>
            <a:r>
              <a:rPr lang="it-IT" dirty="0" err="1">
                <a:solidFill>
                  <a:srgbClr val="000000"/>
                </a:solidFill>
              </a:rPr>
              <a:t>Complex</a:t>
            </a:r>
            <a:r>
              <a:rPr lang="it-IT" dirty="0">
                <a:solidFill>
                  <a:srgbClr val="000000"/>
                </a:solidFill>
              </a:rPr>
              <a:t> x)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return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Complex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9900"/>
                </a:solidFill>
              </a:rPr>
              <a:t>real</a:t>
            </a:r>
            <a:r>
              <a:rPr lang="it-IT" dirty="0">
                <a:solidFill>
                  <a:srgbClr val="000000"/>
                </a:solidFill>
              </a:rPr>
              <a:t> - </a:t>
            </a:r>
            <a:r>
              <a:rPr lang="it-IT" dirty="0" err="1">
                <a:solidFill>
                  <a:srgbClr val="000000"/>
                </a:solidFill>
              </a:rPr>
              <a:t>x.</a:t>
            </a:r>
            <a:r>
              <a:rPr lang="it-IT" dirty="0" err="1">
                <a:solidFill>
                  <a:srgbClr val="009900"/>
                </a:solidFill>
              </a:rPr>
              <a:t>real</a:t>
            </a:r>
            <a:r>
              <a:rPr lang="it-IT" dirty="0" err="1">
                <a:solidFill>
                  <a:srgbClr val="000000"/>
                </a:solidFill>
              </a:rPr>
              <a:t>,</a:t>
            </a:r>
            <a:r>
              <a:rPr lang="it-IT" dirty="0" err="1">
                <a:solidFill>
                  <a:srgbClr val="009900"/>
                </a:solidFill>
              </a:rPr>
              <a:t>im</a:t>
            </a:r>
            <a:r>
              <a:rPr lang="it-IT" dirty="0">
                <a:solidFill>
                  <a:srgbClr val="000000"/>
                </a:solidFill>
              </a:rPr>
              <a:t> - x.</a:t>
            </a:r>
            <a:r>
              <a:rPr lang="it-IT" dirty="0">
                <a:solidFill>
                  <a:srgbClr val="009900"/>
                </a:solidFill>
              </a:rPr>
              <a:t>im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br>
              <a:rPr lang="it-IT" dirty="0">
                <a:solidFill>
                  <a:srgbClr val="000000"/>
                </a:solidFill>
              </a:rPr>
            </a:b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4" name="Figura a mano libera 3"/>
          <p:cNvSpPr/>
          <p:nvPr/>
        </p:nvSpPr>
        <p:spPr>
          <a:xfrm>
            <a:off x="1800000" y="4680000"/>
            <a:ext cx="1080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980000" y="486000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1.33</a:t>
            </a:r>
          </a:p>
        </p:txBody>
      </p:sp>
      <p:sp>
        <p:nvSpPr>
          <p:cNvPr id="6" name="Rettangolo 5"/>
          <p:cNvSpPr/>
          <p:nvPr/>
        </p:nvSpPr>
        <p:spPr>
          <a:xfrm>
            <a:off x="1980000" y="522000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4.64</a:t>
            </a:r>
          </a:p>
        </p:txBody>
      </p:sp>
      <p:sp>
        <p:nvSpPr>
          <p:cNvPr id="7" name="Figura a mano libera 6"/>
          <p:cNvSpPr/>
          <p:nvPr/>
        </p:nvSpPr>
        <p:spPr>
          <a:xfrm>
            <a:off x="4320000" y="4680000"/>
            <a:ext cx="1080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500000" y="486000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3.18</a:t>
            </a:r>
          </a:p>
        </p:txBody>
      </p:sp>
      <p:sp>
        <p:nvSpPr>
          <p:cNvPr id="9" name="Rettangolo 8"/>
          <p:cNvSpPr/>
          <p:nvPr/>
        </p:nvSpPr>
        <p:spPr>
          <a:xfrm>
            <a:off x="4500000" y="522000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2.74</a:t>
            </a:r>
          </a:p>
        </p:txBody>
      </p:sp>
      <p:sp>
        <p:nvSpPr>
          <p:cNvPr id="10" name="Figura a mano libera 9"/>
          <p:cNvSpPr/>
          <p:nvPr/>
        </p:nvSpPr>
        <p:spPr>
          <a:xfrm>
            <a:off x="6840000" y="4680000"/>
            <a:ext cx="1080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7020000" y="486000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4.51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7020000" y="522000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7.38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900000" y="5400000"/>
            <a:ext cx="360000" cy="360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3420000" y="5400000"/>
            <a:ext cx="360000" cy="360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5940000" y="5400000"/>
            <a:ext cx="360000" cy="360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cxnSp>
        <p:nvCxnSpPr>
          <p:cNvPr id="16" name="Connettore 7 15"/>
          <p:cNvCxnSpPr>
            <a:stCxn id="13" idx="3"/>
            <a:endCxn id="4" idx="3"/>
          </p:cNvCxnSpPr>
          <p:nvPr/>
        </p:nvCxnSpPr>
        <p:spPr>
          <a:xfrm flipV="1">
            <a:off x="1260000" y="5220000"/>
            <a:ext cx="540000" cy="36000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" name="Connettore 7 16"/>
          <p:cNvCxnSpPr>
            <a:stCxn id="14" idx="3"/>
            <a:endCxn id="7" idx="3"/>
          </p:cNvCxnSpPr>
          <p:nvPr/>
        </p:nvCxnSpPr>
        <p:spPr>
          <a:xfrm flipV="1">
            <a:off x="3780000" y="5220000"/>
            <a:ext cx="540000" cy="36000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Connettore 7 17"/>
          <p:cNvCxnSpPr>
            <a:stCxn id="15" idx="3"/>
            <a:endCxn id="10" idx="3"/>
          </p:cNvCxnSpPr>
          <p:nvPr/>
        </p:nvCxnSpPr>
        <p:spPr>
          <a:xfrm flipV="1">
            <a:off x="6300000" y="5220000"/>
            <a:ext cx="540000" cy="36000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9" name="CasellaDiTesto 18"/>
          <p:cNvSpPr txBox="1"/>
          <p:nvPr/>
        </p:nvSpPr>
        <p:spPr>
          <a:xfrm>
            <a:off x="900000" y="5220000"/>
            <a:ext cx="115200" cy="206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defTabSz="457200" hangingPunct="0"/>
            <a:r>
              <a:rPr lang="en-US" sz="150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a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3420000" y="5220000"/>
            <a:ext cx="115200" cy="206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defTabSz="457200" hangingPunct="0"/>
            <a:r>
              <a:rPr lang="en-US" sz="150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b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5940000" y="5220000"/>
            <a:ext cx="360000" cy="206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defTabSz="457200" hangingPunct="0"/>
            <a:r>
              <a:rPr lang="en-US" sz="150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c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3420000" y="3960000"/>
            <a:ext cx="360000" cy="360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3420000" y="3780000"/>
            <a:ext cx="180000" cy="206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defTabSz="457200" hangingPunct="0"/>
            <a:r>
              <a:rPr lang="en-US" sz="150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x</a:t>
            </a:r>
          </a:p>
        </p:txBody>
      </p:sp>
      <p:cxnSp>
        <p:nvCxnSpPr>
          <p:cNvPr id="24" name="Connettore 7 23"/>
          <p:cNvCxnSpPr>
            <a:stCxn id="22" idx="3"/>
            <a:endCxn id="7" idx="0"/>
          </p:cNvCxnSpPr>
          <p:nvPr/>
        </p:nvCxnSpPr>
        <p:spPr>
          <a:xfrm>
            <a:off x="3780000" y="4140000"/>
            <a:ext cx="1080000" cy="540000"/>
          </a:xfrm>
          <a:prstGeom prst="curved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5" name="Rettangolo 24"/>
          <p:cNvSpPr/>
          <p:nvPr/>
        </p:nvSpPr>
        <p:spPr>
          <a:xfrm>
            <a:off x="5490000" y="1196752"/>
            <a:ext cx="270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Complex c = a.add(b);</a:t>
            </a:r>
          </a:p>
        </p:txBody>
      </p:sp>
    </p:spTree>
    <p:extLst>
      <p:ext uri="{BB962C8B-B14F-4D97-AF65-F5344CB8AC3E}">
        <p14:creationId xmlns:p14="http://schemas.microsoft.com/office/powerpoint/2010/main" val="20403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example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296863" y="799298"/>
            <a:ext cx="365570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Complex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addReal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0000E6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 x)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9900"/>
                </a:solidFill>
              </a:rPr>
              <a:t>real</a:t>
            </a:r>
            <a:r>
              <a:rPr lang="it-IT" dirty="0">
                <a:solidFill>
                  <a:srgbClr val="000000"/>
                </a:solidFill>
              </a:rPr>
              <a:t> += x;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return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this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>
                <a:solidFill>
                  <a:srgbClr val="000000"/>
                </a:solidFill>
              </a:rPr>
              <a:t>Complex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Complex</a:t>
            </a:r>
            <a:r>
              <a:rPr lang="it-IT" dirty="0">
                <a:solidFill>
                  <a:srgbClr val="000000"/>
                </a:solidFill>
              </a:rPr>
              <a:t> x)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this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x.</a:t>
            </a:r>
            <a:r>
              <a:rPr lang="it-IT" dirty="0" err="1">
                <a:solidFill>
                  <a:srgbClr val="009900"/>
                </a:solidFill>
              </a:rPr>
              <a:t>real</a:t>
            </a:r>
            <a:r>
              <a:rPr lang="it-IT" dirty="0" err="1">
                <a:solidFill>
                  <a:srgbClr val="000000"/>
                </a:solidFill>
              </a:rPr>
              <a:t>,x.</a:t>
            </a:r>
            <a:r>
              <a:rPr lang="it-IT" dirty="0" err="1">
                <a:solidFill>
                  <a:srgbClr val="009900"/>
                </a:solidFill>
              </a:rPr>
              <a:t>im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3394469" y="3554280"/>
            <a:ext cx="5220000" cy="108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defTabSz="457200" hangingPunct="0"/>
            <a:r>
              <a:rPr lang="en-US" sz="1850">
                <a:solidFill>
                  <a:prstClr val="black"/>
                </a:solidFill>
                <a:latin typeface="Courier" pitchFamily="49"/>
                <a:ea typeface="Courier" pitchFamily="49"/>
                <a:cs typeface="Courier" pitchFamily="49"/>
              </a:rPr>
              <a:t>Complex a = </a:t>
            </a:r>
            <a:r>
              <a:rPr lang="en-US" sz="1850">
                <a:solidFill>
                  <a:srgbClr val="0000FF"/>
                </a:solidFill>
                <a:latin typeface="Courier" pitchFamily="49"/>
                <a:ea typeface="Courier" pitchFamily="49"/>
                <a:cs typeface="Courier" pitchFamily="49"/>
              </a:rPr>
              <a:t>new</a:t>
            </a:r>
            <a:r>
              <a:rPr lang="en-US" sz="1850">
                <a:solidFill>
                  <a:prstClr val="black"/>
                </a:solidFill>
                <a:latin typeface="Courier" pitchFamily="49"/>
                <a:ea typeface="Courier" pitchFamily="49"/>
                <a:cs typeface="Courier" pitchFamily="49"/>
              </a:rPr>
              <a:t> Complex(1.33,4.64);</a:t>
            </a:r>
          </a:p>
          <a:p>
            <a:pPr defTabSz="457200" hangingPunct="0"/>
            <a:r>
              <a:rPr lang="en-US" sz="1850">
                <a:solidFill>
                  <a:prstClr val="black"/>
                </a:solidFill>
                <a:latin typeface="Courier" pitchFamily="49"/>
                <a:ea typeface="Courier" pitchFamily="49"/>
                <a:cs typeface="Courier" pitchFamily="49"/>
              </a:rPr>
              <a:t>a.addReal(2.0);</a:t>
            </a:r>
          </a:p>
          <a:p>
            <a:pPr defTabSz="457200" hangingPunct="0"/>
            <a:r>
              <a:rPr lang="en-US" sz="1850">
                <a:solidFill>
                  <a:prstClr val="black"/>
                </a:solidFill>
                <a:latin typeface="Courier" pitchFamily="49"/>
                <a:ea typeface="Courier" pitchFamily="49"/>
                <a:cs typeface="Courier" pitchFamily="49"/>
              </a:rPr>
              <a:t>a.addReal(3.0).addReal(3.23);</a:t>
            </a:r>
          </a:p>
        </p:txBody>
      </p:sp>
      <p:sp>
        <p:nvSpPr>
          <p:cNvPr id="5" name="Figura a mano libera 4"/>
          <p:cNvSpPr/>
          <p:nvPr/>
        </p:nvSpPr>
        <p:spPr>
          <a:xfrm>
            <a:off x="1054469" y="4948560"/>
            <a:ext cx="1080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234469" y="512856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1.33</a:t>
            </a:r>
          </a:p>
        </p:txBody>
      </p:sp>
      <p:sp>
        <p:nvSpPr>
          <p:cNvPr id="7" name="Rettangolo 6"/>
          <p:cNvSpPr/>
          <p:nvPr/>
        </p:nvSpPr>
        <p:spPr>
          <a:xfrm>
            <a:off x="1234469" y="548856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4.64</a:t>
            </a:r>
          </a:p>
        </p:txBody>
      </p:sp>
      <p:sp>
        <p:nvSpPr>
          <p:cNvPr id="8" name="Rettangolo 7"/>
          <p:cNvSpPr/>
          <p:nvPr/>
        </p:nvSpPr>
        <p:spPr>
          <a:xfrm>
            <a:off x="154469" y="5668560"/>
            <a:ext cx="360000" cy="360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cxnSp>
        <p:nvCxnSpPr>
          <p:cNvPr id="9" name="Connettore 7 8"/>
          <p:cNvCxnSpPr>
            <a:stCxn id="8" idx="3"/>
            <a:endCxn id="5" idx="3"/>
          </p:cNvCxnSpPr>
          <p:nvPr/>
        </p:nvCxnSpPr>
        <p:spPr>
          <a:xfrm flipV="1">
            <a:off x="514469" y="5488560"/>
            <a:ext cx="540000" cy="36000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0" name="CasellaDiTesto 9"/>
          <p:cNvSpPr txBox="1"/>
          <p:nvPr/>
        </p:nvSpPr>
        <p:spPr>
          <a:xfrm>
            <a:off x="154469" y="5488560"/>
            <a:ext cx="115200" cy="206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defTabSz="457200" hangingPunct="0"/>
            <a:r>
              <a:rPr lang="en-US" sz="150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a</a:t>
            </a:r>
          </a:p>
        </p:txBody>
      </p:sp>
      <p:sp>
        <p:nvSpPr>
          <p:cNvPr id="11" name="Figura a mano libera 10"/>
          <p:cNvSpPr/>
          <p:nvPr/>
        </p:nvSpPr>
        <p:spPr>
          <a:xfrm>
            <a:off x="4294469" y="4948560"/>
            <a:ext cx="1080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4474469" y="512856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3.33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4474469" y="548856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4.64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3394469" y="5668560"/>
            <a:ext cx="360000" cy="360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cxnSp>
        <p:nvCxnSpPr>
          <p:cNvPr id="15" name="Connettore 7 14"/>
          <p:cNvCxnSpPr>
            <a:stCxn id="14" idx="3"/>
            <a:endCxn id="11" idx="3"/>
          </p:cNvCxnSpPr>
          <p:nvPr/>
        </p:nvCxnSpPr>
        <p:spPr>
          <a:xfrm flipV="1">
            <a:off x="3754469" y="5488560"/>
            <a:ext cx="540000" cy="36000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6" name="CasellaDiTesto 15"/>
          <p:cNvSpPr txBox="1"/>
          <p:nvPr/>
        </p:nvSpPr>
        <p:spPr>
          <a:xfrm>
            <a:off x="3394469" y="5488560"/>
            <a:ext cx="115200" cy="206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defTabSz="457200" hangingPunct="0"/>
            <a:r>
              <a:rPr lang="en-US" sz="150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a</a:t>
            </a:r>
          </a:p>
        </p:txBody>
      </p:sp>
      <p:sp>
        <p:nvSpPr>
          <p:cNvPr id="17" name="Figura a mano libera 16"/>
          <p:cNvSpPr/>
          <p:nvPr/>
        </p:nvSpPr>
        <p:spPr>
          <a:xfrm>
            <a:off x="7534469" y="4948560"/>
            <a:ext cx="1080000" cy="108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7714469" y="512856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9.56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7714469" y="5488560"/>
            <a:ext cx="720000" cy="3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anchor="ctr" anchorCtr="1" compatLnSpc="0"/>
          <a:lstStyle/>
          <a:p>
            <a:pPr algn="ctr" defTabSz="457200" hangingPunct="0"/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4.64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6634469" y="5668560"/>
            <a:ext cx="360000" cy="360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anchor="ctr" anchorCtr="0" compatLnSpc="0"/>
          <a:lstStyle/>
          <a:p>
            <a:pPr defTabSz="457200" hangingPunct="0"/>
            <a:endParaRPr lang="en-US" sz="2400">
              <a:solidFill>
                <a:prstClr val="black"/>
              </a:solidFill>
              <a:latin typeface="Thorndale" pitchFamily="18"/>
              <a:ea typeface="Andale Sans UI" pitchFamily="2"/>
              <a:cs typeface="Lucidasans" pitchFamily="2"/>
            </a:endParaRPr>
          </a:p>
        </p:txBody>
      </p:sp>
      <p:cxnSp>
        <p:nvCxnSpPr>
          <p:cNvPr id="21" name="Connettore 7 20"/>
          <p:cNvCxnSpPr>
            <a:stCxn id="20" idx="3"/>
            <a:endCxn id="17" idx="3"/>
          </p:cNvCxnSpPr>
          <p:nvPr/>
        </p:nvCxnSpPr>
        <p:spPr>
          <a:xfrm flipV="1">
            <a:off x="6994469" y="5488560"/>
            <a:ext cx="540000" cy="360000"/>
          </a:xfrm>
          <a:prstGeom prst="curved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2" name="CasellaDiTesto 21"/>
          <p:cNvSpPr txBox="1"/>
          <p:nvPr/>
        </p:nvSpPr>
        <p:spPr>
          <a:xfrm>
            <a:off x="6634469" y="5488560"/>
            <a:ext cx="115200" cy="206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defTabSz="457200" hangingPunct="0"/>
            <a:r>
              <a:rPr lang="en-US" sz="150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a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394469" y="4948560"/>
            <a:ext cx="227880" cy="268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defTabSz="457200" hangingPunct="0"/>
            <a:r>
              <a:rPr lang="en-US" sz="2000">
                <a:solidFill>
                  <a:prstClr val="black"/>
                </a:solidFill>
                <a:latin typeface="Wingdings 2" pitchFamily="18"/>
                <a:ea typeface="Andale Sans UI" pitchFamily="2"/>
                <a:cs typeface="Lucidasans" pitchFamily="2"/>
              </a:rPr>
              <a:t>v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154469" y="4948560"/>
            <a:ext cx="227880" cy="268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defTabSz="457200" hangingPunct="0"/>
            <a:r>
              <a:rPr lang="en-US" sz="2000">
                <a:solidFill>
                  <a:prstClr val="black"/>
                </a:solidFill>
                <a:latin typeface="Wingdings 2" pitchFamily="18"/>
                <a:ea typeface="Andale Sans UI" pitchFamily="2"/>
                <a:cs typeface="Lucidasans" pitchFamily="2"/>
              </a:rPr>
              <a:t>u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3034469" y="4274280"/>
            <a:ext cx="227880" cy="268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defTabSz="457200" hangingPunct="0"/>
            <a:r>
              <a:rPr lang="en-US" sz="2000">
                <a:solidFill>
                  <a:prstClr val="black"/>
                </a:solidFill>
                <a:latin typeface="Wingdings 2" pitchFamily="18"/>
                <a:ea typeface="Andale Sans UI" pitchFamily="2"/>
                <a:cs typeface="Lucidasans" pitchFamily="2"/>
              </a:rPr>
              <a:t>w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3034469" y="3734280"/>
            <a:ext cx="227880" cy="268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defTabSz="457200" hangingPunct="0"/>
            <a:r>
              <a:rPr lang="en-US" sz="2000">
                <a:solidFill>
                  <a:prstClr val="black"/>
                </a:solidFill>
                <a:latin typeface="Wingdings 2" pitchFamily="18"/>
                <a:ea typeface="Andale Sans UI" pitchFamily="2"/>
                <a:cs typeface="Lucidasans" pitchFamily="2"/>
              </a:rPr>
              <a:t>u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3034469" y="4005720"/>
            <a:ext cx="180000" cy="268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defTabSz="457200" hangingPunct="0"/>
            <a:r>
              <a:rPr lang="en-US" sz="2000">
                <a:solidFill>
                  <a:prstClr val="black"/>
                </a:solidFill>
                <a:latin typeface="Wingdings 2" pitchFamily="18"/>
                <a:ea typeface="Andale Sans UI" pitchFamily="2"/>
                <a:cs typeface="Lucidasans" pitchFamily="2"/>
              </a:rPr>
              <a:t>v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6634469" y="4948560"/>
            <a:ext cx="227880" cy="268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defTabSz="457200" hangingPunct="0"/>
            <a:r>
              <a:rPr lang="en-US" sz="2000">
                <a:solidFill>
                  <a:prstClr val="black"/>
                </a:solidFill>
                <a:latin typeface="Wingdings 2" pitchFamily="18"/>
                <a:ea typeface="Andale Sans UI" pitchFamily="2"/>
                <a:cs typeface="Lucidasans" pitchFamily="2"/>
              </a:rPr>
              <a:t>w</a:t>
            </a:r>
          </a:p>
        </p:txBody>
      </p:sp>
      <p:sp>
        <p:nvSpPr>
          <p:cNvPr id="29" name="Rettangolo 28"/>
          <p:cNvSpPr/>
          <p:nvPr/>
        </p:nvSpPr>
        <p:spPr>
          <a:xfrm>
            <a:off x="4348469" y="1168629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method </a:t>
            </a:r>
            <a:r>
              <a:rPr lang="en-US" sz="2100" dirty="0" err="1">
                <a:solidFill>
                  <a:srgbClr val="194F7A"/>
                </a:solidFill>
                <a:latin typeface="Helvetica Light"/>
                <a:cs typeface="Helvetica Light"/>
              </a:rPr>
              <a:t>addReal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increments just the real part of the receptor of the message with the value passed as argument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892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wrappers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3733651" y="1294699"/>
            <a:ext cx="399450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Primitive types are used for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performance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reasons, however many situations require an object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  <a:p>
            <a:pPr algn="r" defTabSz="457200"/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302445" y="4869160"/>
            <a:ext cx="34563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There exist one type wrapper class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for each primitive type</a:t>
            </a:r>
            <a:endParaRPr lang="it-IT" sz="2200" dirty="0">
              <a:solidFill>
                <a:srgbClr val="E37624"/>
              </a:solidFill>
              <a:latin typeface="Helvetica Light"/>
              <a:cs typeface="Helvetica Ligh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83568" y="3071786"/>
            <a:ext cx="37854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Type wrappers are classes that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encapsulate primitive types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within an object</a:t>
            </a:r>
          </a:p>
          <a:p>
            <a:pPr algn="r" defTabSz="457200"/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550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Boxing and Unboxing operations</a:t>
            </a:r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3923928" y="2901317"/>
            <a:ext cx="43204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Auto-boxing and auto-unboxing operations are provided to make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easier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to work with wrapped objects:</a:t>
            </a:r>
          </a:p>
          <a:p>
            <a:pPr defTabSz="457200"/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031346" y="3328547"/>
            <a:ext cx="236957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>
                <a:solidFill>
                  <a:srgbClr val="000000"/>
                </a:solidFill>
              </a:rPr>
              <a:t>Integer </a:t>
            </a:r>
            <a:r>
              <a:rPr lang="en-US" dirty="0" err="1">
                <a:solidFill>
                  <a:srgbClr val="000000"/>
                </a:solidFill>
              </a:rPr>
              <a:t>iObject</a:t>
            </a:r>
            <a:r>
              <a:rPr lang="en-US" dirty="0">
                <a:solidFill>
                  <a:srgbClr val="000000"/>
                </a:solidFill>
              </a:rPr>
              <a:t> = 21;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E6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iObject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581994" y="5072945"/>
            <a:ext cx="694233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However… these operations add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overhead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, to be used only when required.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211960" y="1158623"/>
            <a:ext cx="365570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>
                <a:solidFill>
                  <a:srgbClr val="000000"/>
                </a:solidFill>
              </a:rPr>
              <a:t>Integer </a:t>
            </a:r>
            <a:r>
              <a:rPr lang="en-US" dirty="0" err="1">
                <a:solidFill>
                  <a:srgbClr val="000000"/>
                </a:solidFill>
              </a:rPr>
              <a:t>iObject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E6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Integer(21);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E6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iObject.intValue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627750" y="950875"/>
            <a:ext cx="3176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boxing and unboxing operations are provided to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encapsulate/extract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the values to/from an object.</a:t>
            </a:r>
          </a:p>
          <a:p>
            <a:pPr algn="r" defTabSz="457200"/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19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variable number of arguments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541908" y="1804954"/>
            <a:ext cx="34198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 variable length argument list is specified with three periods:</a:t>
            </a:r>
          </a:p>
        </p:txBody>
      </p:sp>
      <p:sp>
        <p:nvSpPr>
          <p:cNvPr id="4" name="Rettangolo 3"/>
          <p:cNvSpPr/>
          <p:nvPr/>
        </p:nvSpPr>
        <p:spPr>
          <a:xfrm>
            <a:off x="4572000" y="3884511"/>
            <a:ext cx="356625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argument is implicitly declared as an array, however, it can be called with a variable number of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arguments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211960" y="1320207"/>
            <a:ext cx="3655705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add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… </a:t>
            </a:r>
            <a:r>
              <a:rPr lang="it-IT" dirty="0" err="1">
                <a:solidFill>
                  <a:srgbClr val="000000"/>
                </a:solidFill>
              </a:rPr>
              <a:t>values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summation</a:t>
            </a:r>
            <a:r>
              <a:rPr lang="it-IT" dirty="0">
                <a:solidFill>
                  <a:srgbClr val="000000"/>
                </a:solidFill>
              </a:rPr>
              <a:t> = 0;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for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i = 0;i &lt; </a:t>
            </a:r>
            <a:r>
              <a:rPr lang="it-IT" dirty="0" err="1">
                <a:solidFill>
                  <a:srgbClr val="000000"/>
                </a:solidFill>
              </a:rPr>
              <a:t>values.</a:t>
            </a:r>
            <a:r>
              <a:rPr lang="it-IT" dirty="0" err="1">
                <a:solidFill>
                  <a:srgbClr val="009900"/>
                </a:solidFill>
              </a:rPr>
              <a:t>length</a:t>
            </a:r>
            <a:r>
              <a:rPr lang="it-IT" dirty="0" err="1">
                <a:solidFill>
                  <a:srgbClr val="000000"/>
                </a:solidFill>
              </a:rPr>
              <a:t>;i</a:t>
            </a:r>
            <a:r>
              <a:rPr lang="it-IT" dirty="0">
                <a:solidFill>
                  <a:srgbClr val="000000"/>
                </a:solidFill>
              </a:rPr>
              <a:t>++)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summation</a:t>
            </a:r>
            <a:r>
              <a:rPr lang="it-IT" dirty="0">
                <a:solidFill>
                  <a:srgbClr val="000000"/>
                </a:solidFill>
              </a:rPr>
              <a:t> += </a:t>
            </a:r>
            <a:r>
              <a:rPr lang="it-IT" dirty="0" err="1">
                <a:solidFill>
                  <a:srgbClr val="000000"/>
                </a:solidFill>
              </a:rPr>
              <a:t>values</a:t>
            </a:r>
            <a:r>
              <a:rPr lang="it-IT" dirty="0">
                <a:solidFill>
                  <a:srgbClr val="000000"/>
                </a:solidFill>
              </a:rPr>
              <a:t>[i];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return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summation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17921" y="4553925"/>
            <a:ext cx="304386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E6"/>
                </a:solidFill>
              </a:rPr>
              <a:t> </a:t>
            </a:r>
            <a:r>
              <a:rPr lang="it-IT" dirty="0">
                <a:solidFill>
                  <a:prstClr val="black"/>
                </a:solidFill>
              </a:rPr>
              <a:t>sum = </a:t>
            </a:r>
            <a:r>
              <a:rPr lang="it-IT" dirty="0" err="1">
                <a:solidFill>
                  <a:prstClr val="black"/>
                </a:solidFill>
              </a:rPr>
              <a:t>add</a:t>
            </a:r>
            <a:r>
              <a:rPr lang="it-IT" dirty="0">
                <a:solidFill>
                  <a:prstClr val="black"/>
                </a:solidFill>
              </a:rPr>
              <a:t>(1, 2, 3, 4, 5);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7700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classes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5220072" y="1628800"/>
            <a:ext cx="321567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An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inner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class is a class defined inside other class</a:t>
            </a:r>
          </a:p>
        </p:txBody>
      </p:sp>
      <p:sp>
        <p:nvSpPr>
          <p:cNvPr id="4" name="Rettangolo 3"/>
          <p:cNvSpPr/>
          <p:nvPr/>
        </p:nvSpPr>
        <p:spPr>
          <a:xfrm>
            <a:off x="323528" y="735988"/>
            <a:ext cx="4032448" cy="535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A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9900"/>
                </a:solidFill>
              </a:rPr>
              <a:t>x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B </a:t>
            </a:r>
            <a:r>
              <a:rPr lang="it-IT" dirty="0" err="1">
                <a:solidFill>
                  <a:srgbClr val="009900"/>
                </a:solidFill>
              </a:rPr>
              <a:t>b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B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9900"/>
                </a:solidFill>
              </a:rPr>
              <a:t>y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B(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y) </a:t>
            </a:r>
            <a:r>
              <a:rPr lang="it-IT" dirty="0" smtClean="0">
                <a:solidFill>
                  <a:srgbClr val="000000"/>
                </a:solidFill>
              </a:rPr>
              <a:t>{ </a:t>
            </a:r>
            <a:r>
              <a:rPr lang="it-IT" dirty="0" err="1">
                <a:solidFill>
                  <a:srgbClr val="0000E6"/>
                </a:solidFill>
              </a:rPr>
              <a:t>this</a:t>
            </a:r>
            <a:r>
              <a:rPr lang="it-IT" dirty="0" err="1">
                <a:solidFill>
                  <a:srgbClr val="000000"/>
                </a:solidFill>
              </a:rPr>
              <a:t>.</a:t>
            </a:r>
            <a:r>
              <a:rPr lang="it-IT" dirty="0" err="1">
                <a:solidFill>
                  <a:srgbClr val="009900"/>
                </a:solidFill>
              </a:rPr>
              <a:t>y</a:t>
            </a:r>
            <a:r>
              <a:rPr lang="it-IT" dirty="0">
                <a:solidFill>
                  <a:srgbClr val="000000"/>
                </a:solidFill>
              </a:rPr>
              <a:t> = y</a:t>
            </a:r>
            <a:r>
              <a:rPr lang="it-IT" dirty="0" smtClean="0">
                <a:solidFill>
                  <a:srgbClr val="000000"/>
                </a:solidFill>
              </a:rPr>
              <a:t>; </a:t>
            </a:r>
            <a:r>
              <a:rPr lang="it-IT" dirty="0">
                <a:solidFill>
                  <a:srgbClr val="000000"/>
                </a:solidFill>
              </a:rPr>
              <a:t>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add</a:t>
            </a:r>
            <a:r>
              <a:rPr lang="it-IT" dirty="0">
                <a:solidFill>
                  <a:srgbClr val="000000"/>
                </a:solidFill>
              </a:rPr>
              <a:t>() </a:t>
            </a:r>
            <a:r>
              <a:rPr lang="it-IT" dirty="0" smtClean="0">
                <a:solidFill>
                  <a:srgbClr val="000000"/>
                </a:solidFill>
              </a:rPr>
              <a:t>{ </a:t>
            </a:r>
            <a:r>
              <a:rPr lang="it-IT" dirty="0" err="1" smtClean="0">
                <a:solidFill>
                  <a:srgbClr val="0000E6"/>
                </a:solidFill>
              </a:rPr>
              <a:t>return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9900"/>
                </a:solidFill>
              </a:rPr>
              <a:t>x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>
                <a:solidFill>
                  <a:srgbClr val="009900"/>
                </a:solidFill>
              </a:rPr>
              <a:t>y</a:t>
            </a:r>
            <a:r>
              <a:rPr lang="it-IT" dirty="0" smtClean="0">
                <a:solidFill>
                  <a:srgbClr val="000000"/>
                </a:solidFill>
              </a:rPr>
              <a:t>; }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00"/>
                </a:solidFill>
              </a:rPr>
              <a:t>    A(</a:t>
            </a:r>
            <a:r>
              <a:rPr lang="it-IT" dirty="0" err="1" smtClean="0">
                <a:solidFill>
                  <a:srgbClr val="0000E6"/>
                </a:solidFill>
              </a:rPr>
              <a:t>int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x,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y)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E6"/>
                </a:solidFill>
              </a:rPr>
              <a:t>this</a:t>
            </a:r>
            <a:r>
              <a:rPr lang="it-IT" dirty="0" err="1">
                <a:solidFill>
                  <a:srgbClr val="000000"/>
                </a:solidFill>
              </a:rPr>
              <a:t>.</a:t>
            </a:r>
            <a:r>
              <a:rPr lang="it-IT" dirty="0" err="1">
                <a:solidFill>
                  <a:srgbClr val="009900"/>
                </a:solidFill>
              </a:rPr>
              <a:t>x</a:t>
            </a:r>
            <a:r>
              <a:rPr lang="it-IT" dirty="0">
                <a:solidFill>
                  <a:srgbClr val="000000"/>
                </a:solidFill>
              </a:rPr>
              <a:t> = x;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E6"/>
                </a:solidFill>
              </a:rPr>
              <a:t>this</a:t>
            </a:r>
            <a:r>
              <a:rPr lang="it-IT" dirty="0" err="1">
                <a:solidFill>
                  <a:srgbClr val="000000"/>
                </a:solidFill>
              </a:rPr>
              <a:t>.</a:t>
            </a:r>
            <a:r>
              <a:rPr lang="it-IT" dirty="0" err="1">
                <a:solidFill>
                  <a:srgbClr val="009900"/>
                </a:solidFill>
              </a:rPr>
              <a:t>b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B(y);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add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E6"/>
                </a:solidFill>
              </a:rPr>
              <a:t>return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b</a:t>
            </a:r>
            <a:r>
              <a:rPr lang="it-IT" dirty="0" err="1">
                <a:solidFill>
                  <a:srgbClr val="000000"/>
                </a:solidFill>
              </a:rPr>
              <a:t>.add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4658394" y="5444969"/>
            <a:ext cx="316835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smtClean="0">
                <a:solidFill>
                  <a:srgbClr val="000000"/>
                </a:solidFill>
              </a:rPr>
              <a:t>A </a:t>
            </a:r>
            <a:r>
              <a:rPr lang="it-IT" dirty="0" err="1">
                <a:solidFill>
                  <a:srgbClr val="000000"/>
                </a:solidFill>
              </a:rPr>
              <a:t>a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A(3, 4</a:t>
            </a:r>
            <a:r>
              <a:rPr lang="it-IT" dirty="0" smtClean="0">
                <a:solidFill>
                  <a:srgbClr val="000000"/>
                </a:solidFill>
              </a:rPr>
              <a:t>);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a.add</a:t>
            </a:r>
            <a:r>
              <a:rPr lang="it-IT" dirty="0" smtClean="0">
                <a:solidFill>
                  <a:srgbClr val="000000"/>
                </a:solidFill>
              </a:rPr>
              <a:t>());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5220072" y="2882729"/>
            <a:ext cx="30387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An inner class can be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even created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without a name. </a:t>
            </a:r>
          </a:p>
        </p:txBody>
      </p:sp>
      <p:sp>
        <p:nvSpPr>
          <p:cNvPr id="8" name="Rettangolo 7"/>
          <p:cNvSpPr/>
          <p:nvPr/>
        </p:nvSpPr>
        <p:spPr>
          <a:xfrm>
            <a:off x="5189132" y="4437112"/>
            <a:ext cx="30387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More details later.... 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7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III: Inheritance</a:t>
            </a:r>
            <a:endParaRPr lang="en-US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for Android Applications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8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814086" y="1196752"/>
            <a:ext cx="663823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Inheritance allows to define new classes by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reusing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other classes, specifying just the differences.</a:t>
            </a:r>
          </a:p>
        </p:txBody>
      </p:sp>
      <p:sp>
        <p:nvSpPr>
          <p:cNvPr id="3" name="Rettangolo 2"/>
          <p:cNvSpPr/>
          <p:nvPr/>
        </p:nvSpPr>
        <p:spPr>
          <a:xfrm>
            <a:off x="783462" y="2824712"/>
            <a:ext cx="5012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It is possible to define a new class (subclass) by </a:t>
            </a:r>
            <a:r>
              <a:rPr lang="en-US" sz="2100" dirty="0" err="1" smtClean="0">
                <a:solidFill>
                  <a:srgbClr val="194F7A"/>
                </a:solidFill>
                <a:latin typeface="Helvetica Light"/>
                <a:cs typeface="Helvetica Light"/>
              </a:rPr>
              <a:t>spacifying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 that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class must be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like other class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(superclass)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827584" y="4581128"/>
            <a:ext cx="365570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>
                <a:solidFill>
                  <a:srgbClr val="0000E6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ScientificBook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E6"/>
                </a:solidFill>
              </a:rPr>
              <a:t>extends</a:t>
            </a:r>
            <a:r>
              <a:rPr lang="en-US" dirty="0">
                <a:solidFill>
                  <a:srgbClr val="000000"/>
                </a:solidFill>
              </a:rPr>
              <a:t> Book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String </a:t>
            </a:r>
            <a:r>
              <a:rPr lang="en-US" dirty="0">
                <a:solidFill>
                  <a:srgbClr val="009900"/>
                </a:solidFill>
              </a:rPr>
              <a:t>area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E6"/>
                </a:solidFill>
              </a:rPr>
              <a:t>boolean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proceeding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E6"/>
                </a:solidFill>
              </a:rPr>
              <a:t>false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6364948" y="3460657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Book</a:t>
            </a:r>
          </a:p>
        </p:txBody>
      </p:sp>
      <p:sp>
        <p:nvSpPr>
          <p:cNvPr id="10" name="Rettangolo 9"/>
          <p:cNvSpPr/>
          <p:nvPr/>
        </p:nvSpPr>
        <p:spPr>
          <a:xfrm>
            <a:off x="6364948" y="4717252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>
                <a:solidFill>
                  <a:prstClr val="black"/>
                </a:solidFill>
              </a:rPr>
              <a:t>ScientificBook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337056" y="411723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</a:rPr>
              <a:t>is</a:t>
            </a:r>
            <a:r>
              <a:rPr lang="it-IT" dirty="0">
                <a:solidFill>
                  <a:prstClr val="black"/>
                </a:solidFill>
              </a:rPr>
              <a:t> a</a:t>
            </a:r>
          </a:p>
        </p:txBody>
      </p:sp>
      <p:cxnSp>
        <p:nvCxnSpPr>
          <p:cNvPr id="17" name="Connettore 2 16"/>
          <p:cNvCxnSpPr>
            <a:stCxn id="10" idx="0"/>
            <a:endCxn id="8" idx="2"/>
          </p:cNvCxnSpPr>
          <p:nvPr/>
        </p:nvCxnSpPr>
        <p:spPr>
          <a:xfrm flipV="1">
            <a:off x="7337056" y="3886541"/>
            <a:ext cx="0" cy="830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0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23" name="Rettangolo 22"/>
          <p:cNvSpPr/>
          <p:nvPr/>
        </p:nvSpPr>
        <p:spPr>
          <a:xfrm>
            <a:off x="1682516" y="2494815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Book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764742" y="3756807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>
                <a:solidFill>
                  <a:prstClr val="black"/>
                </a:solidFill>
              </a:rPr>
              <a:t>ScientificBook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26" name="Connettore 2 25"/>
          <p:cNvCxnSpPr>
            <a:stCxn id="24" idx="0"/>
            <a:endCxn id="23" idx="2"/>
          </p:cNvCxnSpPr>
          <p:nvPr/>
        </p:nvCxnSpPr>
        <p:spPr>
          <a:xfrm flipV="1">
            <a:off x="1736850" y="2920699"/>
            <a:ext cx="917774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2924982" y="3756807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>
                <a:solidFill>
                  <a:prstClr val="black"/>
                </a:solidFill>
              </a:rPr>
              <a:t>Novel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5" name="Connettore 2 4"/>
          <p:cNvCxnSpPr>
            <a:stCxn id="27" idx="0"/>
            <a:endCxn id="23" idx="2"/>
          </p:cNvCxnSpPr>
          <p:nvPr/>
        </p:nvCxnSpPr>
        <p:spPr>
          <a:xfrm flipH="1" flipV="1">
            <a:off x="2654624" y="2920699"/>
            <a:ext cx="1242466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ttangolo 27"/>
          <p:cNvSpPr/>
          <p:nvPr/>
        </p:nvSpPr>
        <p:spPr>
          <a:xfrm>
            <a:off x="2060886" y="5018799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smtClean="0">
                <a:solidFill>
                  <a:prstClr val="black"/>
                </a:solidFill>
              </a:rPr>
              <a:t>Crime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29" name="Connettore 2 28"/>
          <p:cNvCxnSpPr>
            <a:stCxn id="28" idx="0"/>
            <a:endCxn id="27" idx="2"/>
          </p:cNvCxnSpPr>
          <p:nvPr/>
        </p:nvCxnSpPr>
        <p:spPr>
          <a:xfrm flipV="1">
            <a:off x="3032994" y="4182691"/>
            <a:ext cx="864096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4221126" y="5018799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 smtClean="0">
                <a:solidFill>
                  <a:prstClr val="black"/>
                </a:solidFill>
              </a:rPr>
              <a:t>ScienceFiction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31" name="Connettore 2 30"/>
          <p:cNvCxnSpPr>
            <a:stCxn id="30" idx="0"/>
            <a:endCxn id="27" idx="2"/>
          </p:cNvCxnSpPr>
          <p:nvPr/>
        </p:nvCxnSpPr>
        <p:spPr>
          <a:xfrm flipH="1" flipV="1">
            <a:off x="3897090" y="4182691"/>
            <a:ext cx="1296144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3858564" y="1244614"/>
            <a:ext cx="1944215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Object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3858564" y="2506606"/>
            <a:ext cx="1944215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it-IT" dirty="0" err="1">
                <a:solidFill>
                  <a:prstClr val="black"/>
                </a:solidFill>
              </a:rPr>
              <a:t>String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14" name="Connettore 2 13"/>
          <p:cNvCxnSpPr>
            <a:stCxn id="13" idx="0"/>
            <a:endCxn id="12" idx="2"/>
          </p:cNvCxnSpPr>
          <p:nvPr/>
        </p:nvCxnSpPr>
        <p:spPr>
          <a:xfrm flipV="1">
            <a:off x="4830672" y="1670498"/>
            <a:ext cx="0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6018804" y="2506606"/>
            <a:ext cx="1944215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it-IT" dirty="0" err="1">
                <a:solidFill>
                  <a:prstClr val="black"/>
                </a:solidFill>
              </a:rPr>
              <a:t>AbstractCollection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16" name="Connettore 2 15"/>
          <p:cNvCxnSpPr>
            <a:stCxn id="15" idx="0"/>
            <a:endCxn id="12" idx="2"/>
          </p:cNvCxnSpPr>
          <p:nvPr/>
        </p:nvCxnSpPr>
        <p:spPr>
          <a:xfrm flipH="1" flipV="1">
            <a:off x="4830672" y="1670498"/>
            <a:ext cx="2160240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>
            <a:stCxn id="23" idx="0"/>
            <a:endCxn id="12" idx="2"/>
          </p:cNvCxnSpPr>
          <p:nvPr/>
        </p:nvCxnSpPr>
        <p:spPr>
          <a:xfrm flipV="1">
            <a:off x="2654624" y="1670498"/>
            <a:ext cx="2176048" cy="824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7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definition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251520" y="868820"/>
            <a:ext cx="4426966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ScientificBook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extends</a:t>
            </a:r>
            <a:r>
              <a:rPr lang="it-IT" dirty="0">
                <a:solidFill>
                  <a:srgbClr val="000000"/>
                </a:solidFill>
              </a:rPr>
              <a:t> Book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9900"/>
                </a:solidFill>
              </a:rPr>
              <a:t>area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boolean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proceeding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false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ScientificBook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tit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aut,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num</a:t>
            </a:r>
            <a:r>
              <a:rPr lang="it-IT" dirty="0">
                <a:solidFill>
                  <a:srgbClr val="000000"/>
                </a:solidFill>
              </a:rPr>
              <a:t>,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                           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isbn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a)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super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tit,aut,num,isbn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9900"/>
                </a:solidFill>
              </a:rPr>
              <a:t>area</a:t>
            </a:r>
            <a:r>
              <a:rPr lang="it-IT" dirty="0">
                <a:solidFill>
                  <a:srgbClr val="000000"/>
                </a:solidFill>
              </a:rPr>
              <a:t> = a;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57477" y="5313956"/>
            <a:ext cx="841897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00"/>
                </a:solidFill>
              </a:rPr>
              <a:t>ScientificBook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sb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>
                <a:solidFill>
                  <a:srgbClr val="000000"/>
                </a:solidFill>
              </a:rPr>
              <a:t>sb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ScientificBook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Neural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Networks"</a:t>
            </a:r>
            <a:r>
              <a:rPr lang="it-IT" dirty="0" err="1">
                <a:solidFill>
                  <a:srgbClr val="000000"/>
                </a:solidFill>
              </a:rPr>
              <a:t>,</a:t>
            </a:r>
            <a:r>
              <a:rPr lang="it-IT" dirty="0" err="1">
                <a:solidFill>
                  <a:srgbClr val="CE7B00"/>
                </a:solidFill>
              </a:rPr>
              <a:t>"Simon</a:t>
            </a:r>
            <a:r>
              <a:rPr lang="it-IT" dirty="0">
                <a:solidFill>
                  <a:srgbClr val="CE7B00"/>
                </a:solidFill>
              </a:rPr>
              <a:t> Haykin"</a:t>
            </a:r>
            <a:r>
              <a:rPr lang="it-IT" dirty="0">
                <a:solidFill>
                  <a:srgbClr val="000000"/>
                </a:solidFill>
              </a:rPr>
              <a:t>,696,</a:t>
            </a:r>
            <a:r>
              <a:rPr lang="it-IT" dirty="0">
                <a:solidFill>
                  <a:srgbClr val="CE7B00"/>
                </a:solidFill>
              </a:rPr>
              <a:t>"0-02-352761-7</a:t>
            </a:r>
            <a:r>
              <a:rPr lang="it-IT" dirty="0" smtClean="0">
                <a:solidFill>
                  <a:srgbClr val="CE7B00"/>
                </a:solidFill>
              </a:rPr>
              <a:t>"</a:t>
            </a:r>
            <a:r>
              <a:rPr lang="it-IT" dirty="0" smtClean="0">
                <a:solidFill>
                  <a:srgbClr val="000000"/>
                </a:solidFill>
              </a:rPr>
              <a:t>,"</a:t>
            </a:r>
            <a:r>
              <a:rPr lang="it-IT" dirty="0">
                <a:solidFill>
                  <a:srgbClr val="CE7B00"/>
                </a:solidFill>
              </a:rPr>
              <a:t>AI</a:t>
            </a:r>
            <a:r>
              <a:rPr lang="it-IT" dirty="0" smtClean="0">
                <a:solidFill>
                  <a:srgbClr val="CE7B00"/>
                </a:solidFill>
              </a:rPr>
              <a:t>"</a:t>
            </a:r>
            <a:r>
              <a:rPr lang="it-IT" dirty="0" smtClean="0">
                <a:solidFill>
                  <a:srgbClr val="000000"/>
                </a:solidFill>
              </a:rPr>
              <a:t>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809869" y="1411993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Book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5809869" y="2668588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>
                <a:solidFill>
                  <a:prstClr val="black"/>
                </a:solidFill>
              </a:rPr>
              <a:t>ScientificBook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6799697" y="18863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Book()</a:t>
            </a:r>
          </a:p>
        </p:txBody>
      </p:sp>
      <p:cxnSp>
        <p:nvCxnSpPr>
          <p:cNvPr id="13" name="Connettore 2 12"/>
          <p:cNvCxnSpPr>
            <a:stCxn id="11" idx="0"/>
            <a:endCxn id="10" idx="2"/>
          </p:cNvCxnSpPr>
          <p:nvPr/>
        </p:nvCxnSpPr>
        <p:spPr>
          <a:xfrm flipV="1">
            <a:off x="6781977" y="1837877"/>
            <a:ext cx="0" cy="830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6799697" y="3094472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</a:rPr>
              <a:t>ScientificBook</a:t>
            </a:r>
            <a:r>
              <a:rPr lang="it-IT" dirty="0">
                <a:solidFill>
                  <a:prstClr val="black"/>
                </a:solidFill>
              </a:rPr>
              <a:t>()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1187624" y="4005064"/>
            <a:ext cx="6109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If the superclass defines a constructor, the subclass has to define it and call the higher one by using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super</a:t>
            </a:r>
          </a:p>
        </p:txBody>
      </p:sp>
    </p:spTree>
    <p:extLst>
      <p:ext uri="{BB962C8B-B14F-4D97-AF65-F5344CB8AC3E}">
        <p14:creationId xmlns:p14="http://schemas.microsoft.com/office/powerpoint/2010/main" val="41525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for Android</a:t>
            </a:r>
            <a:endParaRPr lang="en-US" dirty="0"/>
          </a:p>
        </p:txBody>
      </p:sp>
      <p:sp>
        <p:nvSpPr>
          <p:cNvPr id="32" name="Rettangolo 31"/>
          <p:cNvSpPr/>
          <p:nvPr/>
        </p:nvSpPr>
        <p:spPr>
          <a:xfrm>
            <a:off x="656762" y="5491090"/>
            <a:ext cx="7848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200" dirty="0" smtClean="0">
                <a:solidFill>
                  <a:srgbClr val="004F79"/>
                </a:solidFill>
                <a:latin typeface="Helvetica Light"/>
                <a:cs typeface="Helvetica Light"/>
              </a:rPr>
              <a:t>Android uses its own virtual machine called </a:t>
            </a:r>
            <a:r>
              <a:rPr lang="en-US" sz="2200" dirty="0" err="1">
                <a:solidFill>
                  <a:srgbClr val="E37624"/>
                </a:solidFill>
                <a:latin typeface="Helvetica Light"/>
                <a:cs typeface="Helvetica Light"/>
              </a:rPr>
              <a:t>Dalvik</a:t>
            </a:r>
            <a:endParaRPr lang="it-IT" sz="2200" dirty="0">
              <a:solidFill>
                <a:srgbClr val="E37624"/>
              </a:solidFill>
              <a:latin typeface="Helvetica Light"/>
              <a:cs typeface="Helvetica Light"/>
            </a:endParaRPr>
          </a:p>
        </p:txBody>
      </p:sp>
      <p:sp>
        <p:nvSpPr>
          <p:cNvPr id="36" name="Rettangolo 35"/>
          <p:cNvSpPr/>
          <p:nvPr/>
        </p:nvSpPr>
        <p:spPr>
          <a:xfrm>
            <a:off x="395536" y="829371"/>
            <a:ext cx="1315232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white"/>
                </a:solidFill>
              </a:rPr>
              <a:t>Test.java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4288367" y="829371"/>
            <a:ext cx="1315232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it-IT" dirty="0" err="1">
                <a:solidFill>
                  <a:prstClr val="white"/>
                </a:solidFill>
              </a:rPr>
              <a:t>Test.class</a:t>
            </a:r>
            <a:endParaRPr lang="it-IT" dirty="0">
              <a:solidFill>
                <a:prstClr val="white"/>
              </a:solidFill>
            </a:endParaRPr>
          </a:p>
        </p:txBody>
      </p:sp>
      <p:pic>
        <p:nvPicPr>
          <p:cNvPr id="38" name="Picture 3" descr="C:\Users\carlos\AppData\Local\Microsoft\Windows\Temporary Internet Files\Content.IE5\2G9BTRNT\MP90040214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290" y="4242085"/>
            <a:ext cx="1215625" cy="109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nettore 1 38"/>
          <p:cNvCxnSpPr>
            <a:stCxn id="37" idx="2"/>
            <a:endCxn id="49" idx="0"/>
          </p:cNvCxnSpPr>
          <p:nvPr/>
        </p:nvCxnSpPr>
        <p:spPr>
          <a:xfrm flipH="1">
            <a:off x="2751103" y="1255255"/>
            <a:ext cx="2194880" cy="830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>
            <a:stCxn id="37" idx="2"/>
            <a:endCxn id="47" idx="0"/>
          </p:cNvCxnSpPr>
          <p:nvPr/>
        </p:nvCxnSpPr>
        <p:spPr>
          <a:xfrm>
            <a:off x="4945983" y="1255255"/>
            <a:ext cx="8820" cy="830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>
            <a:stCxn id="37" idx="2"/>
            <a:endCxn id="48" idx="0"/>
          </p:cNvCxnSpPr>
          <p:nvPr/>
        </p:nvCxnSpPr>
        <p:spPr>
          <a:xfrm>
            <a:off x="4945983" y="1255255"/>
            <a:ext cx="2198164" cy="830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>
            <a:stCxn id="49" idx="2"/>
            <a:endCxn id="38" idx="0"/>
          </p:cNvCxnSpPr>
          <p:nvPr/>
        </p:nvCxnSpPr>
        <p:spPr>
          <a:xfrm>
            <a:off x="2751103" y="2511850"/>
            <a:ext cx="0" cy="173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>
            <a:stCxn id="47" idx="2"/>
            <a:endCxn id="46" idx="0"/>
          </p:cNvCxnSpPr>
          <p:nvPr/>
        </p:nvCxnSpPr>
        <p:spPr>
          <a:xfrm flipH="1">
            <a:off x="4914974" y="2511850"/>
            <a:ext cx="39829" cy="1834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C:\Users\carlos\AppData\Local\Microsoft\Windows\Temporary Internet Files\Content.IE5\2G9BTRNT\MC90043382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947" y="433124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C:\Users\carlos\AppData\Local\Microsoft\Windows\Temporary Internet Files\Content.IE5\2G9BTRNT\MC90043259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272" y="4346740"/>
            <a:ext cx="883403" cy="8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ttangolo 46"/>
          <p:cNvSpPr/>
          <p:nvPr/>
        </p:nvSpPr>
        <p:spPr>
          <a:xfrm>
            <a:off x="4297187" y="2085966"/>
            <a:ext cx="1315232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JVM</a:t>
            </a:r>
          </a:p>
        </p:txBody>
      </p:sp>
      <p:sp>
        <p:nvSpPr>
          <p:cNvPr id="48" name="Rettangolo 47"/>
          <p:cNvSpPr/>
          <p:nvPr/>
        </p:nvSpPr>
        <p:spPr>
          <a:xfrm>
            <a:off x="6486531" y="2085966"/>
            <a:ext cx="1315232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smtClean="0">
                <a:solidFill>
                  <a:prstClr val="black"/>
                </a:solidFill>
              </a:rPr>
              <a:t>dx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49" name="Rettangolo 48"/>
          <p:cNvSpPr/>
          <p:nvPr/>
        </p:nvSpPr>
        <p:spPr>
          <a:xfrm>
            <a:off x="2093487" y="2085966"/>
            <a:ext cx="1315232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JVM</a:t>
            </a:r>
          </a:p>
        </p:txBody>
      </p:sp>
      <p:sp>
        <p:nvSpPr>
          <p:cNvPr id="50" name="Rettangolo 49"/>
          <p:cNvSpPr/>
          <p:nvPr/>
        </p:nvSpPr>
        <p:spPr>
          <a:xfrm>
            <a:off x="2312188" y="826946"/>
            <a:ext cx="1315232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 smtClean="0">
                <a:solidFill>
                  <a:prstClr val="black"/>
                </a:solidFill>
              </a:rPr>
              <a:t>compiler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51" name="Connettore 1 50"/>
          <p:cNvCxnSpPr>
            <a:stCxn id="36" idx="3"/>
            <a:endCxn id="50" idx="1"/>
          </p:cNvCxnSpPr>
          <p:nvPr/>
        </p:nvCxnSpPr>
        <p:spPr>
          <a:xfrm flipV="1">
            <a:off x="1710768" y="1039888"/>
            <a:ext cx="601420" cy="2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>
            <a:stCxn id="50" idx="3"/>
            <a:endCxn id="37" idx="1"/>
          </p:cNvCxnSpPr>
          <p:nvPr/>
        </p:nvCxnSpPr>
        <p:spPr>
          <a:xfrm>
            <a:off x="3627420" y="1039888"/>
            <a:ext cx="660947" cy="2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ttangolo 52"/>
          <p:cNvSpPr/>
          <p:nvPr/>
        </p:nvSpPr>
        <p:spPr>
          <a:xfrm>
            <a:off x="6486531" y="2953170"/>
            <a:ext cx="1315232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it-IT" dirty="0" err="1" smtClean="0">
                <a:solidFill>
                  <a:prstClr val="white"/>
                </a:solidFill>
              </a:rPr>
              <a:t>Test.dex</a:t>
            </a:r>
            <a:endParaRPr lang="it-IT" dirty="0">
              <a:solidFill>
                <a:prstClr val="white"/>
              </a:solidFill>
            </a:endParaRPr>
          </a:p>
        </p:txBody>
      </p:sp>
      <p:cxnSp>
        <p:nvCxnSpPr>
          <p:cNvPr id="55" name="Connettore 1 54"/>
          <p:cNvCxnSpPr>
            <a:stCxn id="48" idx="2"/>
            <a:endCxn id="53" idx="0"/>
          </p:cNvCxnSpPr>
          <p:nvPr/>
        </p:nvCxnSpPr>
        <p:spPr>
          <a:xfrm>
            <a:off x="7144147" y="2511850"/>
            <a:ext cx="0" cy="441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6486531" y="3816201"/>
            <a:ext cx="1315232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 smtClean="0">
                <a:solidFill>
                  <a:prstClr val="black"/>
                </a:solidFill>
              </a:rPr>
              <a:t>Dalvik</a:t>
            </a:r>
            <a:r>
              <a:rPr lang="it-IT" dirty="0" smtClean="0">
                <a:solidFill>
                  <a:prstClr val="black"/>
                </a:solidFill>
              </a:rPr>
              <a:t> JVM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65" name="Connettore 1 64"/>
          <p:cNvCxnSpPr>
            <a:stCxn id="53" idx="2"/>
            <a:endCxn id="63" idx="0"/>
          </p:cNvCxnSpPr>
          <p:nvPr/>
        </p:nvCxnSpPr>
        <p:spPr>
          <a:xfrm>
            <a:off x="7144147" y="3379054"/>
            <a:ext cx="0" cy="437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66"/>
          <p:cNvCxnSpPr>
            <a:stCxn id="63" idx="2"/>
            <a:endCxn id="45" idx="0"/>
          </p:cNvCxnSpPr>
          <p:nvPr/>
        </p:nvCxnSpPr>
        <p:spPr>
          <a:xfrm>
            <a:off x="7144147" y="4242085"/>
            <a:ext cx="0" cy="891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Picture 4" descr="http://datamobilephone.com/wp-content/uploads/2011/08/android-logo-fo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79" y="4347719"/>
            <a:ext cx="882424" cy="88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definition</a:t>
            </a:r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251520" y="5301208"/>
            <a:ext cx="831539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00"/>
                </a:solidFill>
              </a:rPr>
              <a:t>ScientificBook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sb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>
                <a:solidFill>
                  <a:srgbClr val="000000"/>
                </a:solidFill>
              </a:rPr>
              <a:t>sb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ScientificBook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Neural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Networks"</a:t>
            </a:r>
            <a:r>
              <a:rPr lang="it-IT" dirty="0" err="1">
                <a:solidFill>
                  <a:srgbClr val="000000"/>
                </a:solidFill>
              </a:rPr>
              <a:t>,</a:t>
            </a:r>
            <a:r>
              <a:rPr lang="it-IT" dirty="0" err="1">
                <a:solidFill>
                  <a:srgbClr val="CE7B00"/>
                </a:solidFill>
              </a:rPr>
              <a:t>"Simon</a:t>
            </a:r>
            <a:r>
              <a:rPr lang="it-IT" dirty="0">
                <a:solidFill>
                  <a:srgbClr val="CE7B00"/>
                </a:solidFill>
              </a:rPr>
              <a:t> Haykin"</a:t>
            </a:r>
            <a:r>
              <a:rPr lang="it-IT" dirty="0">
                <a:solidFill>
                  <a:srgbClr val="000000"/>
                </a:solidFill>
              </a:rPr>
              <a:t>,696,</a:t>
            </a:r>
            <a:r>
              <a:rPr lang="it-IT" dirty="0">
                <a:solidFill>
                  <a:srgbClr val="CE7B00"/>
                </a:solidFill>
              </a:rPr>
              <a:t>"0-02-352761-7"</a:t>
            </a:r>
            <a:r>
              <a:rPr lang="it-IT" dirty="0">
                <a:solidFill>
                  <a:srgbClr val="000000"/>
                </a:solidFill>
              </a:rPr>
              <a:t>,</a:t>
            </a:r>
            <a:r>
              <a:rPr lang="it-IT" dirty="0">
                <a:solidFill>
                  <a:srgbClr val="CE7B00"/>
                </a:solidFill>
              </a:rPr>
              <a:t>"AI"</a:t>
            </a:r>
            <a:r>
              <a:rPr lang="it-IT" dirty="0">
                <a:solidFill>
                  <a:srgbClr val="000000"/>
                </a:solidFill>
              </a:rPr>
              <a:t>);</a:t>
            </a:r>
          </a:p>
          <a:p>
            <a:pPr defTabSz="457200" hangingPunct="0"/>
            <a:r>
              <a:rPr lang="en-US" dirty="0">
                <a:solidFill>
                  <a:srgbClr val="000000"/>
                </a:solidFill>
              </a:rPr>
              <a:t>Book b = </a:t>
            </a:r>
            <a:r>
              <a:rPr lang="en-US" dirty="0">
                <a:solidFill>
                  <a:srgbClr val="0000E6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Book(</a:t>
            </a:r>
            <a:r>
              <a:rPr lang="en-US" dirty="0">
                <a:solidFill>
                  <a:srgbClr val="CE7B00"/>
                </a:solidFill>
              </a:rPr>
              <a:t>"Thinking in </a:t>
            </a:r>
            <a:r>
              <a:rPr lang="en-US" dirty="0" err="1">
                <a:solidFill>
                  <a:srgbClr val="CE7B00"/>
                </a:solidFill>
              </a:rPr>
              <a:t>Java"</a:t>
            </a:r>
            <a:r>
              <a:rPr lang="en-US" dirty="0" err="1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CE7B00"/>
                </a:solidFill>
              </a:rPr>
              <a:t>"Bruce</a:t>
            </a:r>
            <a:r>
              <a:rPr lang="en-US" dirty="0">
                <a:solidFill>
                  <a:srgbClr val="CE7B00"/>
                </a:solidFill>
              </a:rPr>
              <a:t> Eckel"</a:t>
            </a:r>
            <a:r>
              <a:rPr lang="en-US" dirty="0">
                <a:solidFill>
                  <a:srgbClr val="000000"/>
                </a:solidFill>
              </a:rPr>
              <a:t>,1129);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1547664" y="1489322"/>
            <a:ext cx="2448272" cy="2892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1671743" y="1453317"/>
            <a:ext cx="2193646" cy="729373"/>
            <a:chOff x="5402690" y="4190115"/>
            <a:chExt cx="2193646" cy="729373"/>
          </a:xfrm>
        </p:grpSpPr>
        <p:sp>
          <p:nvSpPr>
            <p:cNvPr id="41" name="Rettangolo 40"/>
            <p:cNvSpPr/>
            <p:nvPr/>
          </p:nvSpPr>
          <p:spPr>
            <a:xfrm>
              <a:off x="5436096" y="4559447"/>
              <a:ext cx="2160240" cy="3600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prstClr val="black"/>
                  </a:solidFill>
                </a:rPr>
                <a:t>«</a:t>
              </a:r>
              <a:r>
                <a:rPr lang="it-IT" dirty="0" err="1">
                  <a:solidFill>
                    <a:prstClr val="black"/>
                  </a:solidFill>
                </a:rPr>
                <a:t>Thinking</a:t>
              </a:r>
              <a:r>
                <a:rPr lang="it-IT" dirty="0">
                  <a:solidFill>
                    <a:prstClr val="black"/>
                  </a:solidFill>
                </a:rPr>
                <a:t> in Java»</a:t>
              </a:r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5402690" y="4190115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prstClr val="black"/>
                  </a:solidFill>
                </a:rPr>
                <a:t>title</a:t>
              </a:r>
              <a:endParaRPr lang="it-IT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Gruppo 42"/>
          <p:cNvGrpSpPr/>
          <p:nvPr/>
        </p:nvGrpSpPr>
        <p:grpSpPr>
          <a:xfrm>
            <a:off x="1671743" y="2191325"/>
            <a:ext cx="2160240" cy="731044"/>
            <a:chOff x="5436096" y="4692500"/>
            <a:chExt cx="2160240" cy="731044"/>
          </a:xfrm>
        </p:grpSpPr>
        <p:sp>
          <p:nvSpPr>
            <p:cNvPr id="44" name="Rettangolo 43"/>
            <p:cNvSpPr/>
            <p:nvPr/>
          </p:nvSpPr>
          <p:spPr>
            <a:xfrm>
              <a:off x="5436096" y="5063503"/>
              <a:ext cx="2160240" cy="3600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prstClr val="black"/>
                  </a:solidFill>
                </a:rPr>
                <a:t>«Bruce </a:t>
              </a:r>
              <a:r>
                <a:rPr lang="it-IT" dirty="0" err="1">
                  <a:solidFill>
                    <a:prstClr val="black"/>
                  </a:solidFill>
                </a:rPr>
                <a:t>Eckel</a:t>
              </a:r>
              <a:r>
                <a:rPr lang="it-IT" dirty="0">
                  <a:solidFill>
                    <a:prstClr val="black"/>
                  </a:solidFill>
                </a:rPr>
                <a:t>»</a:t>
              </a:r>
            </a:p>
          </p:txBody>
        </p:sp>
        <p:sp>
          <p:nvSpPr>
            <p:cNvPr id="45" name="CasellaDiTesto 44"/>
            <p:cNvSpPr txBox="1"/>
            <p:nvPr/>
          </p:nvSpPr>
          <p:spPr>
            <a:xfrm>
              <a:off x="5436096" y="469250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prstClr val="black"/>
                  </a:solidFill>
                </a:rPr>
                <a:t>author</a:t>
              </a:r>
              <a:endParaRPr lang="it-IT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uppo 45"/>
          <p:cNvGrpSpPr/>
          <p:nvPr/>
        </p:nvGrpSpPr>
        <p:grpSpPr>
          <a:xfrm>
            <a:off x="1671743" y="2922369"/>
            <a:ext cx="2187106" cy="724309"/>
            <a:chOff x="5409230" y="5188967"/>
            <a:chExt cx="2187106" cy="724309"/>
          </a:xfrm>
        </p:grpSpPr>
        <p:sp>
          <p:nvSpPr>
            <p:cNvPr id="47" name="Rettangolo 46"/>
            <p:cNvSpPr/>
            <p:nvPr/>
          </p:nvSpPr>
          <p:spPr>
            <a:xfrm>
              <a:off x="5436096" y="5553235"/>
              <a:ext cx="2160240" cy="3600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prstClr val="black"/>
                  </a:solidFill>
                </a:rPr>
                <a:t>1129</a:t>
              </a:r>
            </a:p>
          </p:txBody>
        </p:sp>
        <p:sp>
          <p:nvSpPr>
            <p:cNvPr id="48" name="CasellaDiTesto 47"/>
            <p:cNvSpPr txBox="1"/>
            <p:nvPr/>
          </p:nvSpPr>
          <p:spPr>
            <a:xfrm>
              <a:off x="5409230" y="5188967"/>
              <a:ext cx="1689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prstClr val="black"/>
                  </a:solidFill>
                </a:rPr>
                <a:t>numberOfPages</a:t>
              </a:r>
              <a:endParaRPr lang="it-IT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49" name="Connettore 2 48"/>
          <p:cNvCxnSpPr>
            <a:stCxn id="67" idx="3"/>
            <a:endCxn id="39" idx="1"/>
          </p:cNvCxnSpPr>
          <p:nvPr/>
        </p:nvCxnSpPr>
        <p:spPr>
          <a:xfrm flipV="1">
            <a:off x="921153" y="2935570"/>
            <a:ext cx="626511" cy="2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uppo 49"/>
          <p:cNvGrpSpPr/>
          <p:nvPr/>
        </p:nvGrpSpPr>
        <p:grpSpPr>
          <a:xfrm>
            <a:off x="1671743" y="3562912"/>
            <a:ext cx="2187106" cy="724309"/>
            <a:chOff x="5409230" y="5188967"/>
            <a:chExt cx="2187106" cy="724309"/>
          </a:xfrm>
        </p:grpSpPr>
        <p:sp>
          <p:nvSpPr>
            <p:cNvPr id="51" name="Rettangolo 50"/>
            <p:cNvSpPr/>
            <p:nvPr/>
          </p:nvSpPr>
          <p:spPr>
            <a:xfrm>
              <a:off x="5436096" y="5553235"/>
              <a:ext cx="2160240" cy="3600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prstClr val="black"/>
                  </a:solidFill>
                </a:rPr>
                <a:t>«</a:t>
              </a:r>
              <a:r>
                <a:rPr lang="it-IT" dirty="0" err="1">
                  <a:solidFill>
                    <a:prstClr val="black"/>
                  </a:solidFill>
                </a:rPr>
                <a:t>unknown</a:t>
              </a:r>
              <a:r>
                <a:rPr lang="it-IT" dirty="0">
                  <a:solidFill>
                    <a:prstClr val="black"/>
                  </a:solidFill>
                </a:rPr>
                <a:t>»</a:t>
              </a:r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5409230" y="5188967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prstClr val="black"/>
                  </a:solidFill>
                </a:rPr>
                <a:t>isbn</a:t>
              </a:r>
              <a:endParaRPr lang="it-IT" dirty="0">
                <a:solidFill>
                  <a:prstClr val="black"/>
                </a:solidFill>
              </a:endParaRPr>
            </a:p>
          </p:txBody>
        </p:sp>
      </p:grpSp>
      <p:sp>
        <p:nvSpPr>
          <p:cNvPr id="67" name="Rettangolo 66"/>
          <p:cNvSpPr/>
          <p:nvPr/>
        </p:nvSpPr>
        <p:spPr>
          <a:xfrm>
            <a:off x="561113" y="2794245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68" name="Rettangolo 67"/>
          <p:cNvSpPr/>
          <p:nvPr/>
        </p:nvSpPr>
        <p:spPr>
          <a:xfrm>
            <a:off x="5580112" y="684858"/>
            <a:ext cx="2448272" cy="425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prstClr val="black"/>
              </a:solidFill>
            </a:endParaRPr>
          </a:p>
        </p:txBody>
      </p:sp>
      <p:grpSp>
        <p:nvGrpSpPr>
          <p:cNvPr id="69" name="Gruppo 68"/>
          <p:cNvGrpSpPr/>
          <p:nvPr/>
        </p:nvGrpSpPr>
        <p:grpSpPr>
          <a:xfrm>
            <a:off x="5704191" y="648854"/>
            <a:ext cx="2193646" cy="729373"/>
            <a:chOff x="5402690" y="4190115"/>
            <a:chExt cx="2193646" cy="729373"/>
          </a:xfrm>
        </p:grpSpPr>
        <p:sp>
          <p:nvSpPr>
            <p:cNvPr id="70" name="Rettangolo 69"/>
            <p:cNvSpPr/>
            <p:nvPr/>
          </p:nvSpPr>
          <p:spPr>
            <a:xfrm>
              <a:off x="5436096" y="4559447"/>
              <a:ext cx="2160240" cy="3600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prstClr val="black"/>
                  </a:solidFill>
                </a:rPr>
                <a:t>«</a:t>
              </a:r>
              <a:r>
                <a:rPr lang="it-IT" dirty="0" err="1">
                  <a:solidFill>
                    <a:prstClr val="black"/>
                  </a:solidFill>
                </a:rPr>
                <a:t>Thinking</a:t>
              </a:r>
              <a:r>
                <a:rPr lang="it-IT" dirty="0">
                  <a:solidFill>
                    <a:prstClr val="black"/>
                  </a:solidFill>
                </a:rPr>
                <a:t> in Java»</a:t>
              </a:r>
            </a:p>
          </p:txBody>
        </p:sp>
        <p:sp>
          <p:nvSpPr>
            <p:cNvPr id="71" name="CasellaDiTesto 70"/>
            <p:cNvSpPr txBox="1"/>
            <p:nvPr/>
          </p:nvSpPr>
          <p:spPr>
            <a:xfrm>
              <a:off x="5402690" y="4190115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prstClr val="black"/>
                  </a:solidFill>
                </a:rPr>
                <a:t>title</a:t>
              </a:r>
              <a:endParaRPr lang="it-IT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Gruppo 71"/>
          <p:cNvGrpSpPr/>
          <p:nvPr/>
        </p:nvGrpSpPr>
        <p:grpSpPr>
          <a:xfrm>
            <a:off x="5704191" y="1386862"/>
            <a:ext cx="2160240" cy="731044"/>
            <a:chOff x="5436096" y="4692500"/>
            <a:chExt cx="2160240" cy="731044"/>
          </a:xfrm>
        </p:grpSpPr>
        <p:sp>
          <p:nvSpPr>
            <p:cNvPr id="73" name="Rettangolo 72"/>
            <p:cNvSpPr/>
            <p:nvPr/>
          </p:nvSpPr>
          <p:spPr>
            <a:xfrm>
              <a:off x="5436096" y="5063503"/>
              <a:ext cx="2160240" cy="3600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prstClr val="black"/>
                  </a:solidFill>
                </a:rPr>
                <a:t>«Bruce </a:t>
              </a:r>
              <a:r>
                <a:rPr lang="it-IT" dirty="0" err="1">
                  <a:solidFill>
                    <a:prstClr val="black"/>
                  </a:solidFill>
                </a:rPr>
                <a:t>Eckel</a:t>
              </a:r>
              <a:r>
                <a:rPr lang="it-IT" dirty="0">
                  <a:solidFill>
                    <a:prstClr val="black"/>
                  </a:solidFill>
                </a:rPr>
                <a:t>»</a:t>
              </a:r>
            </a:p>
          </p:txBody>
        </p:sp>
        <p:sp>
          <p:nvSpPr>
            <p:cNvPr id="74" name="CasellaDiTesto 73"/>
            <p:cNvSpPr txBox="1"/>
            <p:nvPr/>
          </p:nvSpPr>
          <p:spPr>
            <a:xfrm>
              <a:off x="5436096" y="469250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prstClr val="black"/>
                  </a:solidFill>
                </a:rPr>
                <a:t>author</a:t>
              </a:r>
              <a:endParaRPr lang="it-IT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5" name="Gruppo 74"/>
          <p:cNvGrpSpPr/>
          <p:nvPr/>
        </p:nvGrpSpPr>
        <p:grpSpPr>
          <a:xfrm>
            <a:off x="5704191" y="2117906"/>
            <a:ext cx="2187106" cy="724309"/>
            <a:chOff x="5409230" y="5188967"/>
            <a:chExt cx="2187106" cy="724309"/>
          </a:xfrm>
        </p:grpSpPr>
        <p:sp>
          <p:nvSpPr>
            <p:cNvPr id="76" name="Rettangolo 75"/>
            <p:cNvSpPr/>
            <p:nvPr/>
          </p:nvSpPr>
          <p:spPr>
            <a:xfrm>
              <a:off x="5436096" y="5553235"/>
              <a:ext cx="2160240" cy="3600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prstClr val="black"/>
                  </a:solidFill>
                </a:rPr>
                <a:t>1129</a:t>
              </a:r>
            </a:p>
          </p:txBody>
        </p:sp>
        <p:sp>
          <p:nvSpPr>
            <p:cNvPr id="77" name="CasellaDiTesto 76"/>
            <p:cNvSpPr txBox="1"/>
            <p:nvPr/>
          </p:nvSpPr>
          <p:spPr>
            <a:xfrm>
              <a:off x="5409230" y="5188967"/>
              <a:ext cx="1689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prstClr val="black"/>
                  </a:solidFill>
                </a:rPr>
                <a:t>numberOfPages</a:t>
              </a:r>
              <a:endParaRPr lang="it-IT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78" name="Connettore 2 77"/>
          <p:cNvCxnSpPr>
            <a:stCxn id="82" idx="3"/>
            <a:endCxn id="68" idx="1"/>
          </p:cNvCxnSpPr>
          <p:nvPr/>
        </p:nvCxnSpPr>
        <p:spPr>
          <a:xfrm>
            <a:off x="4846060" y="2808934"/>
            <a:ext cx="734052" cy="4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Gruppo 78"/>
          <p:cNvGrpSpPr/>
          <p:nvPr/>
        </p:nvGrpSpPr>
        <p:grpSpPr>
          <a:xfrm>
            <a:off x="5704191" y="2758449"/>
            <a:ext cx="2187106" cy="724309"/>
            <a:chOff x="5409230" y="5188967"/>
            <a:chExt cx="2187106" cy="724309"/>
          </a:xfrm>
        </p:grpSpPr>
        <p:sp>
          <p:nvSpPr>
            <p:cNvPr id="80" name="Rettangolo 79"/>
            <p:cNvSpPr/>
            <p:nvPr/>
          </p:nvSpPr>
          <p:spPr>
            <a:xfrm>
              <a:off x="5436096" y="5553235"/>
              <a:ext cx="2160240" cy="3600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prstClr val="black"/>
                  </a:solidFill>
                </a:rPr>
                <a:t>«</a:t>
              </a:r>
              <a:r>
                <a:rPr lang="it-IT" dirty="0" err="1">
                  <a:solidFill>
                    <a:prstClr val="black"/>
                  </a:solidFill>
                </a:rPr>
                <a:t>unknown</a:t>
              </a:r>
              <a:r>
                <a:rPr lang="it-IT" dirty="0">
                  <a:solidFill>
                    <a:prstClr val="black"/>
                  </a:solidFill>
                </a:rPr>
                <a:t>»</a:t>
              </a:r>
            </a:p>
          </p:txBody>
        </p:sp>
        <p:sp>
          <p:nvSpPr>
            <p:cNvPr id="81" name="CasellaDiTesto 80"/>
            <p:cNvSpPr txBox="1"/>
            <p:nvPr/>
          </p:nvSpPr>
          <p:spPr>
            <a:xfrm>
              <a:off x="5409230" y="5188967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prstClr val="black"/>
                  </a:solidFill>
                </a:rPr>
                <a:t>isbn</a:t>
              </a:r>
              <a:endParaRPr lang="it-IT" dirty="0">
                <a:solidFill>
                  <a:prstClr val="black"/>
                </a:solidFill>
              </a:endParaRPr>
            </a:p>
          </p:txBody>
        </p:sp>
      </p:grpSp>
      <p:sp>
        <p:nvSpPr>
          <p:cNvPr id="82" name="Rettangolo 81"/>
          <p:cNvSpPr/>
          <p:nvPr/>
        </p:nvSpPr>
        <p:spPr>
          <a:xfrm>
            <a:off x="4409219" y="2680953"/>
            <a:ext cx="436841" cy="255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prstClr val="black"/>
                </a:solidFill>
              </a:rPr>
              <a:t>sb</a:t>
            </a:r>
            <a:endParaRPr lang="it-IT" dirty="0">
              <a:solidFill>
                <a:prstClr val="black"/>
              </a:solidFill>
            </a:endParaRPr>
          </a:p>
        </p:txBody>
      </p:sp>
      <p:grpSp>
        <p:nvGrpSpPr>
          <p:cNvPr id="90" name="Gruppo 89"/>
          <p:cNvGrpSpPr/>
          <p:nvPr/>
        </p:nvGrpSpPr>
        <p:grpSpPr>
          <a:xfrm>
            <a:off x="5737597" y="3493589"/>
            <a:ext cx="2187106" cy="724309"/>
            <a:chOff x="5409230" y="5188967"/>
            <a:chExt cx="2187106" cy="724309"/>
          </a:xfrm>
        </p:grpSpPr>
        <p:sp>
          <p:nvSpPr>
            <p:cNvPr id="91" name="Rettangolo 90"/>
            <p:cNvSpPr/>
            <p:nvPr/>
          </p:nvSpPr>
          <p:spPr>
            <a:xfrm>
              <a:off x="5436096" y="5553235"/>
              <a:ext cx="2160240" cy="3600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prstClr val="black"/>
                  </a:solidFill>
                </a:rPr>
                <a:t>false</a:t>
              </a:r>
            </a:p>
          </p:txBody>
        </p:sp>
        <p:sp>
          <p:nvSpPr>
            <p:cNvPr id="92" name="CasellaDiTesto 91"/>
            <p:cNvSpPr txBox="1"/>
            <p:nvPr/>
          </p:nvSpPr>
          <p:spPr>
            <a:xfrm>
              <a:off x="5409230" y="5188967"/>
              <a:ext cx="1238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prstClr val="black"/>
                  </a:solidFill>
                </a:rPr>
                <a:t>proceeding</a:t>
              </a:r>
              <a:endParaRPr lang="it-IT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737597" y="4134132"/>
            <a:ext cx="2187106" cy="724309"/>
            <a:chOff x="5409230" y="5188967"/>
            <a:chExt cx="2187106" cy="724309"/>
          </a:xfrm>
        </p:grpSpPr>
        <p:sp>
          <p:nvSpPr>
            <p:cNvPr id="94" name="Rettangolo 93"/>
            <p:cNvSpPr/>
            <p:nvPr/>
          </p:nvSpPr>
          <p:spPr>
            <a:xfrm>
              <a:off x="5436096" y="5553235"/>
              <a:ext cx="2160240" cy="3600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prstClr val="black"/>
                  </a:solidFill>
                </a:rPr>
                <a:t>«AI»</a:t>
              </a:r>
            </a:p>
          </p:txBody>
        </p:sp>
        <p:sp>
          <p:nvSpPr>
            <p:cNvPr id="95" name="CasellaDiTesto 94"/>
            <p:cNvSpPr txBox="1"/>
            <p:nvPr/>
          </p:nvSpPr>
          <p:spPr>
            <a:xfrm>
              <a:off x="5409230" y="5188967"/>
              <a:ext cx="598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prstClr val="black"/>
                  </a:solidFill>
                </a:rPr>
                <a:t>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369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with methods</a:t>
            </a:r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3661176" y="1268760"/>
            <a:ext cx="45720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New methods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can be defined in the subclass to specify the behavior of the objects of this class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766918" y="3036584"/>
            <a:ext cx="457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When a message is sent to an object, the method is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searched for in the class of the receptor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object.</a:t>
            </a:r>
          </a:p>
        </p:txBody>
      </p:sp>
      <p:sp>
        <p:nvSpPr>
          <p:cNvPr id="5" name="Rettangolo 4"/>
          <p:cNvSpPr/>
          <p:nvPr/>
        </p:nvSpPr>
        <p:spPr>
          <a:xfrm>
            <a:off x="3057676" y="4869160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If it is not found then it is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searched for higher up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in the hierarchy.</a:t>
            </a:r>
          </a:p>
        </p:txBody>
      </p:sp>
    </p:spTree>
    <p:extLst>
      <p:ext uri="{BB962C8B-B14F-4D97-AF65-F5344CB8AC3E}">
        <p14:creationId xmlns:p14="http://schemas.microsoft.com/office/powerpoint/2010/main" val="7806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Inherited methods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96993" y="4602530"/>
            <a:ext cx="636878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00"/>
                </a:solidFill>
              </a:rPr>
              <a:t>ScientificBook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sb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>
                <a:solidFill>
                  <a:srgbClr val="000000"/>
                </a:solidFill>
              </a:rPr>
              <a:t>sb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ScientificBook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Neural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Networks"</a:t>
            </a:r>
            <a:r>
              <a:rPr lang="it-IT" dirty="0" err="1">
                <a:solidFill>
                  <a:srgbClr val="000000"/>
                </a:solidFill>
              </a:rPr>
              <a:t>,</a:t>
            </a:r>
            <a:r>
              <a:rPr lang="it-IT" dirty="0" err="1">
                <a:solidFill>
                  <a:srgbClr val="CE7B00"/>
                </a:solidFill>
              </a:rPr>
              <a:t>"Simon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Haykin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, 696,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    </a:t>
            </a:r>
            <a:r>
              <a:rPr lang="it-IT" dirty="0">
                <a:solidFill>
                  <a:srgbClr val="CE7B00"/>
                </a:solidFill>
              </a:rPr>
              <a:t>"0-02-352761-7"</a:t>
            </a:r>
            <a:r>
              <a:rPr lang="it-IT" dirty="0">
                <a:solidFill>
                  <a:srgbClr val="000000"/>
                </a:solidFill>
              </a:rPr>
              <a:t>,</a:t>
            </a:r>
            <a:r>
              <a:rPr lang="it-IT" dirty="0">
                <a:solidFill>
                  <a:srgbClr val="CE7B00"/>
                </a:solidFill>
              </a:rPr>
              <a:t>"AI"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sb.getInitials</a:t>
            </a:r>
            <a:r>
              <a:rPr lang="it-IT" dirty="0">
                <a:solidFill>
                  <a:srgbClr val="000000"/>
                </a:solidFill>
              </a:rPr>
              <a:t>());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396993" y="5941418"/>
            <a:ext cx="561600" cy="253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S.H.</a:t>
            </a:r>
          </a:p>
        </p:txBody>
      </p:sp>
      <p:sp>
        <p:nvSpPr>
          <p:cNvPr id="29" name="Rettangolo 28"/>
          <p:cNvSpPr/>
          <p:nvPr/>
        </p:nvSpPr>
        <p:spPr>
          <a:xfrm>
            <a:off x="1619672" y="1567206"/>
            <a:ext cx="270669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Inherited method can be used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directly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on the instances of the subclass</a:t>
            </a:r>
          </a:p>
        </p:txBody>
      </p:sp>
      <p:sp>
        <p:nvSpPr>
          <p:cNvPr id="51" name="Rettangolo 50"/>
          <p:cNvSpPr/>
          <p:nvPr/>
        </p:nvSpPr>
        <p:spPr>
          <a:xfrm>
            <a:off x="5940152" y="2046762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Book</a:t>
            </a:r>
          </a:p>
        </p:txBody>
      </p:sp>
      <p:sp>
        <p:nvSpPr>
          <p:cNvPr id="52" name="Rettangolo 51"/>
          <p:cNvSpPr/>
          <p:nvPr/>
        </p:nvSpPr>
        <p:spPr>
          <a:xfrm>
            <a:off x="5940152" y="3303357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>
                <a:solidFill>
                  <a:prstClr val="black"/>
                </a:solidFill>
              </a:rPr>
              <a:t>ScientificBook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6929980" y="2521099"/>
            <a:ext cx="123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</a:rPr>
              <a:t>getInitials</a:t>
            </a:r>
            <a:r>
              <a:rPr lang="it-IT" dirty="0">
                <a:solidFill>
                  <a:prstClr val="black"/>
                </a:solidFill>
              </a:rPr>
              <a:t>()</a:t>
            </a:r>
          </a:p>
        </p:txBody>
      </p:sp>
      <p:cxnSp>
        <p:nvCxnSpPr>
          <p:cNvPr id="54" name="Connettore 2 53"/>
          <p:cNvCxnSpPr>
            <a:stCxn id="52" idx="0"/>
            <a:endCxn id="51" idx="2"/>
          </p:cNvCxnSpPr>
          <p:nvPr/>
        </p:nvCxnSpPr>
        <p:spPr>
          <a:xfrm flipV="1">
            <a:off x="6912260" y="2472646"/>
            <a:ext cx="0" cy="830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7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Overridden methods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296862" y="579752"/>
            <a:ext cx="5436747" cy="563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ScientificBook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extends</a:t>
            </a:r>
            <a:r>
              <a:rPr lang="it-IT" dirty="0">
                <a:solidFill>
                  <a:srgbClr val="000000"/>
                </a:solidFill>
              </a:rPr>
              <a:t> Book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9900"/>
                </a:solidFill>
              </a:rPr>
              <a:t>area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boolean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proceeding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false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ScientificBook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tit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aut,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num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isbn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a)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super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tit,aut,num,isbn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9900"/>
                </a:solidFill>
              </a:rPr>
              <a:t>area</a:t>
            </a:r>
            <a:r>
              <a:rPr lang="it-IT" dirty="0">
                <a:solidFill>
                  <a:srgbClr val="000000"/>
                </a:solidFill>
              </a:rPr>
              <a:t> = a;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endParaRPr lang="it-IT" dirty="0" smtClean="0">
              <a:solidFill>
                <a:srgbClr val="000000"/>
              </a:solidFill>
            </a:endParaRP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@</a:t>
            </a:r>
            <a:r>
              <a:rPr lang="it-IT" dirty="0" err="1" smtClean="0">
                <a:solidFill>
                  <a:srgbClr val="000000"/>
                </a:solidFill>
              </a:rPr>
              <a:t>override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boolean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equals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ScientificBook</a:t>
            </a:r>
            <a:r>
              <a:rPr lang="it-IT" dirty="0">
                <a:solidFill>
                  <a:srgbClr val="000000"/>
                </a:solidFill>
              </a:rPr>
              <a:t> b){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</a:t>
            </a:r>
            <a:r>
              <a:rPr lang="it-IT" dirty="0" smtClean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return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E6"/>
                </a:solidFill>
              </a:rPr>
              <a:t>super</a:t>
            </a:r>
            <a:r>
              <a:rPr lang="it-IT" dirty="0" err="1" smtClean="0">
                <a:solidFill>
                  <a:srgbClr val="000000"/>
                </a:solidFill>
              </a:rPr>
              <a:t>.equals</a:t>
            </a:r>
            <a:r>
              <a:rPr lang="it-IT" dirty="0" smtClean="0">
                <a:solidFill>
                  <a:srgbClr val="000000"/>
                </a:solidFill>
              </a:rPr>
              <a:t>(b) &amp;&amp; </a:t>
            </a:r>
            <a:r>
              <a:rPr lang="it-IT" dirty="0" err="1" smtClean="0">
                <a:solidFill>
                  <a:srgbClr val="009900"/>
                </a:solidFill>
              </a:rPr>
              <a:t>area</a:t>
            </a:r>
            <a:r>
              <a:rPr lang="it-IT" dirty="0" err="1" smtClean="0">
                <a:solidFill>
                  <a:srgbClr val="000000"/>
                </a:solidFill>
              </a:rPr>
              <a:t>.equals</a:t>
            </a:r>
            <a:r>
              <a:rPr lang="it-IT" dirty="0" smtClean="0">
                <a:solidFill>
                  <a:srgbClr val="000000"/>
                </a:solidFill>
              </a:rPr>
              <a:t>(</a:t>
            </a:r>
            <a:r>
              <a:rPr lang="it-IT" dirty="0" err="1" smtClean="0">
                <a:solidFill>
                  <a:srgbClr val="000000"/>
                </a:solidFill>
              </a:rPr>
              <a:t>b.</a:t>
            </a:r>
            <a:r>
              <a:rPr lang="it-IT" dirty="0" err="1" smtClean="0">
                <a:solidFill>
                  <a:srgbClr val="009900"/>
                </a:solidFill>
              </a:rPr>
              <a:t>area</a:t>
            </a:r>
            <a:r>
              <a:rPr lang="it-IT" dirty="0">
                <a:solidFill>
                  <a:srgbClr val="000000"/>
                </a:solidFill>
              </a:rPr>
              <a:t>) &amp;&amp;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   </a:t>
            </a:r>
            <a:r>
              <a:rPr lang="it-IT" dirty="0" smtClean="0">
                <a:solidFill>
                  <a:srgbClr val="000000"/>
                </a:solidFill>
              </a:rPr>
              <a:t>             </a:t>
            </a:r>
            <a:r>
              <a:rPr lang="it-IT" dirty="0" err="1" smtClean="0">
                <a:solidFill>
                  <a:srgbClr val="009900"/>
                </a:solidFill>
              </a:rPr>
              <a:t>proceeding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== </a:t>
            </a:r>
            <a:r>
              <a:rPr lang="it-IT" dirty="0" err="1">
                <a:solidFill>
                  <a:srgbClr val="000000"/>
                </a:solidFill>
              </a:rPr>
              <a:t>b.</a:t>
            </a:r>
            <a:r>
              <a:rPr lang="it-IT" dirty="0" err="1">
                <a:solidFill>
                  <a:srgbClr val="009900"/>
                </a:solidFill>
              </a:rPr>
              <a:t>proceeding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@</a:t>
            </a:r>
            <a:r>
              <a:rPr lang="it-IT" dirty="0" err="1" smtClean="0">
                <a:solidFill>
                  <a:srgbClr val="000000"/>
                </a:solidFill>
              </a:rPr>
              <a:t>override</a:t>
            </a:r>
            <a:endParaRPr lang="it-IT" dirty="0">
              <a:solidFill>
                <a:srgbClr val="000000"/>
              </a:solidFill>
            </a:endParaRPr>
          </a:p>
          <a:p>
            <a:pPr defTabSz="457200" hangingPunct="0"/>
            <a:r>
              <a:rPr lang="en-US" dirty="0" smtClean="0">
                <a:solidFill>
                  <a:srgbClr val="0000E6"/>
                </a:solidFill>
              </a:rPr>
              <a:t>  public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E6"/>
                </a:solidFill>
              </a:rPr>
              <a:t>static</a:t>
            </a:r>
            <a:r>
              <a:rPr lang="en-US" dirty="0">
                <a:solidFill>
                  <a:srgbClr val="000000"/>
                </a:solidFill>
              </a:rPr>
              <a:t> String </a:t>
            </a:r>
            <a:r>
              <a:rPr lang="en-US" dirty="0" err="1" smtClean="0">
                <a:solidFill>
                  <a:srgbClr val="000000"/>
                </a:solidFill>
              </a:rPr>
              <a:t>getLocation</a:t>
            </a:r>
            <a:r>
              <a:rPr lang="en-US" dirty="0" smtClean="0">
                <a:solidFill>
                  <a:srgbClr val="000000"/>
                </a:solidFill>
              </a:rPr>
              <a:t>() </a:t>
            </a:r>
            <a:r>
              <a:rPr lang="en-US" dirty="0">
                <a:solidFill>
                  <a:srgbClr val="000000"/>
                </a:solidFill>
              </a:rPr>
              <a:t>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E6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CE7B00"/>
                </a:solidFill>
              </a:rPr>
              <a:t>"</a:t>
            </a:r>
            <a:r>
              <a:rPr lang="en-US" dirty="0" err="1">
                <a:solidFill>
                  <a:srgbClr val="CE7B00"/>
                </a:solidFill>
              </a:rPr>
              <a:t>ScientificBooks</a:t>
            </a:r>
            <a:r>
              <a:rPr lang="en-US" dirty="0">
                <a:solidFill>
                  <a:srgbClr val="CE7B00"/>
                </a:solidFill>
              </a:rPr>
              <a:t> are located in"</a:t>
            </a:r>
            <a:r>
              <a:rPr lang="en-US" dirty="0">
                <a:solidFill>
                  <a:srgbClr val="000000"/>
                </a:solidFill>
              </a:rPr>
              <a:t> + </a:t>
            </a:r>
            <a:r>
              <a:rPr lang="en-US" dirty="0">
                <a:solidFill>
                  <a:srgbClr val="009900"/>
                </a:solidFill>
              </a:rPr>
              <a:t>location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}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733610" y="614381"/>
            <a:ext cx="27066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Methods in the subclass can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override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the methods in the superclass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6097131" y="2551918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Book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6097131" y="3808513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>
                <a:solidFill>
                  <a:prstClr val="black"/>
                </a:solidFill>
              </a:rPr>
              <a:t>ScientificBook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086959" y="302625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</a:rPr>
              <a:t>equals</a:t>
            </a:r>
            <a:r>
              <a:rPr lang="it-IT" dirty="0">
                <a:solidFill>
                  <a:prstClr val="black"/>
                </a:solidFill>
              </a:rPr>
              <a:t>()</a:t>
            </a:r>
          </a:p>
        </p:txBody>
      </p:sp>
      <p:cxnSp>
        <p:nvCxnSpPr>
          <p:cNvPr id="14" name="Connettore 2 13"/>
          <p:cNvCxnSpPr>
            <a:stCxn id="12" idx="0"/>
            <a:endCxn id="11" idx="2"/>
          </p:cNvCxnSpPr>
          <p:nvPr/>
        </p:nvCxnSpPr>
        <p:spPr>
          <a:xfrm flipV="1">
            <a:off x="7069239" y="2977802"/>
            <a:ext cx="0" cy="830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7069238" y="426807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</a:rPr>
              <a:t>equals</a:t>
            </a:r>
            <a:r>
              <a:rPr lang="it-IT" dirty="0">
                <a:solidFill>
                  <a:prstClr val="black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549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smtClean="0"/>
              <a:t>methods definition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296863" y="779395"/>
            <a:ext cx="5351769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ScientificBook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extends</a:t>
            </a:r>
            <a:r>
              <a:rPr lang="it-IT" dirty="0">
                <a:solidFill>
                  <a:srgbClr val="000000"/>
                </a:solidFill>
              </a:rPr>
              <a:t> Book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…</a:t>
            </a:r>
          </a:p>
          <a:p>
            <a:pPr defTabSz="457200" hangingPunct="0"/>
            <a:endParaRPr lang="it-IT" dirty="0">
              <a:solidFill>
                <a:srgbClr val="000000"/>
              </a:solidFill>
            </a:endParaRP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 smtClean="0">
                <a:solidFill>
                  <a:srgbClr val="000000"/>
                </a:solidFill>
              </a:rPr>
              <a:t>boolean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proceeding</a:t>
            </a:r>
            <a:r>
              <a:rPr lang="it-IT" dirty="0">
                <a:solidFill>
                  <a:srgbClr val="000000"/>
                </a:solidFill>
              </a:rPr>
              <a:t> = false;</a:t>
            </a:r>
          </a:p>
          <a:p>
            <a:pPr defTabSz="457200" hangingPunct="0"/>
            <a:endParaRPr lang="it-IT" dirty="0">
              <a:solidFill>
                <a:srgbClr val="000000"/>
              </a:solidFill>
            </a:endParaRP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  …</a:t>
            </a:r>
          </a:p>
          <a:p>
            <a:pPr defTabSz="457200" hangingPunct="0"/>
            <a:endParaRPr lang="it-IT" dirty="0">
              <a:solidFill>
                <a:srgbClr val="000000"/>
              </a:solidFill>
            </a:endParaRPr>
          </a:p>
          <a:p>
            <a:pPr defTabSz="457200" hangingPunct="0"/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setProceeding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9900"/>
                </a:solidFill>
              </a:rPr>
              <a:t>proceeding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E6"/>
                </a:solidFill>
              </a:rPr>
              <a:t>true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endParaRPr lang="it-IT" dirty="0">
              <a:solidFill>
                <a:srgbClr val="000000"/>
              </a:solidFill>
            </a:endParaRPr>
          </a:p>
          <a:p>
            <a:pPr defTabSz="457200" hangingPunct="0"/>
            <a:r>
              <a:rPr lang="en-US" dirty="0">
                <a:solidFill>
                  <a:srgbClr val="0000E6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E6"/>
                </a:solidFill>
              </a:rPr>
              <a:t>boolean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isProceeding</a:t>
            </a:r>
            <a:r>
              <a:rPr lang="en-US" dirty="0">
                <a:solidFill>
                  <a:srgbClr val="000000"/>
                </a:solidFill>
              </a:rPr>
              <a:t>()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E6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proceeding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}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6032960" y="1700808"/>
            <a:ext cx="27066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New methods can also be defined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6097131" y="3232581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Book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6097131" y="4489176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>
                <a:solidFill>
                  <a:prstClr val="black"/>
                </a:solidFill>
              </a:rPr>
              <a:t>ScientificBook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15" name="Connettore 2 14"/>
          <p:cNvCxnSpPr>
            <a:stCxn id="13" idx="0"/>
            <a:endCxn id="12" idx="2"/>
          </p:cNvCxnSpPr>
          <p:nvPr/>
        </p:nvCxnSpPr>
        <p:spPr>
          <a:xfrm flipV="1">
            <a:off x="7069239" y="3658465"/>
            <a:ext cx="0" cy="830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069238" y="4948733"/>
            <a:ext cx="166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</a:rPr>
              <a:t>setproceeding</a:t>
            </a:r>
            <a:r>
              <a:rPr lang="it-IT" dirty="0">
                <a:solidFill>
                  <a:prstClr val="black"/>
                </a:solidFill>
              </a:rPr>
              <a:t>()</a:t>
            </a:r>
          </a:p>
          <a:p>
            <a:r>
              <a:rPr lang="it-IT" dirty="0" err="1">
                <a:solidFill>
                  <a:prstClr val="black"/>
                </a:solidFill>
              </a:rPr>
              <a:t>isProceeding</a:t>
            </a:r>
            <a:r>
              <a:rPr lang="it-IT" dirty="0">
                <a:solidFill>
                  <a:prstClr val="black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234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an example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390270" y="813808"/>
            <a:ext cx="6733202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TestScientificBooks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ScientificBook</a:t>
            </a:r>
            <a:r>
              <a:rPr lang="it-IT" dirty="0">
                <a:solidFill>
                  <a:srgbClr val="000000"/>
                </a:solidFill>
              </a:rPr>
              <a:t> sb1,sb2;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sb1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ScientificBook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Neural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Networks"</a:t>
            </a:r>
            <a:r>
              <a:rPr lang="it-IT" dirty="0" err="1">
                <a:solidFill>
                  <a:srgbClr val="000000"/>
                </a:solidFill>
              </a:rPr>
              <a:t>,</a:t>
            </a:r>
            <a:r>
              <a:rPr lang="it-IT" dirty="0" err="1">
                <a:solidFill>
                  <a:srgbClr val="CE7B00"/>
                </a:solidFill>
              </a:rPr>
              <a:t>"Simon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Haykin</a:t>
            </a:r>
            <a:r>
              <a:rPr lang="it-IT" dirty="0" smtClean="0">
                <a:solidFill>
                  <a:srgbClr val="CE7B00"/>
                </a:solidFill>
              </a:rPr>
              <a:t>"</a:t>
            </a:r>
            <a:r>
              <a:rPr lang="it-IT" dirty="0" smtClean="0">
                <a:solidFill>
                  <a:srgbClr val="000000"/>
                </a:solidFill>
              </a:rPr>
              <a:t>,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                     696,</a:t>
            </a:r>
            <a:r>
              <a:rPr lang="it-IT" dirty="0">
                <a:solidFill>
                  <a:srgbClr val="CE7B00"/>
                </a:solidFill>
              </a:rPr>
              <a:t>"0-02-352761-7"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>
                <a:solidFill>
                  <a:srgbClr val="CE7B00"/>
                </a:solidFill>
              </a:rPr>
              <a:t>"AI"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sb2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ScientificBook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Neural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Networks"</a:t>
            </a:r>
            <a:r>
              <a:rPr lang="it-IT" dirty="0" err="1">
                <a:solidFill>
                  <a:srgbClr val="000000"/>
                </a:solidFill>
              </a:rPr>
              <a:t>,</a:t>
            </a:r>
            <a:r>
              <a:rPr lang="it-IT" dirty="0" err="1">
                <a:solidFill>
                  <a:srgbClr val="CE7B00"/>
                </a:solidFill>
              </a:rPr>
              <a:t>"Simon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Haykin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,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                     696,</a:t>
            </a:r>
            <a:r>
              <a:rPr lang="it-IT" dirty="0">
                <a:solidFill>
                  <a:srgbClr val="CE7B00"/>
                </a:solidFill>
              </a:rPr>
              <a:t>"0-02-352761-7"</a:t>
            </a:r>
            <a:r>
              <a:rPr lang="it-IT" dirty="0">
                <a:solidFill>
                  <a:srgbClr val="000000"/>
                </a:solidFill>
              </a:rPr>
              <a:t>,  </a:t>
            </a:r>
            <a:r>
              <a:rPr lang="it-IT" dirty="0">
                <a:solidFill>
                  <a:srgbClr val="CE7B00"/>
                </a:solidFill>
              </a:rPr>
              <a:t>"AI"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sb2.setProceeding();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 smtClean="0">
                <a:solidFill>
                  <a:prstClr val="black"/>
                </a:solidFill>
              </a:rPr>
              <a:t>ScientificBook.setLocation</a:t>
            </a:r>
            <a:r>
              <a:rPr lang="it-IT" dirty="0" smtClean="0">
                <a:solidFill>
                  <a:prstClr val="black"/>
                </a:solidFill>
              </a:rPr>
              <a:t>(</a:t>
            </a:r>
            <a:r>
              <a:rPr lang="it-IT" dirty="0" smtClean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Kampar</a:t>
            </a:r>
            <a:r>
              <a:rPr lang="it-IT" dirty="0" smtClean="0">
                <a:solidFill>
                  <a:srgbClr val="CE7B00"/>
                </a:solidFill>
              </a:rPr>
              <a:t>")</a:t>
            </a:r>
            <a:r>
              <a:rPr lang="it-IT" dirty="0" smtClean="0">
                <a:solidFill>
                  <a:prstClr val="black"/>
                </a:solidFill>
              </a:rPr>
              <a:t>;</a:t>
            </a:r>
            <a:endParaRPr lang="it-IT" dirty="0">
              <a:solidFill>
                <a:prstClr val="black"/>
              </a:solidFill>
            </a:endParaRP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(sb1.getInitials());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(sb1.equals(sb2</a:t>
            </a:r>
            <a:r>
              <a:rPr lang="it-IT" dirty="0" smtClean="0">
                <a:solidFill>
                  <a:srgbClr val="000000"/>
                </a:solidFill>
              </a:rPr>
              <a:t>));</a:t>
            </a:r>
            <a:endParaRPr lang="it-IT" dirty="0">
              <a:solidFill>
                <a:srgbClr val="000000"/>
              </a:solidFill>
            </a:endParaRPr>
          </a:p>
          <a:p>
            <a:pPr defTabSz="457200" hangingPunct="0"/>
            <a:r>
              <a:rPr lang="it-IT" dirty="0" smtClean="0">
                <a:solidFill>
                  <a:srgbClr val="000000"/>
                </a:solidFill>
              </a:rPr>
              <a:t>    </a:t>
            </a:r>
            <a:r>
              <a:rPr lang="it-IT" dirty="0" err="1" smtClean="0">
                <a:solidFill>
                  <a:srgbClr val="000000"/>
                </a:solidFill>
              </a:rPr>
              <a:t>System.</a:t>
            </a:r>
            <a:r>
              <a:rPr lang="it-IT" dirty="0" err="1" smtClean="0">
                <a:solidFill>
                  <a:srgbClr val="009900"/>
                </a:solidFill>
              </a:rPr>
              <a:t>out</a:t>
            </a:r>
            <a:r>
              <a:rPr lang="it-IT" dirty="0" err="1" smtClean="0">
                <a:solidFill>
                  <a:srgbClr val="000000"/>
                </a:solidFill>
              </a:rPr>
              <a:t>.println</a:t>
            </a:r>
            <a:r>
              <a:rPr lang="it-IT" dirty="0" smtClean="0">
                <a:solidFill>
                  <a:srgbClr val="000000"/>
                </a:solidFill>
              </a:rPr>
              <a:t>(sb1.getLocation());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96863" y="5556600"/>
            <a:ext cx="9411840" cy="759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$ java </a:t>
            </a:r>
            <a:r>
              <a:rPr lang="en-US" dirty="0" err="1"/>
              <a:t>TestScientificBooks</a:t>
            </a:r>
            <a:endParaRPr lang="en-US" dirty="0"/>
          </a:p>
          <a:p>
            <a:r>
              <a:rPr lang="en-US" dirty="0"/>
              <a:t>S.H.</a:t>
            </a:r>
          </a:p>
          <a:p>
            <a:r>
              <a:rPr lang="en-US" dirty="0"/>
              <a:t>false</a:t>
            </a:r>
          </a:p>
          <a:p>
            <a:r>
              <a:rPr lang="en-US" dirty="0" err="1" smtClean="0"/>
              <a:t>ScientificBooks</a:t>
            </a:r>
            <a:r>
              <a:rPr lang="en-US" dirty="0" smtClean="0"/>
              <a:t> are </a:t>
            </a:r>
            <a:r>
              <a:rPr lang="en-US" dirty="0"/>
              <a:t>located in Kampar</a:t>
            </a:r>
          </a:p>
        </p:txBody>
      </p:sp>
    </p:spTree>
    <p:extLst>
      <p:ext uri="{BB962C8B-B14F-4D97-AF65-F5344CB8AC3E}">
        <p14:creationId xmlns:p14="http://schemas.microsoft.com/office/powerpoint/2010/main" val="40398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r>
              <a:rPr lang="en-US" dirty="0" smtClean="0"/>
              <a:t> and </a:t>
            </a:r>
            <a:r>
              <a:rPr lang="en-US" dirty="0" err="1" smtClean="0"/>
              <a:t>getClass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567822" y="3645024"/>
            <a:ext cx="4174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200" dirty="0" err="1">
                <a:solidFill>
                  <a:srgbClr val="E37624"/>
                </a:solidFill>
                <a:latin typeface="Helvetica Light"/>
                <a:cs typeface="Helvetica Light"/>
              </a:rPr>
              <a:t>instanceof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is an operator that determines if an object is an instance of a specified class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4599286" y="1052461"/>
            <a:ext cx="365175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200" dirty="0" err="1">
                <a:solidFill>
                  <a:srgbClr val="E37624"/>
                </a:solidFill>
                <a:latin typeface="Helvetica Light"/>
                <a:cs typeface="Helvetica Light"/>
              </a:rPr>
              <a:t>getClass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()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returns the runtime class of an object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655070" y="1969685"/>
            <a:ext cx="584888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>
                <a:solidFill>
                  <a:srgbClr val="000000"/>
                </a:solidFill>
              </a:rPr>
              <a:t>Book b1 = </a:t>
            </a:r>
            <a:r>
              <a:rPr lang="en-US" dirty="0">
                <a:solidFill>
                  <a:srgbClr val="0000E6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Book(</a:t>
            </a:r>
            <a:r>
              <a:rPr lang="en-US" dirty="0">
                <a:solidFill>
                  <a:srgbClr val="CE7B00"/>
                </a:solidFill>
              </a:rPr>
              <a:t>"Thinking in </a:t>
            </a:r>
            <a:r>
              <a:rPr lang="en-US" dirty="0" err="1">
                <a:solidFill>
                  <a:srgbClr val="CE7B00"/>
                </a:solidFill>
              </a:rPr>
              <a:t>Java"</a:t>
            </a:r>
            <a:r>
              <a:rPr lang="en-US" dirty="0" err="1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CE7B00"/>
                </a:solidFill>
              </a:rPr>
              <a:t>"Bruce</a:t>
            </a:r>
            <a:r>
              <a:rPr lang="en-US" dirty="0">
                <a:solidFill>
                  <a:srgbClr val="CE7B00"/>
                </a:solidFill>
              </a:rPr>
              <a:t> Eckel"</a:t>
            </a:r>
            <a:r>
              <a:rPr lang="en-US" dirty="0">
                <a:solidFill>
                  <a:srgbClr val="000000"/>
                </a:solidFill>
              </a:rPr>
              <a:t>,1129);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System.</a:t>
            </a:r>
            <a:r>
              <a:rPr lang="en-US" dirty="0" err="1">
                <a:solidFill>
                  <a:srgbClr val="009900"/>
                </a:solidFill>
              </a:rPr>
              <a:t>out</a:t>
            </a:r>
            <a:r>
              <a:rPr lang="en-US" dirty="0" err="1">
                <a:solidFill>
                  <a:srgbClr val="000000"/>
                </a:solidFill>
              </a:rPr>
              <a:t>.println</a:t>
            </a:r>
            <a:r>
              <a:rPr lang="en-US" dirty="0">
                <a:solidFill>
                  <a:srgbClr val="000000"/>
                </a:solidFill>
              </a:rPr>
              <a:t>(b1.getClass().</a:t>
            </a:r>
            <a:r>
              <a:rPr lang="en-US" dirty="0" err="1">
                <a:solidFill>
                  <a:srgbClr val="000000"/>
                </a:solidFill>
              </a:rPr>
              <a:t>getName</a:t>
            </a:r>
            <a:r>
              <a:rPr lang="en-US" dirty="0">
                <a:solidFill>
                  <a:srgbClr val="000000"/>
                </a:solidFill>
              </a:rPr>
              <a:t>());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11559" y="4884749"/>
            <a:ext cx="631230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>
                <a:solidFill>
                  <a:srgbClr val="000000"/>
                </a:solidFill>
              </a:rPr>
              <a:t>Book b1 = </a:t>
            </a:r>
            <a:r>
              <a:rPr lang="en-US" dirty="0">
                <a:solidFill>
                  <a:srgbClr val="0000E6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Book(</a:t>
            </a:r>
            <a:r>
              <a:rPr lang="en-US" dirty="0">
                <a:solidFill>
                  <a:srgbClr val="CE7B00"/>
                </a:solidFill>
              </a:rPr>
              <a:t>"Thinking in </a:t>
            </a:r>
            <a:r>
              <a:rPr lang="en-US" dirty="0" err="1">
                <a:solidFill>
                  <a:srgbClr val="CE7B00"/>
                </a:solidFill>
              </a:rPr>
              <a:t>Java"</a:t>
            </a:r>
            <a:r>
              <a:rPr lang="en-US" dirty="0" err="1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CE7B00"/>
                </a:solidFill>
              </a:rPr>
              <a:t>"Bruce</a:t>
            </a:r>
            <a:r>
              <a:rPr lang="en-US" dirty="0">
                <a:solidFill>
                  <a:srgbClr val="CE7B00"/>
                </a:solidFill>
              </a:rPr>
              <a:t> Eckel"</a:t>
            </a:r>
            <a:r>
              <a:rPr lang="en-US" dirty="0">
                <a:solidFill>
                  <a:srgbClr val="000000"/>
                </a:solidFill>
              </a:rPr>
              <a:t>,1129);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System.</a:t>
            </a:r>
            <a:r>
              <a:rPr lang="en-US" dirty="0" err="1">
                <a:solidFill>
                  <a:srgbClr val="009900"/>
                </a:solidFill>
              </a:rPr>
              <a:t>out</a:t>
            </a:r>
            <a:r>
              <a:rPr lang="en-US" dirty="0" err="1">
                <a:solidFill>
                  <a:srgbClr val="000000"/>
                </a:solidFill>
              </a:rPr>
              <a:t>.println</a:t>
            </a:r>
            <a:r>
              <a:rPr lang="en-US" dirty="0">
                <a:solidFill>
                  <a:srgbClr val="000000"/>
                </a:solidFill>
              </a:rPr>
              <a:t>(b1 </a:t>
            </a:r>
            <a:r>
              <a:rPr lang="en-US" dirty="0" err="1">
                <a:solidFill>
                  <a:srgbClr val="0000E6"/>
                </a:solidFill>
              </a:rPr>
              <a:t>instanceof</a:t>
            </a:r>
            <a:r>
              <a:rPr lang="en-US" dirty="0">
                <a:solidFill>
                  <a:srgbClr val="000000"/>
                </a:solidFill>
              </a:rPr>
              <a:t> Book);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67822" y="5661248"/>
            <a:ext cx="920241" cy="5063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655070" y="2761773"/>
            <a:ext cx="920241" cy="5063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 smtClean="0"/>
              <a:t>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r>
              <a:rPr lang="en-US" dirty="0" smtClean="0"/>
              <a:t> and </a:t>
            </a:r>
            <a:r>
              <a:rPr lang="en-US" dirty="0" err="1" smtClean="0"/>
              <a:t>getClass</a:t>
            </a:r>
            <a:r>
              <a:rPr lang="en-US" dirty="0" smtClean="0"/>
              <a:t>(): an example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577080" y="932534"/>
            <a:ext cx="7726261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TestClass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Book b1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Book(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Thinking</a:t>
            </a:r>
            <a:r>
              <a:rPr lang="it-IT" dirty="0">
                <a:solidFill>
                  <a:srgbClr val="CE7B00"/>
                </a:solidFill>
              </a:rPr>
              <a:t> in </a:t>
            </a:r>
            <a:r>
              <a:rPr lang="it-IT" dirty="0" err="1">
                <a:solidFill>
                  <a:srgbClr val="CE7B00"/>
                </a:solidFill>
              </a:rPr>
              <a:t>Java"</a:t>
            </a:r>
            <a:r>
              <a:rPr lang="it-IT" dirty="0" err="1">
                <a:solidFill>
                  <a:srgbClr val="000000"/>
                </a:solidFill>
              </a:rPr>
              <a:t>,</a:t>
            </a:r>
            <a:r>
              <a:rPr lang="it-IT" dirty="0" err="1">
                <a:solidFill>
                  <a:srgbClr val="CE7B00"/>
                </a:solidFill>
              </a:rPr>
              <a:t>"Bruce</a:t>
            </a:r>
            <a:r>
              <a:rPr lang="it-IT" dirty="0">
                <a:solidFill>
                  <a:srgbClr val="CE7B00"/>
                </a:solidFill>
              </a:rPr>
              <a:t> Eckel"</a:t>
            </a:r>
            <a:r>
              <a:rPr lang="it-IT" dirty="0">
                <a:solidFill>
                  <a:srgbClr val="000000"/>
                </a:solidFill>
              </a:rPr>
              <a:t>,1129);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ScientificBook</a:t>
            </a:r>
            <a:r>
              <a:rPr lang="it-IT" dirty="0">
                <a:solidFill>
                  <a:srgbClr val="000000"/>
                </a:solidFill>
              </a:rPr>
              <a:t> sb1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ScientificBook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Neural</a:t>
            </a:r>
            <a:r>
              <a:rPr lang="it-IT" dirty="0">
                <a:solidFill>
                  <a:srgbClr val="CE7B00"/>
                </a:solidFill>
              </a:rPr>
              <a:t> Networks"</a:t>
            </a:r>
            <a:r>
              <a:rPr lang="it-IT" dirty="0">
                <a:solidFill>
                  <a:srgbClr val="000000"/>
                </a:solidFill>
              </a:rPr>
              <a:t>,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                    </a:t>
            </a:r>
            <a:r>
              <a:rPr lang="it-IT" dirty="0">
                <a:solidFill>
                  <a:srgbClr val="CE7B00"/>
                </a:solidFill>
              </a:rPr>
              <a:t>"Simon Haykin"</a:t>
            </a:r>
            <a:r>
              <a:rPr lang="it-IT" dirty="0">
                <a:solidFill>
                  <a:srgbClr val="000000"/>
                </a:solidFill>
              </a:rPr>
              <a:t>,696,</a:t>
            </a:r>
            <a:r>
              <a:rPr lang="it-IT" dirty="0">
                <a:solidFill>
                  <a:srgbClr val="CE7B00"/>
                </a:solidFill>
              </a:rPr>
              <a:t>"0-02-352761-7"</a:t>
            </a:r>
            <a:r>
              <a:rPr lang="it-IT" dirty="0">
                <a:solidFill>
                  <a:srgbClr val="000000"/>
                </a:solidFill>
              </a:rPr>
              <a:t>,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                    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Artificial</a:t>
            </a:r>
            <a:r>
              <a:rPr lang="it-IT" dirty="0">
                <a:solidFill>
                  <a:srgbClr val="CE7B00"/>
                </a:solidFill>
              </a:rPr>
              <a:t> Intelligence"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(b1.getClass().</a:t>
            </a:r>
            <a:r>
              <a:rPr lang="it-IT" dirty="0" err="1">
                <a:solidFill>
                  <a:srgbClr val="000000"/>
                </a:solidFill>
              </a:rPr>
              <a:t>getName</a:t>
            </a:r>
            <a:r>
              <a:rPr lang="it-IT" dirty="0">
                <a:solidFill>
                  <a:srgbClr val="000000"/>
                </a:solidFill>
              </a:rPr>
              <a:t>());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(sb1.getClass().</a:t>
            </a:r>
            <a:r>
              <a:rPr lang="it-IT" dirty="0" err="1">
                <a:solidFill>
                  <a:srgbClr val="000000"/>
                </a:solidFill>
              </a:rPr>
              <a:t>getName</a:t>
            </a:r>
            <a:r>
              <a:rPr lang="it-IT" dirty="0">
                <a:solidFill>
                  <a:srgbClr val="000000"/>
                </a:solidFill>
              </a:rPr>
              <a:t>());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(b1 </a:t>
            </a:r>
            <a:r>
              <a:rPr lang="it-IT" dirty="0" err="1">
                <a:solidFill>
                  <a:srgbClr val="0000E6"/>
                </a:solidFill>
              </a:rPr>
              <a:t>instanceof</a:t>
            </a:r>
            <a:r>
              <a:rPr lang="it-IT" dirty="0">
                <a:solidFill>
                  <a:srgbClr val="000000"/>
                </a:solidFill>
              </a:rPr>
              <a:t> Book);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(sb1 </a:t>
            </a:r>
            <a:r>
              <a:rPr lang="it-IT" dirty="0" err="1">
                <a:solidFill>
                  <a:srgbClr val="0000E6"/>
                </a:solidFill>
              </a:rPr>
              <a:t>instanceof</a:t>
            </a:r>
            <a:r>
              <a:rPr lang="it-IT" dirty="0">
                <a:solidFill>
                  <a:srgbClr val="000000"/>
                </a:solidFill>
              </a:rPr>
              <a:t> Book);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(b1 </a:t>
            </a:r>
            <a:r>
              <a:rPr lang="it-IT" dirty="0" err="1">
                <a:solidFill>
                  <a:srgbClr val="0000E6"/>
                </a:solidFill>
              </a:rPr>
              <a:t>instanceof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ScientificBook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(sb1 </a:t>
            </a:r>
            <a:r>
              <a:rPr lang="it-IT" dirty="0" err="1">
                <a:solidFill>
                  <a:srgbClr val="0000E6"/>
                </a:solidFill>
              </a:rPr>
              <a:t>instanceof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ScientificBook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11399" y="5470340"/>
            <a:ext cx="4028811" cy="10126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$ java </a:t>
            </a:r>
            <a:r>
              <a:rPr lang="en-US" dirty="0" err="1"/>
              <a:t>TestClass</a:t>
            </a:r>
            <a:endParaRPr lang="en-US" dirty="0"/>
          </a:p>
          <a:p>
            <a:r>
              <a:rPr lang="en-US" dirty="0" smtClean="0"/>
              <a:t>Book</a:t>
            </a:r>
            <a:endParaRPr lang="en-US" dirty="0"/>
          </a:p>
          <a:p>
            <a:r>
              <a:rPr lang="en-US" dirty="0" err="1" smtClean="0"/>
              <a:t>ScientificBook</a:t>
            </a:r>
            <a:endParaRPr lang="en-US" dirty="0"/>
          </a:p>
          <a:p>
            <a:r>
              <a:rPr lang="en-US" dirty="0"/>
              <a:t>true </a:t>
            </a:r>
            <a:r>
              <a:rPr lang="en-US" dirty="0" err="1"/>
              <a:t>true</a:t>
            </a:r>
            <a:r>
              <a:rPr lang="en-US" dirty="0"/>
              <a:t> false true</a:t>
            </a:r>
          </a:p>
        </p:txBody>
      </p:sp>
    </p:spTree>
    <p:extLst>
      <p:ext uri="{BB962C8B-B14F-4D97-AF65-F5344CB8AC3E}">
        <p14:creationId xmlns:p14="http://schemas.microsoft.com/office/powerpoint/2010/main" val="37155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</a:t>
            </a:r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1613237" y="980728"/>
            <a:ext cx="5982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It is possible to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control the access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to methods and variables from other classes with the modifiers: public, private, protected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5682646" y="2703240"/>
            <a:ext cx="1829520" cy="8240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 compatLnSpc="0">
            <a:spAutoFit/>
          </a:bodyPr>
          <a:lstStyle/>
          <a:p>
            <a:pPr defTabSz="457200" hangingPunct="0"/>
            <a:r>
              <a:rPr lang="en-US" sz="1500" dirty="0">
                <a:solidFill>
                  <a:srgbClr val="0000FF"/>
                </a:solidFill>
                <a:latin typeface="Courier New" pitchFamily="49"/>
                <a:ea typeface="Andale Sans UI" pitchFamily="2"/>
                <a:cs typeface="Lucidasans" pitchFamily="2"/>
              </a:rPr>
              <a:t>public</a:t>
            </a:r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urier New" pitchFamily="49"/>
                <a:ea typeface="Andale Sans UI" pitchFamily="2"/>
                <a:cs typeface="Lucidasans" pitchFamily="2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 a;</a:t>
            </a:r>
          </a:p>
          <a:p>
            <a:pPr defTabSz="457200" hangingPunct="0"/>
            <a:r>
              <a:rPr lang="en-US" sz="1500" dirty="0">
                <a:solidFill>
                  <a:srgbClr val="0000FF"/>
                </a:solidFill>
                <a:latin typeface="Courier New" pitchFamily="49"/>
                <a:ea typeface="Andale Sans UI" pitchFamily="2"/>
                <a:cs typeface="Lucidasans" pitchFamily="2"/>
              </a:rPr>
              <a:t>private </a:t>
            </a:r>
            <a:r>
              <a:rPr lang="en-US" sz="1500" dirty="0" err="1">
                <a:solidFill>
                  <a:srgbClr val="0000FF"/>
                </a:solidFill>
                <a:latin typeface="Courier New" pitchFamily="49"/>
                <a:ea typeface="Andale Sans UI" pitchFamily="2"/>
                <a:cs typeface="Lucidasans" pitchFamily="2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 b;</a:t>
            </a:r>
          </a:p>
          <a:p>
            <a:pPr defTabSz="457200" hangingPunct="0"/>
            <a:r>
              <a:rPr lang="en-US" sz="1500" dirty="0">
                <a:solidFill>
                  <a:srgbClr val="0000FF"/>
                </a:solidFill>
                <a:latin typeface="Courier New" pitchFamily="49"/>
                <a:ea typeface="Andale Sans UI" pitchFamily="2"/>
                <a:cs typeface="Lucidasans" pitchFamily="2"/>
              </a:rPr>
              <a:t>protected </a:t>
            </a:r>
            <a:r>
              <a:rPr lang="en-US" sz="1500" dirty="0" err="1">
                <a:solidFill>
                  <a:srgbClr val="0000FF"/>
                </a:solidFill>
                <a:latin typeface="Courier New" pitchFamily="49"/>
                <a:ea typeface="Andale Sans UI" pitchFamily="2"/>
                <a:cs typeface="Lucidasans" pitchFamily="2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urier New" pitchFamily="49"/>
                <a:ea typeface="Andale Sans UI" pitchFamily="2"/>
                <a:cs typeface="Lucidasans" pitchFamily="2"/>
              </a:rPr>
              <a:t> c;</a:t>
            </a:r>
          </a:p>
          <a:p>
            <a:pPr defTabSz="457200" hangingPunct="0"/>
            <a:endParaRPr lang="en-US" sz="1500" dirty="0">
              <a:solidFill>
                <a:prstClr val="black"/>
              </a:solidFill>
              <a:latin typeface="Courier New" pitchFamily="49"/>
              <a:ea typeface="Andale Sans UI" pitchFamily="2"/>
              <a:cs typeface="Lucidasans" pitchFamily="2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578138" y="2708920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Book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2660364" y="3970912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>
                <a:solidFill>
                  <a:prstClr val="black"/>
                </a:solidFill>
              </a:rPr>
              <a:t>ScientificBook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17" name="Connettore 2 16"/>
          <p:cNvCxnSpPr>
            <a:stCxn id="16" idx="0"/>
            <a:endCxn id="15" idx="2"/>
          </p:cNvCxnSpPr>
          <p:nvPr/>
        </p:nvCxnSpPr>
        <p:spPr>
          <a:xfrm flipV="1">
            <a:off x="3632472" y="3134804"/>
            <a:ext cx="917774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4820604" y="3970912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>
                <a:solidFill>
                  <a:prstClr val="black"/>
                </a:solidFill>
              </a:rPr>
              <a:t>Novel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19" name="Connettore 2 18"/>
          <p:cNvCxnSpPr>
            <a:stCxn id="18" idx="0"/>
            <a:endCxn id="15" idx="2"/>
          </p:cNvCxnSpPr>
          <p:nvPr/>
        </p:nvCxnSpPr>
        <p:spPr>
          <a:xfrm flipH="1" flipV="1">
            <a:off x="4550246" y="3134804"/>
            <a:ext cx="1242466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3956508" y="5232904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smtClean="0">
                <a:solidFill>
                  <a:prstClr val="black"/>
                </a:solidFill>
              </a:rPr>
              <a:t>Crime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21" name="Connettore 2 20"/>
          <p:cNvCxnSpPr>
            <a:stCxn id="20" idx="0"/>
            <a:endCxn id="18" idx="2"/>
          </p:cNvCxnSpPr>
          <p:nvPr/>
        </p:nvCxnSpPr>
        <p:spPr>
          <a:xfrm flipV="1">
            <a:off x="4928616" y="4396796"/>
            <a:ext cx="864096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6116748" y="5232904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 smtClean="0">
                <a:solidFill>
                  <a:prstClr val="black"/>
                </a:solidFill>
              </a:rPr>
              <a:t>ScienceFiction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23" name="Connettore 2 22"/>
          <p:cNvCxnSpPr>
            <a:stCxn id="22" idx="0"/>
            <a:endCxn id="18" idx="2"/>
          </p:cNvCxnSpPr>
          <p:nvPr/>
        </p:nvCxnSpPr>
        <p:spPr>
          <a:xfrm flipH="1" flipV="1">
            <a:off x="5792712" y="4396796"/>
            <a:ext cx="1296144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7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1343703" y="1257793"/>
            <a:ext cx="27596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Currently, it is possible to set the proceeding condition of a scientific book in two ways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4696795" y="1716257"/>
            <a:ext cx="280030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sb1.setProceeding();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4696795" y="2356230"/>
            <a:ext cx="280030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sb1.</a:t>
            </a:r>
            <a:r>
              <a:rPr lang="it-IT" dirty="0">
                <a:solidFill>
                  <a:srgbClr val="009900"/>
                </a:solidFill>
              </a:rPr>
              <a:t>proceeding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E6"/>
                </a:solidFill>
              </a:rPr>
              <a:t>true</a:t>
            </a:r>
            <a:r>
              <a:rPr lang="it-IT" dirty="0">
                <a:solidFill>
                  <a:srgbClr val="000000"/>
                </a:solidFill>
              </a:rPr>
              <a:t>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964902" y="3242993"/>
            <a:ext cx="5919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However, direct access to a data member should not be allowed in order to guarantee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encapsulation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!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936658" y="4622089"/>
            <a:ext cx="3628103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>
                <a:solidFill>
                  <a:srgbClr val="0000E6"/>
                </a:solidFill>
              </a:rPr>
              <a:t>class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ScientificBook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E6"/>
                </a:solidFill>
              </a:rPr>
              <a:t>extends</a:t>
            </a:r>
            <a:r>
              <a:rPr lang="en-US" dirty="0">
                <a:solidFill>
                  <a:srgbClr val="000000"/>
                </a:solidFill>
              </a:rPr>
              <a:t> Book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E6"/>
                </a:solidFill>
              </a:rPr>
              <a:t>private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E6"/>
                </a:solidFill>
              </a:rPr>
              <a:t>boolean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proceeding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E6"/>
                </a:solidFill>
              </a:rPr>
              <a:t>false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defTabSz="457200" hangingPunct="0"/>
            <a:r>
              <a:rPr lang="en-US" dirty="0">
                <a:solidFill>
                  <a:srgbClr val="000000"/>
                </a:solidFill>
                <a:latin typeface="Courier" pitchFamily="49"/>
                <a:ea typeface="Courier" pitchFamily="49"/>
                <a:cs typeface="Courier" pitchFamily="49"/>
              </a:rPr>
              <a:t> …</a:t>
            </a:r>
          </a:p>
          <a:p>
            <a:pPr defTabSz="457200" hangingPunct="0"/>
            <a:r>
              <a:rPr lang="en-US" dirty="0">
                <a:solidFill>
                  <a:srgbClr val="000000"/>
                </a:solidFill>
                <a:latin typeface="Courier" pitchFamily="49"/>
                <a:ea typeface="Courier" pitchFamily="49"/>
                <a:cs typeface="Courier" pitchFamily="49"/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834664" y="4899087"/>
            <a:ext cx="389168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en-US" dirty="0">
                <a:solidFill>
                  <a:srgbClr val="000000"/>
                </a:solidFill>
              </a:rPr>
              <a:t>sb1.setProceeding();       </a:t>
            </a:r>
            <a:r>
              <a:rPr lang="en-US" dirty="0">
                <a:solidFill>
                  <a:srgbClr val="969696"/>
                </a:solidFill>
              </a:rPr>
              <a:t>// fine</a:t>
            </a:r>
            <a:br>
              <a:rPr lang="en-US" dirty="0">
                <a:solidFill>
                  <a:srgbClr val="969696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sb1.</a:t>
            </a:r>
            <a:r>
              <a:rPr lang="en-US" dirty="0">
                <a:solidFill>
                  <a:srgbClr val="009900"/>
                </a:solidFill>
              </a:rPr>
              <a:t>proceeding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E6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;     </a:t>
            </a:r>
            <a:r>
              <a:rPr lang="en-US" dirty="0">
                <a:solidFill>
                  <a:srgbClr val="969696"/>
                </a:solidFill>
              </a:rPr>
              <a:t>// wrong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86505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example</a:t>
            </a:r>
            <a:endParaRPr lang="en-US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331640" y="1196752"/>
            <a:ext cx="6161112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it-IT" dirty="0">
                <a:solidFill>
                  <a:srgbClr val="969696"/>
                </a:solidFill>
                <a:cs typeface="Arial" pitchFamily="34" charset="0"/>
              </a:rPr>
              <a:t>/**</a:t>
            </a:r>
            <a:br>
              <a:rPr lang="it-IT" dirty="0">
                <a:solidFill>
                  <a:srgbClr val="969696"/>
                </a:solidFill>
                <a:cs typeface="Arial" pitchFamily="34" charset="0"/>
              </a:rPr>
            </a:br>
            <a:r>
              <a:rPr lang="it-IT" dirty="0">
                <a:solidFill>
                  <a:srgbClr val="969696"/>
                </a:solidFill>
                <a:cs typeface="Arial" pitchFamily="34" charset="0"/>
              </a:rPr>
              <a:t> * * Hello World Application</a:t>
            </a:r>
            <a:br>
              <a:rPr lang="it-IT" dirty="0">
                <a:solidFill>
                  <a:srgbClr val="969696"/>
                </a:solidFill>
                <a:cs typeface="Arial" pitchFamily="34" charset="0"/>
              </a:rPr>
            </a:br>
            <a:r>
              <a:rPr lang="it-IT" dirty="0">
                <a:solidFill>
                  <a:srgbClr val="969696"/>
                </a:solidFill>
                <a:cs typeface="Arial" pitchFamily="34" charset="0"/>
              </a:rPr>
              <a:t> */</a:t>
            </a:r>
            <a:r>
              <a:rPr lang="it-IT" dirty="0">
                <a:solidFill>
                  <a:srgbClr val="000000"/>
                </a:solidFill>
                <a:cs typeface="Arial" pitchFamily="34" charset="0"/>
              </a:rPr>
              <a:t/>
            </a:r>
            <a:br>
              <a:rPr lang="it-IT" dirty="0">
                <a:solidFill>
                  <a:srgbClr val="000000"/>
                </a:solidFill>
                <a:cs typeface="Arial" pitchFamily="34" charset="0"/>
              </a:rPr>
            </a:br>
            <a:r>
              <a:rPr lang="it-IT" dirty="0">
                <a:solidFill>
                  <a:srgbClr val="0000E6"/>
                </a:solidFill>
                <a:cs typeface="Arial" pitchFamily="34" charset="0"/>
              </a:rPr>
              <a:t>public</a:t>
            </a:r>
            <a:r>
              <a:rPr lang="it-IT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it-IT" dirty="0" err="1">
                <a:solidFill>
                  <a:srgbClr val="0000E6"/>
                </a:solidFill>
                <a:cs typeface="Arial" pitchFamily="34" charset="0"/>
              </a:rPr>
              <a:t>class</a:t>
            </a:r>
            <a:r>
              <a:rPr lang="it-IT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cs typeface="Arial" pitchFamily="34" charset="0"/>
              </a:rPr>
              <a:t>HelloWorld</a:t>
            </a:r>
            <a:r>
              <a:rPr lang="it-IT" dirty="0">
                <a:solidFill>
                  <a:srgbClr val="000000"/>
                </a:solidFill>
                <a:cs typeface="Arial" pitchFamily="34" charset="0"/>
              </a:rPr>
              <a:t> {</a:t>
            </a:r>
            <a:br>
              <a:rPr lang="it-IT" dirty="0">
                <a:solidFill>
                  <a:srgbClr val="000000"/>
                </a:solidFill>
                <a:cs typeface="Arial" pitchFamily="34" charset="0"/>
              </a:rPr>
            </a:br>
            <a:r>
              <a:rPr lang="it-IT" dirty="0">
                <a:solidFill>
                  <a:srgbClr val="000000"/>
                </a:solidFill>
                <a:cs typeface="Arial" pitchFamily="34" charset="0"/>
              </a:rPr>
              <a:t>    </a:t>
            </a:r>
            <a:r>
              <a:rPr lang="it-IT" dirty="0">
                <a:solidFill>
                  <a:srgbClr val="0000E6"/>
                </a:solidFill>
                <a:cs typeface="Arial" pitchFamily="34" charset="0"/>
              </a:rPr>
              <a:t>public</a:t>
            </a:r>
            <a:r>
              <a:rPr lang="it-IT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it-IT" dirty="0" err="1">
                <a:solidFill>
                  <a:srgbClr val="0000E6"/>
                </a:solidFill>
                <a:cs typeface="Arial" pitchFamily="34" charset="0"/>
              </a:rPr>
              <a:t>static</a:t>
            </a:r>
            <a:r>
              <a:rPr lang="it-IT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it-IT" dirty="0" err="1">
                <a:solidFill>
                  <a:srgbClr val="0000E6"/>
                </a:solidFill>
                <a:cs typeface="Arial" pitchFamily="34" charset="0"/>
              </a:rPr>
              <a:t>void</a:t>
            </a:r>
            <a:r>
              <a:rPr lang="it-IT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cs typeface="Arial" pitchFamily="34" charset="0"/>
              </a:rPr>
              <a:t>main</a:t>
            </a:r>
            <a:r>
              <a:rPr lang="it-IT" dirty="0">
                <a:solidFill>
                  <a:srgbClr val="000000"/>
                </a:solidFill>
                <a:cs typeface="Arial" pitchFamily="34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cs typeface="Arial" pitchFamily="34" charset="0"/>
              </a:rPr>
              <a:t>String</a:t>
            </a:r>
            <a:r>
              <a:rPr lang="it-IT" dirty="0">
                <a:solidFill>
                  <a:srgbClr val="000000"/>
                </a:solidFill>
                <a:cs typeface="Arial" pitchFamily="34" charset="0"/>
              </a:rPr>
              <a:t>[] </a:t>
            </a:r>
            <a:r>
              <a:rPr lang="it-IT" dirty="0" err="1">
                <a:solidFill>
                  <a:srgbClr val="000000"/>
                </a:solidFill>
                <a:cs typeface="Arial" pitchFamily="34" charset="0"/>
              </a:rPr>
              <a:t>args</a:t>
            </a:r>
            <a:r>
              <a:rPr lang="it-IT" dirty="0">
                <a:solidFill>
                  <a:srgbClr val="000000"/>
                </a:solidFill>
                <a:cs typeface="Arial" pitchFamily="34" charset="0"/>
              </a:rPr>
              <a:t>) {</a:t>
            </a:r>
            <a:br>
              <a:rPr lang="it-IT" dirty="0">
                <a:solidFill>
                  <a:srgbClr val="000000"/>
                </a:solidFill>
                <a:cs typeface="Arial" pitchFamily="34" charset="0"/>
              </a:rPr>
            </a:br>
            <a:r>
              <a:rPr lang="it-IT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it-IT" dirty="0" err="1">
                <a:solidFill>
                  <a:srgbClr val="000000"/>
                </a:solidFill>
                <a:cs typeface="Arial" pitchFamily="34" charset="0"/>
              </a:rPr>
              <a:t>System.</a:t>
            </a:r>
            <a:r>
              <a:rPr lang="it-IT" dirty="0" err="1">
                <a:solidFill>
                  <a:srgbClr val="009900"/>
                </a:solidFill>
                <a:cs typeface="Arial" pitchFamily="34" charset="0"/>
              </a:rPr>
              <a:t>out</a:t>
            </a:r>
            <a:r>
              <a:rPr lang="it-IT" dirty="0" err="1">
                <a:solidFill>
                  <a:srgbClr val="000000"/>
                </a:solidFill>
                <a:cs typeface="Arial" pitchFamily="34" charset="0"/>
              </a:rPr>
              <a:t>.println</a:t>
            </a:r>
            <a:r>
              <a:rPr lang="it-IT" dirty="0">
                <a:solidFill>
                  <a:srgbClr val="000000"/>
                </a:solidFill>
                <a:cs typeface="Arial" pitchFamily="34" charset="0"/>
              </a:rPr>
              <a:t>(</a:t>
            </a:r>
            <a:r>
              <a:rPr lang="it-IT" dirty="0">
                <a:solidFill>
                  <a:srgbClr val="CE7B00"/>
                </a:solidFill>
                <a:cs typeface="Arial" pitchFamily="34" charset="0"/>
              </a:rPr>
              <a:t>"Hello World!"</a:t>
            </a:r>
            <a:r>
              <a:rPr lang="it-IT" dirty="0">
                <a:solidFill>
                  <a:srgbClr val="000000"/>
                </a:solidFill>
                <a:cs typeface="Arial" pitchFamily="34" charset="0"/>
              </a:rPr>
              <a:t>); </a:t>
            </a:r>
            <a:r>
              <a:rPr lang="it-IT" dirty="0" smtClean="0">
                <a:solidFill>
                  <a:srgbClr val="000000"/>
                </a:solidFill>
                <a:cs typeface="Arial" pitchFamily="34" charset="0"/>
              </a:rPr>
              <a:t>    </a:t>
            </a:r>
            <a:r>
              <a:rPr lang="it-IT" dirty="0" smtClean="0">
                <a:solidFill>
                  <a:srgbClr val="969696"/>
                </a:solidFill>
                <a:cs typeface="Arial" pitchFamily="34" charset="0"/>
              </a:rPr>
              <a:t>// </a:t>
            </a:r>
            <a:r>
              <a:rPr lang="it-IT" dirty="0">
                <a:solidFill>
                  <a:srgbClr val="969696"/>
                </a:solidFill>
                <a:cs typeface="Arial" pitchFamily="34" charset="0"/>
              </a:rPr>
              <a:t>display output</a:t>
            </a:r>
            <a:br>
              <a:rPr lang="it-IT" dirty="0">
                <a:solidFill>
                  <a:srgbClr val="969696"/>
                </a:solidFill>
                <a:cs typeface="Arial" pitchFamily="34" charset="0"/>
              </a:rPr>
            </a:br>
            <a:r>
              <a:rPr lang="it-IT" dirty="0">
                <a:solidFill>
                  <a:srgbClr val="000000"/>
                </a:solidFill>
                <a:cs typeface="Arial" pitchFamily="34" charset="0"/>
              </a:rPr>
              <a:t>    }</a:t>
            </a:r>
            <a:br>
              <a:rPr lang="it-IT" dirty="0">
                <a:solidFill>
                  <a:srgbClr val="000000"/>
                </a:solidFill>
                <a:cs typeface="Arial" pitchFamily="34" charset="0"/>
              </a:rPr>
            </a:br>
            <a:r>
              <a:rPr lang="it-IT" dirty="0">
                <a:solidFill>
                  <a:srgbClr val="000000"/>
                </a:solidFill>
                <a:cs typeface="Arial" pitchFamily="34" charset="0"/>
              </a:rPr>
              <a:t>}</a:t>
            </a:r>
            <a:endParaRPr lang="it-IT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95536" y="4221088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32000" lvl="1" indent="-324000" defTabSz="457200" hangingPunct="0"/>
            <a:r>
              <a:rPr lang="en-US" sz="1600" dirty="0">
                <a:solidFill>
                  <a:srgbClr val="000000"/>
                </a:solidFill>
                <a:latin typeface="Courier New" pitchFamily="49"/>
                <a:ea typeface="Courier" pitchFamily="49"/>
                <a:cs typeface="Courier" pitchFamily="49"/>
              </a:rPr>
              <a:t>$ 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Courier" pitchFamily="49"/>
                <a:cs typeface="Courier" pitchFamily="49"/>
              </a:rPr>
              <a:t>javac</a:t>
            </a:r>
            <a:r>
              <a:rPr lang="en-US" sz="1600" dirty="0">
                <a:solidFill>
                  <a:srgbClr val="000000"/>
                </a:solidFill>
                <a:latin typeface="Courier New" pitchFamily="49"/>
                <a:ea typeface="Courier" pitchFamily="49"/>
                <a:cs typeface="Courier" pitchFamily="49"/>
              </a:rPr>
              <a:t> HelloWorld.java</a:t>
            </a:r>
          </a:p>
          <a:p>
            <a:pPr marL="432000" lvl="1" indent="-324000" defTabSz="457200" hangingPunct="0"/>
            <a:endParaRPr lang="en-US" sz="1600" dirty="0">
              <a:solidFill>
                <a:srgbClr val="000000"/>
              </a:solidFill>
              <a:latin typeface="Courier New" pitchFamily="49"/>
              <a:ea typeface="Courier" pitchFamily="49"/>
              <a:cs typeface="Courier" pitchFamily="49"/>
            </a:endParaRPr>
          </a:p>
          <a:p>
            <a:pPr marL="432000" lvl="1" indent="-324000" defTabSz="457200" hangingPunct="0"/>
            <a:r>
              <a:rPr lang="en-US" sz="1600" dirty="0">
                <a:solidFill>
                  <a:srgbClr val="000000"/>
                </a:solidFill>
                <a:latin typeface="Courier New" pitchFamily="49"/>
                <a:ea typeface="Courier" pitchFamily="49"/>
                <a:cs typeface="Courier" pitchFamily="49"/>
              </a:rPr>
              <a:t>$ 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Courier" pitchFamily="49"/>
                <a:cs typeface="Courier" pitchFamily="49"/>
              </a:rPr>
              <a:t>ls</a:t>
            </a:r>
            <a:endParaRPr lang="en-US" sz="1600" dirty="0">
              <a:solidFill>
                <a:srgbClr val="000000"/>
              </a:solidFill>
              <a:latin typeface="Courier New" pitchFamily="49"/>
              <a:ea typeface="Courier" pitchFamily="49"/>
              <a:cs typeface="Courier" pitchFamily="49"/>
            </a:endParaRPr>
          </a:p>
          <a:p>
            <a:pPr marL="432000" lvl="1" indent="-324000" defTabSz="457200" hangingPunct="0"/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Courier" pitchFamily="49"/>
                <a:cs typeface="Courier" pitchFamily="49"/>
              </a:rPr>
              <a:t>HelloWorld.class</a:t>
            </a:r>
            <a:endParaRPr lang="en-US" sz="1600" dirty="0">
              <a:solidFill>
                <a:srgbClr val="000000"/>
              </a:solidFill>
              <a:latin typeface="Courier New" pitchFamily="49"/>
              <a:ea typeface="Courier" pitchFamily="49"/>
              <a:cs typeface="Courier" pitchFamily="49"/>
            </a:endParaRPr>
          </a:p>
          <a:p>
            <a:pPr marL="432000" lvl="1" indent="-324000" defTabSz="457200" hangingPunct="0"/>
            <a:r>
              <a:rPr lang="en-US" sz="1600" dirty="0">
                <a:solidFill>
                  <a:srgbClr val="000000"/>
                </a:solidFill>
                <a:latin typeface="Courier New" pitchFamily="49"/>
                <a:ea typeface="Courier" pitchFamily="49"/>
                <a:cs typeface="Courier" pitchFamily="49"/>
              </a:rPr>
              <a:t>HelloWorld.java</a:t>
            </a:r>
          </a:p>
          <a:p>
            <a:pPr marL="432000" lvl="1" indent="-324000" defTabSz="457200" hangingPunct="0"/>
            <a:endParaRPr lang="en-US" sz="1600" dirty="0">
              <a:solidFill>
                <a:srgbClr val="000000"/>
              </a:solidFill>
              <a:latin typeface="Courier New" pitchFamily="49"/>
              <a:ea typeface="Courier" pitchFamily="49"/>
              <a:cs typeface="Courier" pitchFamily="49"/>
            </a:endParaRPr>
          </a:p>
          <a:p>
            <a:pPr marL="432000" lvl="1" indent="-324000" defTabSz="457200" hangingPunct="0"/>
            <a:r>
              <a:rPr lang="en-US" sz="1600" dirty="0">
                <a:solidFill>
                  <a:srgbClr val="000000"/>
                </a:solidFill>
                <a:latin typeface="Courier New" pitchFamily="49"/>
                <a:ea typeface="Courier" pitchFamily="49"/>
                <a:cs typeface="Courier" pitchFamily="49"/>
              </a:rPr>
              <a:t>$ java </a:t>
            </a:r>
            <a:r>
              <a:rPr lang="en-US" sz="1600" dirty="0" err="1">
                <a:solidFill>
                  <a:srgbClr val="000000"/>
                </a:solidFill>
                <a:latin typeface="Courier New" pitchFamily="49"/>
                <a:ea typeface="Courier" pitchFamily="49"/>
                <a:cs typeface="Courier" pitchFamily="49"/>
              </a:rPr>
              <a:t>HelloWorld</a:t>
            </a:r>
            <a:endParaRPr lang="en-US" sz="1600" dirty="0">
              <a:solidFill>
                <a:srgbClr val="000000"/>
              </a:solidFill>
              <a:latin typeface="Courier New" pitchFamily="49"/>
              <a:ea typeface="Courier" pitchFamily="49"/>
              <a:cs typeface="Courier" pitchFamily="49"/>
            </a:endParaRPr>
          </a:p>
          <a:p>
            <a:pPr marL="432000" lvl="1" indent="-324000" defTabSz="457200" hangingPunct="0"/>
            <a:r>
              <a:rPr lang="en-US" sz="1600" dirty="0">
                <a:solidFill>
                  <a:srgbClr val="000000"/>
                </a:solidFill>
                <a:latin typeface="Courier New" pitchFamily="49"/>
                <a:ea typeface="Courier" pitchFamily="49"/>
                <a:cs typeface="Courier" pitchFamily="49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8218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and abstract</a:t>
            </a:r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539552" y="2481239"/>
            <a:ext cx="23042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modifiers final and abstract can be applied to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both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classes and methods:</a:t>
            </a:r>
          </a:p>
        </p:txBody>
      </p:sp>
      <p:sp>
        <p:nvSpPr>
          <p:cNvPr id="7" name="Rettangolo 6"/>
          <p:cNvSpPr/>
          <p:nvPr/>
        </p:nvSpPr>
        <p:spPr>
          <a:xfrm>
            <a:off x="5204792" y="1973451"/>
            <a:ext cx="331236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final method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cannot be redefined in a subclass</a:t>
            </a:r>
          </a:p>
        </p:txBody>
      </p:sp>
      <p:sp>
        <p:nvSpPr>
          <p:cNvPr id="8" name="Rettangolo 7"/>
          <p:cNvSpPr/>
          <p:nvPr/>
        </p:nvSpPr>
        <p:spPr>
          <a:xfrm>
            <a:off x="5047456" y="1111883"/>
            <a:ext cx="331236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final class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does not allow </a:t>
            </a:r>
            <a:r>
              <a:rPr lang="en-US" sz="2100" dirty="0" err="1">
                <a:solidFill>
                  <a:srgbClr val="194F7A"/>
                </a:solidFill>
                <a:latin typeface="Helvetica Light"/>
                <a:cs typeface="Helvetica Light"/>
              </a:rPr>
              <a:t>subclassing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5076056" y="4040623"/>
            <a:ext cx="331236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An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abstract class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cannot be instantiated</a:t>
            </a:r>
          </a:p>
        </p:txBody>
      </p:sp>
      <p:sp>
        <p:nvSpPr>
          <p:cNvPr id="10" name="Rettangolo 9"/>
          <p:cNvSpPr/>
          <p:nvPr/>
        </p:nvSpPr>
        <p:spPr>
          <a:xfrm>
            <a:off x="5220072" y="4797152"/>
            <a:ext cx="3312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An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abstract </a:t>
            </a:r>
            <a:r>
              <a:rPr lang="en-US" sz="2200" dirty="0" smtClean="0">
                <a:solidFill>
                  <a:srgbClr val="E37624"/>
                </a:solidFill>
                <a:latin typeface="Helvetica Light"/>
                <a:cs typeface="Helvetica Light"/>
              </a:rPr>
              <a:t>method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has no body, and must be redefined in a subclass</a:t>
            </a:r>
          </a:p>
        </p:txBody>
      </p:sp>
      <p:sp>
        <p:nvSpPr>
          <p:cNvPr id="11" name="Freccia a destra 8"/>
          <p:cNvSpPr/>
          <p:nvPr/>
        </p:nvSpPr>
        <p:spPr>
          <a:xfrm rot="20129346">
            <a:off x="3194302" y="2416754"/>
            <a:ext cx="1567101" cy="621500"/>
          </a:xfrm>
          <a:prstGeom prst="rightArrow">
            <a:avLst/>
          </a:prstGeom>
          <a:solidFill>
            <a:srgbClr val="083E68">
              <a:alpha val="75000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it-IT">
              <a:solidFill>
                <a:prstClr val="white"/>
              </a:solidFill>
            </a:endParaRPr>
          </a:p>
        </p:txBody>
      </p:sp>
      <p:sp>
        <p:nvSpPr>
          <p:cNvPr id="12" name="Freccia a destra 8"/>
          <p:cNvSpPr/>
          <p:nvPr/>
        </p:nvSpPr>
        <p:spPr>
          <a:xfrm rot="1594105">
            <a:off x="3170979" y="3575611"/>
            <a:ext cx="1567101" cy="621500"/>
          </a:xfrm>
          <a:prstGeom prst="rightArrow">
            <a:avLst/>
          </a:prstGeom>
          <a:solidFill>
            <a:srgbClr val="083E68">
              <a:alpha val="75000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it-IT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and abstract: an example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1295636" y="1069286"/>
            <a:ext cx="45945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class </a:t>
            </a:r>
            <a:r>
              <a:rPr lang="en-US" sz="2100" dirty="0" err="1">
                <a:solidFill>
                  <a:srgbClr val="194F7A"/>
                </a:solidFill>
                <a:latin typeface="Helvetica Light"/>
                <a:cs typeface="Helvetica Light"/>
              </a:rPr>
              <a:t>IOBoard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and its subclasses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484888" y="2497700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>
                <a:solidFill>
                  <a:prstClr val="black"/>
                </a:solidFill>
              </a:rPr>
              <a:t>IOBoard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620792" y="3759692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>
                <a:solidFill>
                  <a:prstClr val="black"/>
                </a:solidFill>
              </a:rPr>
              <a:t>IOSerialBoard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12" name="Connettore 2 11"/>
          <p:cNvCxnSpPr>
            <a:stCxn id="11" idx="0"/>
            <a:endCxn id="10" idx="2"/>
          </p:cNvCxnSpPr>
          <p:nvPr/>
        </p:nvCxnSpPr>
        <p:spPr>
          <a:xfrm flipV="1">
            <a:off x="3592900" y="2923584"/>
            <a:ext cx="864096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4781032" y="3759692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>
                <a:solidFill>
                  <a:prstClr val="black"/>
                </a:solidFill>
              </a:rPr>
              <a:t>IOEthernetBoard</a:t>
            </a:r>
            <a:endParaRPr lang="it-IT" dirty="0">
              <a:solidFill>
                <a:prstClr val="black"/>
              </a:solidFill>
            </a:endParaRPr>
          </a:p>
        </p:txBody>
      </p:sp>
      <p:cxnSp>
        <p:nvCxnSpPr>
          <p:cNvPr id="14" name="Connettore 2 13"/>
          <p:cNvCxnSpPr>
            <a:stCxn id="13" idx="0"/>
            <a:endCxn id="10" idx="2"/>
          </p:cNvCxnSpPr>
          <p:nvPr/>
        </p:nvCxnSpPr>
        <p:spPr>
          <a:xfrm flipH="1" flipV="1">
            <a:off x="4456996" y="2923584"/>
            <a:ext cx="1296144" cy="83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1727684" y="5013176"/>
            <a:ext cx="4594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err="1">
                <a:solidFill>
                  <a:srgbClr val="194F7A"/>
                </a:solidFill>
                <a:latin typeface="Helvetica Light"/>
                <a:cs typeface="Helvetica Light"/>
              </a:rPr>
              <a:t>IOBoard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is a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container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for the common behavior of the other boards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598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and abstract: an example</a:t>
            </a:r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537750" y="842945"/>
            <a:ext cx="4845411" cy="535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abstract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IOBoard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name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numErrors</a:t>
            </a:r>
            <a:r>
              <a:rPr lang="it-IT" dirty="0">
                <a:solidFill>
                  <a:srgbClr val="000000"/>
                </a:solidFill>
              </a:rPr>
              <a:t> = 0;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IOBoard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s)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IOBoard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constructor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9900"/>
                </a:solidFill>
              </a:rPr>
              <a:t>name</a:t>
            </a:r>
            <a:r>
              <a:rPr lang="it-IT" dirty="0">
                <a:solidFill>
                  <a:srgbClr val="000000"/>
                </a:solidFill>
              </a:rPr>
              <a:t> = s;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final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anotherError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9900"/>
                </a:solidFill>
              </a:rPr>
              <a:t>numErrors</a:t>
            </a:r>
            <a:r>
              <a:rPr lang="it-IT" dirty="0">
                <a:solidFill>
                  <a:srgbClr val="000000"/>
                </a:solidFill>
              </a:rPr>
              <a:t>++;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final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getNumErrors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return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numErrors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abstract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initialize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abstract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read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abstract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write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abstract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close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5652120" y="1484784"/>
            <a:ext cx="329838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method </a:t>
            </a:r>
            <a:r>
              <a:rPr lang="en-US" sz="2100" dirty="0" err="1">
                <a:solidFill>
                  <a:srgbClr val="194F7A"/>
                </a:solidFill>
                <a:latin typeface="Helvetica Light"/>
                <a:cs typeface="Helvetica Light"/>
              </a:rPr>
              <a:t>anotherError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() is final,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cannot be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redefined in subclasses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5753140" y="3573016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other methods are abstract, subclasses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must implement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them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913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and abstract: an example</a:t>
            </a:r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537750" y="592223"/>
            <a:ext cx="5762442" cy="563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IOSerialBoard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extends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IOBoard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port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IOSerialBoard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s,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p)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super</a:t>
            </a:r>
            <a:r>
              <a:rPr lang="it-IT" dirty="0">
                <a:solidFill>
                  <a:srgbClr val="000000"/>
                </a:solidFill>
              </a:rPr>
              <a:t>(s); </a:t>
            </a:r>
            <a:r>
              <a:rPr lang="it-IT" dirty="0" err="1">
                <a:solidFill>
                  <a:srgbClr val="009900"/>
                </a:solidFill>
              </a:rPr>
              <a:t>port</a:t>
            </a:r>
            <a:r>
              <a:rPr lang="it-IT" dirty="0">
                <a:solidFill>
                  <a:srgbClr val="000000"/>
                </a:solidFill>
              </a:rPr>
              <a:t> = p;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IOSerialBoard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constructor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initialize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initialize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method</a:t>
            </a:r>
            <a:r>
              <a:rPr lang="it-IT" dirty="0">
                <a:solidFill>
                  <a:srgbClr val="CE7B00"/>
                </a:solidFill>
              </a:rPr>
              <a:t> in </a:t>
            </a:r>
            <a:r>
              <a:rPr lang="it-IT" dirty="0" err="1">
                <a:solidFill>
                  <a:srgbClr val="CE7B00"/>
                </a:solidFill>
              </a:rPr>
              <a:t>IOSerialBoard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read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read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method</a:t>
            </a:r>
            <a:r>
              <a:rPr lang="it-IT" dirty="0">
                <a:solidFill>
                  <a:srgbClr val="CE7B00"/>
                </a:solidFill>
              </a:rPr>
              <a:t> in </a:t>
            </a:r>
            <a:r>
              <a:rPr lang="it-IT" dirty="0" err="1">
                <a:solidFill>
                  <a:srgbClr val="CE7B00"/>
                </a:solidFill>
              </a:rPr>
              <a:t>IOSerialBoard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write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write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method</a:t>
            </a:r>
            <a:r>
              <a:rPr lang="it-IT" dirty="0">
                <a:solidFill>
                  <a:srgbClr val="CE7B00"/>
                </a:solidFill>
              </a:rPr>
              <a:t> in </a:t>
            </a:r>
            <a:r>
              <a:rPr lang="it-IT" dirty="0" err="1">
                <a:solidFill>
                  <a:srgbClr val="CE7B00"/>
                </a:solidFill>
              </a:rPr>
              <a:t>IOSerialBoard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close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close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method</a:t>
            </a:r>
            <a:r>
              <a:rPr lang="it-IT" dirty="0">
                <a:solidFill>
                  <a:srgbClr val="CE7B00"/>
                </a:solidFill>
              </a:rPr>
              <a:t> in </a:t>
            </a:r>
            <a:r>
              <a:rPr lang="it-IT" dirty="0" err="1">
                <a:solidFill>
                  <a:srgbClr val="CE7B00"/>
                </a:solidFill>
              </a:rPr>
              <a:t>IOSerialBoard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4116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and abstract: an example</a:t>
            </a:r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537750" y="592223"/>
            <a:ext cx="6050474" cy="563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IOEthernetBoard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extends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IOBoard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long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networkAddress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IOEthernetBoard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s,</a:t>
            </a:r>
            <a:r>
              <a:rPr lang="it-IT" dirty="0" err="1">
                <a:solidFill>
                  <a:srgbClr val="0000E6"/>
                </a:solidFill>
              </a:rPr>
              <a:t>long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netAdd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super</a:t>
            </a:r>
            <a:r>
              <a:rPr lang="it-IT" dirty="0">
                <a:solidFill>
                  <a:srgbClr val="000000"/>
                </a:solidFill>
              </a:rPr>
              <a:t>(s); </a:t>
            </a:r>
            <a:r>
              <a:rPr lang="it-IT" dirty="0" err="1">
                <a:solidFill>
                  <a:srgbClr val="009900"/>
                </a:solidFill>
              </a:rPr>
              <a:t>networkAddress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netAdd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IOEthernetBoard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constructor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initialize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initialize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method</a:t>
            </a:r>
            <a:r>
              <a:rPr lang="it-IT" dirty="0">
                <a:solidFill>
                  <a:srgbClr val="CE7B00"/>
                </a:solidFill>
              </a:rPr>
              <a:t> in </a:t>
            </a:r>
            <a:r>
              <a:rPr lang="it-IT" dirty="0" err="1">
                <a:solidFill>
                  <a:srgbClr val="CE7B00"/>
                </a:solidFill>
              </a:rPr>
              <a:t>IOEthernetBoard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read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read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method</a:t>
            </a:r>
            <a:r>
              <a:rPr lang="it-IT" dirty="0">
                <a:solidFill>
                  <a:srgbClr val="CE7B00"/>
                </a:solidFill>
              </a:rPr>
              <a:t> in </a:t>
            </a:r>
            <a:r>
              <a:rPr lang="it-IT" dirty="0" err="1">
                <a:solidFill>
                  <a:srgbClr val="CE7B00"/>
                </a:solidFill>
              </a:rPr>
              <a:t>IOEthernetBoard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write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write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method</a:t>
            </a:r>
            <a:r>
              <a:rPr lang="it-IT" dirty="0">
                <a:solidFill>
                  <a:srgbClr val="CE7B00"/>
                </a:solidFill>
              </a:rPr>
              <a:t> in </a:t>
            </a:r>
            <a:r>
              <a:rPr lang="it-IT" dirty="0" err="1">
                <a:solidFill>
                  <a:srgbClr val="CE7B00"/>
                </a:solidFill>
              </a:rPr>
              <a:t>IOEthernetBoard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close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close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method</a:t>
            </a:r>
            <a:r>
              <a:rPr lang="it-IT" dirty="0">
                <a:solidFill>
                  <a:srgbClr val="CE7B00"/>
                </a:solidFill>
              </a:rPr>
              <a:t> in </a:t>
            </a:r>
            <a:r>
              <a:rPr lang="it-IT" dirty="0" err="1">
                <a:solidFill>
                  <a:srgbClr val="CE7B00"/>
                </a:solidFill>
              </a:rPr>
              <a:t>IOEthernetBoard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6611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and abstract: an example</a:t>
            </a:r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576578" y="1052736"/>
            <a:ext cx="6698546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TestBoards1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IOSerialBoard</a:t>
            </a:r>
            <a:r>
              <a:rPr lang="it-IT" dirty="0">
                <a:solidFill>
                  <a:srgbClr val="000000"/>
                </a:solidFill>
              </a:rPr>
              <a:t> serial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IOSerialBoard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my</a:t>
            </a:r>
            <a:r>
              <a:rPr lang="it-IT" dirty="0">
                <a:solidFill>
                  <a:srgbClr val="CE7B00"/>
                </a:solidFill>
              </a:rPr>
              <a:t> first </a:t>
            </a:r>
            <a:r>
              <a:rPr lang="it-IT" dirty="0" err="1">
                <a:solidFill>
                  <a:srgbClr val="CE7B00"/>
                </a:solidFill>
              </a:rPr>
              <a:t>port</a:t>
            </a:r>
            <a:r>
              <a:rPr lang="it-IT" dirty="0">
                <a:solidFill>
                  <a:srgbClr val="CE7B00"/>
                </a:solidFill>
              </a:rPr>
              <a:t>«</a:t>
            </a:r>
            <a:r>
              <a:rPr lang="it-IT" dirty="0">
                <a:solidFill>
                  <a:srgbClr val="000000"/>
                </a:solidFill>
              </a:rPr>
              <a:t>, 0x2f8);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serial.initialize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serial.read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serial.close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37750" y="3706525"/>
            <a:ext cx="5667839" cy="162611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$ java TestBoards1</a:t>
            </a:r>
          </a:p>
          <a:p>
            <a:r>
              <a:rPr lang="en-US" dirty="0" err="1"/>
              <a:t>IOBoard</a:t>
            </a:r>
            <a:r>
              <a:rPr lang="en-US" dirty="0"/>
              <a:t> constructor</a:t>
            </a:r>
          </a:p>
          <a:p>
            <a:r>
              <a:rPr lang="en-US" dirty="0" err="1"/>
              <a:t>IOSerialBoard</a:t>
            </a:r>
            <a:r>
              <a:rPr lang="en-US" dirty="0"/>
              <a:t> constructor</a:t>
            </a:r>
          </a:p>
          <a:p>
            <a:r>
              <a:rPr lang="en-US" dirty="0"/>
              <a:t>initialize method in </a:t>
            </a:r>
            <a:r>
              <a:rPr lang="en-US" dirty="0" err="1"/>
              <a:t>IOSerialBoard</a:t>
            </a:r>
            <a:endParaRPr lang="en-US" dirty="0"/>
          </a:p>
          <a:p>
            <a:r>
              <a:rPr lang="en-US" dirty="0"/>
              <a:t>read method in </a:t>
            </a:r>
            <a:r>
              <a:rPr lang="en-US" dirty="0" err="1"/>
              <a:t>IOSerialBoard</a:t>
            </a:r>
            <a:endParaRPr lang="en-US" dirty="0"/>
          </a:p>
          <a:p>
            <a:r>
              <a:rPr lang="en-US" dirty="0"/>
              <a:t>close method in </a:t>
            </a:r>
            <a:r>
              <a:rPr lang="en-US" dirty="0" err="1"/>
              <a:t>IOSerialBoard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827584" y="980728"/>
            <a:ext cx="46779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It is one of the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most important concepts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in Object Oriented Programming</a:t>
            </a:r>
          </a:p>
        </p:txBody>
      </p:sp>
      <p:sp>
        <p:nvSpPr>
          <p:cNvPr id="4" name="Rettangolo 3"/>
          <p:cNvSpPr/>
          <p:nvPr/>
        </p:nvSpPr>
        <p:spPr>
          <a:xfrm>
            <a:off x="3851920" y="2780928"/>
            <a:ext cx="45720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 solution is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polymorphic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if the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same interface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can be used to control a number of different implementations.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187624" y="4581128"/>
            <a:ext cx="47512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Example: the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power-on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interface to request the same operation on a number of very different devices</a:t>
            </a:r>
          </a:p>
        </p:txBody>
      </p:sp>
      <p:pic>
        <p:nvPicPr>
          <p:cNvPr id="1027" name="Picture 3" descr="C:\Users\carlos\AppData\Local\Microsoft\Windows\Temporary Internet Files\Content.IE5\JJPCN5OE\MC90044142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58" y="4778212"/>
            <a:ext cx="770270" cy="77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5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396393" y="1268760"/>
            <a:ext cx="652850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00"/>
                </a:solidFill>
              </a:rPr>
              <a:t>IOBoard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board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IOBoard</a:t>
            </a:r>
            <a:r>
              <a:rPr lang="it-IT" dirty="0">
                <a:solidFill>
                  <a:srgbClr val="000000"/>
                </a:solidFill>
              </a:rPr>
              <a:t>[3];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>
                <a:solidFill>
                  <a:srgbClr val="000000"/>
                </a:solidFill>
              </a:rPr>
              <a:t>board</a:t>
            </a:r>
            <a:r>
              <a:rPr lang="it-IT" dirty="0">
                <a:solidFill>
                  <a:srgbClr val="000000"/>
                </a:solidFill>
              </a:rPr>
              <a:t>[0]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IOSerialBoard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my</a:t>
            </a:r>
            <a:r>
              <a:rPr lang="it-IT" dirty="0">
                <a:solidFill>
                  <a:srgbClr val="CE7B00"/>
                </a:solidFill>
              </a:rPr>
              <a:t> first port"</a:t>
            </a:r>
            <a:r>
              <a:rPr lang="it-IT" dirty="0">
                <a:solidFill>
                  <a:srgbClr val="000000"/>
                </a:solidFill>
              </a:rPr>
              <a:t>,0x2f8);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>
                <a:solidFill>
                  <a:srgbClr val="000000"/>
                </a:solidFill>
              </a:rPr>
              <a:t>board</a:t>
            </a:r>
            <a:r>
              <a:rPr lang="it-IT" dirty="0">
                <a:solidFill>
                  <a:srgbClr val="000000"/>
                </a:solidFill>
              </a:rPr>
              <a:t>[1]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IOEthernetBoard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my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second</a:t>
            </a:r>
            <a:r>
              <a:rPr lang="it-IT" dirty="0">
                <a:solidFill>
                  <a:srgbClr val="CE7B00"/>
                </a:solidFill>
              </a:rPr>
              <a:t> port"</a:t>
            </a:r>
            <a:r>
              <a:rPr lang="it-IT" dirty="0">
                <a:solidFill>
                  <a:srgbClr val="000000"/>
                </a:solidFill>
              </a:rPr>
              <a:t>,0x3ef8dda8);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>
                <a:solidFill>
                  <a:srgbClr val="000000"/>
                </a:solidFill>
              </a:rPr>
              <a:t>board</a:t>
            </a:r>
            <a:r>
              <a:rPr lang="it-IT" dirty="0">
                <a:solidFill>
                  <a:srgbClr val="000000"/>
                </a:solidFill>
              </a:rPr>
              <a:t>[2]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IOEthernetBoard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my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third</a:t>
            </a:r>
            <a:r>
              <a:rPr lang="it-IT" dirty="0">
                <a:solidFill>
                  <a:srgbClr val="CE7B00"/>
                </a:solidFill>
              </a:rPr>
              <a:t> port"</a:t>
            </a:r>
            <a:r>
              <a:rPr lang="it-IT" dirty="0">
                <a:solidFill>
                  <a:srgbClr val="000000"/>
                </a:solidFill>
              </a:rPr>
              <a:t>,0x3ef8dda9);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89078" y="4077072"/>
            <a:ext cx="252028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E6"/>
                </a:solidFill>
              </a:rPr>
              <a:t>for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i = 0;i &lt; 3;i++)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board</a:t>
            </a:r>
            <a:r>
              <a:rPr lang="it-IT" dirty="0">
                <a:solidFill>
                  <a:srgbClr val="000000"/>
                </a:solidFill>
              </a:rPr>
              <a:t>[i].</a:t>
            </a:r>
            <a:r>
              <a:rPr lang="it-IT" dirty="0" err="1">
                <a:solidFill>
                  <a:srgbClr val="000000"/>
                </a:solidFill>
              </a:rPr>
              <a:t>initialize</a:t>
            </a:r>
            <a:r>
              <a:rPr lang="it-IT" dirty="0">
                <a:solidFill>
                  <a:srgbClr val="000000"/>
                </a:solidFill>
              </a:rPr>
              <a:t>();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E6"/>
                </a:solidFill>
              </a:rPr>
              <a:t>for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i = 0;i &lt; 3;i++)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board</a:t>
            </a:r>
            <a:r>
              <a:rPr lang="it-IT" dirty="0">
                <a:solidFill>
                  <a:srgbClr val="000000"/>
                </a:solidFill>
              </a:rPr>
              <a:t>[i].</a:t>
            </a:r>
            <a:r>
              <a:rPr lang="it-IT" dirty="0" err="1">
                <a:solidFill>
                  <a:srgbClr val="000000"/>
                </a:solidFill>
              </a:rPr>
              <a:t>read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endParaRPr lang="it-IT" dirty="0">
              <a:solidFill>
                <a:srgbClr val="000000"/>
              </a:solidFill>
            </a:endParaRPr>
          </a:p>
          <a:p>
            <a:pPr defTabSz="457200" hangingPunct="0"/>
            <a:r>
              <a:rPr lang="it-IT" dirty="0">
                <a:solidFill>
                  <a:srgbClr val="0000E6"/>
                </a:solidFill>
              </a:rPr>
              <a:t>for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i = 0;i &lt; 3;i++)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board</a:t>
            </a:r>
            <a:r>
              <a:rPr lang="it-IT" dirty="0">
                <a:solidFill>
                  <a:srgbClr val="000000"/>
                </a:solidFill>
              </a:rPr>
              <a:t>[i].</a:t>
            </a:r>
            <a:r>
              <a:rPr lang="it-IT" dirty="0" err="1">
                <a:solidFill>
                  <a:srgbClr val="000000"/>
                </a:solidFill>
              </a:rPr>
              <a:t>close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421010" y="594459"/>
            <a:ext cx="59511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An array of boards can be defined with </a:t>
            </a:r>
            <a:r>
              <a:rPr lang="en-US" sz="2100" dirty="0" err="1">
                <a:solidFill>
                  <a:srgbClr val="194F7A"/>
                </a:solidFill>
                <a:latin typeface="Helvetica Light"/>
                <a:cs typeface="Helvetica Light"/>
              </a:rPr>
              <a:t>IOBoard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421010" y="2996952"/>
            <a:ext cx="55191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Operations are executed based on its corresponding implementation</a:t>
            </a:r>
          </a:p>
        </p:txBody>
      </p:sp>
      <p:sp>
        <p:nvSpPr>
          <p:cNvPr id="7" name="Rettangolo 6"/>
          <p:cNvSpPr/>
          <p:nvPr/>
        </p:nvSpPr>
        <p:spPr>
          <a:xfrm>
            <a:off x="4139953" y="4396796"/>
            <a:ext cx="1152127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smtClean="0">
                <a:solidFill>
                  <a:prstClr val="black"/>
                </a:solidFill>
              </a:rPr>
              <a:t>first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5509942" y="4183854"/>
            <a:ext cx="1152127" cy="4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it-IT" dirty="0" err="1" smtClean="0">
                <a:solidFill>
                  <a:prstClr val="black"/>
                </a:solidFill>
              </a:rPr>
              <a:t>second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6895577" y="4600920"/>
            <a:ext cx="1152127" cy="42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it-IT" dirty="0" err="1" smtClean="0">
                <a:solidFill>
                  <a:prstClr val="black"/>
                </a:solidFill>
              </a:rPr>
              <a:t>third</a:t>
            </a:r>
            <a:endParaRPr lang="it-IT" dirty="0">
              <a:solidFill>
                <a:prstClr val="black"/>
              </a:solidFill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5480266" y="5418479"/>
            <a:ext cx="1747512" cy="425884"/>
            <a:chOff x="4067944" y="5589240"/>
            <a:chExt cx="1747512" cy="425884"/>
          </a:xfrm>
        </p:grpSpPr>
        <p:sp>
          <p:nvSpPr>
            <p:cNvPr id="10" name="Rettangolo 9"/>
            <p:cNvSpPr/>
            <p:nvPr/>
          </p:nvSpPr>
          <p:spPr>
            <a:xfrm>
              <a:off x="4067944" y="5589240"/>
              <a:ext cx="576063" cy="4258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4646741" y="5589240"/>
              <a:ext cx="576063" cy="4258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5239393" y="5589240"/>
              <a:ext cx="576063" cy="4258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6" name="Connettore 2 5"/>
          <p:cNvCxnSpPr>
            <a:stCxn id="10" idx="0"/>
            <a:endCxn id="7" idx="2"/>
          </p:cNvCxnSpPr>
          <p:nvPr/>
        </p:nvCxnSpPr>
        <p:spPr>
          <a:xfrm flipH="1" flipV="1">
            <a:off x="4716017" y="4822680"/>
            <a:ext cx="1052281" cy="595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12" idx="0"/>
            <a:endCxn id="8" idx="2"/>
          </p:cNvCxnSpPr>
          <p:nvPr/>
        </p:nvCxnSpPr>
        <p:spPr>
          <a:xfrm flipH="1" flipV="1">
            <a:off x="6086006" y="4609738"/>
            <a:ext cx="261089" cy="808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3" idx="0"/>
            <a:endCxn id="9" idx="2"/>
          </p:cNvCxnSpPr>
          <p:nvPr/>
        </p:nvCxnSpPr>
        <p:spPr>
          <a:xfrm flipV="1">
            <a:off x="6939747" y="5026804"/>
            <a:ext cx="531894" cy="391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573161" y="5869992"/>
            <a:ext cx="9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</a:rPr>
              <a:t>b</a:t>
            </a:r>
            <a:r>
              <a:rPr lang="it-IT" dirty="0" err="1" smtClean="0">
                <a:solidFill>
                  <a:prstClr val="black"/>
                </a:solidFill>
              </a:rPr>
              <a:t>oards</a:t>
            </a:r>
            <a:r>
              <a:rPr lang="it-IT" dirty="0" smtClean="0">
                <a:solidFill>
                  <a:prstClr val="black"/>
                </a:solidFill>
              </a:rPr>
              <a:t>[]</a:t>
            </a:r>
            <a:endParaRPr lang="it-IT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1036300" y="1041981"/>
            <a:ext cx="656402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An interface describes what classes should do,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without specifying how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they should do it.</a:t>
            </a:r>
          </a:p>
        </p:txBody>
      </p:sp>
      <p:sp>
        <p:nvSpPr>
          <p:cNvPr id="5" name="Rettangolo 4"/>
          <p:cNvSpPr/>
          <p:nvPr/>
        </p:nvSpPr>
        <p:spPr>
          <a:xfrm>
            <a:off x="663849" y="2529734"/>
            <a:ext cx="23762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An interface looks like a class definition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where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516277" y="2419666"/>
            <a:ext cx="38884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All fields are static and final</a:t>
            </a:r>
          </a:p>
        </p:txBody>
      </p:sp>
      <p:sp>
        <p:nvSpPr>
          <p:cNvPr id="9" name="Rettangolo 8"/>
          <p:cNvSpPr/>
          <p:nvPr/>
        </p:nvSpPr>
        <p:spPr>
          <a:xfrm>
            <a:off x="4711462" y="3311437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All methods have no body and are public</a:t>
            </a:r>
          </a:p>
        </p:txBody>
      </p:sp>
      <p:sp>
        <p:nvSpPr>
          <p:cNvPr id="10" name="Freccia a destra 8"/>
          <p:cNvSpPr/>
          <p:nvPr/>
        </p:nvSpPr>
        <p:spPr>
          <a:xfrm rot="21060483">
            <a:off x="3263698" y="2331339"/>
            <a:ext cx="1567101" cy="621500"/>
          </a:xfrm>
          <a:prstGeom prst="rightArrow">
            <a:avLst/>
          </a:prstGeom>
          <a:solidFill>
            <a:srgbClr val="083E68">
              <a:alpha val="75000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it-IT">
              <a:solidFill>
                <a:prstClr val="white"/>
              </a:solidFill>
            </a:endParaRPr>
          </a:p>
        </p:txBody>
      </p:sp>
      <p:sp>
        <p:nvSpPr>
          <p:cNvPr id="11" name="Freccia a destra 8"/>
          <p:cNvSpPr/>
          <p:nvPr/>
        </p:nvSpPr>
        <p:spPr>
          <a:xfrm rot="729444">
            <a:off x="3240374" y="3370019"/>
            <a:ext cx="1567101" cy="621500"/>
          </a:xfrm>
          <a:prstGeom prst="rightArrow">
            <a:avLst/>
          </a:prstGeom>
          <a:solidFill>
            <a:srgbClr val="083E68">
              <a:alpha val="75000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it-IT">
              <a:solidFill>
                <a:prstClr val="white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036300" y="4646717"/>
            <a:ext cx="2987114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interface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IOBoardInterface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initialize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read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write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close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5019310" y="4646717"/>
            <a:ext cx="298711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interface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NiceBehavior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getName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getGreeting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sayGoodBye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5435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323528" y="836712"/>
            <a:ext cx="6886808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IOSerialBoard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implements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IOBoardInterface</a:t>
            </a:r>
            <a:r>
              <a:rPr lang="it-IT" dirty="0" smtClean="0">
                <a:solidFill>
                  <a:srgbClr val="000000"/>
                </a:solidFill>
              </a:rPr>
              <a:t>, </a:t>
            </a:r>
            <a:r>
              <a:rPr lang="it-IT" dirty="0" err="1" smtClean="0">
                <a:solidFill>
                  <a:srgbClr val="000000"/>
                </a:solidFill>
              </a:rPr>
              <a:t>Nice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Behavior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port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initialize</a:t>
            </a:r>
            <a:r>
              <a:rPr lang="it-IT" dirty="0">
                <a:solidFill>
                  <a:srgbClr val="000000"/>
                </a:solidFill>
              </a:rPr>
              <a:t>() { …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read</a:t>
            </a:r>
            <a:r>
              <a:rPr lang="it-IT" dirty="0">
                <a:solidFill>
                  <a:srgbClr val="000000"/>
                </a:solidFill>
              </a:rPr>
              <a:t>() { …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write</a:t>
            </a:r>
            <a:r>
              <a:rPr lang="it-IT" dirty="0">
                <a:solidFill>
                  <a:srgbClr val="000000"/>
                </a:solidFill>
              </a:rPr>
              <a:t>() { …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close</a:t>
            </a:r>
            <a:r>
              <a:rPr lang="it-IT" dirty="0">
                <a:solidFill>
                  <a:srgbClr val="000000"/>
                </a:solidFill>
              </a:rPr>
              <a:t>() { … }</a:t>
            </a:r>
          </a:p>
          <a:p>
            <a:pPr defTabSz="457200" hangingPunct="0"/>
            <a:endParaRPr lang="it-IT" dirty="0">
              <a:solidFill>
                <a:srgbClr val="000000"/>
              </a:solidFill>
            </a:endParaRPr>
          </a:p>
          <a:p>
            <a:pPr defTabSz="457200" hangingPunct="0"/>
            <a:r>
              <a:rPr lang="it-IT" dirty="0">
                <a:solidFill>
                  <a:srgbClr val="0000E6"/>
                </a:solidFill>
              </a:rPr>
              <a:t>  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getName</a:t>
            </a:r>
            <a:r>
              <a:rPr lang="it-IT" dirty="0">
                <a:solidFill>
                  <a:srgbClr val="000000"/>
                </a:solidFill>
              </a:rPr>
              <a:t>() { …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getGreeting</a:t>
            </a:r>
            <a:r>
              <a:rPr lang="it-IT" dirty="0">
                <a:solidFill>
                  <a:srgbClr val="000000"/>
                </a:solidFill>
              </a:rPr>
              <a:t>() { ...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sayGoodBye</a:t>
            </a:r>
            <a:r>
              <a:rPr lang="it-IT" dirty="0">
                <a:solidFill>
                  <a:srgbClr val="000000"/>
                </a:solidFill>
              </a:rPr>
              <a:t>() { …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85833" y="4955370"/>
            <a:ext cx="343809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Note that there is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no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inheritance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5724128" y="4797152"/>
            <a:ext cx="259228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Note a class can implement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more than one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9851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594734" y="2518185"/>
            <a:ext cx="170114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basic types</a:t>
            </a:r>
          </a:p>
        </p:txBody>
      </p:sp>
      <p:cxnSp>
        <p:nvCxnSpPr>
          <p:cNvPr id="7" name="Connettore 1 6"/>
          <p:cNvCxnSpPr>
            <a:stCxn id="6" idx="2"/>
            <a:endCxn id="15" idx="0"/>
          </p:cNvCxnSpPr>
          <p:nvPr/>
        </p:nvCxnSpPr>
        <p:spPr>
          <a:xfrm flipH="1">
            <a:off x="2369114" y="2944069"/>
            <a:ext cx="2076193" cy="802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>
            <a:stCxn id="6" idx="2"/>
            <a:endCxn id="13" idx="0"/>
          </p:cNvCxnSpPr>
          <p:nvPr/>
        </p:nvCxnSpPr>
        <p:spPr>
          <a:xfrm>
            <a:off x="4445307" y="2944069"/>
            <a:ext cx="1620" cy="762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3682839" y="3706547"/>
            <a:ext cx="1528176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floating point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1611290" y="3747025"/>
            <a:ext cx="1515648" cy="42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integers</a:t>
            </a:r>
          </a:p>
        </p:txBody>
      </p:sp>
      <p:sp>
        <p:nvSpPr>
          <p:cNvPr id="48" name="Rettangolo 47"/>
          <p:cNvSpPr/>
          <p:nvPr/>
        </p:nvSpPr>
        <p:spPr>
          <a:xfrm>
            <a:off x="254105" y="5648340"/>
            <a:ext cx="856123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byte</a:t>
            </a:r>
          </a:p>
        </p:txBody>
      </p:sp>
      <p:sp>
        <p:nvSpPr>
          <p:cNvPr id="50" name="Rettangolo 49"/>
          <p:cNvSpPr/>
          <p:nvPr/>
        </p:nvSpPr>
        <p:spPr>
          <a:xfrm>
            <a:off x="1262460" y="5648340"/>
            <a:ext cx="856123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short</a:t>
            </a:r>
          </a:p>
        </p:txBody>
      </p:sp>
      <p:sp>
        <p:nvSpPr>
          <p:cNvPr id="51" name="Rettangolo 50"/>
          <p:cNvSpPr/>
          <p:nvPr/>
        </p:nvSpPr>
        <p:spPr>
          <a:xfrm>
            <a:off x="2270815" y="5648340"/>
            <a:ext cx="856123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 err="1">
                <a:solidFill>
                  <a:prstClr val="black"/>
                </a:solidFill>
              </a:rPr>
              <a:t>int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52" name="Rettangolo 51"/>
          <p:cNvSpPr/>
          <p:nvPr/>
        </p:nvSpPr>
        <p:spPr>
          <a:xfrm>
            <a:off x="3279170" y="5648340"/>
            <a:ext cx="856123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long</a:t>
            </a:r>
          </a:p>
        </p:txBody>
      </p:sp>
      <p:sp>
        <p:nvSpPr>
          <p:cNvPr id="53" name="Rettangolo 52"/>
          <p:cNvSpPr/>
          <p:nvPr/>
        </p:nvSpPr>
        <p:spPr>
          <a:xfrm>
            <a:off x="5723942" y="3750609"/>
            <a:ext cx="856123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char</a:t>
            </a:r>
          </a:p>
        </p:txBody>
      </p:sp>
      <p:sp>
        <p:nvSpPr>
          <p:cNvPr id="54" name="Rettangolo 53"/>
          <p:cNvSpPr/>
          <p:nvPr/>
        </p:nvSpPr>
        <p:spPr>
          <a:xfrm>
            <a:off x="7740653" y="3750609"/>
            <a:ext cx="1012027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boolean</a:t>
            </a:r>
          </a:p>
        </p:txBody>
      </p:sp>
      <p:sp>
        <p:nvSpPr>
          <p:cNvPr id="55" name="Rettangolo 54"/>
          <p:cNvSpPr/>
          <p:nvPr/>
        </p:nvSpPr>
        <p:spPr>
          <a:xfrm>
            <a:off x="6732297" y="3750609"/>
            <a:ext cx="856123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void</a:t>
            </a:r>
          </a:p>
        </p:txBody>
      </p:sp>
      <p:sp>
        <p:nvSpPr>
          <p:cNvPr id="56" name="Rettangolo 55"/>
          <p:cNvSpPr/>
          <p:nvPr/>
        </p:nvSpPr>
        <p:spPr>
          <a:xfrm>
            <a:off x="4287525" y="5648340"/>
            <a:ext cx="856123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float</a:t>
            </a:r>
          </a:p>
        </p:txBody>
      </p:sp>
      <p:sp>
        <p:nvSpPr>
          <p:cNvPr id="59" name="Rettangolo 58"/>
          <p:cNvSpPr/>
          <p:nvPr/>
        </p:nvSpPr>
        <p:spPr>
          <a:xfrm>
            <a:off x="5295880" y="5648340"/>
            <a:ext cx="856123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double</a:t>
            </a:r>
          </a:p>
        </p:txBody>
      </p:sp>
      <p:cxnSp>
        <p:nvCxnSpPr>
          <p:cNvPr id="61" name="Connettore 1 60"/>
          <p:cNvCxnSpPr>
            <a:stCxn id="15" idx="2"/>
            <a:endCxn id="48" idx="0"/>
          </p:cNvCxnSpPr>
          <p:nvPr/>
        </p:nvCxnSpPr>
        <p:spPr>
          <a:xfrm flipH="1">
            <a:off x="682167" y="4172909"/>
            <a:ext cx="1686947" cy="1475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/>
          <p:cNvCxnSpPr>
            <a:stCxn id="15" idx="2"/>
            <a:endCxn id="50" idx="0"/>
          </p:cNvCxnSpPr>
          <p:nvPr/>
        </p:nvCxnSpPr>
        <p:spPr>
          <a:xfrm flipH="1">
            <a:off x="1690522" y="4172909"/>
            <a:ext cx="678592" cy="1475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1 64"/>
          <p:cNvCxnSpPr>
            <a:stCxn id="15" idx="2"/>
            <a:endCxn id="51" idx="0"/>
          </p:cNvCxnSpPr>
          <p:nvPr/>
        </p:nvCxnSpPr>
        <p:spPr>
          <a:xfrm>
            <a:off x="2369114" y="4172909"/>
            <a:ext cx="329763" cy="1475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66"/>
          <p:cNvCxnSpPr>
            <a:stCxn id="15" idx="2"/>
            <a:endCxn id="52" idx="0"/>
          </p:cNvCxnSpPr>
          <p:nvPr/>
        </p:nvCxnSpPr>
        <p:spPr>
          <a:xfrm>
            <a:off x="2369114" y="4172909"/>
            <a:ext cx="1338118" cy="1475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>
            <a:stCxn id="13" idx="2"/>
            <a:endCxn id="56" idx="0"/>
          </p:cNvCxnSpPr>
          <p:nvPr/>
        </p:nvCxnSpPr>
        <p:spPr>
          <a:xfrm>
            <a:off x="4446927" y="4132431"/>
            <a:ext cx="268660" cy="15159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70"/>
          <p:cNvCxnSpPr>
            <a:stCxn id="13" idx="2"/>
            <a:endCxn id="59" idx="0"/>
          </p:cNvCxnSpPr>
          <p:nvPr/>
        </p:nvCxnSpPr>
        <p:spPr>
          <a:xfrm>
            <a:off x="4446927" y="4132431"/>
            <a:ext cx="1277015" cy="15159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1 72"/>
          <p:cNvCxnSpPr>
            <a:stCxn id="6" idx="2"/>
            <a:endCxn id="53" idx="0"/>
          </p:cNvCxnSpPr>
          <p:nvPr/>
        </p:nvCxnSpPr>
        <p:spPr>
          <a:xfrm>
            <a:off x="4445307" y="2944069"/>
            <a:ext cx="1706697" cy="806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1 74"/>
          <p:cNvCxnSpPr>
            <a:stCxn id="6" idx="2"/>
            <a:endCxn id="55" idx="0"/>
          </p:cNvCxnSpPr>
          <p:nvPr/>
        </p:nvCxnSpPr>
        <p:spPr>
          <a:xfrm>
            <a:off x="4445307" y="2944069"/>
            <a:ext cx="2715052" cy="806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>
            <a:stCxn id="6" idx="2"/>
            <a:endCxn id="54" idx="0"/>
          </p:cNvCxnSpPr>
          <p:nvPr/>
        </p:nvCxnSpPr>
        <p:spPr>
          <a:xfrm>
            <a:off x="4445307" y="2944069"/>
            <a:ext cx="3801360" cy="806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1747038" y="1235335"/>
            <a:ext cx="5396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200" dirty="0">
                <a:solidFill>
                  <a:srgbClr val="004F79"/>
                </a:solidFill>
                <a:latin typeface="Helvetica Light"/>
                <a:cs typeface="Helvetica Light"/>
              </a:rPr>
              <a:t>Java provides the following basic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9441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755576" y="1187922"/>
            <a:ext cx="457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package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is a structure in which classes can be organized.</a:t>
            </a:r>
          </a:p>
        </p:txBody>
      </p:sp>
      <p:sp>
        <p:nvSpPr>
          <p:cNvPr id="4" name="Rettangolo 3"/>
          <p:cNvSpPr/>
          <p:nvPr/>
        </p:nvSpPr>
        <p:spPr>
          <a:xfrm>
            <a:off x="4067944" y="2240570"/>
            <a:ext cx="457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It can contain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any number of classes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, usually related by purpose or by inheritance.</a:t>
            </a:r>
          </a:p>
        </p:txBody>
      </p:sp>
      <p:sp>
        <p:nvSpPr>
          <p:cNvPr id="5" name="Rettangolo 4"/>
          <p:cNvSpPr/>
          <p:nvPr/>
        </p:nvSpPr>
        <p:spPr>
          <a:xfrm>
            <a:off x="296863" y="3073171"/>
            <a:ext cx="228600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standard classes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in the system are organized in packages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3392129" y="3765669"/>
            <a:ext cx="471948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E6"/>
                </a:solidFill>
              </a:rPr>
              <a:t>import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java.util</a:t>
            </a:r>
            <a:r>
              <a:rPr lang="it-IT" dirty="0">
                <a:solidFill>
                  <a:srgbClr val="000000"/>
                </a:solidFill>
              </a:rPr>
              <a:t>.*; </a:t>
            </a:r>
            <a:r>
              <a:rPr lang="it-IT" dirty="0">
                <a:solidFill>
                  <a:srgbClr val="969696"/>
                </a:solidFill>
              </a:rPr>
              <a:t>// or import </a:t>
            </a:r>
            <a:r>
              <a:rPr lang="it-IT" dirty="0" err="1">
                <a:solidFill>
                  <a:srgbClr val="969696"/>
                </a:solidFill>
              </a:rPr>
              <a:t>java.util.Date</a:t>
            </a:r>
            <a:r>
              <a:rPr lang="it-IT" dirty="0">
                <a:solidFill>
                  <a:srgbClr val="969696"/>
                </a:solidFill>
              </a:rPr>
              <a:t/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TestDate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Date());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9222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392129" y="2360528"/>
            <a:ext cx="4719484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E6"/>
                </a:solidFill>
              </a:rPr>
              <a:t>package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myBook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ExampleBooks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Book b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Book();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b.title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Thinking</a:t>
            </a:r>
            <a:r>
              <a:rPr lang="it-IT" dirty="0">
                <a:solidFill>
                  <a:srgbClr val="CE7B00"/>
                </a:solidFill>
              </a:rPr>
              <a:t> in Java"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b.author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CE7B00"/>
                </a:solidFill>
              </a:rPr>
              <a:t>"Bruce </a:t>
            </a:r>
            <a:r>
              <a:rPr lang="it-IT" dirty="0" err="1">
                <a:solidFill>
                  <a:srgbClr val="CE7B00"/>
                </a:solidFill>
              </a:rPr>
              <a:t>Eckel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b.numberOfPages</a:t>
            </a:r>
            <a:r>
              <a:rPr lang="it-IT" dirty="0">
                <a:solidFill>
                  <a:srgbClr val="000000"/>
                </a:solidFill>
              </a:rPr>
              <a:t> = 1129;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b.title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>
                <a:solidFill>
                  <a:srgbClr val="CE7B00"/>
                </a:solidFill>
              </a:rPr>
              <a:t>" : "</a:t>
            </a:r>
            <a:r>
              <a:rPr lang="it-IT" dirty="0">
                <a:solidFill>
                  <a:srgbClr val="000000"/>
                </a:solidFill>
              </a:rPr>
              <a:t> +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b.author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>
                <a:solidFill>
                  <a:srgbClr val="CE7B00"/>
                </a:solidFill>
              </a:rPr>
              <a:t>" : "</a:t>
            </a:r>
            <a:r>
              <a:rPr lang="it-IT" dirty="0">
                <a:solidFill>
                  <a:srgbClr val="000000"/>
                </a:solidFill>
              </a:rPr>
              <a:t> + </a:t>
            </a:r>
            <a:r>
              <a:rPr lang="it-IT" dirty="0" err="1">
                <a:solidFill>
                  <a:srgbClr val="000000"/>
                </a:solidFill>
              </a:rPr>
              <a:t>b.numberOfPages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96863" y="953644"/>
            <a:ext cx="2531807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E6"/>
                </a:solidFill>
              </a:rPr>
              <a:t>package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myBook</a:t>
            </a:r>
            <a:r>
              <a:rPr lang="it-IT" dirty="0">
                <a:solidFill>
                  <a:srgbClr val="000000"/>
                </a:solidFill>
              </a:rPr>
              <a:t>; </a:t>
            </a:r>
          </a:p>
          <a:p>
            <a:pPr defTabSz="457200" hangingPunct="0"/>
            <a:endParaRPr lang="it-IT" dirty="0">
              <a:solidFill>
                <a:srgbClr val="000000"/>
              </a:solidFill>
            </a:endParaRPr>
          </a:p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Book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title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author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numberOfPages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3392129" y="953644"/>
            <a:ext cx="4572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Package name is defined by using the keyword package as the first instruction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09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4079480" y="958521"/>
            <a:ext cx="471948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E6"/>
                </a:solidFill>
              </a:rPr>
              <a:t>package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my.workshop</a:t>
            </a:r>
            <a:r>
              <a:rPr lang="it-IT" dirty="0" smtClean="0">
                <a:solidFill>
                  <a:srgbClr val="000000"/>
                </a:solidFill>
              </a:rPr>
              <a:t>;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ExampleBooks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Book b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Book();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67585" y="953644"/>
            <a:ext cx="348174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E6"/>
                </a:solidFill>
              </a:rPr>
              <a:t>package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my.workshop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endParaRPr lang="it-IT" dirty="0">
              <a:solidFill>
                <a:srgbClr val="000000"/>
              </a:solidFill>
            </a:endParaRPr>
          </a:p>
          <a:p>
            <a:pPr defTabSz="457200" hangingPunct="0"/>
            <a:endParaRPr lang="it-IT" dirty="0">
              <a:solidFill>
                <a:srgbClr val="000000"/>
              </a:solidFill>
            </a:endParaRPr>
          </a:p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Book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title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author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9900"/>
                </a:solidFill>
              </a:rPr>
              <a:t>numberOfPages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4788024" y="3670123"/>
            <a:ext cx="3309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There is a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correspondence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between the package name and the directory structure where the classes are located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50526" y="3953470"/>
            <a:ext cx="581858" cy="534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Connettore 4 18"/>
          <p:cNvCxnSpPr>
            <a:stCxn id="18" idx="2"/>
            <a:endCxn id="20" idx="1"/>
          </p:cNvCxnSpPr>
          <p:nvPr/>
        </p:nvCxnSpPr>
        <p:spPr>
          <a:xfrm rot="16200000" flipH="1">
            <a:off x="1608071" y="4421478"/>
            <a:ext cx="364348" cy="497580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39035" y="4585130"/>
            <a:ext cx="581858" cy="5346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asellaDiTesto 23"/>
          <p:cNvSpPr txBox="1"/>
          <p:nvPr/>
        </p:nvSpPr>
        <p:spPr>
          <a:xfrm>
            <a:off x="1804580" y="3994030"/>
            <a:ext cx="46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prstClr val="black"/>
                </a:solidFill>
              </a:rPr>
              <a:t>my</a:t>
            </a:r>
            <a:endParaRPr lang="it-IT" dirty="0">
              <a:solidFill>
                <a:prstClr val="black"/>
              </a:solidFill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2551471" y="4667776"/>
            <a:ext cx="110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</a:rPr>
              <a:t>workshop</a:t>
            </a:r>
            <a:endParaRPr lang="it-IT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9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IV: Exceptions and Input - Output</a:t>
            </a:r>
            <a:endParaRPr lang="en-US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for Android Applications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Rettangolo 3"/>
          <p:cNvSpPr/>
          <p:nvPr/>
        </p:nvSpPr>
        <p:spPr>
          <a:xfrm>
            <a:off x="467544" y="2209301"/>
            <a:ext cx="489654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TestExceptions1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s = </a:t>
            </a:r>
            <a:r>
              <a:rPr lang="it-IT" dirty="0">
                <a:solidFill>
                  <a:srgbClr val="CE7B00"/>
                </a:solidFill>
              </a:rPr>
              <a:t>"Hello"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s.charAt</a:t>
            </a:r>
            <a:r>
              <a:rPr lang="it-IT" dirty="0">
                <a:solidFill>
                  <a:srgbClr val="000000"/>
                </a:solidFill>
              </a:rPr>
              <a:t>(10));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456112" y="908720"/>
            <a:ext cx="54006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usual behavior on runtime errors is to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abort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the execution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62864" y="4581128"/>
            <a:ext cx="7198945" cy="15188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$ java TestExceptions1</a:t>
            </a:r>
          </a:p>
          <a:p>
            <a:r>
              <a:rPr lang="en-US" dirty="0"/>
              <a:t>Exception in thread "main"</a:t>
            </a:r>
          </a:p>
          <a:p>
            <a:r>
              <a:rPr lang="en-US" dirty="0" err="1"/>
              <a:t>java.lang.StringIndexOutOfBoundsException</a:t>
            </a:r>
            <a:r>
              <a:rPr lang="en-US" dirty="0"/>
              <a:t>:</a:t>
            </a:r>
          </a:p>
          <a:p>
            <a:r>
              <a:rPr lang="en-US" dirty="0"/>
              <a:t>String index out of range: 10</a:t>
            </a:r>
          </a:p>
          <a:p>
            <a:r>
              <a:rPr lang="en-US" dirty="0"/>
              <a:t>at </a:t>
            </a:r>
            <a:r>
              <a:rPr lang="en-US" dirty="0" err="1"/>
              <a:t>java.lang.String.charAt</a:t>
            </a:r>
            <a:r>
              <a:rPr lang="en-US" dirty="0"/>
              <a:t>(String.java:499)</a:t>
            </a:r>
          </a:p>
          <a:p>
            <a:r>
              <a:rPr lang="en-US" dirty="0"/>
              <a:t>at TestExceptions1.main(TestExceptions1.java:11)</a:t>
            </a:r>
          </a:p>
        </p:txBody>
      </p:sp>
      <p:sp>
        <p:nvSpPr>
          <p:cNvPr id="8" name="Rettangolo 7"/>
          <p:cNvSpPr/>
          <p:nvPr/>
        </p:nvSpPr>
        <p:spPr>
          <a:xfrm>
            <a:off x="5580112" y="2499163"/>
            <a:ext cx="216209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For example, here there is an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error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 in the </a:t>
            </a:r>
            <a:r>
              <a:rPr lang="en-US" sz="2100" dirty="0" err="1" smtClean="0">
                <a:solidFill>
                  <a:srgbClr val="194F7A"/>
                </a:solidFill>
                <a:latin typeface="Helvetica Light"/>
                <a:cs typeface="Helvetica Light"/>
              </a:rPr>
              <a:t>charAt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() call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308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611560" y="2223614"/>
            <a:ext cx="4393792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 smtClean="0">
                <a:solidFill>
                  <a:srgbClr val="0000E6"/>
                </a:solidFill>
              </a:rPr>
              <a:t>class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TestExceptions2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s = </a:t>
            </a:r>
            <a:r>
              <a:rPr lang="it-IT" dirty="0">
                <a:solidFill>
                  <a:srgbClr val="CE7B00"/>
                </a:solidFill>
              </a:rPr>
              <a:t>"Hello"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try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s.charAt</a:t>
            </a:r>
            <a:r>
              <a:rPr lang="it-IT" dirty="0">
                <a:solidFill>
                  <a:srgbClr val="000000"/>
                </a:solidFill>
              </a:rPr>
              <a:t>(10));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 </a:t>
            </a:r>
            <a:r>
              <a:rPr lang="it-IT" dirty="0">
                <a:solidFill>
                  <a:srgbClr val="0000E6"/>
                </a:solidFill>
              </a:rPr>
              <a:t>catch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 err="1">
                <a:solidFill>
                  <a:srgbClr val="000000"/>
                </a:solidFill>
              </a:rPr>
              <a:t>Exception</a:t>
            </a:r>
            <a:r>
              <a:rPr lang="it-IT" dirty="0">
                <a:solidFill>
                  <a:srgbClr val="000000"/>
                </a:solidFill>
              </a:rPr>
              <a:t> e)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"No </a:t>
            </a:r>
            <a:r>
              <a:rPr lang="it-IT" dirty="0" err="1">
                <a:solidFill>
                  <a:srgbClr val="CE7B00"/>
                </a:solidFill>
              </a:rPr>
              <a:t>such</a:t>
            </a:r>
            <a:r>
              <a:rPr lang="it-IT" dirty="0">
                <a:solidFill>
                  <a:srgbClr val="CE7B00"/>
                </a:solidFill>
              </a:rPr>
              <a:t> position"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679368" y="1102612"/>
            <a:ext cx="381546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exception can be </a:t>
            </a:r>
            <a:r>
              <a:rPr lang="en-US" sz="2200" dirty="0" smtClean="0">
                <a:solidFill>
                  <a:srgbClr val="E37624"/>
                </a:solidFill>
                <a:latin typeface="Helvetica Light"/>
                <a:cs typeface="Helvetica Light"/>
              </a:rPr>
              <a:t>trapped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 by using a try-catch block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11560" y="5415015"/>
            <a:ext cx="458388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$ java TestExceptions2</a:t>
            </a:r>
          </a:p>
          <a:p>
            <a:r>
              <a:rPr lang="en-US" dirty="0"/>
              <a:t>No such position</a:t>
            </a:r>
          </a:p>
        </p:txBody>
      </p:sp>
    </p:spTree>
    <p:extLst>
      <p:ext uri="{BB962C8B-B14F-4D97-AF65-F5344CB8AC3E}">
        <p14:creationId xmlns:p14="http://schemas.microsoft.com/office/powerpoint/2010/main" val="30373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Rettangolo 3"/>
          <p:cNvSpPr/>
          <p:nvPr/>
        </p:nvSpPr>
        <p:spPr>
          <a:xfrm>
            <a:off x="467544" y="1628800"/>
            <a:ext cx="5040560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 smtClean="0">
                <a:solidFill>
                  <a:srgbClr val="0000E6"/>
                </a:solidFill>
              </a:rPr>
              <a:t>class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TestExceptions4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s = </a:t>
            </a:r>
            <a:r>
              <a:rPr lang="it-IT" dirty="0">
                <a:solidFill>
                  <a:srgbClr val="CE7B00"/>
                </a:solidFill>
              </a:rPr>
              <a:t>"Hello"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try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s.charAt</a:t>
            </a:r>
            <a:r>
              <a:rPr lang="it-IT" dirty="0">
                <a:solidFill>
                  <a:srgbClr val="000000"/>
                </a:solidFill>
              </a:rPr>
              <a:t>(10));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 </a:t>
            </a:r>
            <a:r>
              <a:rPr lang="it-IT" dirty="0">
                <a:solidFill>
                  <a:srgbClr val="0000E6"/>
                </a:solidFill>
              </a:rPr>
              <a:t>catch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 err="1">
                <a:solidFill>
                  <a:srgbClr val="000000"/>
                </a:solidFill>
              </a:rPr>
              <a:t>StringIndexOutOfBoundsException</a:t>
            </a:r>
            <a:r>
              <a:rPr lang="it-IT" dirty="0">
                <a:solidFill>
                  <a:srgbClr val="000000"/>
                </a:solidFill>
              </a:rPr>
              <a:t> e)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"No </a:t>
            </a:r>
            <a:r>
              <a:rPr lang="it-IT" dirty="0" err="1">
                <a:solidFill>
                  <a:srgbClr val="CE7B00"/>
                </a:solidFill>
              </a:rPr>
              <a:t>such</a:t>
            </a:r>
            <a:r>
              <a:rPr lang="it-IT" dirty="0">
                <a:solidFill>
                  <a:srgbClr val="CE7B00"/>
                </a:solidFill>
              </a:rPr>
              <a:t> position"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e.toString</a:t>
            </a:r>
            <a:r>
              <a:rPr lang="it-IT" dirty="0">
                <a:solidFill>
                  <a:srgbClr val="000000"/>
                </a:solidFill>
              </a:rPr>
              <a:t>());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467544" y="980728"/>
            <a:ext cx="698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It is possible to specify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interest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on a particular exception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5940152" y="2792040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And also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send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messages to an exception object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67544" y="4941168"/>
            <a:ext cx="6563880" cy="12657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$ java TestExceptions4</a:t>
            </a:r>
          </a:p>
          <a:p>
            <a:r>
              <a:rPr lang="en-US" dirty="0"/>
              <a:t>No such position</a:t>
            </a:r>
          </a:p>
          <a:p>
            <a:r>
              <a:rPr lang="en-US" dirty="0" err="1"/>
              <a:t>java.lang.StringIndexOutOfBoundsException</a:t>
            </a:r>
            <a:r>
              <a:rPr lang="en-US" dirty="0"/>
              <a:t>:</a:t>
            </a:r>
          </a:p>
          <a:p>
            <a:r>
              <a:rPr lang="en-US" dirty="0"/>
              <a:t>String index out of range: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Rettangolo 3"/>
          <p:cNvSpPr/>
          <p:nvPr/>
        </p:nvSpPr>
        <p:spPr>
          <a:xfrm>
            <a:off x="395536" y="692696"/>
            <a:ext cx="6192688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 smtClean="0">
                <a:solidFill>
                  <a:srgbClr val="0000E6"/>
                </a:solidFill>
              </a:rPr>
              <a:t>class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MultipleCatch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printInfo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sentence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try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>
                <a:solidFill>
                  <a:srgbClr val="969696"/>
                </a:solidFill>
              </a:rPr>
              <a:t>// </a:t>
            </a:r>
            <a:r>
              <a:rPr lang="it-IT" dirty="0" err="1">
                <a:solidFill>
                  <a:srgbClr val="969696"/>
                </a:solidFill>
              </a:rPr>
              <a:t>get</a:t>
            </a:r>
            <a:r>
              <a:rPr lang="it-IT" dirty="0">
                <a:solidFill>
                  <a:srgbClr val="969696"/>
                </a:solidFill>
              </a:rPr>
              <a:t> first and last </a:t>
            </a:r>
            <a:r>
              <a:rPr lang="it-IT" dirty="0" err="1">
                <a:solidFill>
                  <a:srgbClr val="969696"/>
                </a:solidFill>
              </a:rPr>
              <a:t>char</a:t>
            </a:r>
            <a:r>
              <a:rPr lang="it-IT" dirty="0">
                <a:solidFill>
                  <a:srgbClr val="969696"/>
                </a:solidFill>
              </a:rPr>
              <a:t> </a:t>
            </a:r>
            <a:r>
              <a:rPr lang="it-IT" dirty="0" err="1">
                <a:solidFill>
                  <a:srgbClr val="969696"/>
                </a:solidFill>
              </a:rPr>
              <a:t>before</a:t>
            </a:r>
            <a:r>
              <a:rPr lang="it-IT" dirty="0">
                <a:solidFill>
                  <a:srgbClr val="969696"/>
                </a:solidFill>
              </a:rPr>
              <a:t> the dot</a:t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E6"/>
                </a:solidFill>
              </a:rPr>
              <a:t>char</a:t>
            </a:r>
            <a:r>
              <a:rPr lang="it-IT" dirty="0">
                <a:solidFill>
                  <a:srgbClr val="000000"/>
                </a:solidFill>
              </a:rPr>
              <a:t> first = </a:t>
            </a:r>
            <a:r>
              <a:rPr lang="it-IT" dirty="0" err="1">
                <a:solidFill>
                  <a:srgbClr val="000000"/>
                </a:solidFill>
              </a:rPr>
              <a:t>sentence.charAt</a:t>
            </a:r>
            <a:r>
              <a:rPr lang="it-IT" dirty="0">
                <a:solidFill>
                  <a:srgbClr val="000000"/>
                </a:solidFill>
              </a:rPr>
              <a:t>(0);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E6"/>
                </a:solidFill>
              </a:rPr>
              <a:t>char</a:t>
            </a:r>
            <a:r>
              <a:rPr lang="it-IT" dirty="0">
                <a:solidFill>
                  <a:srgbClr val="000000"/>
                </a:solidFill>
              </a:rPr>
              <a:t> last = </a:t>
            </a:r>
            <a:r>
              <a:rPr lang="it-IT" dirty="0" err="1">
                <a:solidFill>
                  <a:srgbClr val="000000"/>
                </a:solidFill>
              </a:rPr>
              <a:t>sentence.charAt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sentence.indexOf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"."</a:t>
            </a:r>
            <a:r>
              <a:rPr lang="it-IT" dirty="0">
                <a:solidFill>
                  <a:srgbClr val="000000"/>
                </a:solidFill>
              </a:rPr>
              <a:t>) - 1);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out = </a:t>
            </a:r>
            <a:r>
              <a:rPr lang="it-IT" dirty="0" err="1">
                <a:solidFill>
                  <a:srgbClr val="000000"/>
                </a:solidFill>
              </a:rPr>
              <a:t>String.format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"First: %c Last: %</a:t>
            </a:r>
            <a:r>
              <a:rPr lang="it-IT" dirty="0" err="1">
                <a:solidFill>
                  <a:srgbClr val="CE7B00"/>
                </a:solidFill>
              </a:rPr>
              <a:t>c"</a:t>
            </a:r>
            <a:r>
              <a:rPr lang="it-IT" dirty="0" err="1">
                <a:solidFill>
                  <a:srgbClr val="000000"/>
                </a:solidFill>
              </a:rPr>
              <a:t>,first</a:t>
            </a:r>
            <a:r>
              <a:rPr lang="it-IT" dirty="0">
                <a:solidFill>
                  <a:srgbClr val="000000"/>
                </a:solidFill>
              </a:rPr>
              <a:t>, last);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(out);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 </a:t>
            </a:r>
            <a:r>
              <a:rPr lang="it-IT" dirty="0">
                <a:solidFill>
                  <a:srgbClr val="0000E6"/>
                </a:solidFill>
              </a:rPr>
              <a:t>catch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 err="1">
                <a:solidFill>
                  <a:srgbClr val="000000"/>
                </a:solidFill>
              </a:rPr>
              <a:t>StringIndexOutOfBoundsException</a:t>
            </a:r>
            <a:r>
              <a:rPr lang="it-IT" dirty="0">
                <a:solidFill>
                  <a:srgbClr val="000000"/>
                </a:solidFill>
              </a:rPr>
              <a:t> e1)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Wrong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sentence</a:t>
            </a:r>
            <a:r>
              <a:rPr lang="it-IT" dirty="0">
                <a:solidFill>
                  <a:srgbClr val="CE7B00"/>
                </a:solidFill>
              </a:rPr>
              <a:t>, no dot?"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 </a:t>
            </a:r>
            <a:r>
              <a:rPr lang="it-IT" dirty="0">
                <a:solidFill>
                  <a:srgbClr val="0000E6"/>
                </a:solidFill>
              </a:rPr>
              <a:t>catch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 err="1">
                <a:solidFill>
                  <a:srgbClr val="000000"/>
                </a:solidFill>
              </a:rPr>
              <a:t>NullPointerException</a:t>
            </a:r>
            <a:r>
              <a:rPr lang="it-IT" dirty="0">
                <a:solidFill>
                  <a:srgbClr val="000000"/>
                </a:solidFill>
              </a:rPr>
              <a:t> e2)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"Non </a:t>
            </a:r>
            <a:r>
              <a:rPr lang="it-IT" dirty="0" err="1">
                <a:solidFill>
                  <a:srgbClr val="CE7B00"/>
                </a:solidFill>
              </a:rPr>
              <a:t>valid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string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 </a:t>
            </a:r>
            <a:r>
              <a:rPr lang="it-IT" dirty="0" err="1">
                <a:solidFill>
                  <a:srgbClr val="0000E6"/>
                </a:solidFill>
              </a:rPr>
              <a:t>finally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done</a:t>
            </a:r>
            <a:r>
              <a:rPr lang="it-IT" dirty="0">
                <a:solidFill>
                  <a:srgbClr val="CE7B00"/>
                </a:solidFill>
              </a:rPr>
              <a:t>!"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95536" y="5750493"/>
            <a:ext cx="7488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It is possible to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add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multiple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catch blocks and a finally clause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05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979712" y="1131637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Java provides strong I/O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capabilities based on the concepts of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streams</a:t>
            </a:r>
          </a:p>
        </p:txBody>
      </p:sp>
      <p:sp>
        <p:nvSpPr>
          <p:cNvPr id="7" name="Rettangolo 6"/>
          <p:cNvSpPr/>
          <p:nvPr/>
        </p:nvSpPr>
        <p:spPr>
          <a:xfrm>
            <a:off x="827584" y="2852937"/>
            <a:ext cx="361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A stream is an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abstraction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that produces and consumes data</a:t>
            </a:r>
          </a:p>
        </p:txBody>
      </p:sp>
      <p:sp>
        <p:nvSpPr>
          <p:cNvPr id="8" name="Rettangolo 7"/>
          <p:cNvSpPr/>
          <p:nvPr/>
        </p:nvSpPr>
        <p:spPr>
          <a:xfrm>
            <a:off x="4081201" y="4653136"/>
            <a:ext cx="247051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Can be applied to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any kind of device</a:t>
            </a:r>
          </a:p>
        </p:txBody>
      </p:sp>
      <p:sp>
        <p:nvSpPr>
          <p:cNvPr id="9" name="Rettangolo 8"/>
          <p:cNvSpPr/>
          <p:nvPr/>
        </p:nvSpPr>
        <p:spPr>
          <a:xfrm>
            <a:off x="5075548" y="2564904"/>
            <a:ext cx="29523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Streams can be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byte-oriented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 or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character-oriented</a:t>
            </a:r>
          </a:p>
        </p:txBody>
      </p:sp>
    </p:spTree>
    <p:extLst>
      <p:ext uri="{BB962C8B-B14F-4D97-AF65-F5344CB8AC3E}">
        <p14:creationId xmlns:p14="http://schemas.microsoft.com/office/powerpoint/2010/main" val="36782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oriented streams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370855" y="764704"/>
            <a:ext cx="4273153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smtClean="0">
                <a:solidFill>
                  <a:srgbClr val="0000E6"/>
                </a:solidFill>
              </a:rPr>
              <a:t>import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java.io</a:t>
            </a:r>
            <a:r>
              <a:rPr lang="it-IT" dirty="0">
                <a:solidFill>
                  <a:srgbClr val="000000"/>
                </a:solidFill>
              </a:rPr>
              <a:t>.*;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WriteData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</a:t>
            </a:r>
            <a:r>
              <a:rPr lang="it-IT" dirty="0" smtClean="0">
                <a:solidFill>
                  <a:srgbClr val="000000"/>
                </a:solidFill>
              </a:rPr>
              <a:t>{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 data[] = { 10.3,20.65,8.45,-4.12 </a:t>
            </a:r>
            <a:r>
              <a:rPr lang="it-IT" dirty="0" smtClean="0">
                <a:solidFill>
                  <a:srgbClr val="000000"/>
                </a:solidFill>
              </a:rPr>
              <a:t>};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FileOutputStream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f;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  </a:t>
            </a:r>
            <a:r>
              <a:rPr lang="it-IT" dirty="0" err="1" smtClean="0">
                <a:solidFill>
                  <a:srgbClr val="000000"/>
                </a:solidFill>
              </a:rPr>
              <a:t>BufferedOutputStream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bf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DataOutputStream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ds</a:t>
            </a:r>
            <a:r>
              <a:rPr lang="it-IT" dirty="0" smtClean="0">
                <a:solidFill>
                  <a:srgbClr val="000000"/>
                </a:solidFill>
              </a:rPr>
              <a:t>;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try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{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f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FileOutputStream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"file1.data"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bf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BufferedOutputStream</a:t>
            </a:r>
            <a:r>
              <a:rPr lang="it-IT" dirty="0">
                <a:solidFill>
                  <a:srgbClr val="000000"/>
                </a:solidFill>
              </a:rPr>
              <a:t>(f);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ds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DataOutputStream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bf</a:t>
            </a:r>
            <a:r>
              <a:rPr lang="it-IT" dirty="0" smtClean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5" name="Rettangolo 4"/>
          <p:cNvSpPr/>
          <p:nvPr/>
        </p:nvSpPr>
        <p:spPr>
          <a:xfrm>
            <a:off x="4788559" y="764704"/>
            <a:ext cx="4103921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smtClean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ds.writeInt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data.</a:t>
            </a:r>
            <a:r>
              <a:rPr lang="it-IT" dirty="0" err="1">
                <a:solidFill>
                  <a:srgbClr val="009900"/>
                </a:solidFill>
              </a:rPr>
              <a:t>length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>
                <a:solidFill>
                  <a:srgbClr val="0000E6"/>
                </a:solidFill>
              </a:rPr>
              <a:t>for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i = 0;i &lt; </a:t>
            </a:r>
            <a:r>
              <a:rPr lang="it-IT" dirty="0" err="1">
                <a:solidFill>
                  <a:srgbClr val="000000"/>
                </a:solidFill>
              </a:rPr>
              <a:t>data.</a:t>
            </a:r>
            <a:r>
              <a:rPr lang="it-IT" dirty="0" err="1">
                <a:solidFill>
                  <a:srgbClr val="009900"/>
                </a:solidFill>
              </a:rPr>
              <a:t>length</a:t>
            </a:r>
            <a:r>
              <a:rPr lang="it-IT" dirty="0" err="1">
                <a:solidFill>
                  <a:srgbClr val="000000"/>
                </a:solidFill>
              </a:rPr>
              <a:t>;i</a:t>
            </a:r>
            <a:r>
              <a:rPr lang="it-IT" dirty="0">
                <a:solidFill>
                  <a:srgbClr val="000000"/>
                </a:solidFill>
              </a:rPr>
              <a:t>++)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00"/>
                </a:solidFill>
              </a:rPr>
              <a:t>ds.writeDouble</a:t>
            </a:r>
            <a:r>
              <a:rPr lang="it-IT" dirty="0">
                <a:solidFill>
                  <a:srgbClr val="000000"/>
                </a:solidFill>
              </a:rPr>
              <a:t>(data[i]);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ds.writeBoolean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E6"/>
                </a:solidFill>
              </a:rPr>
              <a:t>true</a:t>
            </a:r>
            <a:r>
              <a:rPr lang="it-IT" dirty="0" smtClean="0">
                <a:solidFill>
                  <a:srgbClr val="000000"/>
                </a:solidFill>
              </a:rPr>
              <a:t>);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    </a:t>
            </a:r>
            <a:r>
              <a:rPr lang="it-IT" dirty="0" err="1" smtClean="0">
                <a:solidFill>
                  <a:srgbClr val="000000"/>
                </a:solidFill>
              </a:rPr>
              <a:t>ds.close</a:t>
            </a:r>
            <a:r>
              <a:rPr lang="it-IT" dirty="0" smtClean="0">
                <a:solidFill>
                  <a:srgbClr val="000000"/>
                </a:solidFill>
              </a:rPr>
              <a:t>();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 </a:t>
            </a:r>
            <a:r>
              <a:rPr lang="it-IT" dirty="0">
                <a:solidFill>
                  <a:srgbClr val="0000E6"/>
                </a:solidFill>
              </a:rPr>
              <a:t>catch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 err="1">
                <a:solidFill>
                  <a:srgbClr val="000000"/>
                </a:solidFill>
              </a:rPr>
              <a:t>IOException</a:t>
            </a:r>
            <a:r>
              <a:rPr lang="it-IT" dirty="0">
                <a:solidFill>
                  <a:srgbClr val="000000"/>
                </a:solidFill>
              </a:rPr>
              <a:t> e)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 smtClean="0">
                <a:solidFill>
                  <a:srgbClr val="CE7B00"/>
                </a:solidFill>
              </a:rPr>
              <a:t>Error</a:t>
            </a:r>
            <a:r>
              <a:rPr lang="it-IT" dirty="0" smtClean="0">
                <a:solidFill>
                  <a:srgbClr val="CE7B00"/>
                </a:solidFill>
              </a:rPr>
              <a:t>:"</a:t>
            </a:r>
            <a:r>
              <a:rPr lang="it-IT" dirty="0" smtClean="0">
                <a:solidFill>
                  <a:srgbClr val="000000"/>
                </a:solidFill>
              </a:rPr>
              <a:t>+ e);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4950553" y="4077072"/>
            <a:ext cx="377993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file will be a sequence of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bytes</a:t>
            </a:r>
          </a:p>
        </p:txBody>
      </p:sp>
      <p:sp>
        <p:nvSpPr>
          <p:cNvPr id="7" name="Rettangolo 6"/>
          <p:cNvSpPr/>
          <p:nvPr/>
        </p:nvSpPr>
        <p:spPr>
          <a:xfrm>
            <a:off x="370855" y="5517232"/>
            <a:ext cx="547260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Please note that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no structure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is defined 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in the file</a:t>
            </a:r>
          </a:p>
        </p:txBody>
      </p:sp>
    </p:spTree>
    <p:extLst>
      <p:ext uri="{BB962C8B-B14F-4D97-AF65-F5344CB8AC3E}">
        <p14:creationId xmlns:p14="http://schemas.microsoft.com/office/powerpoint/2010/main" val="168017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constants definition</a:t>
            </a:r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67544" y="1491786"/>
            <a:ext cx="2483549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00E6"/>
                </a:solidFill>
              </a:defRPr>
            </a:lvl1pPr>
          </a:lstStyle>
          <a:p>
            <a:pPr defTabSz="457200"/>
            <a:r>
              <a:rPr lang="en-US" dirty="0" err="1"/>
              <a:t>int</a:t>
            </a:r>
            <a:r>
              <a:rPr lang="en-US" dirty="0">
                <a:solidFill>
                  <a:srgbClr val="000000"/>
                </a:solidFill>
              </a:rPr>
              <a:t> x;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/>
              <a:t>double</a:t>
            </a:r>
            <a:r>
              <a:rPr lang="en-US" dirty="0">
                <a:solidFill>
                  <a:srgbClr val="000000"/>
                </a:solidFill>
              </a:rPr>
              <a:t> d = 0.33;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/>
              <a:t>float</a:t>
            </a:r>
            <a:r>
              <a:rPr lang="en-US" dirty="0">
                <a:solidFill>
                  <a:srgbClr val="000000"/>
                </a:solidFill>
              </a:rPr>
              <a:t> f = 0.22f;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/>
              <a:t>char</a:t>
            </a:r>
            <a:r>
              <a:rPr lang="en-US" dirty="0">
                <a:solidFill>
                  <a:srgbClr val="000000"/>
                </a:solidFill>
              </a:rPr>
              <a:t> c = </a:t>
            </a:r>
            <a:r>
              <a:rPr lang="en-US" dirty="0" smtClean="0">
                <a:solidFill>
                  <a:srgbClr val="000000"/>
                </a:solidFill>
              </a:rPr>
              <a:t>'a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/>
              <a:t>boolean</a:t>
            </a:r>
            <a:r>
              <a:rPr lang="en-US" dirty="0">
                <a:solidFill>
                  <a:srgbClr val="000000"/>
                </a:solidFill>
              </a:rPr>
              <a:t> ready = </a:t>
            </a:r>
            <a:r>
              <a:rPr lang="en-US" dirty="0"/>
              <a:t>true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defTabSz="457200"/>
            <a:r>
              <a:rPr lang="en-US" dirty="0" smtClean="0">
                <a:solidFill>
                  <a:srgbClr val="000000"/>
                </a:solidFill>
              </a:rPr>
              <a:t>x </a:t>
            </a:r>
            <a:r>
              <a:rPr lang="en-US" dirty="0">
                <a:solidFill>
                  <a:srgbClr val="000000"/>
                </a:solidFill>
              </a:rPr>
              <a:t>= 55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it-IT" dirty="0"/>
          </a:p>
        </p:txBody>
      </p:sp>
      <p:sp>
        <p:nvSpPr>
          <p:cNvPr id="5" name="TextBox 6"/>
          <p:cNvSpPr txBox="1"/>
          <p:nvPr/>
        </p:nvSpPr>
        <p:spPr>
          <a:xfrm>
            <a:off x="2951093" y="1491786"/>
            <a:ext cx="561662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variables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are declared specifying its type and name, and initialized in the point of declaration, or later with the assignment expression</a:t>
            </a:r>
          </a:p>
        </p:txBody>
      </p:sp>
      <p:sp>
        <p:nvSpPr>
          <p:cNvPr id="2" name="Rettangolo 1"/>
          <p:cNvSpPr/>
          <p:nvPr/>
        </p:nvSpPr>
        <p:spPr>
          <a:xfrm>
            <a:off x="2046711" y="5157192"/>
            <a:ext cx="630498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Constants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are declared with the word final in front. The specification of the initial value is compulsory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220549" y="3912682"/>
            <a:ext cx="248354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/>
            <a:r>
              <a:rPr lang="it-IT" dirty="0" err="1">
                <a:solidFill>
                  <a:srgbClr val="0000E6"/>
                </a:solidFill>
              </a:rPr>
              <a:t>final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E6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pi</a:t>
            </a:r>
            <a:r>
              <a:rPr lang="it-IT" dirty="0">
                <a:solidFill>
                  <a:srgbClr val="000000"/>
                </a:solidFill>
              </a:rPr>
              <a:t> = 3.1415;     </a:t>
            </a:r>
            <a:r>
              <a:rPr lang="it-IT" dirty="0">
                <a:solidFill>
                  <a:srgbClr val="969696"/>
                </a:solidFill>
              </a:rPr>
              <a:t/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 err="1">
                <a:solidFill>
                  <a:srgbClr val="0000E6"/>
                </a:solidFill>
              </a:rPr>
              <a:t>final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maxSize</a:t>
            </a:r>
            <a:r>
              <a:rPr lang="it-IT" dirty="0">
                <a:solidFill>
                  <a:srgbClr val="000000"/>
                </a:solidFill>
              </a:rPr>
              <a:t> = 100;      </a:t>
            </a:r>
            <a:r>
              <a:rPr lang="it-IT" dirty="0">
                <a:solidFill>
                  <a:srgbClr val="969696"/>
                </a:solidFill>
              </a:rPr>
              <a:t/>
            </a:r>
            <a:br>
              <a:rPr lang="it-IT" dirty="0">
                <a:solidFill>
                  <a:srgbClr val="969696"/>
                </a:solidFill>
              </a:rPr>
            </a:br>
            <a:r>
              <a:rPr lang="it-IT" dirty="0" err="1">
                <a:solidFill>
                  <a:srgbClr val="0000E6"/>
                </a:solidFill>
              </a:rPr>
              <a:t>final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char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lastLetter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smtClean="0">
                <a:solidFill>
                  <a:srgbClr val="000000"/>
                </a:solidFill>
              </a:rPr>
              <a:t>'z</a:t>
            </a:r>
            <a:r>
              <a:rPr lang="it-IT" dirty="0">
                <a:solidFill>
                  <a:srgbClr val="000000"/>
                </a:solidFill>
              </a:rPr>
              <a:t>'</a:t>
            </a:r>
            <a:r>
              <a:rPr lang="it-IT" dirty="0" smtClean="0">
                <a:solidFill>
                  <a:srgbClr val="000000"/>
                </a:solidFill>
              </a:rPr>
              <a:t>;  </a:t>
            </a:r>
            <a:endParaRPr lang="it-IT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9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oriented streams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351531" y="764704"/>
            <a:ext cx="4220470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smtClean="0">
                <a:solidFill>
                  <a:srgbClr val="0000E6"/>
                </a:solidFill>
              </a:rPr>
              <a:t>import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java.io</a:t>
            </a:r>
            <a:r>
              <a:rPr lang="it-IT" dirty="0">
                <a:solidFill>
                  <a:srgbClr val="000000"/>
                </a:solidFill>
              </a:rPr>
              <a:t>.*;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ReadData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endParaRPr lang="it-IT" dirty="0" smtClean="0">
              <a:solidFill>
                <a:srgbClr val="000000"/>
              </a:solidFill>
            </a:endParaRPr>
          </a:p>
          <a:p>
            <a:pPr defTabSz="457200" hangingPunct="0"/>
            <a:r>
              <a:rPr lang="it-IT" dirty="0" smtClean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FileOutputStream</a:t>
            </a:r>
            <a:r>
              <a:rPr lang="it-IT" dirty="0">
                <a:solidFill>
                  <a:srgbClr val="000000"/>
                </a:solidFill>
              </a:rPr>
              <a:t> f; </a:t>
            </a:r>
            <a:endParaRPr lang="it-IT" dirty="0" smtClean="0">
              <a:solidFill>
                <a:srgbClr val="000000"/>
              </a:solidFill>
            </a:endParaRP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  </a:t>
            </a:r>
            <a:r>
              <a:rPr lang="it-IT" dirty="0" err="1" smtClean="0">
                <a:solidFill>
                  <a:srgbClr val="000000"/>
                </a:solidFill>
              </a:rPr>
              <a:t>BufferedOutputStream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bf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DataOutputStream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ds</a:t>
            </a:r>
            <a:r>
              <a:rPr lang="it-IT" dirty="0" smtClean="0">
                <a:solidFill>
                  <a:srgbClr val="000000"/>
                </a:solidFill>
              </a:rPr>
              <a:t>;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try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endParaRPr lang="it-IT" dirty="0" smtClean="0">
              <a:solidFill>
                <a:srgbClr val="000000"/>
              </a:solidFill>
            </a:endParaRPr>
          </a:p>
          <a:p>
            <a:pPr defTabSz="457200" hangingPunct="0"/>
            <a:r>
              <a:rPr lang="it-IT" dirty="0" smtClean="0">
                <a:solidFill>
                  <a:srgbClr val="000000"/>
                </a:solidFill>
              </a:rPr>
              <a:t>      </a:t>
            </a:r>
            <a:r>
              <a:rPr lang="it-IT" dirty="0">
                <a:solidFill>
                  <a:srgbClr val="000000"/>
                </a:solidFill>
              </a:rPr>
              <a:t>f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FileInputStream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"file1.data"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bf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BufferedInputStream</a:t>
            </a:r>
            <a:r>
              <a:rPr lang="it-IT" dirty="0">
                <a:solidFill>
                  <a:srgbClr val="000000"/>
                </a:solidFill>
              </a:rPr>
              <a:t>(f);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ds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DataInputStream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bf</a:t>
            </a:r>
            <a:r>
              <a:rPr lang="it-IT" dirty="0" smtClean="0">
                <a:solidFill>
                  <a:srgbClr val="000000"/>
                </a:solidFill>
              </a:rPr>
              <a:t>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716373" y="765133"/>
            <a:ext cx="4220470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smtClean="0">
                <a:solidFill>
                  <a:srgbClr val="0000E6"/>
                </a:solidFill>
              </a:rPr>
              <a:t>      </a:t>
            </a:r>
            <a:r>
              <a:rPr lang="it-IT" dirty="0" err="1" smtClean="0">
                <a:solidFill>
                  <a:srgbClr val="0000E6"/>
                </a:solidFill>
              </a:rPr>
              <a:t>int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length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ds.readInt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>
                <a:solidFill>
                  <a:srgbClr val="0000E6"/>
                </a:solidFill>
              </a:rPr>
              <a:t>for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i = 0;i &lt; </a:t>
            </a:r>
            <a:r>
              <a:rPr lang="it-IT" dirty="0" err="1">
                <a:solidFill>
                  <a:srgbClr val="000000"/>
                </a:solidFill>
              </a:rPr>
              <a:t>length;i</a:t>
            </a:r>
            <a:r>
              <a:rPr lang="it-IT" dirty="0">
                <a:solidFill>
                  <a:srgbClr val="000000"/>
                </a:solidFill>
              </a:rPr>
              <a:t>++)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ds.readDouble</a:t>
            </a:r>
            <a:r>
              <a:rPr lang="it-IT" dirty="0">
                <a:solidFill>
                  <a:srgbClr val="000000"/>
                </a:solidFill>
              </a:rPr>
              <a:t>());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ds.readBoolean</a:t>
            </a:r>
            <a:r>
              <a:rPr lang="it-IT" dirty="0">
                <a:solidFill>
                  <a:srgbClr val="000000"/>
                </a:solidFill>
              </a:rPr>
              <a:t>());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ds.close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endParaRPr lang="it-IT" dirty="0" smtClean="0">
              <a:solidFill>
                <a:srgbClr val="000000"/>
              </a:solidFill>
            </a:endParaRPr>
          </a:p>
          <a:p>
            <a:pPr defTabSz="457200" hangingPunct="0"/>
            <a:r>
              <a:rPr lang="it-IT" dirty="0" smtClean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00"/>
                </a:solidFill>
              </a:rPr>
              <a:t>} </a:t>
            </a:r>
            <a:r>
              <a:rPr lang="it-IT" dirty="0">
                <a:solidFill>
                  <a:srgbClr val="0000E6"/>
                </a:solidFill>
              </a:rPr>
              <a:t>catch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 err="1">
                <a:solidFill>
                  <a:srgbClr val="000000"/>
                </a:solidFill>
              </a:rPr>
              <a:t>IOException</a:t>
            </a:r>
            <a:r>
              <a:rPr lang="it-IT" dirty="0">
                <a:solidFill>
                  <a:srgbClr val="000000"/>
                </a:solidFill>
              </a:rPr>
              <a:t> e)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Error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smtClean="0">
                <a:solidFill>
                  <a:srgbClr val="CE7B00"/>
                </a:solidFill>
              </a:rPr>
              <a:t>:"</a:t>
            </a:r>
            <a:r>
              <a:rPr lang="it-IT" dirty="0" smtClean="0">
                <a:solidFill>
                  <a:srgbClr val="000000"/>
                </a:solidFill>
              </a:rPr>
              <a:t>+e);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470733" y="5157192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reader has to know the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file structure!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67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oriented streams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389164" y="692696"/>
            <a:ext cx="3988391" cy="563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>
                <a:solidFill>
                  <a:srgbClr val="0000E6"/>
                </a:solidFill>
              </a:rPr>
              <a:t>import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java.io</a:t>
            </a:r>
            <a:r>
              <a:rPr lang="it-IT" dirty="0">
                <a:solidFill>
                  <a:srgbClr val="000000"/>
                </a:solidFill>
              </a:rPr>
              <a:t>.*;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WriteText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FileWriter</a:t>
            </a:r>
            <a:r>
              <a:rPr lang="it-IT" dirty="0">
                <a:solidFill>
                  <a:srgbClr val="000000"/>
                </a:solidFill>
              </a:rPr>
              <a:t> f;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BufferedWriter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bf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try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f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FileWriter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"file1.text"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bf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BufferedWriter</a:t>
            </a:r>
            <a:r>
              <a:rPr lang="it-IT" dirty="0">
                <a:solidFill>
                  <a:srgbClr val="000000"/>
                </a:solidFill>
              </a:rPr>
              <a:t>(f);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s = </a:t>
            </a:r>
            <a:r>
              <a:rPr lang="it-IT" dirty="0">
                <a:solidFill>
                  <a:srgbClr val="CE7B00"/>
                </a:solidFill>
              </a:rPr>
              <a:t>"Hello World!"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bf.write</a:t>
            </a:r>
            <a:r>
              <a:rPr lang="it-IT" dirty="0">
                <a:solidFill>
                  <a:srgbClr val="000000"/>
                </a:solidFill>
              </a:rPr>
              <a:t>(s,0,s.length());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bf.newLine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bf.write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"Java </a:t>
            </a:r>
            <a:r>
              <a:rPr lang="it-IT" dirty="0" err="1">
                <a:solidFill>
                  <a:srgbClr val="CE7B00"/>
                </a:solidFill>
              </a:rPr>
              <a:t>is</a:t>
            </a:r>
            <a:r>
              <a:rPr lang="it-IT" dirty="0">
                <a:solidFill>
                  <a:srgbClr val="CE7B00"/>
                </a:solidFill>
              </a:rPr>
              <a:t> </a:t>
            </a:r>
            <a:r>
              <a:rPr lang="it-IT" dirty="0" err="1">
                <a:solidFill>
                  <a:srgbClr val="CE7B00"/>
                </a:solidFill>
              </a:rPr>
              <a:t>nice</a:t>
            </a:r>
            <a:r>
              <a:rPr lang="it-IT" dirty="0">
                <a:solidFill>
                  <a:srgbClr val="CE7B00"/>
                </a:solidFill>
              </a:rPr>
              <a:t>!!!"</a:t>
            </a:r>
            <a:r>
              <a:rPr lang="it-IT" dirty="0">
                <a:solidFill>
                  <a:srgbClr val="000000"/>
                </a:solidFill>
              </a:rPr>
              <a:t>,8,5);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bf.newLine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bf.close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 </a:t>
            </a:r>
            <a:r>
              <a:rPr lang="it-IT" dirty="0">
                <a:solidFill>
                  <a:srgbClr val="0000E6"/>
                </a:solidFill>
              </a:rPr>
              <a:t>catch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 err="1">
                <a:solidFill>
                  <a:srgbClr val="000000"/>
                </a:solidFill>
              </a:rPr>
              <a:t>IOException</a:t>
            </a:r>
            <a:r>
              <a:rPr lang="it-IT" dirty="0">
                <a:solidFill>
                  <a:srgbClr val="000000"/>
                </a:solidFill>
              </a:rPr>
              <a:t> e)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Error</a:t>
            </a:r>
            <a:r>
              <a:rPr lang="it-IT" dirty="0">
                <a:solidFill>
                  <a:srgbClr val="CE7B00"/>
                </a:solidFill>
              </a:rPr>
              <a:t> with </a:t>
            </a:r>
            <a:r>
              <a:rPr lang="it-IT" dirty="0" err="1">
                <a:solidFill>
                  <a:srgbClr val="CE7B00"/>
                </a:solidFill>
              </a:rPr>
              <a:t>files</a:t>
            </a:r>
            <a:r>
              <a:rPr lang="it-IT" dirty="0">
                <a:solidFill>
                  <a:srgbClr val="CE7B00"/>
                </a:solidFill>
              </a:rPr>
              <a:t>:"</a:t>
            </a:r>
            <a:r>
              <a:rPr lang="it-IT" dirty="0">
                <a:solidFill>
                  <a:srgbClr val="000000"/>
                </a:solidFill>
              </a:rPr>
              <a:t>+</a:t>
            </a:r>
            <a:r>
              <a:rPr lang="it-IT" dirty="0" err="1">
                <a:solidFill>
                  <a:srgbClr val="000000"/>
                </a:solidFill>
              </a:rPr>
              <a:t>e.toString</a:t>
            </a:r>
            <a:r>
              <a:rPr lang="it-IT" dirty="0">
                <a:solidFill>
                  <a:srgbClr val="000000"/>
                </a:solidFill>
              </a:rPr>
              <a:t>());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582338" y="692696"/>
            <a:ext cx="3988391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smtClean="0">
                <a:solidFill>
                  <a:srgbClr val="0000E6"/>
                </a:solidFill>
              </a:rPr>
              <a:t>import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java.io</a:t>
            </a:r>
            <a:r>
              <a:rPr lang="it-IT" dirty="0">
                <a:solidFill>
                  <a:srgbClr val="000000"/>
                </a:solidFill>
              </a:rPr>
              <a:t>.*;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ReadText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FileReader</a:t>
            </a:r>
            <a:r>
              <a:rPr lang="it-IT" dirty="0">
                <a:solidFill>
                  <a:srgbClr val="000000"/>
                </a:solidFill>
              </a:rPr>
              <a:t> f;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BufferedReader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bf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try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f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FileReader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"file1.text"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bf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BufferedReader</a:t>
            </a:r>
            <a:r>
              <a:rPr lang="it-IT" dirty="0">
                <a:solidFill>
                  <a:srgbClr val="000000"/>
                </a:solidFill>
              </a:rPr>
              <a:t>(f);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 s;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E6"/>
                </a:solidFill>
              </a:rPr>
              <a:t>while</a:t>
            </a:r>
            <a:r>
              <a:rPr lang="it-IT" dirty="0">
                <a:solidFill>
                  <a:srgbClr val="000000"/>
                </a:solidFill>
              </a:rPr>
              <a:t> ((s = </a:t>
            </a:r>
            <a:r>
              <a:rPr lang="it-IT" dirty="0" err="1">
                <a:solidFill>
                  <a:srgbClr val="000000"/>
                </a:solidFill>
              </a:rPr>
              <a:t>bf.readLine</a:t>
            </a:r>
            <a:r>
              <a:rPr lang="it-IT" dirty="0">
                <a:solidFill>
                  <a:srgbClr val="000000"/>
                </a:solidFill>
              </a:rPr>
              <a:t>()) != </a:t>
            </a:r>
            <a:r>
              <a:rPr lang="it-IT" dirty="0" err="1">
                <a:solidFill>
                  <a:srgbClr val="0000E6"/>
                </a:solidFill>
              </a:rPr>
              <a:t>null</a:t>
            </a:r>
            <a:r>
              <a:rPr lang="it-IT" dirty="0">
                <a:solidFill>
                  <a:srgbClr val="000000"/>
                </a:solidFill>
              </a:rPr>
              <a:t>)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(s);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bf.close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 </a:t>
            </a:r>
            <a:r>
              <a:rPr lang="it-IT" dirty="0">
                <a:solidFill>
                  <a:srgbClr val="0000E6"/>
                </a:solidFill>
              </a:rPr>
              <a:t>catch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 err="1">
                <a:solidFill>
                  <a:srgbClr val="000000"/>
                </a:solidFill>
              </a:rPr>
              <a:t>IOException</a:t>
            </a:r>
            <a:r>
              <a:rPr lang="it-IT" dirty="0">
                <a:solidFill>
                  <a:srgbClr val="000000"/>
                </a:solidFill>
              </a:rPr>
              <a:t> e)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 smtClean="0">
                <a:solidFill>
                  <a:srgbClr val="CE7B00"/>
                </a:solidFill>
              </a:rPr>
              <a:t>Error</a:t>
            </a:r>
            <a:r>
              <a:rPr lang="it-IT" dirty="0" smtClean="0">
                <a:solidFill>
                  <a:srgbClr val="CE7B00"/>
                </a:solidFill>
              </a:rPr>
              <a:t>:"</a:t>
            </a:r>
            <a:r>
              <a:rPr lang="it-IT" dirty="0" smtClean="0">
                <a:solidFill>
                  <a:srgbClr val="000000"/>
                </a:solidFill>
              </a:rPr>
              <a:t>+ e);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4011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oriented streams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367585" y="953644"/>
            <a:ext cx="4348431" cy="4801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smtClean="0">
                <a:solidFill>
                  <a:srgbClr val="0000E6"/>
                </a:solidFill>
              </a:rPr>
              <a:t>import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java.io</a:t>
            </a:r>
            <a:r>
              <a:rPr lang="it-IT" dirty="0">
                <a:solidFill>
                  <a:srgbClr val="000000"/>
                </a:solidFill>
              </a:rPr>
              <a:t>.*;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ReadWithScanner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try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Scanner sc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Scanner(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in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sum = 0;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E6"/>
                </a:solidFill>
              </a:rPr>
              <a:t>while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 err="1">
                <a:solidFill>
                  <a:srgbClr val="000000"/>
                </a:solidFill>
              </a:rPr>
              <a:t>sc.hasNextInt</a:t>
            </a:r>
            <a:r>
              <a:rPr lang="it-IT" dirty="0">
                <a:solidFill>
                  <a:srgbClr val="000000"/>
                </a:solidFill>
              </a:rPr>
              <a:t>())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E6"/>
                </a:solidFill>
              </a:rPr>
              <a:t>int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anInt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sc.nextInt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sum += </a:t>
            </a:r>
            <a:r>
              <a:rPr lang="it-IT" dirty="0" err="1">
                <a:solidFill>
                  <a:srgbClr val="000000"/>
                </a:solidFill>
              </a:rPr>
              <a:t>anInt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(sum);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 </a:t>
            </a:r>
            <a:r>
              <a:rPr lang="it-IT" dirty="0">
                <a:solidFill>
                  <a:srgbClr val="0000E6"/>
                </a:solidFill>
              </a:rPr>
              <a:t>catch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 err="1">
                <a:solidFill>
                  <a:srgbClr val="000000"/>
                </a:solidFill>
              </a:rPr>
              <a:t>IOException</a:t>
            </a:r>
            <a:r>
              <a:rPr lang="it-IT" dirty="0">
                <a:solidFill>
                  <a:srgbClr val="000000"/>
                </a:solidFill>
              </a:rPr>
              <a:t> e)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 smtClean="0">
                <a:solidFill>
                  <a:srgbClr val="CE7B00"/>
                </a:solidFill>
              </a:rPr>
              <a:t>Error</a:t>
            </a:r>
            <a:r>
              <a:rPr lang="it-IT" dirty="0">
                <a:solidFill>
                  <a:srgbClr val="CE7B00"/>
                </a:solidFill>
              </a:rPr>
              <a:t>!</a:t>
            </a:r>
            <a:r>
              <a:rPr lang="it-IT" dirty="0" smtClean="0">
                <a:solidFill>
                  <a:srgbClr val="CE7B00"/>
                </a:solidFill>
              </a:rPr>
              <a:t>"</a:t>
            </a:r>
            <a:r>
              <a:rPr lang="it-IT" dirty="0" smtClean="0">
                <a:solidFill>
                  <a:srgbClr val="000000"/>
                </a:solidFill>
              </a:rPr>
              <a:t>);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5364088" y="2275216"/>
            <a:ext cx="293381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Uses the predefined stream for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standard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5368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oriented streams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359653" y="2060848"/>
            <a:ext cx="7638184" cy="3139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smtClean="0">
                <a:solidFill>
                  <a:srgbClr val="000000"/>
                </a:solidFill>
              </a:rPr>
              <a:t>URL </a:t>
            </a:r>
            <a:r>
              <a:rPr lang="it-IT" dirty="0" err="1">
                <a:solidFill>
                  <a:srgbClr val="000000"/>
                </a:solidFill>
              </a:rPr>
              <a:t>url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URL(</a:t>
            </a:r>
            <a:r>
              <a:rPr lang="it-IT" dirty="0">
                <a:solidFill>
                  <a:srgbClr val="CE7B00"/>
                </a:solidFill>
              </a:rPr>
              <a:t>"http://www.google.com"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 err="1" smtClean="0">
                <a:solidFill>
                  <a:srgbClr val="000000"/>
                </a:solidFill>
              </a:rPr>
              <a:t>URLConnection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conn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url.openConnection</a:t>
            </a:r>
            <a:r>
              <a:rPr lang="it-IT" dirty="0" smtClean="0">
                <a:solidFill>
                  <a:srgbClr val="000000"/>
                </a:solidFill>
              </a:rPr>
              <a:t>();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en-US" dirty="0" err="1" smtClean="0">
                <a:solidFill>
                  <a:srgbClr val="000000"/>
                </a:solidFill>
              </a:rPr>
              <a:t>InputStreamReader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reader = </a:t>
            </a:r>
            <a:r>
              <a:rPr lang="en-US" dirty="0">
                <a:solidFill>
                  <a:srgbClr val="0000E6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InputStreamReader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conn.getInputStream</a:t>
            </a:r>
            <a:r>
              <a:rPr lang="en-US" dirty="0">
                <a:solidFill>
                  <a:srgbClr val="000000"/>
                </a:solidFill>
              </a:rPr>
              <a:t>());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 smtClean="0">
                <a:solidFill>
                  <a:srgbClr val="000000"/>
                </a:solidFill>
              </a:rPr>
              <a:t>BufferedReader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 = </a:t>
            </a:r>
            <a:r>
              <a:rPr lang="en-US" dirty="0">
                <a:solidFill>
                  <a:srgbClr val="0000E6"/>
                </a:solidFill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BufferedReader</a:t>
            </a:r>
            <a:r>
              <a:rPr lang="en-US" dirty="0">
                <a:solidFill>
                  <a:srgbClr val="000000"/>
                </a:solidFill>
              </a:rPr>
              <a:t>(reader</a:t>
            </a:r>
            <a:r>
              <a:rPr lang="en-US" dirty="0" smtClean="0">
                <a:solidFill>
                  <a:srgbClr val="000000"/>
                </a:solidFill>
              </a:rPr>
              <a:t>);</a:t>
            </a:r>
          </a:p>
          <a:p>
            <a:pPr defTabSz="457200" hangingPunct="0"/>
            <a:endParaRPr lang="it-IT" dirty="0">
              <a:solidFill>
                <a:srgbClr val="000000"/>
              </a:solidFill>
            </a:endParaRPr>
          </a:p>
          <a:p>
            <a:pPr defTabSz="457200" hangingPunct="0"/>
            <a:r>
              <a:rPr lang="it-IT" dirty="0" err="1" smtClean="0">
                <a:solidFill>
                  <a:srgbClr val="000000"/>
                </a:solidFill>
              </a:rPr>
              <a:t>String</a:t>
            </a:r>
            <a:r>
              <a:rPr lang="it-IT" dirty="0" smtClean="0">
                <a:solidFill>
                  <a:srgbClr val="000000"/>
                </a:solidFill>
              </a:rPr>
              <a:t> s;</a:t>
            </a:r>
            <a:br>
              <a:rPr lang="it-IT" dirty="0" smtClean="0">
                <a:solidFill>
                  <a:srgbClr val="000000"/>
                </a:solidFill>
              </a:rPr>
            </a:br>
            <a:r>
              <a:rPr lang="it-IT" dirty="0" err="1" smtClean="0">
                <a:solidFill>
                  <a:srgbClr val="0000E6"/>
                </a:solidFill>
              </a:rPr>
              <a:t>while</a:t>
            </a:r>
            <a:r>
              <a:rPr lang="it-IT" dirty="0" smtClean="0">
                <a:solidFill>
                  <a:srgbClr val="000000"/>
                </a:solidFill>
              </a:rPr>
              <a:t> ((s = </a:t>
            </a:r>
            <a:r>
              <a:rPr lang="it-IT" dirty="0" err="1" smtClean="0">
                <a:solidFill>
                  <a:srgbClr val="000000"/>
                </a:solidFill>
              </a:rPr>
              <a:t>in.readLine</a:t>
            </a:r>
            <a:r>
              <a:rPr lang="it-IT" dirty="0" smtClean="0">
                <a:solidFill>
                  <a:srgbClr val="000000"/>
                </a:solidFill>
              </a:rPr>
              <a:t>()) != </a:t>
            </a:r>
            <a:r>
              <a:rPr lang="it-IT" dirty="0" err="1" smtClean="0">
                <a:solidFill>
                  <a:srgbClr val="0000E6"/>
                </a:solidFill>
              </a:rPr>
              <a:t>null</a:t>
            </a:r>
            <a:r>
              <a:rPr lang="it-IT" dirty="0" smtClean="0">
                <a:solidFill>
                  <a:srgbClr val="000000"/>
                </a:solidFill>
              </a:rPr>
              <a:t>) {</a:t>
            </a:r>
            <a:br>
              <a:rPr lang="it-IT" dirty="0" smtClean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00"/>
                </a:solidFill>
              </a:rPr>
              <a:t>  </a:t>
            </a:r>
            <a:r>
              <a:rPr lang="it-IT" dirty="0" err="1" smtClean="0">
                <a:solidFill>
                  <a:srgbClr val="000000"/>
                </a:solidFill>
              </a:rPr>
              <a:t>System.</a:t>
            </a:r>
            <a:r>
              <a:rPr lang="it-IT" dirty="0" err="1" smtClean="0">
                <a:solidFill>
                  <a:srgbClr val="009900"/>
                </a:solidFill>
              </a:rPr>
              <a:t>out</a:t>
            </a:r>
            <a:r>
              <a:rPr lang="it-IT" dirty="0" err="1" smtClean="0">
                <a:solidFill>
                  <a:srgbClr val="000000"/>
                </a:solidFill>
              </a:rPr>
              <a:t>.println</a:t>
            </a:r>
            <a:r>
              <a:rPr lang="it-IT" dirty="0" smtClean="0">
                <a:solidFill>
                  <a:srgbClr val="000000"/>
                </a:solidFill>
              </a:rPr>
              <a:t>(s);</a:t>
            </a:r>
            <a:br>
              <a:rPr lang="it-IT" dirty="0" smtClean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00"/>
                </a:solidFill>
              </a:rPr>
              <a:t>}</a:t>
            </a:r>
          </a:p>
          <a:p>
            <a:pPr defTabSz="457200" hangingPunct="0"/>
            <a:r>
              <a:rPr lang="it-IT" dirty="0" err="1" smtClean="0">
                <a:solidFill>
                  <a:srgbClr val="000000"/>
                </a:solidFill>
              </a:rPr>
              <a:t>in.close</a:t>
            </a:r>
            <a:r>
              <a:rPr lang="it-IT" dirty="0" smtClean="0">
                <a:solidFill>
                  <a:srgbClr val="000000"/>
                </a:solidFill>
              </a:rPr>
              <a:t>();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59653" y="5445224"/>
            <a:ext cx="6264696" cy="53860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/>
          <a:p>
            <a:pPr defTabSz="457200" hangingPunct="0"/>
            <a:r>
              <a:rPr lang="it-IT" sz="1600" dirty="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rPr>
              <a:t>&lt;!</a:t>
            </a:r>
            <a:r>
              <a:rPr lang="it-IT" sz="1600" dirty="0" err="1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rPr>
              <a:t>doctype</a:t>
            </a:r>
            <a:r>
              <a:rPr lang="it-IT" sz="1600" dirty="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rPr>
              <a:t> html&gt;&lt;html </a:t>
            </a:r>
            <a:r>
              <a:rPr lang="it-IT" sz="1600" dirty="0" err="1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rPr>
              <a:t>itemscope</a:t>
            </a:r>
            <a:r>
              <a:rPr lang="it-IT" sz="1600" dirty="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rPr>
              <a:t>="</a:t>
            </a:r>
            <a:r>
              <a:rPr lang="it-IT" sz="1600" dirty="0" err="1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rPr>
              <a:t>itemscope</a:t>
            </a:r>
            <a:r>
              <a:rPr lang="it-IT" sz="1600" dirty="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rPr>
              <a:t>" </a:t>
            </a:r>
            <a:r>
              <a:rPr lang="it-IT" sz="1600" dirty="0" err="1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rPr>
              <a:t>itemtype</a:t>
            </a:r>
            <a:r>
              <a:rPr lang="it-IT" sz="1600" dirty="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rPr>
              <a:t>="http://schema.org/</a:t>
            </a:r>
            <a:r>
              <a:rPr lang="it-IT" sz="1600" dirty="0" err="1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rPr>
              <a:t>WebPage</a:t>
            </a:r>
            <a:r>
              <a:rPr lang="it-IT" sz="1600" dirty="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rPr>
              <a:t>"&gt;&lt;head</a:t>
            </a:r>
            <a:r>
              <a:rPr lang="it-IT" sz="1600" dirty="0" smtClean="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rPr>
              <a:t>&gt; ……</a:t>
            </a:r>
            <a:endParaRPr lang="it-IT" sz="1600" dirty="0">
              <a:solidFill>
                <a:prstClr val="black"/>
              </a:solidFill>
              <a:latin typeface="Courier New" pitchFamily="49" charset="0"/>
              <a:ea typeface="Courier" pitchFamily="49"/>
              <a:cs typeface="Courier New" pitchFamily="49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979712" y="1010207"/>
            <a:ext cx="482453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Can be used also to access other devices,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not only </a:t>
            </a:r>
            <a:r>
              <a:rPr lang="en-US" sz="2100" dirty="0" smtClean="0">
                <a:solidFill>
                  <a:srgbClr val="194F7A"/>
                </a:solidFill>
                <a:latin typeface="Helvetica Light"/>
                <a:cs typeface="Helvetica Light"/>
              </a:rPr>
              <a:t>files</a:t>
            </a:r>
            <a:endParaRPr lang="en-US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83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V: Threads</a:t>
            </a:r>
            <a:endParaRPr lang="en-US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for Android Applications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251520" y="1225338"/>
            <a:ext cx="457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It is possible to run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concurrently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different tasks called threads.</a:t>
            </a:r>
          </a:p>
        </p:txBody>
      </p:sp>
      <p:sp>
        <p:nvSpPr>
          <p:cNvPr id="5" name="Rettangolo 4"/>
          <p:cNvSpPr/>
          <p:nvPr/>
        </p:nvSpPr>
        <p:spPr>
          <a:xfrm>
            <a:off x="3275856" y="5013176"/>
            <a:ext cx="5112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Two implementation possibilities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: extend thread or implement runnable interface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04245" y="3523250"/>
            <a:ext cx="457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Their access to shared data can be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synchronized</a:t>
            </a:r>
            <a:endParaRPr lang="it-IT" sz="2200" dirty="0">
              <a:solidFill>
                <a:srgbClr val="E37624"/>
              </a:solidFill>
              <a:latin typeface="Helvetica Light"/>
              <a:cs typeface="Helvetica Light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039994" y="2276872"/>
            <a:ext cx="4572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defTabSz="457200">
              <a:buFont typeface="Wingdings" pitchFamily="2" charset="2"/>
              <a:buChar char="ü"/>
            </a:pP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threads can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communicate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between themselves</a:t>
            </a:r>
          </a:p>
        </p:txBody>
      </p:sp>
    </p:spTree>
    <p:extLst>
      <p:ext uri="{BB962C8B-B14F-4D97-AF65-F5344CB8AC3E}">
        <p14:creationId xmlns:p14="http://schemas.microsoft.com/office/powerpoint/2010/main" val="5690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Sub-classing the Thread class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296863" y="953644"/>
            <a:ext cx="4059113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CharThread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extends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Thread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char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9900"/>
                </a:solidFill>
              </a:rPr>
              <a:t>c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CharThread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E6"/>
                </a:solidFill>
              </a:rPr>
              <a:t>char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aChar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9900"/>
                </a:solidFill>
              </a:rPr>
              <a:t>c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aChar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run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while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 err="1">
                <a:solidFill>
                  <a:srgbClr val="0000E6"/>
                </a:solidFill>
              </a:rPr>
              <a:t>true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009900"/>
                </a:solidFill>
              </a:rPr>
              <a:t>c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E6"/>
                </a:solidFill>
              </a:rPr>
              <a:t>try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00"/>
                </a:solidFill>
              </a:rPr>
              <a:t>sleep</a:t>
            </a:r>
            <a:r>
              <a:rPr lang="it-IT" dirty="0">
                <a:solidFill>
                  <a:srgbClr val="000000"/>
                </a:solidFill>
              </a:rPr>
              <a:t>(100);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} </a:t>
            </a:r>
            <a:r>
              <a:rPr lang="it-IT" dirty="0">
                <a:solidFill>
                  <a:srgbClr val="0000E6"/>
                </a:solidFill>
              </a:rPr>
              <a:t>catch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 err="1">
                <a:solidFill>
                  <a:srgbClr val="000000"/>
                </a:solidFill>
              </a:rPr>
              <a:t>InterruptedException</a:t>
            </a:r>
            <a:r>
              <a:rPr lang="it-IT" dirty="0">
                <a:solidFill>
                  <a:srgbClr val="000000"/>
                </a:solidFill>
              </a:rPr>
              <a:t> e)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Interrupted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644008" y="953644"/>
            <a:ext cx="4059113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TestThreads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CharThread</a:t>
            </a:r>
            <a:r>
              <a:rPr lang="it-IT" dirty="0">
                <a:solidFill>
                  <a:srgbClr val="000000"/>
                </a:solidFill>
              </a:rPr>
              <a:t> t1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CharThread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'a'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00"/>
                </a:solidFill>
              </a:rPr>
              <a:t>CharThread</a:t>
            </a:r>
            <a:r>
              <a:rPr lang="it-IT" dirty="0">
                <a:solidFill>
                  <a:srgbClr val="000000"/>
                </a:solidFill>
              </a:rPr>
              <a:t> t2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CharThread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'b'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t1.start();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t2.start();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963564" y="3991617"/>
            <a:ext cx="3420000" cy="15188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>
              <a:defRPr lang="it-IT"/>
            </a:defPPr>
            <a:lvl1pPr defTabSz="457200" hangingPunct="0">
              <a:defRPr sz="1600">
                <a:solidFill>
                  <a:prstClr val="black"/>
                </a:solidFill>
                <a:latin typeface="Courier New" pitchFamily="49" charset="0"/>
                <a:ea typeface="Courier" pitchFamily="49"/>
                <a:cs typeface="Courier New" pitchFamily="49" charset="0"/>
              </a:defRPr>
            </a:lvl1pPr>
          </a:lstStyle>
          <a:p>
            <a:r>
              <a:rPr lang="en-US" dirty="0"/>
              <a:t>$ java </a:t>
            </a:r>
            <a:r>
              <a:rPr lang="en-US" dirty="0" err="1"/>
              <a:t>TestThreads</a:t>
            </a:r>
            <a:endParaRPr lang="en-US" dirty="0"/>
          </a:p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150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Runnable interface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296863" y="953644"/>
            <a:ext cx="4059113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CharThread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implements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Runnable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E6"/>
                </a:solidFill>
              </a:rPr>
              <a:t>char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9900"/>
                </a:solidFill>
              </a:rPr>
              <a:t>c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CharThread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E6"/>
                </a:solidFill>
              </a:rPr>
              <a:t>char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aChar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9900"/>
                </a:solidFill>
              </a:rPr>
              <a:t>c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0000"/>
                </a:solidFill>
              </a:rPr>
              <a:t>aChar</a:t>
            </a:r>
            <a:r>
              <a:rPr lang="it-IT" dirty="0">
                <a:solidFill>
                  <a:srgbClr val="000000"/>
                </a:solidFill>
              </a:rPr>
              <a:t>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run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while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 err="1">
                <a:solidFill>
                  <a:srgbClr val="0000E6"/>
                </a:solidFill>
              </a:rPr>
              <a:t>true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009900"/>
                </a:solidFill>
              </a:rPr>
              <a:t>c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E6"/>
                </a:solidFill>
              </a:rPr>
              <a:t>try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00"/>
                </a:solidFill>
              </a:rPr>
              <a:t>Thread.sleep</a:t>
            </a:r>
            <a:r>
              <a:rPr lang="it-IT" dirty="0">
                <a:solidFill>
                  <a:srgbClr val="000000"/>
                </a:solidFill>
              </a:rPr>
              <a:t>(100);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} </a:t>
            </a:r>
            <a:r>
              <a:rPr lang="it-IT" dirty="0">
                <a:solidFill>
                  <a:srgbClr val="0000E6"/>
                </a:solidFill>
              </a:rPr>
              <a:t>catch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 err="1">
                <a:solidFill>
                  <a:srgbClr val="000000"/>
                </a:solidFill>
              </a:rPr>
              <a:t>InterruptedException</a:t>
            </a:r>
            <a:r>
              <a:rPr lang="it-IT" dirty="0">
                <a:solidFill>
                  <a:srgbClr val="000000"/>
                </a:solidFill>
              </a:rPr>
              <a:t> e)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 err="1">
                <a:solidFill>
                  <a:srgbClr val="CE7B00"/>
                </a:solidFill>
              </a:rPr>
              <a:t>Interrupted</a:t>
            </a:r>
            <a:r>
              <a:rPr lang="it-IT" dirty="0">
                <a:solidFill>
                  <a:srgbClr val="CE7B00"/>
                </a:solidFill>
              </a:rPr>
              <a:t>"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5152109" y="2348880"/>
            <a:ext cx="316835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Now the class can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extend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other classes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5292080" y="4077072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Note that sleep is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not inherited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any more!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213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296863" y="953644"/>
            <a:ext cx="4347145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ProducerConsumer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main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String</a:t>
            </a:r>
            <a:r>
              <a:rPr lang="it-IT" dirty="0">
                <a:solidFill>
                  <a:srgbClr val="000000"/>
                </a:solidFill>
              </a:rPr>
              <a:t>[] </a:t>
            </a:r>
            <a:r>
              <a:rPr lang="it-IT" dirty="0" err="1">
                <a:solidFill>
                  <a:srgbClr val="000000"/>
                </a:solidFill>
              </a:rPr>
              <a:t>args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Buffer </a:t>
            </a:r>
            <a:r>
              <a:rPr lang="it-IT" dirty="0" err="1">
                <a:solidFill>
                  <a:srgbClr val="000000"/>
                </a:solidFill>
              </a:rPr>
              <a:t>buffer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Buffer(10);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Producer </a:t>
            </a:r>
            <a:r>
              <a:rPr lang="it-IT" dirty="0" err="1">
                <a:solidFill>
                  <a:srgbClr val="000000"/>
                </a:solidFill>
              </a:rPr>
              <a:t>prod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Producer(buffer);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Consumer </a:t>
            </a:r>
            <a:r>
              <a:rPr lang="it-IT" dirty="0" err="1">
                <a:solidFill>
                  <a:srgbClr val="000000"/>
                </a:solidFill>
              </a:rPr>
              <a:t>cons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>
                <a:solidFill>
                  <a:srgbClr val="0000E6"/>
                </a:solidFill>
              </a:rPr>
              <a:t>new</a:t>
            </a:r>
            <a:r>
              <a:rPr lang="it-IT" dirty="0">
                <a:solidFill>
                  <a:srgbClr val="000000"/>
                </a:solidFill>
              </a:rPr>
              <a:t> Consumer(buffer);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prod.start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 err="1">
                <a:solidFill>
                  <a:srgbClr val="000000"/>
                </a:solidFill>
              </a:rPr>
              <a:t>cons.start</a:t>
            </a:r>
            <a:r>
              <a:rPr lang="it-IT" dirty="0">
                <a:solidFill>
                  <a:srgbClr val="000000"/>
                </a:solidFill>
              </a:rPr>
              <a:t>();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683568" y="5269850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producer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6372200" y="5269850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consumer</a:t>
            </a:r>
          </a:p>
        </p:txBody>
      </p:sp>
      <p:grpSp>
        <p:nvGrpSpPr>
          <p:cNvPr id="18" name="Gruppo 17"/>
          <p:cNvGrpSpPr/>
          <p:nvPr/>
        </p:nvGrpSpPr>
        <p:grpSpPr>
          <a:xfrm>
            <a:off x="3770252" y="5269850"/>
            <a:ext cx="1708506" cy="425884"/>
            <a:chOff x="4067944" y="5589240"/>
            <a:chExt cx="1708506" cy="425884"/>
          </a:xfrm>
        </p:grpSpPr>
        <p:sp>
          <p:nvSpPr>
            <p:cNvPr id="19" name="Rettangolo 18"/>
            <p:cNvSpPr/>
            <p:nvPr/>
          </p:nvSpPr>
          <p:spPr>
            <a:xfrm>
              <a:off x="4067944" y="5589240"/>
              <a:ext cx="576063" cy="4258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20" name="Rettangolo 19"/>
            <p:cNvSpPr/>
            <p:nvPr/>
          </p:nvSpPr>
          <p:spPr>
            <a:xfrm>
              <a:off x="4646741" y="5589240"/>
              <a:ext cx="576063" cy="4258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5200387" y="5589240"/>
              <a:ext cx="576063" cy="4258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5" name="Connettore 2 4"/>
          <p:cNvCxnSpPr>
            <a:stCxn id="16" idx="3"/>
            <a:endCxn id="19" idx="1"/>
          </p:cNvCxnSpPr>
          <p:nvPr/>
        </p:nvCxnSpPr>
        <p:spPr>
          <a:xfrm>
            <a:off x="2627783" y="5482792"/>
            <a:ext cx="11424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>
            <a:stCxn id="21" idx="3"/>
            <a:endCxn id="17" idx="1"/>
          </p:cNvCxnSpPr>
          <p:nvPr/>
        </p:nvCxnSpPr>
        <p:spPr>
          <a:xfrm>
            <a:off x="5478758" y="5482792"/>
            <a:ext cx="8934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4265539" y="584591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buffer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5190726" y="953644"/>
            <a:ext cx="316835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producer and the consumer are implemented with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threads</a:t>
            </a:r>
            <a:endParaRPr lang="it-IT" sz="2200" dirty="0">
              <a:solidFill>
                <a:srgbClr val="E37624"/>
              </a:solidFill>
              <a:latin typeface="Helvetica Light"/>
              <a:cs typeface="Helvetica Light"/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5343126" y="3123468"/>
            <a:ext cx="316835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The buffer is </a:t>
            </a:r>
            <a:r>
              <a:rPr lang="en-US" sz="2200" dirty="0">
                <a:solidFill>
                  <a:srgbClr val="E37624"/>
                </a:solidFill>
                <a:latin typeface="Helvetica Light"/>
                <a:cs typeface="Helvetica Light"/>
              </a:rPr>
              <a:t>shared</a:t>
            </a:r>
            <a:r>
              <a:rPr lang="en-US" sz="2100" dirty="0">
                <a:solidFill>
                  <a:srgbClr val="194F7A"/>
                </a:solidFill>
                <a:latin typeface="Helvetica Light"/>
                <a:cs typeface="Helvetica Light"/>
              </a:rPr>
              <a:t> between the two threads</a:t>
            </a:r>
            <a:endParaRPr lang="it-IT" sz="2100" dirty="0">
              <a:solidFill>
                <a:srgbClr val="194F7A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5278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the producer and consumer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296863" y="836712"/>
            <a:ext cx="3843089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Producer </a:t>
            </a:r>
            <a:r>
              <a:rPr lang="it-IT" dirty="0" err="1">
                <a:solidFill>
                  <a:srgbClr val="0000E6"/>
                </a:solidFill>
              </a:rPr>
              <a:t>extends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Thread</a:t>
            </a:r>
            <a:r>
              <a:rPr lang="it-IT" dirty="0">
                <a:solidFill>
                  <a:srgbClr val="000000"/>
                </a:solidFill>
              </a:rPr>
              <a:t> {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Buffer </a:t>
            </a:r>
            <a:r>
              <a:rPr lang="it-IT" dirty="0" err="1">
                <a:solidFill>
                  <a:srgbClr val="009900"/>
                </a:solidFill>
              </a:rPr>
              <a:t>buffer</a:t>
            </a:r>
            <a:r>
              <a:rPr lang="it-IT" dirty="0">
                <a:solidFill>
                  <a:srgbClr val="000000"/>
                </a:solidFill>
              </a:rPr>
              <a:t>;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Producer(Buffer b)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9900"/>
                </a:solidFill>
              </a:rPr>
              <a:t>buffer</a:t>
            </a:r>
            <a:r>
              <a:rPr lang="it-IT" dirty="0">
                <a:solidFill>
                  <a:srgbClr val="000000"/>
                </a:solidFill>
              </a:rPr>
              <a:t> = b;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run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00E6"/>
                </a:solidFill>
              </a:rPr>
              <a:t>double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value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>
                <a:solidFill>
                  <a:srgbClr val="000000"/>
                </a:solidFill>
              </a:rPr>
              <a:t>0.0;</a:t>
            </a:r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while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 err="1">
                <a:solidFill>
                  <a:srgbClr val="0000E6"/>
                </a:solidFill>
              </a:rPr>
              <a:t>true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9900"/>
                </a:solidFill>
              </a:rPr>
              <a:t>buffer</a:t>
            </a:r>
            <a:r>
              <a:rPr lang="it-IT" dirty="0" err="1">
                <a:solidFill>
                  <a:srgbClr val="000000"/>
                </a:solidFill>
              </a:rPr>
              <a:t>.insert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value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value</a:t>
            </a:r>
            <a:r>
              <a:rPr lang="it-IT" dirty="0">
                <a:solidFill>
                  <a:srgbClr val="000000"/>
                </a:solidFill>
              </a:rPr>
              <a:t> += 0.1;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427984" y="836712"/>
            <a:ext cx="3843089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hangingPunct="0"/>
            <a:r>
              <a:rPr lang="it-IT" dirty="0" err="1">
                <a:solidFill>
                  <a:srgbClr val="0000E6"/>
                </a:solidFill>
              </a:rPr>
              <a:t>class</a:t>
            </a:r>
            <a:r>
              <a:rPr lang="it-IT" dirty="0">
                <a:solidFill>
                  <a:srgbClr val="000000"/>
                </a:solidFill>
              </a:rPr>
              <a:t> Consumer </a:t>
            </a:r>
            <a:r>
              <a:rPr lang="it-IT" dirty="0" err="1">
                <a:solidFill>
                  <a:srgbClr val="0000E6"/>
                </a:solidFill>
              </a:rPr>
              <a:t>extends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Thread</a:t>
            </a:r>
            <a:r>
              <a:rPr lang="it-IT" dirty="0">
                <a:solidFill>
                  <a:srgbClr val="000000"/>
                </a:solidFill>
              </a:rPr>
              <a:t>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>Buffer </a:t>
            </a:r>
            <a:r>
              <a:rPr lang="it-IT" dirty="0" err="1">
                <a:solidFill>
                  <a:srgbClr val="009900"/>
                </a:solidFill>
              </a:rPr>
              <a:t>buffer</a:t>
            </a:r>
            <a:r>
              <a:rPr lang="it-IT" dirty="0">
                <a:solidFill>
                  <a:srgbClr val="000000"/>
                </a:solidFill>
              </a:rPr>
              <a:t>;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Consumer(Buffer b)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>
                <a:solidFill>
                  <a:srgbClr val="009900"/>
                </a:solidFill>
              </a:rPr>
              <a:t>buffer</a:t>
            </a:r>
            <a:r>
              <a:rPr lang="it-IT" dirty="0">
                <a:solidFill>
                  <a:srgbClr val="000000"/>
                </a:solidFill>
              </a:rPr>
              <a:t> = b;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</a:p>
          <a:p>
            <a:pPr defTabSz="457200" hangingPunct="0"/>
            <a:r>
              <a:rPr lang="it-IT" dirty="0">
                <a:solidFill>
                  <a:srgbClr val="000000"/>
                </a:solidFill>
              </a:rPr>
              <a:t/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</a:t>
            </a:r>
            <a:r>
              <a:rPr lang="it-IT" dirty="0">
                <a:solidFill>
                  <a:srgbClr val="0000E6"/>
                </a:solidFill>
              </a:rPr>
              <a:t>public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E6"/>
                </a:solidFill>
              </a:rPr>
              <a:t>void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run</a:t>
            </a:r>
            <a:r>
              <a:rPr lang="it-IT" dirty="0">
                <a:solidFill>
                  <a:srgbClr val="000000"/>
                </a:solidFill>
              </a:rPr>
              <a:t>()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</a:t>
            </a:r>
            <a:r>
              <a:rPr lang="it-IT" dirty="0" err="1">
                <a:solidFill>
                  <a:srgbClr val="0000E6"/>
                </a:solidFill>
              </a:rPr>
              <a:t>while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E6"/>
                </a:solidFill>
              </a:rPr>
              <a:t>true</a:t>
            </a:r>
            <a:r>
              <a:rPr lang="it-IT" dirty="0">
                <a:solidFill>
                  <a:srgbClr val="000000"/>
                </a:solidFill>
              </a:rPr>
              <a:t>) {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E6"/>
                </a:solidFill>
              </a:rPr>
              <a:t>char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element</a:t>
            </a:r>
            <a:r>
              <a:rPr lang="it-IT" dirty="0">
                <a:solidFill>
                  <a:srgbClr val="000000"/>
                </a:solidFill>
              </a:rPr>
              <a:t> = </a:t>
            </a:r>
            <a:r>
              <a:rPr lang="it-IT" dirty="0" err="1">
                <a:solidFill>
                  <a:srgbClr val="009900"/>
                </a:solidFill>
              </a:rPr>
              <a:t>buffer</a:t>
            </a:r>
            <a:r>
              <a:rPr lang="it-IT" dirty="0" err="1">
                <a:solidFill>
                  <a:srgbClr val="000000"/>
                </a:solidFill>
              </a:rPr>
              <a:t>.delete</a:t>
            </a:r>
            <a:r>
              <a:rPr lang="it-IT" dirty="0">
                <a:solidFill>
                  <a:srgbClr val="000000"/>
                </a:solidFill>
              </a:rPr>
              <a:t>()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  </a:t>
            </a:r>
            <a:r>
              <a:rPr lang="it-IT" dirty="0" err="1">
                <a:solidFill>
                  <a:srgbClr val="000000"/>
                </a:solidFill>
              </a:rPr>
              <a:t>System.</a:t>
            </a:r>
            <a:r>
              <a:rPr lang="it-IT" dirty="0" err="1">
                <a:solidFill>
                  <a:srgbClr val="009900"/>
                </a:solidFill>
              </a:rPr>
              <a:t>out</a:t>
            </a:r>
            <a:r>
              <a:rPr lang="it-IT" dirty="0" err="1">
                <a:solidFill>
                  <a:srgbClr val="000000"/>
                </a:solidFill>
              </a:rPr>
              <a:t>.println</a:t>
            </a:r>
            <a:r>
              <a:rPr lang="it-IT" dirty="0">
                <a:solidFill>
                  <a:srgbClr val="000000"/>
                </a:solidFill>
              </a:rPr>
              <a:t>(</a:t>
            </a:r>
            <a:r>
              <a:rPr lang="it-IT" dirty="0" err="1">
                <a:solidFill>
                  <a:srgbClr val="000000"/>
                </a:solidFill>
              </a:rPr>
              <a:t>element</a:t>
            </a:r>
            <a:r>
              <a:rPr lang="it-IT" dirty="0">
                <a:solidFill>
                  <a:srgbClr val="000000"/>
                </a:solidFill>
              </a:rPr>
              <a:t>);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  }</a:t>
            </a:r>
            <a:br>
              <a:rPr lang="it-IT" dirty="0">
                <a:solidFill>
                  <a:srgbClr val="000000"/>
                </a:solidFill>
              </a:rPr>
            </a:br>
            <a:r>
              <a:rPr lang="it-IT" dirty="0">
                <a:solidFill>
                  <a:srgbClr val="000000"/>
                </a:solidFill>
              </a:rPr>
              <a:t>}</a:t>
            </a:r>
          </a:p>
          <a:p>
            <a:pPr defTabSz="457200" hangingPunct="0"/>
            <a:endParaRPr lang="en-US" dirty="0">
              <a:solidFill>
                <a:prstClr val="black"/>
              </a:solidFill>
              <a:latin typeface="Courier" pitchFamily="49"/>
              <a:ea typeface="Courier" pitchFamily="49"/>
              <a:cs typeface="Courier" pitchFamily="49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83567" y="5604696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producer</a:t>
            </a:r>
          </a:p>
        </p:txBody>
      </p:sp>
      <p:sp>
        <p:nvSpPr>
          <p:cNvPr id="7" name="Rettangolo 6"/>
          <p:cNvSpPr/>
          <p:nvPr/>
        </p:nvSpPr>
        <p:spPr>
          <a:xfrm>
            <a:off x="6372199" y="5604696"/>
            <a:ext cx="1944215" cy="42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it-IT" dirty="0">
                <a:solidFill>
                  <a:prstClr val="black"/>
                </a:solidFill>
              </a:rPr>
              <a:t>consumer</a:t>
            </a:r>
          </a:p>
        </p:txBody>
      </p:sp>
      <p:grpSp>
        <p:nvGrpSpPr>
          <p:cNvPr id="8" name="Gruppo 7"/>
          <p:cNvGrpSpPr/>
          <p:nvPr/>
        </p:nvGrpSpPr>
        <p:grpSpPr>
          <a:xfrm>
            <a:off x="3770251" y="5604696"/>
            <a:ext cx="1708506" cy="425884"/>
            <a:chOff x="4067944" y="5589240"/>
            <a:chExt cx="1708506" cy="425884"/>
          </a:xfrm>
        </p:grpSpPr>
        <p:sp>
          <p:nvSpPr>
            <p:cNvPr id="9" name="Rettangolo 8"/>
            <p:cNvSpPr/>
            <p:nvPr/>
          </p:nvSpPr>
          <p:spPr>
            <a:xfrm>
              <a:off x="4067944" y="5589240"/>
              <a:ext cx="576063" cy="4258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4646741" y="5589240"/>
              <a:ext cx="576063" cy="4258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5200387" y="5589240"/>
              <a:ext cx="576063" cy="4258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it-IT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2" name="Connettore 2 11"/>
          <p:cNvCxnSpPr>
            <a:stCxn id="6" idx="3"/>
            <a:endCxn id="9" idx="1"/>
          </p:cNvCxnSpPr>
          <p:nvPr/>
        </p:nvCxnSpPr>
        <p:spPr>
          <a:xfrm>
            <a:off x="2627782" y="5817638"/>
            <a:ext cx="11424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11" idx="3"/>
            <a:endCxn id="7" idx="1"/>
          </p:cNvCxnSpPr>
          <p:nvPr/>
        </p:nvCxnSpPr>
        <p:spPr>
          <a:xfrm>
            <a:off x="5478757" y="5817638"/>
            <a:ext cx="8934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4265538" y="618076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28331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ateESTEC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3721</Words>
  <Application>Microsoft Office PowerPoint</Application>
  <PresentationFormat>Presentazione su schermo (4:3)</PresentationFormat>
  <Paragraphs>877</Paragraphs>
  <Slides>120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120</vt:i4>
      </vt:variant>
    </vt:vector>
  </HeadingPairs>
  <TitlesOfParts>
    <vt:vector size="122" baseType="lpstr">
      <vt:lpstr>Tema di Office</vt:lpstr>
      <vt:lpstr>TempateESTECO</vt:lpstr>
      <vt:lpstr>Java for Android Applications Development  Carlos Kavka ESTECO SpA Area Science Park, Trieste, Italy</vt:lpstr>
      <vt:lpstr>Objectives</vt:lpstr>
      <vt:lpstr>Java for Android Applications Development</vt:lpstr>
      <vt:lpstr>A bit of history</vt:lpstr>
      <vt:lpstr>Java platform</vt:lpstr>
      <vt:lpstr>Java for Android</vt:lpstr>
      <vt:lpstr>A first example</vt:lpstr>
      <vt:lpstr>Basic types</vt:lpstr>
      <vt:lpstr>Variables and constants definition</vt:lpstr>
      <vt:lpstr>Strings</vt:lpstr>
      <vt:lpstr>Arithmetic expressions</vt:lpstr>
      <vt:lpstr>Example with arithmetic operators</vt:lpstr>
      <vt:lpstr>Relational expressions</vt:lpstr>
      <vt:lpstr>Example with relational operators</vt:lpstr>
      <vt:lpstr>Bit level expressions</vt:lpstr>
      <vt:lpstr>Example with bit-level operators</vt:lpstr>
      <vt:lpstr>Logical expressions</vt:lpstr>
      <vt:lpstr>Example with logical operators</vt:lpstr>
      <vt:lpstr>Casting</vt:lpstr>
      <vt:lpstr>Control structures: if</vt:lpstr>
      <vt:lpstr>Control structures: while</vt:lpstr>
      <vt:lpstr>Control structures: for</vt:lpstr>
      <vt:lpstr>Control structures: break/continue</vt:lpstr>
      <vt:lpstr>Control structures: switch</vt:lpstr>
      <vt:lpstr>Arrays</vt:lpstr>
      <vt:lpstr>Arrays</vt:lpstr>
      <vt:lpstr>Arrays</vt:lpstr>
      <vt:lpstr>Java for Android Applications Development</vt:lpstr>
      <vt:lpstr>Classes</vt:lpstr>
      <vt:lpstr>Classes</vt:lpstr>
      <vt:lpstr>Classes</vt:lpstr>
      <vt:lpstr>Constructors</vt:lpstr>
      <vt:lpstr>Constructors</vt:lpstr>
      <vt:lpstr>Multiple constructors</vt:lpstr>
      <vt:lpstr>Methods</vt:lpstr>
      <vt:lpstr>Methods</vt:lpstr>
      <vt:lpstr>Equality and equivalence</vt:lpstr>
      <vt:lpstr>Equality and equivalence</vt:lpstr>
      <vt:lpstr>Static instance variables</vt:lpstr>
      <vt:lpstr>Static instance variables</vt:lpstr>
      <vt:lpstr>Static methods</vt:lpstr>
      <vt:lpstr>Static methods</vt:lpstr>
      <vt:lpstr>Instance variables initialization</vt:lpstr>
      <vt:lpstr>Instance variables initialization</vt:lpstr>
      <vt:lpstr>The “this” keyword</vt:lpstr>
      <vt:lpstr>The “this” keyword</vt:lpstr>
      <vt:lpstr>The “this” keyword</vt:lpstr>
      <vt:lpstr>A complete example</vt:lpstr>
      <vt:lpstr>A complete example</vt:lpstr>
      <vt:lpstr>A complete example</vt:lpstr>
      <vt:lpstr>A complete example</vt:lpstr>
      <vt:lpstr>Type wrappers</vt:lpstr>
      <vt:lpstr>Boxing and Unboxing operations</vt:lpstr>
      <vt:lpstr>Methods with variable number of arguments</vt:lpstr>
      <vt:lpstr>Inner classes</vt:lpstr>
      <vt:lpstr>Java for Android Applications Development</vt:lpstr>
      <vt:lpstr>Inheritance</vt:lpstr>
      <vt:lpstr>Inheritance</vt:lpstr>
      <vt:lpstr>Constructors definition</vt:lpstr>
      <vt:lpstr>Constructors definition</vt:lpstr>
      <vt:lpstr>Inheritance with methods</vt:lpstr>
      <vt:lpstr>Inherited methods</vt:lpstr>
      <vt:lpstr>Overridden methods</vt:lpstr>
      <vt:lpstr>New methods definition</vt:lpstr>
      <vt:lpstr>Methods: an example</vt:lpstr>
      <vt:lpstr>InstanceOf and getClass()</vt:lpstr>
      <vt:lpstr>InstanceOf and getClass(): an example</vt:lpstr>
      <vt:lpstr>Access control</vt:lpstr>
      <vt:lpstr>Access control</vt:lpstr>
      <vt:lpstr>Final and abstract</vt:lpstr>
      <vt:lpstr>Final and abstract: an example</vt:lpstr>
      <vt:lpstr>Final and abstract: an example</vt:lpstr>
      <vt:lpstr>Final and abstract: an example</vt:lpstr>
      <vt:lpstr>Final and abstract: an example</vt:lpstr>
      <vt:lpstr>Final and abstract: an example</vt:lpstr>
      <vt:lpstr>Polymorphism</vt:lpstr>
      <vt:lpstr>Polymorphism</vt:lpstr>
      <vt:lpstr>Interfaces</vt:lpstr>
      <vt:lpstr>Interfaces</vt:lpstr>
      <vt:lpstr>Packages</vt:lpstr>
      <vt:lpstr>Packages</vt:lpstr>
      <vt:lpstr>Packages</vt:lpstr>
      <vt:lpstr>Java for Android Applications Development</vt:lpstr>
      <vt:lpstr>Exceptions</vt:lpstr>
      <vt:lpstr>Exceptions</vt:lpstr>
      <vt:lpstr>Exceptions</vt:lpstr>
      <vt:lpstr>Exceptions</vt:lpstr>
      <vt:lpstr>Streams</vt:lpstr>
      <vt:lpstr>Byte oriented streams</vt:lpstr>
      <vt:lpstr>Byte oriented streams</vt:lpstr>
      <vt:lpstr>Character oriented streams</vt:lpstr>
      <vt:lpstr>Character oriented streams</vt:lpstr>
      <vt:lpstr>Character oriented streams</vt:lpstr>
      <vt:lpstr>Java for Android Applications Development</vt:lpstr>
      <vt:lpstr>Threads</vt:lpstr>
      <vt:lpstr>Sub-classing the Thread class</vt:lpstr>
      <vt:lpstr>Runnable interface</vt:lpstr>
      <vt:lpstr>An example</vt:lpstr>
      <vt:lpstr>An example: the producer and consumer</vt:lpstr>
      <vt:lpstr>An example: the circular buffer</vt:lpstr>
      <vt:lpstr>An example: the buffer</vt:lpstr>
      <vt:lpstr>An example: problems</vt:lpstr>
      <vt:lpstr>Synchronization</vt:lpstr>
      <vt:lpstr>An example: synchronized methods</vt:lpstr>
      <vt:lpstr>An example: synchronized methods</vt:lpstr>
      <vt:lpstr>Java for Android Applications</vt:lpstr>
      <vt:lpstr>Collections Framework</vt:lpstr>
      <vt:lpstr>Interfaces</vt:lpstr>
      <vt:lpstr>Classes</vt:lpstr>
      <vt:lpstr>An example with ArrayList</vt:lpstr>
      <vt:lpstr>An example with LinkedList</vt:lpstr>
      <vt:lpstr>An example with HashMap</vt:lpstr>
      <vt:lpstr>Generics</vt:lpstr>
      <vt:lpstr>An example</vt:lpstr>
      <vt:lpstr>Bounded classes</vt:lpstr>
      <vt:lpstr>Wildcard arguments</vt:lpstr>
      <vt:lpstr>Wildcard arguments</vt:lpstr>
      <vt:lpstr>Comparator interface for Collections</vt:lpstr>
      <vt:lpstr>Comparator interface for Collections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Android Applications Development  Carlos Kavka ESTECO SpA Area Science Park, Trieste, Italy</dc:title>
  <dc:creator>Carlos Kavka</dc:creator>
  <cp:lastModifiedBy>Carlos Kavka</cp:lastModifiedBy>
  <cp:revision>28</cp:revision>
  <dcterms:created xsi:type="dcterms:W3CDTF">2012-07-21T06:06:24Z</dcterms:created>
  <dcterms:modified xsi:type="dcterms:W3CDTF">2013-08-28T14:30:10Z</dcterms:modified>
</cp:coreProperties>
</file>