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Poppins" panose="00000500000000000000" pitchFamily="2" charset="0"/>
      <p:regular r:id="rId13"/>
      <p:bold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651"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bf9430e6f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2bf9430e6f7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4.png"/><Relationship Id="rId7" Type="http://schemas.openxmlformats.org/officeDocument/2006/relationships/hyperlink" Target="http://drive.google.com/file/d/1bIuXtnK6O8A0747B0yCD1w-myv0L-Wyv/view"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drive.google.com/file/d/1TqbCkFcDkic60P4MF98omJnykUPuvNA-/view?usp=sharing" TargetMode="External"/><Relationship Id="rId5" Type="http://schemas.openxmlformats.org/officeDocument/2006/relationships/hyperlink" Target="https://langnexus.netlify.app/" TargetMode="External"/><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1C42"/>
        </a:solidFill>
        <a:effectLst/>
      </p:bgPr>
    </p:bg>
    <p:spTree>
      <p:nvGrpSpPr>
        <p:cNvPr id="1" name="Shape 83"/>
        <p:cNvGrpSpPr/>
        <p:nvPr/>
      </p:nvGrpSpPr>
      <p:grpSpPr>
        <a:xfrm>
          <a:off x="0" y="0"/>
          <a:ext cx="0" cy="0"/>
          <a:chOff x="0" y="0"/>
          <a:chExt cx="0" cy="0"/>
        </a:xfrm>
      </p:grpSpPr>
      <p:sp>
        <p:nvSpPr>
          <p:cNvPr id="84" name="Google Shape;84;p13"/>
          <p:cNvSpPr/>
          <p:nvPr/>
        </p:nvSpPr>
        <p:spPr>
          <a:xfrm>
            <a:off x="10541229" y="2324100"/>
            <a:ext cx="10946941" cy="8896877"/>
          </a:xfrm>
          <a:custGeom>
            <a:avLst/>
            <a:gdLst/>
            <a:ahLst/>
            <a:cxnLst/>
            <a:rect l="l" t="t" r="r" b="b"/>
            <a:pathLst>
              <a:path w="10946941" h="8896877" extrusionOk="0">
                <a:moveTo>
                  <a:pt x="0" y="0"/>
                </a:moveTo>
                <a:lnTo>
                  <a:pt x="10946941" y="0"/>
                </a:lnTo>
                <a:lnTo>
                  <a:pt x="10946941" y="8896877"/>
                </a:lnTo>
                <a:lnTo>
                  <a:pt x="0" y="889687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3"/>
          <p:cNvSpPr txBox="1"/>
          <p:nvPr/>
        </p:nvSpPr>
        <p:spPr>
          <a:xfrm>
            <a:off x="1085216" y="2747439"/>
            <a:ext cx="6821100" cy="1354500"/>
          </a:xfrm>
          <a:prstGeom prst="rect">
            <a:avLst/>
          </a:prstGeom>
          <a:noFill/>
          <a:ln>
            <a:noFill/>
          </a:ln>
        </p:spPr>
        <p:txBody>
          <a:bodyPr spcFirstLastPara="1" wrap="square" lIns="0" tIns="0" rIns="0" bIns="0" anchor="t" anchorCtr="0">
            <a:spAutoFit/>
          </a:bodyPr>
          <a:lstStyle/>
          <a:p>
            <a:pPr marL="0" marR="0" lvl="0" indent="0" algn="l" rtl="0">
              <a:lnSpc>
                <a:spcPct val="140004"/>
              </a:lnSpc>
              <a:spcBef>
                <a:spcPts val="0"/>
              </a:spcBef>
              <a:spcAft>
                <a:spcPts val="0"/>
              </a:spcAft>
              <a:buNone/>
            </a:pPr>
            <a:r>
              <a:rPr lang="en-US" sz="8799" b="1">
                <a:solidFill>
                  <a:srgbClr val="FFFFFF"/>
                </a:solidFill>
                <a:latin typeface="Poppins"/>
                <a:ea typeface="Poppins"/>
                <a:cs typeface="Poppins"/>
                <a:sym typeface="Poppins"/>
              </a:rPr>
              <a:t>HackTrix’24</a:t>
            </a:r>
            <a:endParaRPr/>
          </a:p>
        </p:txBody>
      </p:sp>
      <p:sp>
        <p:nvSpPr>
          <p:cNvPr id="86" name="Google Shape;86;p13"/>
          <p:cNvSpPr txBox="1"/>
          <p:nvPr/>
        </p:nvSpPr>
        <p:spPr>
          <a:xfrm>
            <a:off x="1114108" y="4552107"/>
            <a:ext cx="7017838" cy="2215991"/>
          </a:xfrm>
          <a:prstGeom prst="rect">
            <a:avLst/>
          </a:prstGeom>
          <a:noFill/>
          <a:ln>
            <a:noFill/>
          </a:ln>
        </p:spPr>
        <p:txBody>
          <a:bodyPr spcFirstLastPara="1" wrap="square" lIns="0" tIns="0" rIns="0" bIns="0" anchor="t" anchorCtr="0">
            <a:spAutoFit/>
          </a:bodyPr>
          <a:lstStyle/>
          <a:p>
            <a:pPr marL="0" marR="0" lvl="0" indent="0" rtl="0">
              <a:lnSpc>
                <a:spcPct val="120000"/>
              </a:lnSpc>
              <a:spcBef>
                <a:spcPts val="0"/>
              </a:spcBef>
              <a:spcAft>
                <a:spcPts val="0"/>
              </a:spcAft>
              <a:buNone/>
            </a:pPr>
            <a:r>
              <a:rPr lang="en-US" sz="2400" dirty="0">
                <a:solidFill>
                  <a:srgbClr val="FFFFFF"/>
                </a:solidFill>
                <a:latin typeface="Poppins"/>
                <a:ea typeface="Poppins"/>
                <a:cs typeface="Poppins"/>
                <a:sym typeface="Poppins"/>
              </a:rPr>
              <a:t>Team Name: Binary Bandits</a:t>
            </a:r>
            <a:endParaRPr dirty="0"/>
          </a:p>
          <a:p>
            <a:pPr marL="0" marR="0" lvl="0" indent="0" rtl="0">
              <a:lnSpc>
                <a:spcPct val="120000"/>
              </a:lnSpc>
              <a:spcBef>
                <a:spcPts val="0"/>
              </a:spcBef>
              <a:spcAft>
                <a:spcPts val="0"/>
              </a:spcAft>
              <a:buNone/>
            </a:pPr>
            <a:r>
              <a:rPr lang="en-US" sz="2400" dirty="0">
                <a:solidFill>
                  <a:srgbClr val="FFFFFF"/>
                </a:solidFill>
                <a:latin typeface="Poppins"/>
                <a:ea typeface="Poppins"/>
                <a:cs typeface="Poppins"/>
                <a:sym typeface="Poppins"/>
              </a:rPr>
              <a:t>Members Name: </a:t>
            </a:r>
            <a:r>
              <a:rPr lang="en-US" sz="2400" dirty="0" err="1">
                <a:solidFill>
                  <a:srgbClr val="FFFFFF"/>
                </a:solidFill>
                <a:latin typeface="Poppins"/>
                <a:ea typeface="Poppins"/>
                <a:cs typeface="Poppins"/>
                <a:sym typeface="Poppins"/>
              </a:rPr>
              <a:t>Shaurya</a:t>
            </a:r>
            <a:r>
              <a:rPr lang="en-US" sz="2400" dirty="0">
                <a:solidFill>
                  <a:srgbClr val="FFFFFF"/>
                </a:solidFill>
                <a:latin typeface="Poppins"/>
                <a:ea typeface="Poppins"/>
                <a:cs typeface="Poppins"/>
                <a:sym typeface="Poppins"/>
              </a:rPr>
              <a:t> Singh </a:t>
            </a:r>
            <a:r>
              <a:rPr lang="en-US" sz="2400" dirty="0" err="1">
                <a:solidFill>
                  <a:srgbClr val="FFFFFF"/>
                </a:solidFill>
                <a:latin typeface="Poppins"/>
                <a:ea typeface="Poppins"/>
                <a:cs typeface="Poppins"/>
                <a:sym typeface="Poppins"/>
              </a:rPr>
              <a:t>Srinet</a:t>
            </a:r>
            <a:endParaRPr sz="2400" dirty="0">
              <a:solidFill>
                <a:srgbClr val="FFFFFF"/>
              </a:solidFill>
              <a:latin typeface="Poppins"/>
              <a:ea typeface="Poppins"/>
              <a:cs typeface="Poppins"/>
              <a:sym typeface="Poppins"/>
            </a:endParaRPr>
          </a:p>
          <a:p>
            <a:pPr marL="0" marR="0" lvl="0" indent="0" rtl="0">
              <a:lnSpc>
                <a:spcPct val="120000"/>
              </a:lnSpc>
              <a:spcBef>
                <a:spcPts val="0"/>
              </a:spcBef>
              <a:spcAft>
                <a:spcPts val="0"/>
              </a:spcAft>
              <a:buNone/>
            </a:pPr>
            <a:r>
              <a:rPr lang="en-US" sz="2400" dirty="0">
                <a:solidFill>
                  <a:srgbClr val="FFFFFF"/>
                </a:solidFill>
                <a:latin typeface="Poppins"/>
                <a:ea typeface="Poppins"/>
                <a:cs typeface="Poppins"/>
                <a:sym typeface="Poppins"/>
              </a:rPr>
              <a:t>		         </a:t>
            </a:r>
            <a:r>
              <a:rPr lang="en-US" sz="2400" dirty="0" err="1">
                <a:solidFill>
                  <a:srgbClr val="FFFFFF"/>
                </a:solidFill>
                <a:latin typeface="Poppins"/>
                <a:ea typeface="Poppins"/>
                <a:cs typeface="Poppins"/>
                <a:sym typeface="Poppins"/>
              </a:rPr>
              <a:t>Shounak</a:t>
            </a:r>
            <a:r>
              <a:rPr lang="en-US" sz="2400" dirty="0">
                <a:solidFill>
                  <a:srgbClr val="FFFFFF"/>
                </a:solidFill>
                <a:latin typeface="Poppins"/>
                <a:ea typeface="Poppins"/>
                <a:cs typeface="Poppins"/>
                <a:sym typeface="Poppins"/>
              </a:rPr>
              <a:t> Chandra</a:t>
            </a:r>
            <a:endParaRPr sz="2400" dirty="0">
              <a:solidFill>
                <a:srgbClr val="FFFFFF"/>
              </a:solidFill>
              <a:latin typeface="Poppins"/>
              <a:ea typeface="Poppins"/>
              <a:cs typeface="Poppins"/>
              <a:sym typeface="Poppins"/>
            </a:endParaRPr>
          </a:p>
          <a:p>
            <a:pPr marL="0" marR="0" lvl="0" indent="0" rtl="0">
              <a:lnSpc>
                <a:spcPct val="120000"/>
              </a:lnSpc>
              <a:spcBef>
                <a:spcPts val="0"/>
              </a:spcBef>
              <a:spcAft>
                <a:spcPts val="0"/>
              </a:spcAft>
              <a:buNone/>
            </a:pPr>
            <a:r>
              <a:rPr lang="en-US" sz="2400" dirty="0">
                <a:solidFill>
                  <a:srgbClr val="FFFFFF"/>
                </a:solidFill>
                <a:latin typeface="Poppins"/>
                <a:ea typeface="Poppins"/>
                <a:cs typeface="Poppins"/>
                <a:sym typeface="Poppins"/>
              </a:rPr>
              <a:t>		         Parth Galhotra</a:t>
            </a:r>
            <a:endParaRPr sz="2400" dirty="0">
              <a:solidFill>
                <a:srgbClr val="FFFFFF"/>
              </a:solidFill>
              <a:latin typeface="Poppins"/>
              <a:ea typeface="Poppins"/>
              <a:cs typeface="Poppins"/>
              <a:sym typeface="Poppins"/>
            </a:endParaRPr>
          </a:p>
          <a:p>
            <a:pPr marL="0" marR="0" lvl="0" indent="0" rtl="0">
              <a:lnSpc>
                <a:spcPct val="120000"/>
              </a:lnSpc>
              <a:spcBef>
                <a:spcPts val="0"/>
              </a:spcBef>
              <a:spcAft>
                <a:spcPts val="0"/>
              </a:spcAft>
              <a:buNone/>
            </a:pPr>
            <a:r>
              <a:rPr lang="en-US" sz="2400" dirty="0">
                <a:solidFill>
                  <a:srgbClr val="FFFFFF"/>
                </a:solidFill>
                <a:latin typeface="Poppins"/>
                <a:ea typeface="Poppins"/>
                <a:cs typeface="Poppins"/>
                <a:sym typeface="Poppins"/>
              </a:rPr>
              <a:t>		         Charvi Jain</a:t>
            </a:r>
            <a:endParaRPr sz="2400" dirty="0">
              <a:solidFill>
                <a:srgbClr val="FFFFFF"/>
              </a:solidFill>
              <a:latin typeface="Poppins"/>
              <a:ea typeface="Poppins"/>
              <a:cs typeface="Poppins"/>
              <a:sym typeface="Poppins"/>
            </a:endParaRPr>
          </a:p>
        </p:txBody>
      </p:sp>
      <p:grpSp>
        <p:nvGrpSpPr>
          <p:cNvPr id="87" name="Google Shape;87;p13"/>
          <p:cNvGrpSpPr/>
          <p:nvPr/>
        </p:nvGrpSpPr>
        <p:grpSpPr>
          <a:xfrm>
            <a:off x="0" y="9781276"/>
            <a:ext cx="9144000" cy="505724"/>
            <a:chOff x="0" y="-57150"/>
            <a:chExt cx="2408296" cy="133195"/>
          </a:xfrm>
        </p:grpSpPr>
        <p:sp>
          <p:nvSpPr>
            <p:cNvPr id="88" name="Google Shape;88;p13"/>
            <p:cNvSpPr/>
            <p:nvPr/>
          </p:nvSpPr>
          <p:spPr>
            <a:xfrm>
              <a:off x="0" y="0"/>
              <a:ext cx="2408296" cy="76045"/>
            </a:xfrm>
            <a:custGeom>
              <a:avLst/>
              <a:gdLst/>
              <a:ahLst/>
              <a:cxnLst/>
              <a:rect l="l" t="t" r="r" b="b"/>
              <a:pathLst>
                <a:path w="2408296" h="76045" extrusionOk="0">
                  <a:moveTo>
                    <a:pt x="0" y="0"/>
                  </a:moveTo>
                  <a:lnTo>
                    <a:pt x="2408296" y="0"/>
                  </a:lnTo>
                  <a:lnTo>
                    <a:pt x="2408296" y="76045"/>
                  </a:lnTo>
                  <a:lnTo>
                    <a:pt x="0" y="7604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3"/>
            <p:cNvSpPr txBox="1"/>
            <p:nvPr/>
          </p:nvSpPr>
          <p:spPr>
            <a:xfrm>
              <a:off x="0" y="-57150"/>
              <a:ext cx="2408296" cy="133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pic>
        <p:nvPicPr>
          <p:cNvPr id="90" name="Google Shape;90;p13" descr="A black and white logo&#10;&#10;Description automatically generated"/>
          <p:cNvPicPr preferRelativeResize="0"/>
          <p:nvPr/>
        </p:nvPicPr>
        <p:blipFill rotWithShape="1">
          <a:blip r:embed="rId4">
            <a:alphaModFix/>
          </a:blip>
          <a:srcRect/>
          <a:stretch/>
        </p:blipFill>
        <p:spPr>
          <a:xfrm>
            <a:off x="14401800" y="338716"/>
            <a:ext cx="3225800" cy="1333500"/>
          </a:xfrm>
          <a:prstGeom prst="rect">
            <a:avLst/>
          </a:prstGeom>
          <a:noFill/>
          <a:ln>
            <a:noFill/>
          </a:ln>
        </p:spPr>
      </p:pic>
      <p:pic>
        <p:nvPicPr>
          <p:cNvPr id="91" name="Google Shape;91;p13" descr="A white text on a black background&#10;&#10;Description automatically generated"/>
          <p:cNvPicPr preferRelativeResize="0"/>
          <p:nvPr/>
        </p:nvPicPr>
        <p:blipFill rotWithShape="1">
          <a:blip r:embed="rId5">
            <a:alphaModFix/>
          </a:blip>
          <a:srcRect/>
          <a:stretch/>
        </p:blipFill>
        <p:spPr>
          <a:xfrm>
            <a:off x="838200" y="592081"/>
            <a:ext cx="3277651" cy="108013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71C42"/>
        </a:solidFill>
        <a:effectLst/>
      </p:bgPr>
    </p:bg>
    <p:spTree>
      <p:nvGrpSpPr>
        <p:cNvPr id="1" name="Shape 208"/>
        <p:cNvGrpSpPr/>
        <p:nvPr/>
      </p:nvGrpSpPr>
      <p:grpSpPr>
        <a:xfrm>
          <a:off x="0" y="0"/>
          <a:ext cx="0" cy="0"/>
          <a:chOff x="0" y="0"/>
          <a:chExt cx="0" cy="0"/>
        </a:xfrm>
      </p:grpSpPr>
      <p:sp>
        <p:nvSpPr>
          <p:cNvPr id="209" name="Google Shape;209;p22"/>
          <p:cNvSpPr txBox="1"/>
          <p:nvPr/>
        </p:nvSpPr>
        <p:spPr>
          <a:xfrm>
            <a:off x="801291" y="908699"/>
            <a:ext cx="8544000" cy="861900"/>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599" b="1">
                <a:solidFill>
                  <a:srgbClr val="FFFFFF"/>
                </a:solidFill>
                <a:latin typeface="Poppins"/>
                <a:ea typeface="Poppins"/>
                <a:cs typeface="Poppins"/>
                <a:sym typeface="Poppins"/>
              </a:rPr>
              <a:t>Working Prototype</a:t>
            </a:r>
            <a:endParaRPr/>
          </a:p>
        </p:txBody>
      </p:sp>
      <p:cxnSp>
        <p:nvCxnSpPr>
          <p:cNvPr id="210" name="Google Shape;210;p22"/>
          <p:cNvCxnSpPr/>
          <p:nvPr/>
        </p:nvCxnSpPr>
        <p:spPr>
          <a:xfrm>
            <a:off x="1028700" y="601417"/>
            <a:ext cx="16230600" cy="0"/>
          </a:xfrm>
          <a:prstGeom prst="straightConnector1">
            <a:avLst/>
          </a:prstGeom>
          <a:noFill/>
          <a:ln w="19050" cap="flat" cmpd="sng">
            <a:solidFill>
              <a:srgbClr val="D9D9D9"/>
            </a:solidFill>
            <a:prstDash val="solid"/>
            <a:round/>
            <a:headEnd type="none" w="sm" len="sm"/>
            <a:tailEnd type="none" w="sm" len="sm"/>
          </a:ln>
        </p:spPr>
      </p:cxnSp>
      <p:sp>
        <p:nvSpPr>
          <p:cNvPr id="211" name="Google Shape;211;p22"/>
          <p:cNvSpPr/>
          <p:nvPr/>
        </p:nvSpPr>
        <p:spPr>
          <a:xfrm flipH="1">
            <a:off x="-1872417" y="1542912"/>
            <a:ext cx="9143383" cy="7431077"/>
          </a:xfrm>
          <a:custGeom>
            <a:avLst/>
            <a:gdLst/>
            <a:ahLst/>
            <a:cxnLst/>
            <a:rect l="l" t="t" r="r" b="b"/>
            <a:pathLst>
              <a:path w="9143383" h="7431077" extrusionOk="0">
                <a:moveTo>
                  <a:pt x="9143383" y="0"/>
                </a:moveTo>
                <a:lnTo>
                  <a:pt x="0" y="0"/>
                </a:lnTo>
                <a:lnTo>
                  <a:pt x="0" y="7431076"/>
                </a:lnTo>
                <a:lnTo>
                  <a:pt x="9143383" y="7431076"/>
                </a:lnTo>
                <a:lnTo>
                  <a:pt x="9143383"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12" name="Google Shape;212;p22"/>
          <p:cNvGrpSpPr/>
          <p:nvPr/>
        </p:nvGrpSpPr>
        <p:grpSpPr>
          <a:xfrm>
            <a:off x="8981917" y="9853606"/>
            <a:ext cx="9995383" cy="433394"/>
            <a:chOff x="0" y="-38100"/>
            <a:chExt cx="2632529" cy="114145"/>
          </a:xfrm>
        </p:grpSpPr>
        <p:sp>
          <p:nvSpPr>
            <p:cNvPr id="213" name="Google Shape;213;p22"/>
            <p:cNvSpPr/>
            <p:nvPr/>
          </p:nvSpPr>
          <p:spPr>
            <a:xfrm>
              <a:off x="0" y="0"/>
              <a:ext cx="2632529" cy="76045"/>
            </a:xfrm>
            <a:custGeom>
              <a:avLst/>
              <a:gdLst/>
              <a:ahLst/>
              <a:cxnLst/>
              <a:rect l="l" t="t" r="r" b="b"/>
              <a:pathLst>
                <a:path w="2632529" h="76045" extrusionOk="0">
                  <a:moveTo>
                    <a:pt x="0" y="0"/>
                  </a:moveTo>
                  <a:lnTo>
                    <a:pt x="2632529" y="0"/>
                  </a:lnTo>
                  <a:lnTo>
                    <a:pt x="2632529" y="76045"/>
                  </a:lnTo>
                  <a:lnTo>
                    <a:pt x="0" y="76045"/>
                  </a:lnTo>
                  <a:close/>
                </a:path>
              </a:pathLst>
            </a:custGeom>
            <a:solidFill>
              <a:srgbClr val="3DCA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22"/>
            <p:cNvSpPr txBox="1"/>
            <p:nvPr/>
          </p:nvSpPr>
          <p:spPr>
            <a:xfrm>
              <a:off x="0" y="-38100"/>
              <a:ext cx="2632529" cy="11414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pic>
        <p:nvPicPr>
          <p:cNvPr id="215" name="Google Shape;215;p22" descr="A black and white logo&#10;&#10;Description automatically generated"/>
          <p:cNvPicPr preferRelativeResize="0"/>
          <p:nvPr/>
        </p:nvPicPr>
        <p:blipFill rotWithShape="1">
          <a:blip r:embed="rId4">
            <a:alphaModFix/>
          </a:blip>
          <a:srcRect/>
          <a:stretch/>
        </p:blipFill>
        <p:spPr>
          <a:xfrm>
            <a:off x="16332942" y="9330436"/>
            <a:ext cx="1955057" cy="808200"/>
          </a:xfrm>
          <a:prstGeom prst="rect">
            <a:avLst/>
          </a:prstGeom>
          <a:noFill/>
          <a:ln>
            <a:noFill/>
          </a:ln>
        </p:spPr>
      </p:pic>
      <p:sp>
        <p:nvSpPr>
          <p:cNvPr id="216" name="Google Shape;216;p22"/>
          <p:cNvSpPr txBox="1"/>
          <p:nvPr/>
        </p:nvSpPr>
        <p:spPr>
          <a:xfrm>
            <a:off x="801300" y="1978100"/>
            <a:ext cx="17424600" cy="86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700">
                <a:solidFill>
                  <a:schemeClr val="lt1"/>
                </a:solidFill>
                <a:latin typeface="Calibri"/>
                <a:ea typeface="Calibri"/>
                <a:cs typeface="Calibri"/>
                <a:sym typeface="Calibri"/>
              </a:rPr>
              <a:t>To access our prototype on web, hop on to </a:t>
            </a:r>
            <a:r>
              <a:rPr lang="en-US" sz="2700" u="sng">
                <a:solidFill>
                  <a:schemeClr val="lt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https://langnexus.netlify.app/</a:t>
            </a:r>
            <a:br>
              <a:rPr lang="en-US" sz="2700">
                <a:solidFill>
                  <a:schemeClr val="lt1"/>
                </a:solidFill>
                <a:latin typeface="Calibri"/>
                <a:ea typeface="Calibri"/>
                <a:cs typeface="Calibri"/>
                <a:sym typeface="Calibri"/>
              </a:rPr>
            </a:br>
            <a:r>
              <a:rPr lang="en-US" sz="2700">
                <a:solidFill>
                  <a:schemeClr val="lt1"/>
                </a:solidFill>
                <a:latin typeface="Calibri"/>
                <a:ea typeface="Calibri"/>
                <a:cs typeface="Calibri"/>
                <a:sym typeface="Calibri"/>
              </a:rPr>
              <a:t>To download the app, go to </a:t>
            </a:r>
            <a:r>
              <a:rPr lang="en-US" sz="2700" u="sng">
                <a:solidFill>
                  <a:schemeClr val="lt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https://drive.google.com/file/d/1TqbCkFcDkic60P4MF98omJnykUPuvNA-/view?usp=sharing</a:t>
            </a:r>
            <a:endParaRPr sz="2700">
              <a:solidFill>
                <a:schemeClr val="lt1"/>
              </a:solidFill>
              <a:latin typeface="Calibri"/>
              <a:ea typeface="Calibri"/>
              <a:cs typeface="Calibri"/>
              <a:sym typeface="Calibri"/>
            </a:endParaRPr>
          </a:p>
        </p:txBody>
      </p:sp>
      <p:sp>
        <p:nvSpPr>
          <p:cNvPr id="217" name="Google Shape;217;p22"/>
          <p:cNvSpPr txBox="1"/>
          <p:nvPr/>
        </p:nvSpPr>
        <p:spPr>
          <a:xfrm>
            <a:off x="3132100" y="3447700"/>
            <a:ext cx="3404400" cy="80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a:solidFill>
                  <a:schemeClr val="lt1"/>
                </a:solidFill>
                <a:latin typeface="Calibri"/>
                <a:ea typeface="Calibri"/>
                <a:cs typeface="Calibri"/>
                <a:sym typeface="Calibri"/>
              </a:rPr>
              <a:t>Demo Video</a:t>
            </a:r>
            <a:endParaRPr sz="3200">
              <a:solidFill>
                <a:schemeClr val="lt1"/>
              </a:solidFill>
              <a:latin typeface="Calibri"/>
              <a:ea typeface="Calibri"/>
              <a:cs typeface="Calibri"/>
              <a:sym typeface="Calibri"/>
            </a:endParaRPr>
          </a:p>
        </p:txBody>
      </p:sp>
      <p:pic>
        <p:nvPicPr>
          <p:cNvPr id="218" name="Google Shape;218;p22" title="Binary Bandits HackTrix demo video.mp4">
            <a:hlinkClick r:id="rId7"/>
          </p:cNvPr>
          <p:cNvPicPr preferRelativeResize="0"/>
          <p:nvPr/>
        </p:nvPicPr>
        <p:blipFill>
          <a:blip r:embed="rId8">
            <a:alphaModFix/>
          </a:blip>
          <a:stretch>
            <a:fillRect/>
          </a:stretch>
        </p:blipFill>
        <p:spPr>
          <a:xfrm>
            <a:off x="883774" y="4413000"/>
            <a:ext cx="8004175" cy="4876800"/>
          </a:xfrm>
          <a:prstGeom prst="rect">
            <a:avLst/>
          </a:prstGeom>
          <a:noFill/>
          <a:ln>
            <a:noFill/>
          </a:ln>
        </p:spPr>
      </p:pic>
      <p:sp>
        <p:nvSpPr>
          <p:cNvPr id="219" name="Google Shape;219;p22"/>
          <p:cNvSpPr txBox="1"/>
          <p:nvPr/>
        </p:nvSpPr>
        <p:spPr>
          <a:xfrm>
            <a:off x="10479975" y="3778350"/>
            <a:ext cx="4518900" cy="6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sp>
        <p:nvSpPr>
          <p:cNvPr id="220" name="Google Shape;220;p22"/>
          <p:cNvSpPr txBox="1"/>
          <p:nvPr/>
        </p:nvSpPr>
        <p:spPr>
          <a:xfrm>
            <a:off x="9703200" y="3594550"/>
            <a:ext cx="7556100" cy="51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a:solidFill>
                  <a:schemeClr val="lt1"/>
                </a:solidFill>
                <a:latin typeface="Calibri"/>
                <a:ea typeface="Calibri"/>
                <a:cs typeface="Calibri"/>
                <a:sym typeface="Calibri"/>
              </a:rPr>
              <a:t>Or scan the QR code below</a:t>
            </a:r>
            <a:endParaRPr sz="3200">
              <a:solidFill>
                <a:schemeClr val="lt1"/>
              </a:solidFill>
              <a:latin typeface="Calibri"/>
              <a:ea typeface="Calibri"/>
              <a:cs typeface="Calibri"/>
              <a:sym typeface="Calibri"/>
            </a:endParaRPr>
          </a:p>
        </p:txBody>
      </p:sp>
      <p:sp>
        <p:nvSpPr>
          <p:cNvPr id="221" name="Google Shape;221;p22"/>
          <p:cNvSpPr txBox="1"/>
          <p:nvPr/>
        </p:nvSpPr>
        <p:spPr>
          <a:xfrm>
            <a:off x="10143250" y="4635600"/>
            <a:ext cx="2666100" cy="51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a:solidFill>
                  <a:schemeClr val="lt1"/>
                </a:solidFill>
                <a:latin typeface="Calibri"/>
                <a:ea typeface="Calibri"/>
                <a:cs typeface="Calibri"/>
                <a:sym typeface="Calibri"/>
              </a:rPr>
              <a:t>for Website</a:t>
            </a:r>
            <a:endParaRPr sz="3200">
              <a:solidFill>
                <a:schemeClr val="lt1"/>
              </a:solidFill>
              <a:latin typeface="Calibri"/>
              <a:ea typeface="Calibri"/>
              <a:cs typeface="Calibri"/>
              <a:sym typeface="Calibri"/>
            </a:endParaRPr>
          </a:p>
        </p:txBody>
      </p:sp>
      <p:sp>
        <p:nvSpPr>
          <p:cNvPr id="222" name="Google Shape;222;p22"/>
          <p:cNvSpPr txBox="1"/>
          <p:nvPr/>
        </p:nvSpPr>
        <p:spPr>
          <a:xfrm>
            <a:off x="14520650" y="4635600"/>
            <a:ext cx="2666100" cy="51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a:solidFill>
                  <a:schemeClr val="lt1"/>
                </a:solidFill>
                <a:latin typeface="Calibri"/>
                <a:ea typeface="Calibri"/>
                <a:cs typeface="Calibri"/>
                <a:sym typeface="Calibri"/>
              </a:rPr>
              <a:t>for App</a:t>
            </a:r>
            <a:endParaRPr sz="3200">
              <a:solidFill>
                <a:schemeClr val="lt1"/>
              </a:solidFill>
              <a:latin typeface="Calibri"/>
              <a:ea typeface="Calibri"/>
              <a:cs typeface="Calibri"/>
              <a:sym typeface="Calibri"/>
            </a:endParaRPr>
          </a:p>
        </p:txBody>
      </p:sp>
      <p:pic>
        <p:nvPicPr>
          <p:cNvPr id="223" name="Google Shape;223;p22"/>
          <p:cNvPicPr preferRelativeResize="0"/>
          <p:nvPr/>
        </p:nvPicPr>
        <p:blipFill>
          <a:blip r:embed="rId9">
            <a:alphaModFix/>
          </a:blip>
          <a:stretch>
            <a:fillRect/>
          </a:stretch>
        </p:blipFill>
        <p:spPr>
          <a:xfrm>
            <a:off x="9623175" y="5517351"/>
            <a:ext cx="3706251" cy="3706251"/>
          </a:xfrm>
          <a:prstGeom prst="rect">
            <a:avLst/>
          </a:prstGeom>
          <a:noFill/>
          <a:ln>
            <a:noFill/>
          </a:ln>
        </p:spPr>
      </p:pic>
      <p:pic>
        <p:nvPicPr>
          <p:cNvPr id="224" name="Google Shape;224;p22"/>
          <p:cNvPicPr preferRelativeResize="0"/>
          <p:nvPr/>
        </p:nvPicPr>
        <p:blipFill rotWithShape="1">
          <a:blip r:embed="rId10">
            <a:alphaModFix/>
          </a:blip>
          <a:srcRect/>
          <a:stretch/>
        </p:blipFill>
        <p:spPr>
          <a:xfrm>
            <a:off x="14082224" y="5517350"/>
            <a:ext cx="3706251" cy="37062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10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96" name="Google Shape;96;p14"/>
          <p:cNvGrpSpPr/>
          <p:nvPr/>
        </p:nvGrpSpPr>
        <p:grpSpPr>
          <a:xfrm>
            <a:off x="0" y="-316809"/>
            <a:ext cx="18288000" cy="4689136"/>
            <a:chOff x="0" y="-38100"/>
            <a:chExt cx="4816593" cy="1234999"/>
          </a:xfrm>
        </p:grpSpPr>
        <p:sp>
          <p:nvSpPr>
            <p:cNvPr id="97" name="Google Shape;97;p14"/>
            <p:cNvSpPr/>
            <p:nvPr/>
          </p:nvSpPr>
          <p:spPr>
            <a:xfrm>
              <a:off x="0" y="0"/>
              <a:ext cx="4816592" cy="1196899"/>
            </a:xfrm>
            <a:custGeom>
              <a:avLst/>
              <a:gdLst/>
              <a:ahLst/>
              <a:cxnLst/>
              <a:rect l="l" t="t" r="r" b="b"/>
              <a:pathLst>
                <a:path w="4816592" h="1196899" extrusionOk="0">
                  <a:moveTo>
                    <a:pt x="0" y="0"/>
                  </a:moveTo>
                  <a:lnTo>
                    <a:pt x="4816592" y="0"/>
                  </a:lnTo>
                  <a:lnTo>
                    <a:pt x="4816592" y="1196899"/>
                  </a:lnTo>
                  <a:lnTo>
                    <a:pt x="0" y="1196899"/>
                  </a:lnTo>
                  <a:close/>
                </a:path>
              </a:pathLst>
            </a:custGeom>
            <a:solidFill>
              <a:srgbClr val="071C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4"/>
            <p:cNvSpPr txBox="1"/>
            <p:nvPr/>
          </p:nvSpPr>
          <p:spPr>
            <a:xfrm>
              <a:off x="0" y="-38100"/>
              <a:ext cx="4816593" cy="123499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99" name="Google Shape;99;p14"/>
          <p:cNvSpPr txBox="1"/>
          <p:nvPr/>
        </p:nvSpPr>
        <p:spPr>
          <a:xfrm>
            <a:off x="1544727" y="5657290"/>
            <a:ext cx="6651900" cy="3693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1">
                <a:solidFill>
                  <a:srgbClr val="101010"/>
                </a:solidFill>
                <a:latin typeface="Poppins"/>
                <a:ea typeface="Poppins"/>
                <a:cs typeface="Poppins"/>
                <a:sym typeface="Poppins"/>
              </a:rPr>
              <a:t>Project Overview</a:t>
            </a:r>
            <a:endParaRPr b="1">
              <a:latin typeface="Poppins"/>
              <a:ea typeface="Poppins"/>
              <a:cs typeface="Poppins"/>
              <a:sym typeface="Poppins"/>
            </a:endParaRPr>
          </a:p>
        </p:txBody>
      </p:sp>
      <p:sp>
        <p:nvSpPr>
          <p:cNvPr id="100" name="Google Shape;100;p14"/>
          <p:cNvSpPr txBox="1"/>
          <p:nvPr/>
        </p:nvSpPr>
        <p:spPr>
          <a:xfrm>
            <a:off x="1544723" y="6368425"/>
            <a:ext cx="15872100" cy="2847600"/>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Clr>
                <a:schemeClr val="dk1"/>
              </a:buClr>
              <a:buSzPts val="1100"/>
              <a:buFont typeface="Arial"/>
              <a:buNone/>
            </a:pPr>
            <a:r>
              <a:rPr lang="en-US" sz="3700" dirty="0">
                <a:latin typeface="Times New Roman"/>
                <a:ea typeface="Times New Roman"/>
                <a:cs typeface="Times New Roman"/>
                <a:sym typeface="Times New Roman"/>
              </a:rPr>
              <a:t>Welcome to Sign Translate, where we're revolutionizing sign language communication with cutting-edge real-time translation models. Sign Translate aims to bridge the communication gap between the deaf and hearing communities, offering seamless sign language translation on both desktop and mobile platforms.</a:t>
            </a:r>
            <a:endParaRPr sz="3700"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3700" dirty="0">
              <a:latin typeface="Times New Roman"/>
              <a:ea typeface="Times New Roman"/>
              <a:cs typeface="Times New Roman"/>
              <a:sym typeface="Times New Roman"/>
            </a:endParaRPr>
          </a:p>
        </p:txBody>
      </p:sp>
      <p:sp>
        <p:nvSpPr>
          <p:cNvPr id="101" name="Google Shape;101;p14"/>
          <p:cNvSpPr txBox="1"/>
          <p:nvPr/>
        </p:nvSpPr>
        <p:spPr>
          <a:xfrm>
            <a:off x="1544727" y="2546276"/>
            <a:ext cx="4668112" cy="904875"/>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599" b="1">
                <a:solidFill>
                  <a:srgbClr val="FFFFFF"/>
                </a:solidFill>
                <a:latin typeface="Poppins"/>
                <a:ea typeface="Poppins"/>
                <a:cs typeface="Poppins"/>
                <a:sym typeface="Poppins"/>
              </a:rPr>
              <a:t>Introduction</a:t>
            </a:r>
            <a:endParaRPr/>
          </a:p>
        </p:txBody>
      </p:sp>
      <p:sp>
        <p:nvSpPr>
          <p:cNvPr id="102" name="Google Shape;102;p14"/>
          <p:cNvSpPr/>
          <p:nvPr/>
        </p:nvSpPr>
        <p:spPr>
          <a:xfrm>
            <a:off x="13786888" y="629992"/>
            <a:ext cx="6267753" cy="5093974"/>
          </a:xfrm>
          <a:custGeom>
            <a:avLst/>
            <a:gdLst/>
            <a:ahLst/>
            <a:cxnLst/>
            <a:rect l="l" t="t" r="r" b="b"/>
            <a:pathLst>
              <a:path w="6267753" h="5093974" extrusionOk="0">
                <a:moveTo>
                  <a:pt x="0" y="0"/>
                </a:moveTo>
                <a:lnTo>
                  <a:pt x="6267752" y="0"/>
                </a:lnTo>
                <a:lnTo>
                  <a:pt x="6267752" y="5093973"/>
                </a:lnTo>
                <a:lnTo>
                  <a:pt x="0" y="5093973"/>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3" name="Google Shape;103;p14"/>
          <p:cNvGrpSpPr/>
          <p:nvPr/>
        </p:nvGrpSpPr>
        <p:grpSpPr>
          <a:xfrm>
            <a:off x="0" y="4111081"/>
            <a:ext cx="6212838" cy="433394"/>
            <a:chOff x="0" y="-38100"/>
            <a:chExt cx="1636303" cy="114145"/>
          </a:xfrm>
        </p:grpSpPr>
        <p:sp>
          <p:nvSpPr>
            <p:cNvPr id="104" name="Google Shape;104;p14"/>
            <p:cNvSpPr/>
            <p:nvPr/>
          </p:nvSpPr>
          <p:spPr>
            <a:xfrm>
              <a:off x="0" y="0"/>
              <a:ext cx="1636303" cy="76045"/>
            </a:xfrm>
            <a:custGeom>
              <a:avLst/>
              <a:gdLst/>
              <a:ahLst/>
              <a:cxnLst/>
              <a:rect l="l" t="t" r="r" b="b"/>
              <a:pathLst>
                <a:path w="1636303" h="76045" extrusionOk="0">
                  <a:moveTo>
                    <a:pt x="0" y="0"/>
                  </a:moveTo>
                  <a:lnTo>
                    <a:pt x="1636303" y="0"/>
                  </a:lnTo>
                  <a:lnTo>
                    <a:pt x="1636303" y="76045"/>
                  </a:lnTo>
                  <a:lnTo>
                    <a:pt x="0" y="76045"/>
                  </a:lnTo>
                  <a:close/>
                </a:path>
              </a:pathLst>
            </a:custGeom>
            <a:solidFill>
              <a:srgbClr val="3DCA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4"/>
            <p:cNvSpPr txBox="1"/>
            <p:nvPr/>
          </p:nvSpPr>
          <p:spPr>
            <a:xfrm>
              <a:off x="0" y="-38100"/>
              <a:ext cx="1636303" cy="11414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pic>
        <p:nvPicPr>
          <p:cNvPr id="106" name="Google Shape;106;p14" descr="A black and white logo&#10;&#10;Description automatically generated"/>
          <p:cNvPicPr preferRelativeResize="0"/>
          <p:nvPr/>
        </p:nvPicPr>
        <p:blipFill rotWithShape="1">
          <a:blip r:embed="rId4">
            <a:alphaModFix/>
          </a:blip>
          <a:srcRect/>
          <a:stretch/>
        </p:blipFill>
        <p:spPr>
          <a:xfrm>
            <a:off x="14681725" y="155234"/>
            <a:ext cx="2665950" cy="11020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cxnSp>
        <p:nvCxnSpPr>
          <p:cNvPr id="111" name="Google Shape;111;p15"/>
          <p:cNvCxnSpPr/>
          <p:nvPr/>
        </p:nvCxnSpPr>
        <p:spPr>
          <a:xfrm>
            <a:off x="1028700" y="288717"/>
            <a:ext cx="16230600" cy="0"/>
          </a:xfrm>
          <a:prstGeom prst="straightConnector1">
            <a:avLst/>
          </a:prstGeom>
          <a:noFill/>
          <a:ln w="19050" cap="flat" cmpd="sng">
            <a:solidFill>
              <a:srgbClr val="D9D9D9"/>
            </a:solidFill>
            <a:prstDash val="solid"/>
            <a:round/>
            <a:headEnd type="none" w="sm" len="sm"/>
            <a:tailEnd type="none" w="sm" len="sm"/>
          </a:ln>
        </p:spPr>
      </p:cxnSp>
      <p:grpSp>
        <p:nvGrpSpPr>
          <p:cNvPr id="112" name="Google Shape;112;p15"/>
          <p:cNvGrpSpPr/>
          <p:nvPr/>
        </p:nvGrpSpPr>
        <p:grpSpPr>
          <a:xfrm>
            <a:off x="0" y="-144661"/>
            <a:ext cx="7352672" cy="10431661"/>
            <a:chOff x="0" y="-38100"/>
            <a:chExt cx="1936506" cy="2747433"/>
          </a:xfrm>
        </p:grpSpPr>
        <p:sp>
          <p:nvSpPr>
            <p:cNvPr id="113" name="Google Shape;113;p15"/>
            <p:cNvSpPr/>
            <p:nvPr/>
          </p:nvSpPr>
          <p:spPr>
            <a:xfrm>
              <a:off x="0" y="0"/>
              <a:ext cx="1936506" cy="2709333"/>
            </a:xfrm>
            <a:custGeom>
              <a:avLst/>
              <a:gdLst/>
              <a:ahLst/>
              <a:cxnLst/>
              <a:rect l="l" t="t" r="r" b="b"/>
              <a:pathLst>
                <a:path w="1936506" h="2709333" extrusionOk="0">
                  <a:moveTo>
                    <a:pt x="0" y="0"/>
                  </a:moveTo>
                  <a:lnTo>
                    <a:pt x="1936506" y="0"/>
                  </a:lnTo>
                  <a:lnTo>
                    <a:pt x="1936506" y="2709333"/>
                  </a:lnTo>
                  <a:lnTo>
                    <a:pt x="0" y="2709333"/>
                  </a:lnTo>
                  <a:close/>
                </a:path>
              </a:pathLst>
            </a:custGeom>
            <a:solidFill>
              <a:srgbClr val="071C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15"/>
            <p:cNvSpPr txBox="1"/>
            <p:nvPr/>
          </p:nvSpPr>
          <p:spPr>
            <a:xfrm>
              <a:off x="0" y="-38100"/>
              <a:ext cx="1936506" cy="274743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15" name="Google Shape;115;p15"/>
          <p:cNvSpPr/>
          <p:nvPr/>
        </p:nvSpPr>
        <p:spPr>
          <a:xfrm>
            <a:off x="-1589731" y="7183004"/>
            <a:ext cx="6267753" cy="5093974"/>
          </a:xfrm>
          <a:custGeom>
            <a:avLst/>
            <a:gdLst/>
            <a:ahLst/>
            <a:cxnLst/>
            <a:rect l="l" t="t" r="r" b="b"/>
            <a:pathLst>
              <a:path w="6267753" h="5093974" extrusionOk="0">
                <a:moveTo>
                  <a:pt x="0" y="0"/>
                </a:moveTo>
                <a:lnTo>
                  <a:pt x="6267753" y="0"/>
                </a:lnTo>
                <a:lnTo>
                  <a:pt x="6267753" y="5093973"/>
                </a:lnTo>
                <a:lnTo>
                  <a:pt x="0" y="5093973"/>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15"/>
          <p:cNvSpPr txBox="1"/>
          <p:nvPr/>
        </p:nvSpPr>
        <p:spPr>
          <a:xfrm>
            <a:off x="985585" y="952500"/>
            <a:ext cx="5764685" cy="2578206"/>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599" b="1">
                <a:solidFill>
                  <a:srgbClr val="FFFFFF"/>
                </a:solidFill>
                <a:latin typeface="Poppins"/>
                <a:ea typeface="Poppins"/>
                <a:cs typeface="Poppins"/>
                <a:sym typeface="Poppins"/>
              </a:rPr>
              <a:t>Target Users and market selection</a:t>
            </a:r>
            <a:endParaRPr/>
          </a:p>
        </p:txBody>
      </p:sp>
      <p:grpSp>
        <p:nvGrpSpPr>
          <p:cNvPr id="117" name="Google Shape;117;p15"/>
          <p:cNvGrpSpPr/>
          <p:nvPr/>
        </p:nvGrpSpPr>
        <p:grpSpPr>
          <a:xfrm>
            <a:off x="0" y="-144661"/>
            <a:ext cx="6212838" cy="433394"/>
            <a:chOff x="0" y="-38100"/>
            <a:chExt cx="1636303" cy="114145"/>
          </a:xfrm>
        </p:grpSpPr>
        <p:sp>
          <p:nvSpPr>
            <p:cNvPr id="118" name="Google Shape;118;p15"/>
            <p:cNvSpPr/>
            <p:nvPr/>
          </p:nvSpPr>
          <p:spPr>
            <a:xfrm>
              <a:off x="0" y="0"/>
              <a:ext cx="1636303" cy="76045"/>
            </a:xfrm>
            <a:custGeom>
              <a:avLst/>
              <a:gdLst/>
              <a:ahLst/>
              <a:cxnLst/>
              <a:rect l="l" t="t" r="r" b="b"/>
              <a:pathLst>
                <a:path w="1636303" h="76045" extrusionOk="0">
                  <a:moveTo>
                    <a:pt x="0" y="0"/>
                  </a:moveTo>
                  <a:lnTo>
                    <a:pt x="1636303" y="0"/>
                  </a:lnTo>
                  <a:lnTo>
                    <a:pt x="1636303" y="76045"/>
                  </a:lnTo>
                  <a:lnTo>
                    <a:pt x="0" y="76045"/>
                  </a:lnTo>
                  <a:close/>
                </a:path>
              </a:pathLst>
            </a:custGeom>
            <a:solidFill>
              <a:srgbClr val="3DCA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15"/>
            <p:cNvSpPr txBox="1"/>
            <p:nvPr/>
          </p:nvSpPr>
          <p:spPr>
            <a:xfrm>
              <a:off x="0" y="-38100"/>
              <a:ext cx="1636303" cy="11414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20" name="Google Shape;120;p15"/>
          <p:cNvSpPr txBox="1"/>
          <p:nvPr/>
        </p:nvSpPr>
        <p:spPr>
          <a:xfrm>
            <a:off x="985585" y="3701415"/>
            <a:ext cx="5184000" cy="215400"/>
          </a:xfrm>
          <a:prstGeom prst="rect">
            <a:avLst/>
          </a:prstGeom>
          <a:noFill/>
          <a:ln>
            <a:noFill/>
          </a:ln>
        </p:spPr>
        <p:txBody>
          <a:bodyPr spcFirstLastPara="1" wrap="square" lIns="0" tIns="0" rIns="0" bIns="0" anchor="t" anchorCtr="0">
            <a:spAutoFit/>
          </a:bodyPr>
          <a:lstStyle/>
          <a:p>
            <a:pPr marL="0" marR="0" lvl="0" indent="0" algn="l" rtl="0">
              <a:lnSpc>
                <a:spcPct val="160000"/>
              </a:lnSpc>
              <a:spcBef>
                <a:spcPts val="0"/>
              </a:spcBef>
              <a:spcAft>
                <a:spcPts val="0"/>
              </a:spcAft>
              <a:buNone/>
            </a:pPr>
            <a:endParaRPr/>
          </a:p>
        </p:txBody>
      </p:sp>
      <p:sp>
        <p:nvSpPr>
          <p:cNvPr id="121" name="Google Shape;121;p15"/>
          <p:cNvSpPr txBox="1"/>
          <p:nvPr/>
        </p:nvSpPr>
        <p:spPr>
          <a:xfrm>
            <a:off x="7705683" y="511646"/>
            <a:ext cx="9451500" cy="9364800"/>
          </a:xfrm>
          <a:prstGeom prst="rect">
            <a:avLst/>
          </a:prstGeom>
          <a:noFill/>
          <a:ln>
            <a:noFill/>
          </a:ln>
        </p:spPr>
        <p:txBody>
          <a:bodyPr spcFirstLastPara="1" wrap="square" lIns="0" tIns="0" rIns="0" bIns="0" anchor="t" anchorCtr="0">
            <a:spAutoFit/>
          </a:bodyPr>
          <a:lstStyle/>
          <a:p>
            <a:pPr marL="457200" lvl="0" indent="-393700" algn="just" rtl="0">
              <a:lnSpc>
                <a:spcPct val="16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Sign Translate serves individuals who are deaf or hard of hearing, along with educators, interpreters, and businesses focused on accessibility. It facilitates seamless communication across sign languages and spoken languages, fostering inclusivity in diverse settings.</a:t>
            </a:r>
            <a:endParaRPr sz="2600">
              <a:solidFill>
                <a:schemeClr val="dk1"/>
              </a:solidFill>
              <a:latin typeface="Times New Roman"/>
              <a:ea typeface="Times New Roman"/>
              <a:cs typeface="Times New Roman"/>
              <a:sym typeface="Times New Roman"/>
            </a:endParaRPr>
          </a:p>
          <a:p>
            <a:pPr marL="457200" lvl="0" indent="-393700" algn="just" rtl="0">
              <a:lnSpc>
                <a:spcPct val="16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Our platform addresses the global need for effective communication solutions, catering to users worldwide. Whether in urban hubs or remote regions, Sign Translate offers accessible tools for overcoming linguistic barriers, ensuring communication without boundaries.</a:t>
            </a:r>
            <a:endParaRPr sz="2600">
              <a:solidFill>
                <a:schemeClr val="dk1"/>
              </a:solidFill>
              <a:latin typeface="Times New Roman"/>
              <a:ea typeface="Times New Roman"/>
              <a:cs typeface="Times New Roman"/>
              <a:sym typeface="Times New Roman"/>
            </a:endParaRPr>
          </a:p>
          <a:p>
            <a:pPr marL="457200" lvl="0" indent="-393700" algn="just" rtl="0">
              <a:lnSpc>
                <a:spcPct val="16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By providing reliable and user-friendly sign language translation, we empower individuals and organizations to communicate confidently and efficiently. Sign Translate fosters a world where language differences are no longer obstacles, enabling meaningful interactions across cultures and communities.</a:t>
            </a:r>
            <a:endParaRPr sz="2600">
              <a:solidFill>
                <a:schemeClr val="dk1"/>
              </a:solidFill>
              <a:latin typeface="Times New Roman"/>
              <a:ea typeface="Times New Roman"/>
              <a:cs typeface="Times New Roman"/>
              <a:sym typeface="Times New Roman"/>
            </a:endParaRPr>
          </a:p>
        </p:txBody>
      </p:sp>
      <p:pic>
        <p:nvPicPr>
          <p:cNvPr id="122" name="Google Shape;122;p15" descr="A black and white logo&#10;&#10;Description automatically generated"/>
          <p:cNvPicPr preferRelativeResize="0"/>
          <p:nvPr/>
        </p:nvPicPr>
        <p:blipFill rotWithShape="1">
          <a:blip r:embed="rId4">
            <a:alphaModFix/>
          </a:blip>
          <a:srcRect/>
          <a:stretch/>
        </p:blipFill>
        <p:spPr>
          <a:xfrm>
            <a:off x="838200" y="8692222"/>
            <a:ext cx="2665950" cy="11020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p:nvPr/>
        </p:nvSpPr>
        <p:spPr>
          <a:xfrm>
            <a:off x="8187217" y="-1676277"/>
            <a:ext cx="12260528" cy="8939040"/>
          </a:xfrm>
          <a:custGeom>
            <a:avLst/>
            <a:gdLst/>
            <a:ahLst/>
            <a:cxnLst/>
            <a:rect l="l" t="t" r="r" b="b"/>
            <a:pathLst>
              <a:path w="12260528" h="8939040" extrusionOk="0">
                <a:moveTo>
                  <a:pt x="0" y="0"/>
                </a:moveTo>
                <a:lnTo>
                  <a:pt x="12260529" y="0"/>
                </a:lnTo>
                <a:lnTo>
                  <a:pt x="12260529" y="8939040"/>
                </a:lnTo>
                <a:lnTo>
                  <a:pt x="0" y="893904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6"/>
          <p:cNvSpPr txBox="1"/>
          <p:nvPr/>
        </p:nvSpPr>
        <p:spPr>
          <a:xfrm>
            <a:off x="1221496" y="1456808"/>
            <a:ext cx="3627020" cy="904875"/>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5599" b="1">
                <a:solidFill>
                  <a:srgbClr val="101010"/>
                </a:solidFill>
                <a:latin typeface="Poppins"/>
                <a:ea typeface="Poppins"/>
                <a:cs typeface="Poppins"/>
                <a:sym typeface="Poppins"/>
              </a:rPr>
              <a:t>Problems</a:t>
            </a:r>
            <a:endParaRPr/>
          </a:p>
        </p:txBody>
      </p:sp>
      <p:grpSp>
        <p:nvGrpSpPr>
          <p:cNvPr id="129" name="Google Shape;129;p16"/>
          <p:cNvGrpSpPr/>
          <p:nvPr/>
        </p:nvGrpSpPr>
        <p:grpSpPr>
          <a:xfrm>
            <a:off x="0" y="4982766"/>
            <a:ext cx="18288000" cy="5304234"/>
            <a:chOff x="0" y="-38100"/>
            <a:chExt cx="1451049" cy="1257300"/>
          </a:xfrm>
        </p:grpSpPr>
        <p:sp>
          <p:nvSpPr>
            <p:cNvPr id="130" name="Google Shape;130;p16"/>
            <p:cNvSpPr/>
            <p:nvPr/>
          </p:nvSpPr>
          <p:spPr>
            <a:xfrm>
              <a:off x="0" y="0"/>
              <a:ext cx="1451049" cy="1219200"/>
            </a:xfrm>
            <a:custGeom>
              <a:avLst/>
              <a:gdLst/>
              <a:ahLst/>
              <a:cxnLst/>
              <a:rect l="l" t="t" r="r" b="b"/>
              <a:pathLst>
                <a:path w="1451049" h="1219200" extrusionOk="0">
                  <a:moveTo>
                    <a:pt x="0" y="0"/>
                  </a:moveTo>
                  <a:lnTo>
                    <a:pt x="1451049" y="0"/>
                  </a:lnTo>
                  <a:lnTo>
                    <a:pt x="1451049" y="1219200"/>
                  </a:lnTo>
                  <a:lnTo>
                    <a:pt x="0" y="1219200"/>
                  </a:lnTo>
                  <a:close/>
                </a:path>
              </a:pathLst>
            </a:custGeom>
            <a:solidFill>
              <a:srgbClr val="071C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6"/>
            <p:cNvSpPr txBox="1"/>
            <p:nvPr/>
          </p:nvSpPr>
          <p:spPr>
            <a:xfrm>
              <a:off x="0" y="-38100"/>
              <a:ext cx="1451049" cy="12573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32" name="Google Shape;132;p16"/>
          <p:cNvSpPr txBox="1"/>
          <p:nvPr/>
        </p:nvSpPr>
        <p:spPr>
          <a:xfrm>
            <a:off x="1221496" y="5934101"/>
            <a:ext cx="3509493" cy="42481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1">
                <a:solidFill>
                  <a:srgbClr val="FFFFFF"/>
                </a:solidFill>
                <a:latin typeface="Poppins"/>
                <a:ea typeface="Poppins"/>
                <a:cs typeface="Poppins"/>
                <a:sym typeface="Poppins"/>
              </a:rPr>
              <a:t>Explain</a:t>
            </a:r>
            <a:endParaRPr/>
          </a:p>
        </p:txBody>
      </p:sp>
      <p:sp>
        <p:nvSpPr>
          <p:cNvPr id="133" name="Google Shape;133;p16"/>
          <p:cNvSpPr txBox="1"/>
          <p:nvPr/>
        </p:nvSpPr>
        <p:spPr>
          <a:xfrm>
            <a:off x="1221496" y="6539839"/>
            <a:ext cx="15618600" cy="2589000"/>
          </a:xfrm>
          <a:prstGeom prst="rect">
            <a:avLst/>
          </a:prstGeom>
          <a:noFill/>
          <a:ln>
            <a:noFill/>
          </a:ln>
        </p:spPr>
        <p:txBody>
          <a:bodyPr spcFirstLastPara="1" wrap="square" lIns="0" tIns="0" rIns="0" bIns="0" anchor="t" anchorCtr="0">
            <a:spAutoFit/>
          </a:bodyPr>
          <a:lstStyle/>
          <a:p>
            <a:pPr marL="0" lvl="0" indent="0" algn="just" rtl="0">
              <a:lnSpc>
                <a:spcPct val="160000"/>
              </a:lnSpc>
              <a:spcBef>
                <a:spcPts val="0"/>
              </a:spcBef>
              <a:spcAft>
                <a:spcPts val="0"/>
              </a:spcAft>
              <a:buSzPts val="1100"/>
              <a:buNone/>
            </a:pPr>
            <a:r>
              <a:rPr lang="en-US" sz="2900">
                <a:solidFill>
                  <a:schemeClr val="lt1"/>
                </a:solidFill>
                <a:latin typeface="Times New Roman"/>
                <a:ea typeface="Times New Roman"/>
                <a:cs typeface="Times New Roman"/>
                <a:sym typeface="Times New Roman"/>
              </a:rPr>
              <a:t>Despite the widespread use of sign language, many individuals face barriers in communication due to the lack of real-time translation solutions. Traditional methods of sign language interpretation can be time-consuming and resource-intensive, hindering effective communication and accessibility for the deaf community.</a:t>
            </a:r>
            <a:endParaRPr sz="2900">
              <a:solidFill>
                <a:schemeClr val="lt1"/>
              </a:solidFill>
              <a:latin typeface="Times New Roman"/>
              <a:ea typeface="Times New Roman"/>
              <a:cs typeface="Times New Roman"/>
              <a:sym typeface="Times New Roman"/>
            </a:endParaRPr>
          </a:p>
        </p:txBody>
      </p:sp>
      <p:sp>
        <p:nvSpPr>
          <p:cNvPr id="134" name="Google Shape;134;p16"/>
          <p:cNvSpPr txBox="1"/>
          <p:nvPr/>
        </p:nvSpPr>
        <p:spPr>
          <a:xfrm>
            <a:off x="1221502" y="2707525"/>
            <a:ext cx="8358300" cy="292500"/>
          </a:xfrm>
          <a:prstGeom prst="rect">
            <a:avLst/>
          </a:prstGeom>
          <a:noFill/>
          <a:ln>
            <a:noFill/>
          </a:ln>
        </p:spPr>
        <p:txBody>
          <a:bodyPr spcFirstLastPara="1" wrap="square" lIns="0" tIns="0" rIns="0" bIns="0" anchor="t" anchorCtr="0">
            <a:spAutoFit/>
          </a:bodyPr>
          <a:lstStyle/>
          <a:p>
            <a:pPr marL="0" lvl="0" indent="0" algn="l" rtl="0">
              <a:lnSpc>
                <a:spcPct val="160000"/>
              </a:lnSpc>
              <a:spcBef>
                <a:spcPts val="0"/>
              </a:spcBef>
              <a:spcAft>
                <a:spcPts val="0"/>
              </a:spcAft>
              <a:buSzPts val="1100"/>
              <a:buNone/>
            </a:pPr>
            <a:r>
              <a:rPr lang="en-US" sz="1900" b="1">
                <a:solidFill>
                  <a:srgbClr val="545454"/>
                </a:solidFill>
                <a:latin typeface="Poppins"/>
                <a:ea typeface="Poppins"/>
                <a:cs typeface="Poppins"/>
                <a:sym typeface="Poppins"/>
              </a:rPr>
              <a:t>Title: Enhancing Accessibility Through Sign Language Translation</a:t>
            </a:r>
            <a:endParaRPr sz="1900" b="1">
              <a:solidFill>
                <a:srgbClr val="545454"/>
              </a:solidFill>
              <a:latin typeface="Poppins"/>
              <a:ea typeface="Poppins"/>
              <a:cs typeface="Poppins"/>
              <a:sym typeface="Poppins"/>
            </a:endParaRPr>
          </a:p>
        </p:txBody>
      </p:sp>
      <p:cxnSp>
        <p:nvCxnSpPr>
          <p:cNvPr id="135" name="Google Shape;135;p16"/>
          <p:cNvCxnSpPr/>
          <p:nvPr/>
        </p:nvCxnSpPr>
        <p:spPr>
          <a:xfrm>
            <a:off x="1028700" y="601417"/>
            <a:ext cx="16230600" cy="0"/>
          </a:xfrm>
          <a:prstGeom prst="straightConnector1">
            <a:avLst/>
          </a:prstGeom>
          <a:noFill/>
          <a:ln w="19050" cap="flat" cmpd="sng">
            <a:solidFill>
              <a:srgbClr val="D9D9D9"/>
            </a:solidFill>
            <a:prstDash val="solid"/>
            <a:round/>
            <a:headEnd type="none" w="sm" len="sm"/>
            <a:tailEnd type="none" w="sm" len="sm"/>
          </a:ln>
        </p:spPr>
      </p:cxnSp>
      <p:pic>
        <p:nvPicPr>
          <p:cNvPr id="136" name="Google Shape;136;p16" descr="A black and white logo&#10;&#10;Description automatically generated"/>
          <p:cNvPicPr preferRelativeResize="0"/>
          <p:nvPr/>
        </p:nvPicPr>
        <p:blipFill rotWithShape="1">
          <a:blip r:embed="rId4">
            <a:alphaModFix/>
          </a:blip>
          <a:srcRect/>
          <a:stretch/>
        </p:blipFill>
        <p:spPr>
          <a:xfrm>
            <a:off x="15163800" y="8765834"/>
            <a:ext cx="2665950" cy="11020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cxnSp>
        <p:nvCxnSpPr>
          <p:cNvPr id="141" name="Google Shape;141;p17"/>
          <p:cNvCxnSpPr/>
          <p:nvPr/>
        </p:nvCxnSpPr>
        <p:spPr>
          <a:xfrm>
            <a:off x="1028700" y="601417"/>
            <a:ext cx="16230600" cy="0"/>
          </a:xfrm>
          <a:prstGeom prst="straightConnector1">
            <a:avLst/>
          </a:prstGeom>
          <a:noFill/>
          <a:ln w="19050" cap="flat" cmpd="sng">
            <a:solidFill>
              <a:srgbClr val="D9D9D9"/>
            </a:solidFill>
            <a:prstDash val="solid"/>
            <a:round/>
            <a:headEnd type="none" w="sm" len="sm"/>
            <a:tailEnd type="none" w="sm" len="sm"/>
          </a:ln>
        </p:spPr>
      </p:cxnSp>
      <p:grpSp>
        <p:nvGrpSpPr>
          <p:cNvPr id="142" name="Google Shape;142;p17"/>
          <p:cNvGrpSpPr/>
          <p:nvPr/>
        </p:nvGrpSpPr>
        <p:grpSpPr>
          <a:xfrm>
            <a:off x="7401122" y="-321475"/>
            <a:ext cx="10886906" cy="10608469"/>
            <a:chOff x="0" y="-38100"/>
            <a:chExt cx="1290300" cy="1257300"/>
          </a:xfrm>
        </p:grpSpPr>
        <p:sp>
          <p:nvSpPr>
            <p:cNvPr id="143" name="Google Shape;143;p17"/>
            <p:cNvSpPr/>
            <p:nvPr/>
          </p:nvSpPr>
          <p:spPr>
            <a:xfrm>
              <a:off x="0" y="0"/>
              <a:ext cx="1290296" cy="1219200"/>
            </a:xfrm>
            <a:custGeom>
              <a:avLst/>
              <a:gdLst/>
              <a:ahLst/>
              <a:cxnLst/>
              <a:rect l="l" t="t" r="r" b="b"/>
              <a:pathLst>
                <a:path w="1290296" h="1219200" extrusionOk="0">
                  <a:moveTo>
                    <a:pt x="0" y="0"/>
                  </a:moveTo>
                  <a:lnTo>
                    <a:pt x="1290296" y="0"/>
                  </a:lnTo>
                  <a:lnTo>
                    <a:pt x="1290296" y="1219200"/>
                  </a:lnTo>
                  <a:lnTo>
                    <a:pt x="0" y="1219200"/>
                  </a:lnTo>
                  <a:close/>
                </a:path>
              </a:pathLst>
            </a:custGeom>
            <a:solidFill>
              <a:srgbClr val="071C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7"/>
            <p:cNvSpPr txBox="1"/>
            <p:nvPr/>
          </p:nvSpPr>
          <p:spPr>
            <a:xfrm>
              <a:off x="0" y="-38100"/>
              <a:ext cx="1290300" cy="12573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7"/>
          <p:cNvSpPr txBox="1"/>
          <p:nvPr/>
        </p:nvSpPr>
        <p:spPr>
          <a:xfrm>
            <a:off x="8098025" y="1795650"/>
            <a:ext cx="9762600" cy="6695700"/>
          </a:xfrm>
          <a:prstGeom prst="rect">
            <a:avLst/>
          </a:prstGeom>
          <a:noFill/>
          <a:ln>
            <a:noFill/>
          </a:ln>
        </p:spPr>
        <p:txBody>
          <a:bodyPr spcFirstLastPara="1" wrap="square" lIns="0" tIns="0" rIns="0" bIns="0" anchor="t" anchorCtr="0">
            <a:spAutoFit/>
          </a:bodyPr>
          <a:lstStyle/>
          <a:p>
            <a:pPr marL="457200" lvl="0" indent="-419100" algn="just" rtl="0">
              <a:lnSpc>
                <a:spcPct val="150000"/>
              </a:lnSpc>
              <a:spcBef>
                <a:spcPts val="0"/>
              </a:spcBef>
              <a:spcAft>
                <a:spcPts val="0"/>
              </a:spcAft>
              <a:buClr>
                <a:schemeClr val="lt1"/>
              </a:buClr>
              <a:buSzPts val="3000"/>
              <a:buFont typeface="Times New Roman"/>
              <a:buChar char="●"/>
            </a:pPr>
            <a:r>
              <a:rPr lang="en-US" sz="3000" b="1">
                <a:solidFill>
                  <a:schemeClr val="lt1"/>
                </a:solidFill>
                <a:latin typeface="Times New Roman"/>
                <a:ea typeface="Times New Roman"/>
                <a:cs typeface="Times New Roman"/>
                <a:sym typeface="Times New Roman"/>
              </a:rPr>
              <a:t>Sign Language Production:</a:t>
            </a:r>
            <a:r>
              <a:rPr lang="en-US" sz="3000">
                <a:solidFill>
                  <a:schemeClr val="lt1"/>
                </a:solidFill>
                <a:latin typeface="Times New Roman"/>
                <a:ea typeface="Times New Roman"/>
                <a:cs typeface="Times New Roman"/>
                <a:sym typeface="Times New Roman"/>
              </a:rPr>
              <a:t> Converts spoken language audio into sign language through advanced translation models.</a:t>
            </a:r>
            <a:endParaRPr sz="3000">
              <a:solidFill>
                <a:schemeClr val="lt1"/>
              </a:solidFill>
              <a:latin typeface="Times New Roman"/>
              <a:ea typeface="Times New Roman"/>
              <a:cs typeface="Times New Roman"/>
              <a:sym typeface="Times New Roman"/>
            </a:endParaRPr>
          </a:p>
          <a:p>
            <a:pPr marL="457200" lvl="0" indent="-419100" algn="just" rtl="0">
              <a:lnSpc>
                <a:spcPct val="150000"/>
              </a:lnSpc>
              <a:spcBef>
                <a:spcPts val="0"/>
              </a:spcBef>
              <a:spcAft>
                <a:spcPts val="0"/>
              </a:spcAft>
              <a:buClr>
                <a:schemeClr val="lt1"/>
              </a:buClr>
              <a:buSzPts val="3000"/>
              <a:buFont typeface="Calibri"/>
              <a:buChar char="●"/>
            </a:pPr>
            <a:r>
              <a:rPr lang="en-US" sz="3000" b="1">
                <a:solidFill>
                  <a:schemeClr val="lt1"/>
                </a:solidFill>
                <a:latin typeface="Times New Roman"/>
                <a:ea typeface="Times New Roman"/>
                <a:cs typeface="Times New Roman"/>
                <a:sym typeface="Times New Roman"/>
              </a:rPr>
              <a:t>Sign Language Translation:</a:t>
            </a:r>
            <a:r>
              <a:rPr lang="en-US" sz="3000">
                <a:solidFill>
                  <a:schemeClr val="lt1"/>
                </a:solidFill>
                <a:latin typeface="Times New Roman"/>
                <a:ea typeface="Times New Roman"/>
                <a:cs typeface="Times New Roman"/>
                <a:sym typeface="Times New Roman"/>
              </a:rPr>
              <a:t> Translates sign language captured through video into spoken language, facilitating communication between deaf and hearing individuals.</a:t>
            </a:r>
            <a:endParaRPr sz="3000">
              <a:solidFill>
                <a:schemeClr val="lt1"/>
              </a:solidFill>
              <a:latin typeface="Times New Roman"/>
              <a:ea typeface="Times New Roman"/>
              <a:cs typeface="Times New Roman"/>
              <a:sym typeface="Times New Roman"/>
            </a:endParaRPr>
          </a:p>
          <a:p>
            <a:pPr marL="457200" lvl="0" indent="-419100" algn="just" rtl="0">
              <a:lnSpc>
                <a:spcPct val="150000"/>
              </a:lnSpc>
              <a:spcBef>
                <a:spcPts val="0"/>
              </a:spcBef>
              <a:spcAft>
                <a:spcPts val="0"/>
              </a:spcAft>
              <a:buClr>
                <a:schemeClr val="lt1"/>
              </a:buClr>
              <a:buSzPts val="3000"/>
              <a:buFont typeface="Calibri"/>
              <a:buChar char="●"/>
            </a:pPr>
            <a:r>
              <a:rPr lang="en-US" sz="3000" b="1">
                <a:solidFill>
                  <a:schemeClr val="lt1"/>
                </a:solidFill>
                <a:latin typeface="Times New Roman"/>
                <a:ea typeface="Times New Roman"/>
                <a:cs typeface="Times New Roman"/>
                <a:sym typeface="Times New Roman"/>
              </a:rPr>
              <a:t>Technical Architecture:</a:t>
            </a:r>
            <a:r>
              <a:rPr lang="en-US" sz="3000">
                <a:solidFill>
                  <a:schemeClr val="lt1"/>
                </a:solidFill>
                <a:latin typeface="Times New Roman"/>
                <a:ea typeface="Times New Roman"/>
                <a:cs typeface="Times New Roman"/>
                <a:sym typeface="Times New Roman"/>
              </a:rPr>
              <a:t> Utilizes state-of-the-art technologies such as Human GAN, SignWriting, and Pose Sequence analysis to ensure accurate translation and seamless user experience.</a:t>
            </a:r>
            <a:endParaRPr sz="3000" b="1">
              <a:solidFill>
                <a:schemeClr val="lt1"/>
              </a:solidFill>
              <a:latin typeface="Times New Roman"/>
              <a:ea typeface="Times New Roman"/>
              <a:cs typeface="Times New Roman"/>
              <a:sym typeface="Times New Roman"/>
            </a:endParaRPr>
          </a:p>
        </p:txBody>
      </p:sp>
      <p:sp>
        <p:nvSpPr>
          <p:cNvPr id="146" name="Google Shape;146;p17"/>
          <p:cNvSpPr/>
          <p:nvPr/>
        </p:nvSpPr>
        <p:spPr>
          <a:xfrm>
            <a:off x="-1201801" y="5219620"/>
            <a:ext cx="8127642" cy="6605556"/>
          </a:xfrm>
          <a:custGeom>
            <a:avLst/>
            <a:gdLst/>
            <a:ahLst/>
            <a:cxnLst/>
            <a:rect l="l" t="t" r="r" b="b"/>
            <a:pathLst>
              <a:path w="8127642" h="6605556" extrusionOk="0">
                <a:moveTo>
                  <a:pt x="0" y="0"/>
                </a:moveTo>
                <a:lnTo>
                  <a:pt x="8127642" y="0"/>
                </a:lnTo>
                <a:lnTo>
                  <a:pt x="8127642" y="6605556"/>
                </a:lnTo>
                <a:lnTo>
                  <a:pt x="0" y="6605556"/>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7"/>
          <p:cNvSpPr txBox="1"/>
          <p:nvPr/>
        </p:nvSpPr>
        <p:spPr>
          <a:xfrm>
            <a:off x="1337707" y="1690612"/>
            <a:ext cx="4644000" cy="6033000"/>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599" b="1">
                <a:solidFill>
                  <a:srgbClr val="101010"/>
                </a:solidFill>
                <a:latin typeface="Poppins"/>
                <a:ea typeface="Poppins"/>
                <a:cs typeface="Poppins"/>
                <a:sym typeface="Poppins"/>
              </a:rPr>
              <a:t>Proposed solution</a:t>
            </a:r>
            <a:endParaRPr/>
          </a:p>
          <a:p>
            <a:pPr marL="0" marR="0" lvl="0" indent="0" algn="l" rtl="0">
              <a:lnSpc>
                <a:spcPct val="209968"/>
              </a:lnSpc>
              <a:spcBef>
                <a:spcPts val="0"/>
              </a:spcBef>
              <a:spcAft>
                <a:spcPts val="0"/>
              </a:spcAft>
              <a:buNone/>
            </a:pPr>
            <a:r>
              <a:rPr lang="en-US" sz="3200" b="1">
                <a:solidFill>
                  <a:srgbClr val="101010"/>
                </a:solidFill>
                <a:latin typeface="Poppins"/>
                <a:ea typeface="Poppins"/>
                <a:cs typeface="Poppins"/>
                <a:sym typeface="Poppins"/>
              </a:rPr>
              <a:t>(Solution, Key features, Technical Architect)</a:t>
            </a:r>
            <a:endParaRPr/>
          </a:p>
          <a:p>
            <a:pPr marL="0" marR="0" lvl="0" indent="0" algn="l" rtl="0">
              <a:lnSpc>
                <a:spcPct val="120003"/>
              </a:lnSpc>
              <a:spcBef>
                <a:spcPts val="0"/>
              </a:spcBef>
              <a:spcAft>
                <a:spcPts val="0"/>
              </a:spcAft>
              <a:buNone/>
            </a:pPr>
            <a:endParaRPr sz="5599" b="1">
              <a:solidFill>
                <a:srgbClr val="101010"/>
              </a:solidFill>
              <a:latin typeface="Poppins"/>
              <a:ea typeface="Poppins"/>
              <a:cs typeface="Poppins"/>
              <a:sym typeface="Poppins"/>
            </a:endParaRPr>
          </a:p>
        </p:txBody>
      </p:sp>
      <p:pic>
        <p:nvPicPr>
          <p:cNvPr id="148" name="Google Shape;148;p17" descr="A black and white logo&#10;&#10;Description automatically generated"/>
          <p:cNvPicPr preferRelativeResize="0"/>
          <p:nvPr/>
        </p:nvPicPr>
        <p:blipFill rotWithShape="1">
          <a:blip r:embed="rId4">
            <a:alphaModFix/>
          </a:blip>
          <a:srcRect/>
          <a:stretch/>
        </p:blipFill>
        <p:spPr>
          <a:xfrm>
            <a:off x="15435625" y="9030122"/>
            <a:ext cx="2665951" cy="1102066"/>
          </a:xfrm>
          <a:prstGeom prst="rect">
            <a:avLst/>
          </a:prstGeom>
          <a:noFill/>
          <a:ln>
            <a:noFill/>
          </a:ln>
        </p:spPr>
      </p:pic>
      <p:sp>
        <p:nvSpPr>
          <p:cNvPr id="149" name="Google Shape;149;p17"/>
          <p:cNvSpPr txBox="1"/>
          <p:nvPr/>
        </p:nvSpPr>
        <p:spPr>
          <a:xfrm>
            <a:off x="8002600" y="438775"/>
            <a:ext cx="5293800" cy="6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a:solidFill>
                  <a:schemeClr val="lt1"/>
                </a:solidFill>
              </a:rPr>
              <a:t>Solution   :  </a:t>
            </a:r>
            <a:r>
              <a:rPr lang="en-US" sz="3300">
                <a:solidFill>
                  <a:schemeClr val="lt1"/>
                </a:solidFill>
                <a:latin typeface="Calibri"/>
                <a:ea typeface="Calibri"/>
                <a:cs typeface="Calibri"/>
                <a:sym typeface="Calibri"/>
              </a:rPr>
              <a:t>Sign Translate</a:t>
            </a:r>
            <a:endParaRPr sz="3200" b="1">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cxnSp>
        <p:nvCxnSpPr>
          <p:cNvPr id="154" name="Google Shape;154;p18"/>
          <p:cNvCxnSpPr/>
          <p:nvPr/>
        </p:nvCxnSpPr>
        <p:spPr>
          <a:xfrm>
            <a:off x="1028700" y="601417"/>
            <a:ext cx="16230600" cy="0"/>
          </a:xfrm>
          <a:prstGeom prst="straightConnector1">
            <a:avLst/>
          </a:prstGeom>
          <a:noFill/>
          <a:ln w="19050" cap="flat" cmpd="sng">
            <a:solidFill>
              <a:srgbClr val="D9D9D9"/>
            </a:solidFill>
            <a:prstDash val="solid"/>
            <a:round/>
            <a:headEnd type="none" w="sm" len="sm"/>
            <a:tailEnd type="none" w="sm" len="sm"/>
          </a:ln>
        </p:spPr>
      </p:cxnSp>
      <p:grpSp>
        <p:nvGrpSpPr>
          <p:cNvPr id="155" name="Google Shape;155;p18"/>
          <p:cNvGrpSpPr/>
          <p:nvPr/>
        </p:nvGrpSpPr>
        <p:grpSpPr>
          <a:xfrm>
            <a:off x="7401122" y="-321475"/>
            <a:ext cx="10816938" cy="10608469"/>
            <a:chOff x="0" y="-38100"/>
            <a:chExt cx="1290296" cy="1257300"/>
          </a:xfrm>
        </p:grpSpPr>
        <p:sp>
          <p:nvSpPr>
            <p:cNvPr id="156" name="Google Shape;156;p18"/>
            <p:cNvSpPr/>
            <p:nvPr/>
          </p:nvSpPr>
          <p:spPr>
            <a:xfrm>
              <a:off x="0" y="0"/>
              <a:ext cx="1290296" cy="1219200"/>
            </a:xfrm>
            <a:custGeom>
              <a:avLst/>
              <a:gdLst/>
              <a:ahLst/>
              <a:cxnLst/>
              <a:rect l="l" t="t" r="r" b="b"/>
              <a:pathLst>
                <a:path w="1290296" h="1219200" extrusionOk="0">
                  <a:moveTo>
                    <a:pt x="0" y="0"/>
                  </a:moveTo>
                  <a:lnTo>
                    <a:pt x="1290296" y="0"/>
                  </a:lnTo>
                  <a:lnTo>
                    <a:pt x="1290296" y="1219200"/>
                  </a:lnTo>
                  <a:lnTo>
                    <a:pt x="0" y="1219200"/>
                  </a:lnTo>
                  <a:close/>
                </a:path>
              </a:pathLst>
            </a:custGeom>
            <a:solidFill>
              <a:srgbClr val="071C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8"/>
            <p:cNvSpPr txBox="1"/>
            <p:nvPr/>
          </p:nvSpPr>
          <p:spPr>
            <a:xfrm>
              <a:off x="0" y="-38100"/>
              <a:ext cx="1290296" cy="12573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58" name="Google Shape;158;p18"/>
          <p:cNvSpPr txBox="1"/>
          <p:nvPr/>
        </p:nvSpPr>
        <p:spPr>
          <a:xfrm>
            <a:off x="7997850" y="1359650"/>
            <a:ext cx="9762600" cy="7388400"/>
          </a:xfrm>
          <a:prstGeom prst="rect">
            <a:avLst/>
          </a:prstGeom>
          <a:noFill/>
          <a:ln>
            <a:noFill/>
          </a:ln>
        </p:spPr>
        <p:txBody>
          <a:bodyPr spcFirstLastPara="1" wrap="square" lIns="0" tIns="0" rIns="0" bIns="0" anchor="t" anchorCtr="0">
            <a:spAutoFit/>
          </a:bodyPr>
          <a:lstStyle/>
          <a:p>
            <a:pPr marL="457200" lvl="0" indent="-419100" algn="just" rtl="0">
              <a:lnSpc>
                <a:spcPct val="150000"/>
              </a:lnSpc>
              <a:spcBef>
                <a:spcPts val="0"/>
              </a:spcBef>
              <a:spcAft>
                <a:spcPts val="0"/>
              </a:spcAft>
              <a:buClr>
                <a:schemeClr val="lt1"/>
              </a:buClr>
              <a:buSzPts val="3000"/>
              <a:buFont typeface="Times New Roman"/>
              <a:buChar char="●"/>
            </a:pPr>
            <a:r>
              <a:rPr lang="en-US" sz="3000" b="1">
                <a:solidFill>
                  <a:schemeClr val="lt1"/>
                </a:solidFill>
                <a:latin typeface="Times New Roman"/>
                <a:ea typeface="Times New Roman"/>
                <a:cs typeface="Times New Roman"/>
                <a:sym typeface="Times New Roman"/>
              </a:rPr>
              <a:t>Technical Challenges:</a:t>
            </a:r>
            <a:r>
              <a:rPr lang="en-US" sz="3000">
                <a:solidFill>
                  <a:schemeClr val="lt1"/>
                </a:solidFill>
                <a:latin typeface="Times New Roman"/>
                <a:ea typeface="Times New Roman"/>
                <a:cs typeface="Times New Roman"/>
                <a:sym typeface="Times New Roman"/>
              </a:rPr>
              <a:t> Overcoming the complexities of accurately translating between spoken and sign languages in real-time.</a:t>
            </a:r>
            <a:endParaRPr sz="3000">
              <a:solidFill>
                <a:schemeClr val="lt1"/>
              </a:solidFill>
              <a:latin typeface="Times New Roman"/>
              <a:ea typeface="Times New Roman"/>
              <a:cs typeface="Times New Roman"/>
              <a:sym typeface="Times New Roman"/>
            </a:endParaRPr>
          </a:p>
          <a:p>
            <a:pPr marL="457200" lvl="0" indent="-419100" algn="just" rtl="0">
              <a:lnSpc>
                <a:spcPct val="150000"/>
              </a:lnSpc>
              <a:spcBef>
                <a:spcPts val="0"/>
              </a:spcBef>
              <a:spcAft>
                <a:spcPts val="0"/>
              </a:spcAft>
              <a:buClr>
                <a:schemeClr val="lt1"/>
              </a:buClr>
              <a:buSzPts val="3000"/>
              <a:buFont typeface="Times New Roman"/>
              <a:buChar char="●"/>
            </a:pPr>
            <a:r>
              <a:rPr lang="en-US" sz="3000" b="1">
                <a:solidFill>
                  <a:schemeClr val="lt1"/>
                </a:solidFill>
                <a:latin typeface="Times New Roman"/>
                <a:ea typeface="Times New Roman"/>
                <a:cs typeface="Times New Roman"/>
                <a:sym typeface="Times New Roman"/>
              </a:rPr>
              <a:t>Solutions &amp; Workarounds: </a:t>
            </a:r>
            <a:r>
              <a:rPr lang="en-US" sz="3000">
                <a:solidFill>
                  <a:schemeClr val="lt1"/>
                </a:solidFill>
                <a:latin typeface="Times New Roman"/>
                <a:ea typeface="Times New Roman"/>
                <a:cs typeface="Times New Roman"/>
                <a:sym typeface="Times New Roman"/>
              </a:rPr>
              <a:t>Iterative development, rigorous testing, and collaboration with the deaf community to refine translation algorithms and enhance accuracy.</a:t>
            </a:r>
            <a:endParaRPr sz="3000">
              <a:solidFill>
                <a:schemeClr val="lt1"/>
              </a:solidFill>
              <a:latin typeface="Times New Roman"/>
              <a:ea typeface="Times New Roman"/>
              <a:cs typeface="Times New Roman"/>
              <a:sym typeface="Times New Roman"/>
            </a:endParaRPr>
          </a:p>
          <a:p>
            <a:pPr marL="457200" lvl="0" indent="-419100" algn="just" rtl="0">
              <a:lnSpc>
                <a:spcPct val="150000"/>
              </a:lnSpc>
              <a:spcBef>
                <a:spcPts val="0"/>
              </a:spcBef>
              <a:spcAft>
                <a:spcPts val="0"/>
              </a:spcAft>
              <a:buClr>
                <a:schemeClr val="lt1"/>
              </a:buClr>
              <a:buSzPts val="3000"/>
              <a:buFont typeface="Times New Roman"/>
              <a:buChar char="●"/>
            </a:pPr>
            <a:r>
              <a:rPr lang="en-US" sz="3000" b="1">
                <a:solidFill>
                  <a:schemeClr val="lt1"/>
                </a:solidFill>
                <a:latin typeface="Times New Roman"/>
                <a:ea typeface="Times New Roman"/>
                <a:cs typeface="Times New Roman"/>
                <a:sym typeface="Times New Roman"/>
              </a:rPr>
              <a:t>Key Learnings:</a:t>
            </a:r>
            <a:r>
              <a:rPr lang="en-US" sz="3000">
                <a:solidFill>
                  <a:schemeClr val="lt1"/>
                </a:solidFill>
                <a:latin typeface="Times New Roman"/>
                <a:ea typeface="Times New Roman"/>
                <a:cs typeface="Times New Roman"/>
                <a:sym typeface="Times New Roman"/>
              </a:rPr>
              <a:t> Importance of user feedback, continuous improvement, and accessibility-driven design principles in developing effective communication tools for the deaf community.</a:t>
            </a:r>
            <a:endParaRPr sz="3000">
              <a:solidFill>
                <a:schemeClr val="lt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sz="3000">
              <a:solidFill>
                <a:schemeClr val="lt1"/>
              </a:solidFill>
              <a:latin typeface="Times New Roman"/>
              <a:ea typeface="Times New Roman"/>
              <a:cs typeface="Times New Roman"/>
              <a:sym typeface="Times New Roman"/>
            </a:endParaRPr>
          </a:p>
        </p:txBody>
      </p:sp>
      <p:sp>
        <p:nvSpPr>
          <p:cNvPr id="159" name="Google Shape;159;p18"/>
          <p:cNvSpPr txBox="1"/>
          <p:nvPr/>
        </p:nvSpPr>
        <p:spPr>
          <a:xfrm>
            <a:off x="13511765" y="985175"/>
            <a:ext cx="2687100" cy="215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a:p>
        </p:txBody>
      </p:sp>
      <p:sp>
        <p:nvSpPr>
          <p:cNvPr id="160" name="Google Shape;160;p18"/>
          <p:cNvSpPr txBox="1"/>
          <p:nvPr/>
        </p:nvSpPr>
        <p:spPr>
          <a:xfrm>
            <a:off x="13511765" y="1563715"/>
            <a:ext cx="4109100" cy="215400"/>
          </a:xfrm>
          <a:prstGeom prst="rect">
            <a:avLst/>
          </a:prstGeom>
          <a:noFill/>
          <a:ln>
            <a:noFill/>
          </a:ln>
        </p:spPr>
        <p:txBody>
          <a:bodyPr spcFirstLastPara="1" wrap="square" lIns="0" tIns="0" rIns="0" bIns="0" anchor="t" anchorCtr="0">
            <a:spAutoFit/>
          </a:bodyPr>
          <a:lstStyle/>
          <a:p>
            <a:pPr marL="0" marR="0" lvl="0" indent="0" algn="l" rtl="0">
              <a:lnSpc>
                <a:spcPct val="160000"/>
              </a:lnSpc>
              <a:spcBef>
                <a:spcPts val="0"/>
              </a:spcBef>
              <a:spcAft>
                <a:spcPts val="0"/>
              </a:spcAft>
              <a:buNone/>
            </a:pPr>
            <a:endParaRPr/>
          </a:p>
        </p:txBody>
      </p:sp>
      <p:sp>
        <p:nvSpPr>
          <p:cNvPr id="161" name="Google Shape;161;p18"/>
          <p:cNvSpPr/>
          <p:nvPr/>
        </p:nvSpPr>
        <p:spPr>
          <a:xfrm>
            <a:off x="-1201801" y="5219620"/>
            <a:ext cx="8127642" cy="6605556"/>
          </a:xfrm>
          <a:custGeom>
            <a:avLst/>
            <a:gdLst/>
            <a:ahLst/>
            <a:cxnLst/>
            <a:rect l="l" t="t" r="r" b="b"/>
            <a:pathLst>
              <a:path w="8127642" h="6605556" extrusionOk="0">
                <a:moveTo>
                  <a:pt x="0" y="0"/>
                </a:moveTo>
                <a:lnTo>
                  <a:pt x="8127642" y="0"/>
                </a:lnTo>
                <a:lnTo>
                  <a:pt x="8127642" y="6605556"/>
                </a:lnTo>
                <a:lnTo>
                  <a:pt x="0" y="6605556"/>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8"/>
          <p:cNvSpPr txBox="1"/>
          <p:nvPr/>
        </p:nvSpPr>
        <p:spPr>
          <a:xfrm>
            <a:off x="1300982" y="968062"/>
            <a:ext cx="4643986" cy="5918928"/>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599" b="1">
                <a:solidFill>
                  <a:srgbClr val="101010"/>
                </a:solidFill>
                <a:latin typeface="Poppins"/>
                <a:ea typeface="Poppins"/>
                <a:cs typeface="Poppins"/>
                <a:sym typeface="Poppins"/>
              </a:rPr>
              <a:t>Challenges and Key Learning </a:t>
            </a:r>
            <a:r>
              <a:rPr lang="en-US" sz="3100" b="1">
                <a:solidFill>
                  <a:srgbClr val="101010"/>
                </a:solidFill>
                <a:latin typeface="Poppins"/>
                <a:ea typeface="Poppins"/>
                <a:cs typeface="Poppins"/>
                <a:sym typeface="Poppins"/>
              </a:rPr>
              <a:t>(Technical challenges, Solutions &amp; workaround, Key learnings)</a:t>
            </a:r>
            <a:endParaRPr/>
          </a:p>
        </p:txBody>
      </p:sp>
      <p:pic>
        <p:nvPicPr>
          <p:cNvPr id="163" name="Google Shape;163;p18" descr="A black and white logo&#10;&#10;Description automatically generated"/>
          <p:cNvPicPr preferRelativeResize="0"/>
          <p:nvPr/>
        </p:nvPicPr>
        <p:blipFill rotWithShape="1">
          <a:blip r:embed="rId4">
            <a:alphaModFix/>
          </a:blip>
          <a:srcRect/>
          <a:stretch/>
        </p:blipFill>
        <p:spPr>
          <a:xfrm>
            <a:off x="15163800" y="8765834"/>
            <a:ext cx="2665950" cy="11020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p:nvPr/>
        </p:nvSpPr>
        <p:spPr>
          <a:xfrm>
            <a:off x="8187217" y="-1676277"/>
            <a:ext cx="12260528" cy="8939040"/>
          </a:xfrm>
          <a:custGeom>
            <a:avLst/>
            <a:gdLst/>
            <a:ahLst/>
            <a:cxnLst/>
            <a:rect l="l" t="t" r="r" b="b"/>
            <a:pathLst>
              <a:path w="12260528" h="8939040" extrusionOk="0">
                <a:moveTo>
                  <a:pt x="0" y="0"/>
                </a:moveTo>
                <a:lnTo>
                  <a:pt x="12260529" y="0"/>
                </a:lnTo>
                <a:lnTo>
                  <a:pt x="12260529" y="8939040"/>
                </a:lnTo>
                <a:lnTo>
                  <a:pt x="0" y="893904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9"/>
          <p:cNvSpPr txBox="1"/>
          <p:nvPr/>
        </p:nvSpPr>
        <p:spPr>
          <a:xfrm>
            <a:off x="1221496" y="1074246"/>
            <a:ext cx="10030975" cy="1626727"/>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599" b="1">
                <a:solidFill>
                  <a:srgbClr val="101010"/>
                </a:solidFill>
                <a:latin typeface="Poppins"/>
                <a:ea typeface="Poppins"/>
                <a:cs typeface="Poppins"/>
                <a:sym typeface="Poppins"/>
              </a:rPr>
              <a:t>Future work </a:t>
            </a:r>
            <a:endParaRPr/>
          </a:p>
          <a:p>
            <a:pPr marL="0" marR="0" lvl="0" indent="0" algn="l" rtl="0">
              <a:lnSpc>
                <a:spcPct val="209968"/>
              </a:lnSpc>
              <a:spcBef>
                <a:spcPts val="0"/>
              </a:spcBef>
              <a:spcAft>
                <a:spcPts val="0"/>
              </a:spcAft>
              <a:buNone/>
            </a:pPr>
            <a:r>
              <a:rPr lang="en-US" sz="3200" b="1">
                <a:solidFill>
                  <a:srgbClr val="101010"/>
                </a:solidFill>
                <a:latin typeface="Poppins"/>
                <a:ea typeface="Poppins"/>
                <a:cs typeface="Poppins"/>
                <a:sym typeface="Poppins"/>
              </a:rPr>
              <a:t>(Potential features, plans for scaling)</a:t>
            </a:r>
            <a:endParaRPr/>
          </a:p>
        </p:txBody>
      </p:sp>
      <p:grpSp>
        <p:nvGrpSpPr>
          <p:cNvPr id="170" name="Google Shape;170;p19"/>
          <p:cNvGrpSpPr/>
          <p:nvPr/>
        </p:nvGrpSpPr>
        <p:grpSpPr>
          <a:xfrm>
            <a:off x="0" y="4982764"/>
            <a:ext cx="18288006" cy="5304297"/>
            <a:chOff x="0" y="-38100"/>
            <a:chExt cx="1451049" cy="1257300"/>
          </a:xfrm>
        </p:grpSpPr>
        <p:sp>
          <p:nvSpPr>
            <p:cNvPr id="171" name="Google Shape;171;p19"/>
            <p:cNvSpPr/>
            <p:nvPr/>
          </p:nvSpPr>
          <p:spPr>
            <a:xfrm>
              <a:off x="0" y="0"/>
              <a:ext cx="1451049" cy="1219200"/>
            </a:xfrm>
            <a:custGeom>
              <a:avLst/>
              <a:gdLst/>
              <a:ahLst/>
              <a:cxnLst/>
              <a:rect l="l" t="t" r="r" b="b"/>
              <a:pathLst>
                <a:path w="1451049" h="1219200" extrusionOk="0">
                  <a:moveTo>
                    <a:pt x="0" y="0"/>
                  </a:moveTo>
                  <a:lnTo>
                    <a:pt x="1451049" y="0"/>
                  </a:lnTo>
                  <a:lnTo>
                    <a:pt x="1451049" y="1219200"/>
                  </a:lnTo>
                  <a:lnTo>
                    <a:pt x="0" y="1219200"/>
                  </a:lnTo>
                  <a:close/>
                </a:path>
              </a:pathLst>
            </a:custGeom>
            <a:solidFill>
              <a:srgbClr val="071C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9"/>
            <p:cNvSpPr txBox="1"/>
            <p:nvPr/>
          </p:nvSpPr>
          <p:spPr>
            <a:xfrm>
              <a:off x="0" y="-38100"/>
              <a:ext cx="1451049" cy="12573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19"/>
          <p:cNvSpPr txBox="1"/>
          <p:nvPr/>
        </p:nvSpPr>
        <p:spPr>
          <a:xfrm>
            <a:off x="964321" y="5277201"/>
            <a:ext cx="3509400" cy="3693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1">
                <a:solidFill>
                  <a:srgbClr val="FFFFFF"/>
                </a:solidFill>
                <a:latin typeface="Poppins"/>
                <a:ea typeface="Poppins"/>
                <a:cs typeface="Poppins"/>
                <a:sym typeface="Poppins"/>
              </a:rPr>
              <a:t>Explain</a:t>
            </a:r>
            <a:endParaRPr/>
          </a:p>
        </p:txBody>
      </p:sp>
      <p:sp>
        <p:nvSpPr>
          <p:cNvPr id="174" name="Google Shape;174;p19"/>
          <p:cNvSpPr txBox="1"/>
          <p:nvPr/>
        </p:nvSpPr>
        <p:spPr>
          <a:xfrm>
            <a:off x="1028700" y="5757400"/>
            <a:ext cx="15618600" cy="4710000"/>
          </a:xfrm>
          <a:prstGeom prst="rect">
            <a:avLst/>
          </a:prstGeom>
          <a:noFill/>
          <a:ln>
            <a:noFill/>
          </a:ln>
        </p:spPr>
        <p:txBody>
          <a:bodyPr spcFirstLastPara="1" wrap="square" lIns="0" tIns="0" rIns="0" bIns="0" anchor="t" anchorCtr="0">
            <a:spAutoFit/>
          </a:bodyPr>
          <a:lstStyle/>
          <a:p>
            <a:pPr marL="0" lvl="0" indent="0" algn="just" rtl="0">
              <a:lnSpc>
                <a:spcPct val="160000"/>
              </a:lnSpc>
              <a:spcBef>
                <a:spcPts val="0"/>
              </a:spcBef>
              <a:spcAft>
                <a:spcPts val="0"/>
              </a:spcAft>
              <a:buClr>
                <a:schemeClr val="dk1"/>
              </a:buClr>
              <a:buSzPts val="1100"/>
              <a:buFont typeface="Arial"/>
              <a:buNone/>
            </a:pPr>
            <a:r>
              <a:rPr lang="en-US" sz="1800" b="1">
                <a:solidFill>
                  <a:schemeClr val="lt1"/>
                </a:solidFill>
                <a:latin typeface="Times New Roman"/>
                <a:ea typeface="Times New Roman"/>
                <a:cs typeface="Times New Roman"/>
                <a:sym typeface="Times New Roman"/>
              </a:rPr>
              <a:t>1. Integration of Additional Sign Languages:</a:t>
            </a:r>
            <a:r>
              <a:rPr lang="en-US" sz="1800">
                <a:solidFill>
                  <a:schemeClr val="lt1"/>
                </a:solidFill>
                <a:latin typeface="Times New Roman"/>
                <a:ea typeface="Times New Roman"/>
                <a:cs typeface="Times New Roman"/>
                <a:sym typeface="Times New Roman"/>
              </a:rPr>
              <a:t>Expand language support to include a broader range of sign languages, ensuring accessibility for diverse communities worldwide.</a:t>
            </a:r>
            <a:endParaRPr sz="1800">
              <a:solidFill>
                <a:schemeClr val="lt1"/>
              </a:solidFill>
              <a:latin typeface="Times New Roman"/>
              <a:ea typeface="Times New Roman"/>
              <a:cs typeface="Times New Roman"/>
              <a:sym typeface="Times New Roman"/>
            </a:endParaRPr>
          </a:p>
          <a:p>
            <a:pPr marL="0" lvl="0" indent="0" algn="just" rtl="0">
              <a:lnSpc>
                <a:spcPct val="160000"/>
              </a:lnSpc>
              <a:spcBef>
                <a:spcPts val="0"/>
              </a:spcBef>
              <a:spcAft>
                <a:spcPts val="0"/>
              </a:spcAft>
              <a:buClr>
                <a:schemeClr val="dk1"/>
              </a:buClr>
              <a:buSzPts val="1100"/>
              <a:buFont typeface="Arial"/>
              <a:buNone/>
            </a:pPr>
            <a:r>
              <a:rPr lang="en-US" sz="1800" b="1">
                <a:solidFill>
                  <a:schemeClr val="lt1"/>
                </a:solidFill>
                <a:latin typeface="Times New Roman"/>
                <a:ea typeface="Times New Roman"/>
                <a:cs typeface="Times New Roman"/>
                <a:sym typeface="Times New Roman"/>
              </a:rPr>
              <a:t>2. Enhancement of Translation Accuracy:</a:t>
            </a:r>
            <a:r>
              <a:rPr lang="en-US" sz="1800">
                <a:solidFill>
                  <a:schemeClr val="lt1"/>
                </a:solidFill>
                <a:latin typeface="Times New Roman"/>
                <a:ea typeface="Times New Roman"/>
                <a:cs typeface="Times New Roman"/>
                <a:sym typeface="Times New Roman"/>
              </a:rPr>
              <a:t>Invest in research and development to improve the accuracy and precision of sign language translation algorithms, providing more reliable communication for users.</a:t>
            </a:r>
            <a:endParaRPr sz="1800">
              <a:solidFill>
                <a:schemeClr val="lt1"/>
              </a:solidFill>
              <a:latin typeface="Times New Roman"/>
              <a:ea typeface="Times New Roman"/>
              <a:cs typeface="Times New Roman"/>
              <a:sym typeface="Times New Roman"/>
            </a:endParaRPr>
          </a:p>
          <a:p>
            <a:pPr marL="0" lvl="0" indent="0" algn="just" rtl="0">
              <a:lnSpc>
                <a:spcPct val="160000"/>
              </a:lnSpc>
              <a:spcBef>
                <a:spcPts val="0"/>
              </a:spcBef>
              <a:spcAft>
                <a:spcPts val="0"/>
              </a:spcAft>
              <a:buClr>
                <a:schemeClr val="dk1"/>
              </a:buClr>
              <a:buSzPts val="1100"/>
              <a:buFont typeface="Arial"/>
              <a:buNone/>
            </a:pPr>
            <a:r>
              <a:rPr lang="en-US" sz="1800" b="1">
                <a:solidFill>
                  <a:schemeClr val="lt1"/>
                </a:solidFill>
                <a:latin typeface="Times New Roman"/>
                <a:ea typeface="Times New Roman"/>
                <a:cs typeface="Times New Roman"/>
                <a:sym typeface="Times New Roman"/>
              </a:rPr>
              <a:t>3. Mobile Application Development:</a:t>
            </a:r>
            <a:r>
              <a:rPr lang="en-US" sz="1800">
                <a:solidFill>
                  <a:schemeClr val="lt1"/>
                </a:solidFill>
                <a:latin typeface="Times New Roman"/>
                <a:ea typeface="Times New Roman"/>
                <a:cs typeface="Times New Roman"/>
                <a:sym typeface="Times New Roman"/>
              </a:rPr>
              <a:t> Create mobile applications for iOS and Android platforms, enabling on-the-go accessibility and convenience for users wherever they are.</a:t>
            </a:r>
            <a:endParaRPr sz="1800">
              <a:solidFill>
                <a:schemeClr val="lt1"/>
              </a:solidFill>
              <a:latin typeface="Times New Roman"/>
              <a:ea typeface="Times New Roman"/>
              <a:cs typeface="Times New Roman"/>
              <a:sym typeface="Times New Roman"/>
            </a:endParaRPr>
          </a:p>
          <a:p>
            <a:pPr marL="0" lvl="0" indent="0" algn="just" rtl="0">
              <a:lnSpc>
                <a:spcPct val="160000"/>
              </a:lnSpc>
              <a:spcBef>
                <a:spcPts val="0"/>
              </a:spcBef>
              <a:spcAft>
                <a:spcPts val="0"/>
              </a:spcAft>
              <a:buClr>
                <a:schemeClr val="dk1"/>
              </a:buClr>
              <a:buSzPts val="1100"/>
              <a:buFont typeface="Arial"/>
              <a:buNone/>
            </a:pPr>
            <a:r>
              <a:rPr lang="en-US" sz="1800" b="1">
                <a:solidFill>
                  <a:schemeClr val="lt1"/>
                </a:solidFill>
                <a:latin typeface="Times New Roman"/>
                <a:ea typeface="Times New Roman"/>
                <a:cs typeface="Times New Roman"/>
                <a:sym typeface="Times New Roman"/>
              </a:rPr>
              <a:t>4. Community Engagement and Feedback:</a:t>
            </a:r>
            <a:r>
              <a:rPr lang="en-US" sz="1800">
                <a:solidFill>
                  <a:schemeClr val="lt1"/>
                </a:solidFill>
                <a:latin typeface="Times New Roman"/>
                <a:ea typeface="Times New Roman"/>
                <a:cs typeface="Times New Roman"/>
                <a:sym typeface="Times New Roman"/>
              </a:rPr>
              <a:t> Foster ongoing collaboration with the deaf community to gather feedback, insights, and suggestions for improving Sign Translate's functionality and user experience.</a:t>
            </a:r>
            <a:endParaRPr sz="1800">
              <a:solidFill>
                <a:schemeClr val="lt1"/>
              </a:solidFill>
              <a:latin typeface="Times New Roman"/>
              <a:ea typeface="Times New Roman"/>
              <a:cs typeface="Times New Roman"/>
              <a:sym typeface="Times New Roman"/>
            </a:endParaRPr>
          </a:p>
          <a:p>
            <a:pPr marL="0" lvl="0" indent="0" algn="just" rtl="0">
              <a:lnSpc>
                <a:spcPct val="160000"/>
              </a:lnSpc>
              <a:spcBef>
                <a:spcPts val="0"/>
              </a:spcBef>
              <a:spcAft>
                <a:spcPts val="0"/>
              </a:spcAft>
              <a:buClr>
                <a:schemeClr val="dk1"/>
              </a:buClr>
              <a:buSzPts val="1100"/>
              <a:buFont typeface="Arial"/>
              <a:buNone/>
            </a:pPr>
            <a:r>
              <a:rPr lang="en-US" sz="1800" b="1">
                <a:solidFill>
                  <a:schemeClr val="lt1"/>
                </a:solidFill>
                <a:latin typeface="Times New Roman"/>
                <a:ea typeface="Times New Roman"/>
                <a:cs typeface="Times New Roman"/>
                <a:sym typeface="Times New Roman"/>
              </a:rPr>
              <a:t>5. Partnerships and Expansion:</a:t>
            </a:r>
            <a:r>
              <a:rPr lang="en-US" sz="1800">
                <a:solidFill>
                  <a:schemeClr val="lt1"/>
                </a:solidFill>
                <a:latin typeface="Times New Roman"/>
                <a:ea typeface="Times New Roman"/>
                <a:cs typeface="Times New Roman"/>
                <a:sym typeface="Times New Roman"/>
              </a:rPr>
              <a:t> Forge strategic partnerships with educational institutions, government agencies, and technology companies to scale accessibility initiatives and reach a broader audience globally.</a:t>
            </a:r>
            <a:endParaRPr sz="1800">
              <a:solidFill>
                <a:schemeClr val="lt1"/>
              </a:solidFill>
              <a:latin typeface="Times New Roman"/>
              <a:ea typeface="Times New Roman"/>
              <a:cs typeface="Times New Roman"/>
              <a:sym typeface="Times New Roman"/>
            </a:endParaRPr>
          </a:p>
          <a:p>
            <a:pPr marL="0" marR="0" lvl="0" indent="0" algn="just" rtl="0">
              <a:lnSpc>
                <a:spcPct val="160000"/>
              </a:lnSpc>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75" name="Google Shape;175;p19"/>
          <p:cNvSpPr txBox="1"/>
          <p:nvPr/>
        </p:nvSpPr>
        <p:spPr>
          <a:xfrm>
            <a:off x="1221500" y="3236100"/>
            <a:ext cx="15730800" cy="1696200"/>
          </a:xfrm>
          <a:prstGeom prst="rect">
            <a:avLst/>
          </a:prstGeom>
          <a:noFill/>
          <a:ln>
            <a:noFill/>
          </a:ln>
        </p:spPr>
        <p:txBody>
          <a:bodyPr spcFirstLastPara="1" wrap="square" lIns="0" tIns="0" rIns="0" bIns="0" anchor="t" anchorCtr="0">
            <a:spAutoFit/>
          </a:bodyPr>
          <a:lstStyle/>
          <a:p>
            <a:pPr marL="0" lvl="0" indent="0" algn="just" rtl="0">
              <a:lnSpc>
                <a:spcPct val="160000"/>
              </a:lnSpc>
              <a:spcBef>
                <a:spcPts val="0"/>
              </a:spcBef>
              <a:spcAft>
                <a:spcPts val="0"/>
              </a:spcAft>
              <a:buClr>
                <a:schemeClr val="dk1"/>
              </a:buClr>
              <a:buSzPts val="1100"/>
              <a:buFont typeface="Arial"/>
              <a:buNone/>
            </a:pPr>
            <a:r>
              <a:rPr lang="en-US" sz="1900" b="1">
                <a:solidFill>
                  <a:schemeClr val="dk1"/>
                </a:solidFill>
                <a:latin typeface="Times New Roman"/>
                <a:ea typeface="Times New Roman"/>
                <a:cs typeface="Times New Roman"/>
                <a:sym typeface="Times New Roman"/>
              </a:rPr>
              <a:t>Potential Features:</a:t>
            </a:r>
            <a:r>
              <a:rPr lang="en-US" sz="1900">
                <a:solidFill>
                  <a:schemeClr val="dk1"/>
                </a:solidFill>
                <a:latin typeface="Times New Roman"/>
                <a:ea typeface="Times New Roman"/>
                <a:cs typeface="Times New Roman"/>
                <a:sym typeface="Times New Roman"/>
              </a:rPr>
              <a:t> Integration of additional sign languages, enhancement of translation accuracy, and development of mobile applications for on-the-go accessibility.</a:t>
            </a:r>
            <a:endParaRPr sz="1900">
              <a:solidFill>
                <a:schemeClr val="dk1"/>
              </a:solidFill>
              <a:latin typeface="Times New Roman"/>
              <a:ea typeface="Times New Roman"/>
              <a:cs typeface="Times New Roman"/>
              <a:sym typeface="Times New Roman"/>
            </a:endParaRPr>
          </a:p>
          <a:p>
            <a:pPr marL="0" lvl="0" indent="0" algn="just" rtl="0">
              <a:lnSpc>
                <a:spcPct val="160000"/>
              </a:lnSpc>
              <a:spcBef>
                <a:spcPts val="0"/>
              </a:spcBef>
              <a:spcAft>
                <a:spcPts val="0"/>
              </a:spcAft>
              <a:buSzPts val="1100"/>
              <a:buNone/>
            </a:pPr>
            <a:r>
              <a:rPr lang="en-US" sz="1900" b="1">
                <a:solidFill>
                  <a:schemeClr val="dk1"/>
                </a:solidFill>
                <a:latin typeface="Times New Roman"/>
                <a:ea typeface="Times New Roman"/>
                <a:cs typeface="Times New Roman"/>
                <a:sym typeface="Times New Roman"/>
              </a:rPr>
              <a:t>Plans for Scaling:</a:t>
            </a:r>
            <a:r>
              <a:rPr lang="en-US" sz="1900">
                <a:solidFill>
                  <a:schemeClr val="dk1"/>
                </a:solidFill>
                <a:latin typeface="Times New Roman"/>
                <a:ea typeface="Times New Roman"/>
                <a:cs typeface="Times New Roman"/>
                <a:sym typeface="Times New Roman"/>
              </a:rPr>
              <a:t> Partnering with educational institutions, government agencies, and technology companies to expand accessibility initiatives and reach a broader audience globally.</a:t>
            </a:r>
            <a:endParaRPr sz="1900">
              <a:solidFill>
                <a:schemeClr val="dk1"/>
              </a:solidFill>
              <a:latin typeface="Times New Roman"/>
              <a:ea typeface="Times New Roman"/>
              <a:cs typeface="Times New Roman"/>
              <a:sym typeface="Times New Roman"/>
            </a:endParaRPr>
          </a:p>
        </p:txBody>
      </p:sp>
      <p:cxnSp>
        <p:nvCxnSpPr>
          <p:cNvPr id="176" name="Google Shape;176;p19"/>
          <p:cNvCxnSpPr/>
          <p:nvPr/>
        </p:nvCxnSpPr>
        <p:spPr>
          <a:xfrm>
            <a:off x="1028700" y="601417"/>
            <a:ext cx="16230600" cy="0"/>
          </a:xfrm>
          <a:prstGeom prst="straightConnector1">
            <a:avLst/>
          </a:prstGeom>
          <a:noFill/>
          <a:ln w="19050" cap="flat" cmpd="sng">
            <a:solidFill>
              <a:srgbClr val="D9D9D9"/>
            </a:solidFill>
            <a:prstDash val="solid"/>
            <a:round/>
            <a:headEnd type="none" w="sm" len="sm"/>
            <a:tailEnd type="none" w="sm" len="sm"/>
          </a:ln>
        </p:spPr>
      </p:cxnSp>
      <p:pic>
        <p:nvPicPr>
          <p:cNvPr id="177" name="Google Shape;177;p19" descr="A black and white logo&#10;&#10;Description automatically generated"/>
          <p:cNvPicPr preferRelativeResize="0"/>
          <p:nvPr/>
        </p:nvPicPr>
        <p:blipFill rotWithShape="1">
          <a:blip r:embed="rId4">
            <a:alphaModFix/>
          </a:blip>
          <a:srcRect/>
          <a:stretch/>
        </p:blipFill>
        <p:spPr>
          <a:xfrm>
            <a:off x="16315450" y="8765825"/>
            <a:ext cx="1514299" cy="110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p:nvPr/>
        </p:nvSpPr>
        <p:spPr>
          <a:xfrm>
            <a:off x="8187217" y="-1676277"/>
            <a:ext cx="12260528" cy="8939040"/>
          </a:xfrm>
          <a:custGeom>
            <a:avLst/>
            <a:gdLst/>
            <a:ahLst/>
            <a:cxnLst/>
            <a:rect l="l" t="t" r="r" b="b"/>
            <a:pathLst>
              <a:path w="12260528" h="8939040" extrusionOk="0">
                <a:moveTo>
                  <a:pt x="0" y="0"/>
                </a:moveTo>
                <a:lnTo>
                  <a:pt x="12260529" y="0"/>
                </a:lnTo>
                <a:lnTo>
                  <a:pt x="12260529" y="8939040"/>
                </a:lnTo>
                <a:lnTo>
                  <a:pt x="0" y="893904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20"/>
          <p:cNvSpPr txBox="1"/>
          <p:nvPr/>
        </p:nvSpPr>
        <p:spPr>
          <a:xfrm>
            <a:off x="1028700" y="687949"/>
            <a:ext cx="10030975" cy="1718997"/>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599" b="1">
                <a:solidFill>
                  <a:srgbClr val="101010"/>
                </a:solidFill>
                <a:latin typeface="Poppins"/>
                <a:ea typeface="Poppins"/>
                <a:cs typeface="Poppins"/>
                <a:sym typeface="Poppins"/>
              </a:rPr>
              <a:t>⁠Business Model and Monetization </a:t>
            </a:r>
            <a:endParaRPr/>
          </a:p>
        </p:txBody>
      </p:sp>
      <p:grpSp>
        <p:nvGrpSpPr>
          <p:cNvPr id="184" name="Google Shape;184;p20"/>
          <p:cNvGrpSpPr/>
          <p:nvPr/>
        </p:nvGrpSpPr>
        <p:grpSpPr>
          <a:xfrm>
            <a:off x="0" y="4982766"/>
            <a:ext cx="18288000" cy="5304234"/>
            <a:chOff x="0" y="-38100"/>
            <a:chExt cx="1451049" cy="1257300"/>
          </a:xfrm>
        </p:grpSpPr>
        <p:sp>
          <p:nvSpPr>
            <p:cNvPr id="185" name="Google Shape;185;p20"/>
            <p:cNvSpPr/>
            <p:nvPr/>
          </p:nvSpPr>
          <p:spPr>
            <a:xfrm>
              <a:off x="0" y="0"/>
              <a:ext cx="1451049" cy="1219200"/>
            </a:xfrm>
            <a:custGeom>
              <a:avLst/>
              <a:gdLst/>
              <a:ahLst/>
              <a:cxnLst/>
              <a:rect l="l" t="t" r="r" b="b"/>
              <a:pathLst>
                <a:path w="1451049" h="1219200" extrusionOk="0">
                  <a:moveTo>
                    <a:pt x="0" y="0"/>
                  </a:moveTo>
                  <a:lnTo>
                    <a:pt x="1451049" y="0"/>
                  </a:lnTo>
                  <a:lnTo>
                    <a:pt x="1451049" y="1219200"/>
                  </a:lnTo>
                  <a:lnTo>
                    <a:pt x="0" y="1219200"/>
                  </a:lnTo>
                  <a:close/>
                </a:path>
              </a:pathLst>
            </a:custGeom>
            <a:solidFill>
              <a:srgbClr val="071C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20"/>
            <p:cNvSpPr txBox="1"/>
            <p:nvPr/>
          </p:nvSpPr>
          <p:spPr>
            <a:xfrm>
              <a:off x="0" y="-38100"/>
              <a:ext cx="1451049" cy="12573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87" name="Google Shape;187;p20"/>
          <p:cNvSpPr txBox="1"/>
          <p:nvPr/>
        </p:nvSpPr>
        <p:spPr>
          <a:xfrm>
            <a:off x="1221496" y="5934101"/>
            <a:ext cx="3509493" cy="42481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1">
                <a:solidFill>
                  <a:srgbClr val="FFFFFF"/>
                </a:solidFill>
                <a:latin typeface="Poppins"/>
                <a:ea typeface="Poppins"/>
                <a:cs typeface="Poppins"/>
                <a:sym typeface="Poppins"/>
              </a:rPr>
              <a:t>Explain</a:t>
            </a:r>
            <a:endParaRPr/>
          </a:p>
        </p:txBody>
      </p:sp>
      <p:sp>
        <p:nvSpPr>
          <p:cNvPr id="188" name="Google Shape;188;p20"/>
          <p:cNvSpPr txBox="1"/>
          <p:nvPr/>
        </p:nvSpPr>
        <p:spPr>
          <a:xfrm>
            <a:off x="1221496" y="6539839"/>
            <a:ext cx="15618600" cy="3099900"/>
          </a:xfrm>
          <a:prstGeom prst="rect">
            <a:avLst/>
          </a:prstGeom>
          <a:noFill/>
          <a:ln>
            <a:noFill/>
          </a:ln>
        </p:spPr>
        <p:txBody>
          <a:bodyPr spcFirstLastPara="1" wrap="square" lIns="0" tIns="0" rIns="0" bIns="0" anchor="t" anchorCtr="0">
            <a:spAutoFit/>
          </a:bodyPr>
          <a:lstStyle/>
          <a:p>
            <a:pPr marL="0" lvl="0" indent="0" algn="l" rtl="0">
              <a:lnSpc>
                <a:spcPct val="160000"/>
              </a:lnSpc>
              <a:spcBef>
                <a:spcPts val="0"/>
              </a:spcBef>
              <a:spcAft>
                <a:spcPts val="0"/>
              </a:spcAft>
              <a:buClr>
                <a:schemeClr val="dk1"/>
              </a:buClr>
              <a:buSzPts val="1100"/>
              <a:buFont typeface="Arial"/>
              <a:buNone/>
            </a:pPr>
            <a:r>
              <a:rPr lang="en-US" sz="1900" b="1">
                <a:solidFill>
                  <a:schemeClr val="lt1"/>
                </a:solidFill>
                <a:latin typeface="Times New Roman"/>
                <a:ea typeface="Times New Roman"/>
                <a:cs typeface="Times New Roman"/>
                <a:sym typeface="Times New Roman"/>
              </a:rPr>
              <a:t>1. Freemium Model:</a:t>
            </a:r>
            <a:r>
              <a:rPr lang="en-US" sz="1900">
                <a:solidFill>
                  <a:schemeClr val="lt1"/>
                </a:solidFill>
                <a:latin typeface="Times New Roman"/>
                <a:ea typeface="Times New Roman"/>
                <a:cs typeface="Times New Roman"/>
                <a:sym typeface="Times New Roman"/>
              </a:rPr>
              <a:t> Basic translation services are offered for free to attract users and promote adoption.</a:t>
            </a:r>
            <a:endParaRPr sz="1900">
              <a:solidFill>
                <a:schemeClr val="lt1"/>
              </a:solidFill>
              <a:latin typeface="Times New Roman"/>
              <a:ea typeface="Times New Roman"/>
              <a:cs typeface="Times New Roman"/>
              <a:sym typeface="Times New Roman"/>
            </a:endParaRPr>
          </a:p>
          <a:p>
            <a:pPr marL="0" lvl="0" indent="0" algn="l" rtl="0">
              <a:lnSpc>
                <a:spcPct val="160000"/>
              </a:lnSpc>
              <a:spcBef>
                <a:spcPts val="0"/>
              </a:spcBef>
              <a:spcAft>
                <a:spcPts val="0"/>
              </a:spcAft>
              <a:buClr>
                <a:schemeClr val="dk1"/>
              </a:buClr>
              <a:buSzPts val="1100"/>
              <a:buFont typeface="Arial"/>
              <a:buNone/>
            </a:pPr>
            <a:r>
              <a:rPr lang="en-US" sz="1900" b="1">
                <a:solidFill>
                  <a:schemeClr val="lt1"/>
                </a:solidFill>
                <a:latin typeface="Times New Roman"/>
                <a:ea typeface="Times New Roman"/>
                <a:cs typeface="Times New Roman"/>
                <a:sym typeface="Times New Roman"/>
              </a:rPr>
              <a:t>2. Subscription Plans:</a:t>
            </a:r>
            <a:r>
              <a:rPr lang="en-US" sz="1900">
                <a:solidFill>
                  <a:schemeClr val="lt1"/>
                </a:solidFill>
                <a:latin typeface="Times New Roman"/>
                <a:ea typeface="Times New Roman"/>
                <a:cs typeface="Times New Roman"/>
                <a:sym typeface="Times New Roman"/>
              </a:rPr>
              <a:t> Premium features, such as advanced translation accuracy, offline access, and customization options, are available through subscription plans tailored to individual users, educational institutions, and businesses.</a:t>
            </a:r>
            <a:endParaRPr sz="1900">
              <a:solidFill>
                <a:schemeClr val="lt1"/>
              </a:solidFill>
              <a:latin typeface="Times New Roman"/>
              <a:ea typeface="Times New Roman"/>
              <a:cs typeface="Times New Roman"/>
              <a:sym typeface="Times New Roman"/>
            </a:endParaRPr>
          </a:p>
          <a:p>
            <a:pPr marL="0" lvl="0" indent="0" algn="l" rtl="0">
              <a:lnSpc>
                <a:spcPct val="160000"/>
              </a:lnSpc>
              <a:spcBef>
                <a:spcPts val="0"/>
              </a:spcBef>
              <a:spcAft>
                <a:spcPts val="0"/>
              </a:spcAft>
              <a:buClr>
                <a:schemeClr val="dk1"/>
              </a:buClr>
              <a:buSzPts val="1100"/>
              <a:buFont typeface="Arial"/>
              <a:buNone/>
            </a:pPr>
            <a:r>
              <a:rPr lang="en-US" sz="1900" b="1">
                <a:solidFill>
                  <a:schemeClr val="lt1"/>
                </a:solidFill>
                <a:latin typeface="Times New Roman"/>
                <a:ea typeface="Times New Roman"/>
                <a:cs typeface="Times New Roman"/>
                <a:sym typeface="Times New Roman"/>
              </a:rPr>
              <a:t>3. Enterprise Solutions:</a:t>
            </a:r>
            <a:r>
              <a:rPr lang="en-US" sz="1900">
                <a:solidFill>
                  <a:schemeClr val="lt1"/>
                </a:solidFill>
                <a:latin typeface="Times New Roman"/>
                <a:ea typeface="Times New Roman"/>
                <a:cs typeface="Times New Roman"/>
                <a:sym typeface="Times New Roman"/>
              </a:rPr>
              <a:t> Customized enterprise solutions are offered to organizations, providing scalable, secure, and tailored translation services to meet specific business needs.</a:t>
            </a:r>
            <a:endParaRPr sz="1900">
              <a:solidFill>
                <a:schemeClr val="lt1"/>
              </a:solidFill>
              <a:latin typeface="Times New Roman"/>
              <a:ea typeface="Times New Roman"/>
              <a:cs typeface="Times New Roman"/>
              <a:sym typeface="Times New Roman"/>
            </a:endParaRPr>
          </a:p>
          <a:p>
            <a:pPr marL="0" lvl="0" indent="0" algn="just" rtl="0">
              <a:lnSpc>
                <a:spcPct val="160000"/>
              </a:lnSpc>
              <a:spcBef>
                <a:spcPts val="0"/>
              </a:spcBef>
              <a:spcAft>
                <a:spcPts val="0"/>
              </a:spcAft>
              <a:buSzPts val="1100"/>
              <a:buNone/>
            </a:pPr>
            <a:r>
              <a:rPr lang="en-US" sz="1900" b="1">
                <a:solidFill>
                  <a:schemeClr val="lt1"/>
                </a:solidFill>
                <a:latin typeface="Times New Roman"/>
                <a:ea typeface="Times New Roman"/>
                <a:cs typeface="Times New Roman"/>
                <a:sym typeface="Times New Roman"/>
              </a:rPr>
              <a:t>4. Partnerships and Sponsorships:</a:t>
            </a:r>
            <a:r>
              <a:rPr lang="en-US" sz="1900">
                <a:solidFill>
                  <a:schemeClr val="lt1"/>
                </a:solidFill>
                <a:latin typeface="Times New Roman"/>
                <a:ea typeface="Times New Roman"/>
                <a:cs typeface="Times New Roman"/>
                <a:sym typeface="Times New Roman"/>
              </a:rPr>
              <a:t> Explore partnerships and sponsorship opportunities with organizations aligned with our mission of promoting accessibility and inclusivity, generating additional revenue streams and expanding our reach.</a:t>
            </a:r>
            <a:endParaRPr sz="1900">
              <a:solidFill>
                <a:schemeClr val="lt1"/>
              </a:solidFill>
              <a:latin typeface="Times New Roman"/>
              <a:ea typeface="Times New Roman"/>
              <a:cs typeface="Times New Roman"/>
              <a:sym typeface="Times New Roman"/>
            </a:endParaRPr>
          </a:p>
        </p:txBody>
      </p:sp>
      <p:cxnSp>
        <p:nvCxnSpPr>
          <p:cNvPr id="189" name="Google Shape;189;p20"/>
          <p:cNvCxnSpPr/>
          <p:nvPr/>
        </p:nvCxnSpPr>
        <p:spPr>
          <a:xfrm>
            <a:off x="1028700" y="601417"/>
            <a:ext cx="16230600" cy="0"/>
          </a:xfrm>
          <a:prstGeom prst="straightConnector1">
            <a:avLst/>
          </a:prstGeom>
          <a:noFill/>
          <a:ln w="19050" cap="flat" cmpd="sng">
            <a:solidFill>
              <a:srgbClr val="D9D9D9"/>
            </a:solidFill>
            <a:prstDash val="solid"/>
            <a:round/>
            <a:headEnd type="none" w="sm" len="sm"/>
            <a:tailEnd type="none" w="sm" len="sm"/>
          </a:ln>
        </p:spPr>
      </p:cxnSp>
      <p:sp>
        <p:nvSpPr>
          <p:cNvPr id="190" name="Google Shape;190;p20"/>
          <p:cNvSpPr txBox="1"/>
          <p:nvPr/>
        </p:nvSpPr>
        <p:spPr>
          <a:xfrm>
            <a:off x="1028700" y="2938813"/>
            <a:ext cx="14130600" cy="1262100"/>
          </a:xfrm>
          <a:prstGeom prst="rect">
            <a:avLst/>
          </a:prstGeom>
          <a:noFill/>
          <a:ln>
            <a:noFill/>
          </a:ln>
        </p:spPr>
        <p:txBody>
          <a:bodyPr spcFirstLastPara="1" wrap="square" lIns="91425" tIns="45700" rIns="91425" bIns="45700" anchor="t" anchorCtr="0">
            <a:spAutoFit/>
          </a:bodyPr>
          <a:lstStyle/>
          <a:p>
            <a:pPr marL="0" lvl="0" indent="0" algn="just" rtl="0">
              <a:lnSpc>
                <a:spcPct val="150000"/>
              </a:lnSpc>
              <a:spcBef>
                <a:spcPts val="0"/>
              </a:spcBef>
              <a:spcAft>
                <a:spcPts val="0"/>
              </a:spcAft>
              <a:buSzPts val="1100"/>
              <a:buNone/>
            </a:pPr>
            <a:r>
              <a:rPr lang="en-US" sz="1900">
                <a:solidFill>
                  <a:srgbClr val="101010"/>
                </a:solidFill>
                <a:latin typeface="Times New Roman"/>
                <a:ea typeface="Times New Roman"/>
                <a:cs typeface="Times New Roman"/>
                <a:sym typeface="Times New Roman"/>
              </a:rPr>
              <a:t>Sign Translate operates on a freemium model, offering basic translation services for free, while premium features and enterprise solutions are available on a subscription basis. This approach ensures accessibility to essential communication tools while providing value-added services to users and organizations with specific needs.</a:t>
            </a:r>
            <a:endParaRPr sz="1900">
              <a:solidFill>
                <a:srgbClr val="101010"/>
              </a:solidFill>
              <a:latin typeface="Times New Roman"/>
              <a:ea typeface="Times New Roman"/>
              <a:cs typeface="Times New Roman"/>
              <a:sym typeface="Times New Roman"/>
            </a:endParaRPr>
          </a:p>
        </p:txBody>
      </p:sp>
      <p:pic>
        <p:nvPicPr>
          <p:cNvPr id="191" name="Google Shape;191;p20" descr="A black and white logo&#10;&#10;Description automatically generated"/>
          <p:cNvPicPr preferRelativeResize="0"/>
          <p:nvPr/>
        </p:nvPicPr>
        <p:blipFill rotWithShape="1">
          <a:blip r:embed="rId4">
            <a:alphaModFix/>
          </a:blip>
          <a:srcRect/>
          <a:stretch/>
        </p:blipFill>
        <p:spPr>
          <a:xfrm>
            <a:off x="15408725" y="8986259"/>
            <a:ext cx="2665951" cy="11020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grpSp>
        <p:nvGrpSpPr>
          <p:cNvPr id="196" name="Google Shape;196;p21"/>
          <p:cNvGrpSpPr/>
          <p:nvPr/>
        </p:nvGrpSpPr>
        <p:grpSpPr>
          <a:xfrm>
            <a:off x="7848600" y="-482203"/>
            <a:ext cx="10439400" cy="10769203"/>
            <a:chOff x="0" y="-38100"/>
            <a:chExt cx="2639032" cy="850900"/>
          </a:xfrm>
        </p:grpSpPr>
        <p:sp>
          <p:nvSpPr>
            <p:cNvPr id="197" name="Google Shape;197;p21"/>
            <p:cNvSpPr/>
            <p:nvPr/>
          </p:nvSpPr>
          <p:spPr>
            <a:xfrm>
              <a:off x="0" y="0"/>
              <a:ext cx="2639032" cy="812800"/>
            </a:xfrm>
            <a:custGeom>
              <a:avLst/>
              <a:gdLst/>
              <a:ahLst/>
              <a:cxnLst/>
              <a:rect l="l" t="t" r="r" b="b"/>
              <a:pathLst>
                <a:path w="2639032" h="812800" extrusionOk="0">
                  <a:moveTo>
                    <a:pt x="0" y="0"/>
                  </a:moveTo>
                  <a:lnTo>
                    <a:pt x="2639032" y="0"/>
                  </a:lnTo>
                  <a:lnTo>
                    <a:pt x="2639032" y="812800"/>
                  </a:lnTo>
                  <a:lnTo>
                    <a:pt x="0" y="812800"/>
                  </a:lnTo>
                  <a:close/>
                </a:path>
              </a:pathLst>
            </a:custGeom>
            <a:solidFill>
              <a:srgbClr val="071C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21"/>
            <p:cNvSpPr txBox="1"/>
            <p:nvPr/>
          </p:nvSpPr>
          <p:spPr>
            <a:xfrm>
              <a:off x="0" y="-38100"/>
              <a:ext cx="2639032" cy="850900"/>
            </a:xfrm>
            <a:prstGeom prst="rect">
              <a:avLst/>
            </a:prstGeom>
            <a:solidFill>
              <a:srgbClr val="071C42"/>
            </a:solid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99" name="Google Shape;199;p21"/>
          <p:cNvSpPr txBox="1"/>
          <p:nvPr/>
        </p:nvSpPr>
        <p:spPr>
          <a:xfrm>
            <a:off x="8763000" y="1057327"/>
            <a:ext cx="5970000" cy="366300"/>
          </a:xfrm>
          <a:prstGeom prst="rect">
            <a:avLst/>
          </a:prstGeom>
          <a:noFill/>
          <a:ln>
            <a:noFill/>
          </a:ln>
        </p:spPr>
        <p:txBody>
          <a:bodyPr spcFirstLastPara="1" wrap="square" lIns="0" tIns="0" rIns="0" bIns="0" anchor="t" anchorCtr="0">
            <a:spAutoFit/>
          </a:bodyPr>
          <a:lstStyle/>
          <a:p>
            <a:pPr marL="0" marR="0" lvl="0" indent="0" algn="l" rtl="0">
              <a:lnSpc>
                <a:spcPct val="70000"/>
              </a:lnSpc>
              <a:spcBef>
                <a:spcPts val="0"/>
              </a:spcBef>
              <a:spcAft>
                <a:spcPts val="0"/>
              </a:spcAft>
              <a:buNone/>
            </a:pPr>
            <a:r>
              <a:rPr lang="en-US" sz="3400" b="1">
                <a:solidFill>
                  <a:schemeClr val="lt1"/>
                </a:solidFill>
              </a:rPr>
              <a:t>Strategy</a:t>
            </a:r>
            <a:endParaRPr sz="3400" b="1">
              <a:solidFill>
                <a:schemeClr val="lt1"/>
              </a:solidFill>
            </a:endParaRPr>
          </a:p>
        </p:txBody>
      </p:sp>
      <p:sp>
        <p:nvSpPr>
          <p:cNvPr id="200" name="Google Shape;200;p21"/>
          <p:cNvSpPr txBox="1"/>
          <p:nvPr/>
        </p:nvSpPr>
        <p:spPr>
          <a:xfrm>
            <a:off x="8763000" y="1663065"/>
            <a:ext cx="8686800" cy="7151400"/>
          </a:xfrm>
          <a:prstGeom prst="rect">
            <a:avLst/>
          </a:prstGeom>
          <a:noFill/>
          <a:ln>
            <a:noFill/>
          </a:ln>
        </p:spPr>
        <p:txBody>
          <a:bodyPr spcFirstLastPara="1" wrap="square" lIns="0" tIns="0" rIns="0" bIns="0" anchor="t" anchorCtr="0">
            <a:spAutoFit/>
          </a:bodyPr>
          <a:lstStyle/>
          <a:p>
            <a:pPr marL="0" lvl="0" indent="0" algn="just" rtl="0">
              <a:lnSpc>
                <a:spcPct val="160000"/>
              </a:lnSpc>
              <a:spcBef>
                <a:spcPts val="0"/>
              </a:spcBef>
              <a:spcAft>
                <a:spcPts val="0"/>
              </a:spcAft>
              <a:buClr>
                <a:schemeClr val="dk1"/>
              </a:buClr>
              <a:buSzPts val="1100"/>
              <a:buFont typeface="Arial"/>
              <a:buNone/>
            </a:pPr>
            <a:r>
              <a:rPr lang="en-US" sz="2300" b="1">
                <a:solidFill>
                  <a:schemeClr val="lt1"/>
                </a:solidFill>
                <a:latin typeface="Times New Roman"/>
                <a:ea typeface="Times New Roman"/>
                <a:cs typeface="Times New Roman"/>
                <a:sym typeface="Times New Roman"/>
              </a:rPr>
              <a:t>1. Community Engagement:</a:t>
            </a:r>
            <a:r>
              <a:rPr lang="en-US" sz="2300">
                <a:solidFill>
                  <a:schemeClr val="lt1"/>
                </a:solidFill>
                <a:latin typeface="Times New Roman"/>
                <a:ea typeface="Times New Roman"/>
                <a:cs typeface="Times New Roman"/>
                <a:sym typeface="Times New Roman"/>
              </a:rPr>
              <a:t> Engage with the deaf community and advocacy groups to ensure that Sign Translate meets the needs and preferences of its users.</a:t>
            </a:r>
            <a:endParaRPr sz="2300">
              <a:solidFill>
                <a:schemeClr val="lt1"/>
              </a:solidFill>
              <a:latin typeface="Times New Roman"/>
              <a:ea typeface="Times New Roman"/>
              <a:cs typeface="Times New Roman"/>
              <a:sym typeface="Times New Roman"/>
            </a:endParaRPr>
          </a:p>
          <a:p>
            <a:pPr marL="0" lvl="0" indent="0" algn="just" rtl="0">
              <a:lnSpc>
                <a:spcPct val="160000"/>
              </a:lnSpc>
              <a:spcBef>
                <a:spcPts val="0"/>
              </a:spcBef>
              <a:spcAft>
                <a:spcPts val="0"/>
              </a:spcAft>
              <a:buClr>
                <a:schemeClr val="dk1"/>
              </a:buClr>
              <a:buSzPts val="1100"/>
              <a:buFont typeface="Arial"/>
              <a:buNone/>
            </a:pPr>
            <a:r>
              <a:rPr lang="en-US" sz="2300" b="1">
                <a:solidFill>
                  <a:schemeClr val="lt1"/>
                </a:solidFill>
                <a:latin typeface="Times New Roman"/>
                <a:ea typeface="Times New Roman"/>
                <a:cs typeface="Times New Roman"/>
                <a:sym typeface="Times New Roman"/>
              </a:rPr>
              <a:t>2. Education and Awareness:</a:t>
            </a:r>
            <a:r>
              <a:rPr lang="en-US" sz="2300">
                <a:solidFill>
                  <a:schemeClr val="lt1"/>
                </a:solidFill>
                <a:latin typeface="Times New Roman"/>
                <a:ea typeface="Times New Roman"/>
                <a:cs typeface="Times New Roman"/>
                <a:sym typeface="Times New Roman"/>
              </a:rPr>
              <a:t> Collaborate with educational institutions and government agencies to raise awareness about the importance of accessibility and promote the adoption of Sign Translate as a communication tool.</a:t>
            </a:r>
            <a:endParaRPr sz="2300">
              <a:solidFill>
                <a:schemeClr val="lt1"/>
              </a:solidFill>
              <a:latin typeface="Times New Roman"/>
              <a:ea typeface="Times New Roman"/>
              <a:cs typeface="Times New Roman"/>
              <a:sym typeface="Times New Roman"/>
            </a:endParaRPr>
          </a:p>
          <a:p>
            <a:pPr marL="0" lvl="0" indent="0" algn="just" rtl="0">
              <a:lnSpc>
                <a:spcPct val="160000"/>
              </a:lnSpc>
              <a:spcBef>
                <a:spcPts val="0"/>
              </a:spcBef>
              <a:spcAft>
                <a:spcPts val="0"/>
              </a:spcAft>
              <a:buClr>
                <a:schemeClr val="dk1"/>
              </a:buClr>
              <a:buSzPts val="1100"/>
              <a:buFont typeface="Arial"/>
              <a:buNone/>
            </a:pPr>
            <a:r>
              <a:rPr lang="en-US" sz="2300" b="1">
                <a:solidFill>
                  <a:schemeClr val="lt1"/>
                </a:solidFill>
                <a:latin typeface="Times New Roman"/>
                <a:ea typeface="Times New Roman"/>
                <a:cs typeface="Times New Roman"/>
                <a:sym typeface="Times New Roman"/>
              </a:rPr>
              <a:t>3. Product Development:</a:t>
            </a:r>
            <a:r>
              <a:rPr lang="en-US" sz="2300">
                <a:solidFill>
                  <a:schemeClr val="lt1"/>
                </a:solidFill>
                <a:latin typeface="Times New Roman"/>
                <a:ea typeface="Times New Roman"/>
                <a:cs typeface="Times New Roman"/>
                <a:sym typeface="Times New Roman"/>
              </a:rPr>
              <a:t> Continuously innovate and improve Sign Translate's features and functionality based on user feedback, technological advancements, and market trends.</a:t>
            </a:r>
            <a:endParaRPr sz="2300">
              <a:solidFill>
                <a:schemeClr val="lt1"/>
              </a:solidFill>
              <a:latin typeface="Times New Roman"/>
              <a:ea typeface="Times New Roman"/>
              <a:cs typeface="Times New Roman"/>
              <a:sym typeface="Times New Roman"/>
            </a:endParaRPr>
          </a:p>
          <a:p>
            <a:pPr marL="0" lvl="0" indent="0" algn="just" rtl="0">
              <a:lnSpc>
                <a:spcPct val="160000"/>
              </a:lnSpc>
              <a:spcBef>
                <a:spcPts val="0"/>
              </a:spcBef>
              <a:spcAft>
                <a:spcPts val="0"/>
              </a:spcAft>
              <a:buClr>
                <a:schemeClr val="dk1"/>
              </a:buClr>
              <a:buSzPts val="1100"/>
              <a:buFont typeface="Arial"/>
              <a:buNone/>
            </a:pPr>
            <a:r>
              <a:rPr lang="en-US" sz="2300" b="1">
                <a:solidFill>
                  <a:schemeClr val="lt1"/>
                </a:solidFill>
                <a:latin typeface="Times New Roman"/>
                <a:ea typeface="Times New Roman"/>
                <a:cs typeface="Times New Roman"/>
                <a:sym typeface="Times New Roman"/>
              </a:rPr>
              <a:t>4. Market Expansion:</a:t>
            </a:r>
            <a:r>
              <a:rPr lang="en-US" sz="2300">
                <a:solidFill>
                  <a:schemeClr val="lt1"/>
                </a:solidFill>
                <a:latin typeface="Times New Roman"/>
                <a:ea typeface="Times New Roman"/>
                <a:cs typeface="Times New Roman"/>
                <a:sym typeface="Times New Roman"/>
              </a:rPr>
              <a:t> Expand Sign Translate's reach globally by entering new markets, forging strategic partnerships, and localizing the platform to cater to diverse linguistic and cultural needs.</a:t>
            </a:r>
            <a:endParaRPr sz="2300">
              <a:solidFill>
                <a:schemeClr val="lt1"/>
              </a:solidFill>
              <a:latin typeface="Times New Roman"/>
              <a:ea typeface="Times New Roman"/>
              <a:cs typeface="Times New Roman"/>
              <a:sym typeface="Times New Roman"/>
            </a:endParaRPr>
          </a:p>
        </p:txBody>
      </p:sp>
      <p:sp>
        <p:nvSpPr>
          <p:cNvPr id="201" name="Google Shape;201;p21"/>
          <p:cNvSpPr txBox="1"/>
          <p:nvPr/>
        </p:nvSpPr>
        <p:spPr>
          <a:xfrm>
            <a:off x="555850" y="2592150"/>
            <a:ext cx="6624300" cy="1526700"/>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599" b="1">
                <a:solidFill>
                  <a:srgbClr val="101010"/>
                </a:solidFill>
                <a:latin typeface="Poppins"/>
                <a:ea typeface="Poppins"/>
                <a:cs typeface="Poppins"/>
                <a:sym typeface="Poppins"/>
              </a:rPr>
              <a:t>Conclusion </a:t>
            </a:r>
            <a:endParaRPr/>
          </a:p>
          <a:p>
            <a:pPr marL="0" marR="0" lvl="0" indent="0" algn="l" rtl="0">
              <a:lnSpc>
                <a:spcPct val="209968"/>
              </a:lnSpc>
              <a:spcBef>
                <a:spcPts val="0"/>
              </a:spcBef>
              <a:spcAft>
                <a:spcPts val="0"/>
              </a:spcAft>
              <a:buNone/>
            </a:pPr>
            <a:r>
              <a:rPr lang="en-US" sz="3200" b="1">
                <a:solidFill>
                  <a:srgbClr val="101010"/>
                </a:solidFill>
                <a:latin typeface="Poppins"/>
                <a:ea typeface="Poppins"/>
                <a:cs typeface="Poppins"/>
                <a:sym typeface="Poppins"/>
              </a:rPr>
              <a:t>(Recap &amp; acknowledgments)</a:t>
            </a:r>
            <a:endParaRPr/>
          </a:p>
        </p:txBody>
      </p:sp>
      <p:sp>
        <p:nvSpPr>
          <p:cNvPr id="202" name="Google Shape;202;p21"/>
          <p:cNvSpPr txBox="1"/>
          <p:nvPr/>
        </p:nvSpPr>
        <p:spPr>
          <a:xfrm>
            <a:off x="555850" y="4360850"/>
            <a:ext cx="6776400" cy="5926200"/>
          </a:xfrm>
          <a:prstGeom prst="rect">
            <a:avLst/>
          </a:prstGeom>
          <a:noFill/>
          <a:ln>
            <a:noFill/>
          </a:ln>
        </p:spPr>
        <p:txBody>
          <a:bodyPr spcFirstLastPara="1" wrap="square" lIns="0" tIns="0" rIns="0" bIns="0" anchor="t" anchorCtr="0">
            <a:spAutoFit/>
          </a:bodyPr>
          <a:lstStyle/>
          <a:p>
            <a:pPr marL="0" lvl="0" indent="0" algn="just" rtl="0">
              <a:lnSpc>
                <a:spcPct val="160000"/>
              </a:lnSpc>
              <a:spcBef>
                <a:spcPts val="0"/>
              </a:spcBef>
              <a:spcAft>
                <a:spcPts val="0"/>
              </a:spcAft>
              <a:buClr>
                <a:schemeClr val="dk1"/>
              </a:buClr>
              <a:buFont typeface="Arial"/>
              <a:buNone/>
            </a:pPr>
            <a:r>
              <a:rPr lang="en-US" sz="2500">
                <a:solidFill>
                  <a:schemeClr val="dk1"/>
                </a:solidFill>
                <a:latin typeface="Times New Roman"/>
                <a:ea typeface="Times New Roman"/>
                <a:cs typeface="Times New Roman"/>
                <a:sym typeface="Times New Roman"/>
              </a:rPr>
              <a:t>Sign Translate represents a significant step forward in enhancing accessibility and inclusivity for the deaf community. By leveraging cutting-edge technologies and collaborative partnerships, we're dedicated to breaking down communication barriers and empowering individuals to connect, communicate, and thrive in a diverse world. Join us on our journey to revolutionize sign language communication and create a more inclusive society for all.</a:t>
            </a:r>
            <a:endParaRPr sz="2500">
              <a:solidFill>
                <a:schemeClr val="dk1"/>
              </a:solidFill>
              <a:latin typeface="Times New Roman"/>
              <a:ea typeface="Times New Roman"/>
              <a:cs typeface="Times New Roman"/>
              <a:sym typeface="Times New Roman"/>
            </a:endParaRPr>
          </a:p>
        </p:txBody>
      </p:sp>
      <p:sp>
        <p:nvSpPr>
          <p:cNvPr id="203" name="Google Shape;203;p21"/>
          <p:cNvSpPr/>
          <p:nvPr/>
        </p:nvSpPr>
        <p:spPr>
          <a:xfrm flipH="1">
            <a:off x="-4073367" y="-2714204"/>
            <a:ext cx="8166327" cy="6636996"/>
          </a:xfrm>
          <a:custGeom>
            <a:avLst/>
            <a:gdLst/>
            <a:ahLst/>
            <a:cxnLst/>
            <a:rect l="l" t="t" r="r" b="b"/>
            <a:pathLst>
              <a:path w="8166327" h="6636996" extrusionOk="0">
                <a:moveTo>
                  <a:pt x="8166327" y="0"/>
                </a:moveTo>
                <a:lnTo>
                  <a:pt x="0" y="0"/>
                </a:lnTo>
                <a:lnTo>
                  <a:pt x="0" y="6636996"/>
                </a:lnTo>
                <a:lnTo>
                  <a:pt x="8166327" y="6636996"/>
                </a:lnTo>
                <a:lnTo>
                  <a:pt x="8166327"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21" descr="A black and white logo&#10;&#10;Description automatically generated"/>
          <p:cNvPicPr preferRelativeResize="0"/>
          <p:nvPr/>
        </p:nvPicPr>
        <p:blipFill rotWithShape="1">
          <a:blip r:embed="rId4">
            <a:alphaModFix/>
          </a:blip>
          <a:srcRect/>
          <a:stretch/>
        </p:blipFill>
        <p:spPr>
          <a:xfrm>
            <a:off x="15163800" y="8765834"/>
            <a:ext cx="2665950" cy="110206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1040</Words>
  <Application>Microsoft Office PowerPoint</Application>
  <PresentationFormat>Custom</PresentationFormat>
  <Paragraphs>58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Calibri</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Charvi Jain</cp:lastModifiedBy>
  <cp:revision>1</cp:revision>
  <dcterms:modified xsi:type="dcterms:W3CDTF">2024-03-05T09:36:09Z</dcterms:modified>
</cp:coreProperties>
</file>