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3" r:id="rId6"/>
    <p:sldId id="260" r:id="rId7"/>
    <p:sldId id="264" r:id="rId8"/>
    <p:sldId id="266" r:id="rId9"/>
    <p:sldId id="262" r:id="rId10"/>
    <p:sldId id="270" r:id="rId11"/>
  </p:sldIdLst>
  <p:sldSz cx="9144000" cy="5143500" type="screen16x9"/>
  <p:notesSz cx="6858000" cy="9144000"/>
  <p:embeddedFontLst>
    <p:embeddedFont>
      <p:font typeface="Cordia New" panose="020B0304020202020204" pitchFamily="34" charset="-34"/>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Slab"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14" autoAdjust="0"/>
  </p:normalViewPr>
  <p:slideViewPr>
    <p:cSldViewPr snapToGrid="0">
      <p:cViewPr varScale="1">
        <p:scale>
          <a:sx n="96" d="100"/>
          <a:sy n="96" d="100"/>
        </p:scale>
        <p:origin x="113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A7556-C3EA-4654-B012-1C8677E1DBA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42011F7-86E6-4478-92F2-D95DCB3640C4}">
      <dgm:prSet phldrT="[Text]"/>
      <dgm:spPr/>
      <dgm:t>
        <a:bodyPr/>
        <a:lstStyle/>
        <a:p>
          <a:r>
            <a:rPr lang="en-US" dirty="0"/>
            <a:t>All Solutions</a:t>
          </a:r>
        </a:p>
      </dgm:t>
    </dgm:pt>
    <dgm:pt modelId="{00100907-3857-4911-9B5F-7BD207B856C0}" type="parTrans" cxnId="{27BB5308-673C-4520-9789-DEBD6A0BC212}">
      <dgm:prSet/>
      <dgm:spPr/>
      <dgm:t>
        <a:bodyPr/>
        <a:lstStyle/>
        <a:p>
          <a:endParaRPr lang="en-US"/>
        </a:p>
      </dgm:t>
    </dgm:pt>
    <dgm:pt modelId="{15A0D4D9-B338-40B9-AE16-AC96BAF5CD02}" type="sibTrans" cxnId="{27BB5308-673C-4520-9789-DEBD6A0BC212}">
      <dgm:prSet/>
      <dgm:spPr/>
      <dgm:t>
        <a:bodyPr/>
        <a:lstStyle/>
        <a:p>
          <a:endParaRPr lang="en-US"/>
        </a:p>
      </dgm:t>
    </dgm:pt>
    <dgm:pt modelId="{6170876F-9340-45D3-B267-C1594A07A123}">
      <dgm:prSet phldrT="[Text]"/>
      <dgm:spPr/>
      <dgm:t>
        <a:bodyPr/>
        <a:lstStyle/>
        <a:p>
          <a:r>
            <a:rPr lang="en-US" dirty="0"/>
            <a:t>First Lower Bound</a:t>
          </a:r>
        </a:p>
      </dgm:t>
    </dgm:pt>
    <dgm:pt modelId="{CFD9D6F4-FCF2-421D-B17E-A4256FC8DA1B}" type="parTrans" cxnId="{FC955BD3-ABB2-4063-8DFA-CDB6B8AC6900}">
      <dgm:prSet/>
      <dgm:spPr/>
      <dgm:t>
        <a:bodyPr/>
        <a:lstStyle/>
        <a:p>
          <a:endParaRPr lang="en-US"/>
        </a:p>
      </dgm:t>
    </dgm:pt>
    <dgm:pt modelId="{0542CD65-F950-4C5D-838C-616DF3AD153A}" type="sibTrans" cxnId="{FC955BD3-ABB2-4063-8DFA-CDB6B8AC6900}">
      <dgm:prSet/>
      <dgm:spPr/>
      <dgm:t>
        <a:bodyPr/>
        <a:lstStyle/>
        <a:p>
          <a:endParaRPr lang="en-US"/>
        </a:p>
      </dgm:t>
    </dgm:pt>
    <dgm:pt modelId="{BAEDABCA-53F1-488D-9E7E-E61283882BA4}">
      <dgm:prSet phldrT="[Text]"/>
      <dgm:spPr/>
      <dgm:t>
        <a:bodyPr/>
        <a:lstStyle/>
        <a:p>
          <a:r>
            <a:rPr lang="en-US" dirty="0"/>
            <a:t>First Improvement</a:t>
          </a:r>
        </a:p>
      </dgm:t>
    </dgm:pt>
    <dgm:pt modelId="{C3BC32B8-FFF0-4334-84E4-73A771BB548F}" type="parTrans" cxnId="{6D2C6CC9-D79D-46B1-85E0-5465F45E75E1}">
      <dgm:prSet/>
      <dgm:spPr/>
      <dgm:t>
        <a:bodyPr/>
        <a:lstStyle/>
        <a:p>
          <a:endParaRPr lang="en-US"/>
        </a:p>
      </dgm:t>
    </dgm:pt>
    <dgm:pt modelId="{F286DEC3-21D0-46AC-B021-91A11D0F6C04}" type="sibTrans" cxnId="{6D2C6CC9-D79D-46B1-85E0-5465F45E75E1}">
      <dgm:prSet/>
      <dgm:spPr/>
      <dgm:t>
        <a:bodyPr/>
        <a:lstStyle/>
        <a:p>
          <a:endParaRPr lang="en-US"/>
        </a:p>
      </dgm:t>
    </dgm:pt>
    <dgm:pt modelId="{8D593EB3-1935-410B-83D2-4C20F17A4C30}">
      <dgm:prSet phldrT="[Text]"/>
      <dgm:spPr/>
      <dgm:t>
        <a:bodyPr/>
        <a:lstStyle/>
        <a:p>
          <a:r>
            <a:rPr lang="en-US" dirty="0"/>
            <a:t>Eliminated</a:t>
          </a:r>
        </a:p>
      </dgm:t>
    </dgm:pt>
    <dgm:pt modelId="{4F10B863-0533-44BF-88F0-4F54E53B1CDF}" type="parTrans" cxnId="{20B7C54B-262F-4D49-BBE3-84DDF3AD1F89}">
      <dgm:prSet/>
      <dgm:spPr/>
      <dgm:t>
        <a:bodyPr/>
        <a:lstStyle/>
        <a:p>
          <a:endParaRPr lang="en-US"/>
        </a:p>
      </dgm:t>
    </dgm:pt>
    <dgm:pt modelId="{4B775271-CF5B-4541-B60F-6AA164A23254}" type="sibTrans" cxnId="{20B7C54B-262F-4D49-BBE3-84DDF3AD1F89}">
      <dgm:prSet/>
      <dgm:spPr/>
      <dgm:t>
        <a:bodyPr/>
        <a:lstStyle/>
        <a:p>
          <a:endParaRPr lang="en-US"/>
        </a:p>
      </dgm:t>
    </dgm:pt>
    <dgm:pt modelId="{3BC0B39C-E961-41B1-A7D9-BBFF0D7823F7}">
      <dgm:prSet phldrT="[Text]"/>
      <dgm:spPr/>
      <dgm:t>
        <a:bodyPr/>
        <a:lstStyle/>
        <a:p>
          <a:r>
            <a:rPr lang="en-US" dirty="0"/>
            <a:t>Less Possible Improvement</a:t>
          </a:r>
        </a:p>
      </dgm:t>
    </dgm:pt>
    <dgm:pt modelId="{320B641C-8A48-4F01-B60B-F3D6E3A3A3D1}" type="parTrans" cxnId="{BDE084AC-AE6F-4157-AC28-4CE4B16051F9}">
      <dgm:prSet/>
      <dgm:spPr/>
      <dgm:t>
        <a:bodyPr/>
        <a:lstStyle/>
        <a:p>
          <a:endParaRPr lang="en-US"/>
        </a:p>
      </dgm:t>
    </dgm:pt>
    <dgm:pt modelId="{D6D9AC72-7983-45E2-8F16-60DE6D890828}" type="sibTrans" cxnId="{BDE084AC-AE6F-4157-AC28-4CE4B16051F9}">
      <dgm:prSet/>
      <dgm:spPr/>
      <dgm:t>
        <a:bodyPr/>
        <a:lstStyle/>
        <a:p>
          <a:endParaRPr lang="en-US"/>
        </a:p>
      </dgm:t>
    </dgm:pt>
    <dgm:pt modelId="{65A758BD-7456-4326-8087-BB04F7B57CAC}" type="pres">
      <dgm:prSet presAssocID="{EEDA7556-C3EA-4654-B012-1C8677E1DBA3}" presName="hierChild1" presStyleCnt="0">
        <dgm:presLayoutVars>
          <dgm:chPref val="1"/>
          <dgm:dir/>
          <dgm:animOne val="branch"/>
          <dgm:animLvl val="lvl"/>
          <dgm:resizeHandles/>
        </dgm:presLayoutVars>
      </dgm:prSet>
      <dgm:spPr/>
    </dgm:pt>
    <dgm:pt modelId="{53E8E107-0882-4282-9FB9-EFE959E1696C}" type="pres">
      <dgm:prSet presAssocID="{342011F7-86E6-4478-92F2-D95DCB3640C4}" presName="hierRoot1" presStyleCnt="0"/>
      <dgm:spPr/>
    </dgm:pt>
    <dgm:pt modelId="{2B6506A4-AC03-4254-B77D-29D07EB107A1}" type="pres">
      <dgm:prSet presAssocID="{342011F7-86E6-4478-92F2-D95DCB3640C4}" presName="composite" presStyleCnt="0"/>
      <dgm:spPr/>
    </dgm:pt>
    <dgm:pt modelId="{ACFBF861-AA0E-4A1A-BED3-AE610EE7E447}" type="pres">
      <dgm:prSet presAssocID="{342011F7-86E6-4478-92F2-D95DCB3640C4}" presName="background" presStyleLbl="node0" presStyleIdx="0" presStyleCnt="1"/>
      <dgm:spPr/>
    </dgm:pt>
    <dgm:pt modelId="{45BF5AB4-EE2C-463D-907D-2A9B9301763F}" type="pres">
      <dgm:prSet presAssocID="{342011F7-86E6-4478-92F2-D95DCB3640C4}" presName="text" presStyleLbl="fgAcc0" presStyleIdx="0" presStyleCnt="1">
        <dgm:presLayoutVars>
          <dgm:chPref val="3"/>
        </dgm:presLayoutVars>
      </dgm:prSet>
      <dgm:spPr/>
    </dgm:pt>
    <dgm:pt modelId="{19495364-0067-4D04-9FEF-05788AC74535}" type="pres">
      <dgm:prSet presAssocID="{342011F7-86E6-4478-92F2-D95DCB3640C4}" presName="hierChild2" presStyleCnt="0"/>
      <dgm:spPr/>
    </dgm:pt>
    <dgm:pt modelId="{8A6543E2-1DAD-4F21-98C9-05B1042FCB4F}" type="pres">
      <dgm:prSet presAssocID="{CFD9D6F4-FCF2-421D-B17E-A4256FC8DA1B}" presName="Name10" presStyleLbl="parChTrans1D2" presStyleIdx="0" presStyleCnt="2"/>
      <dgm:spPr/>
    </dgm:pt>
    <dgm:pt modelId="{3686A5A8-0ACA-4E2D-9004-5908820BF393}" type="pres">
      <dgm:prSet presAssocID="{6170876F-9340-45D3-B267-C1594A07A123}" presName="hierRoot2" presStyleCnt="0"/>
      <dgm:spPr/>
    </dgm:pt>
    <dgm:pt modelId="{256CF72F-104E-450B-B679-673107D70E34}" type="pres">
      <dgm:prSet presAssocID="{6170876F-9340-45D3-B267-C1594A07A123}" presName="composite2" presStyleCnt="0"/>
      <dgm:spPr/>
    </dgm:pt>
    <dgm:pt modelId="{4121AFCD-0157-469F-9387-B1A4D921BA65}" type="pres">
      <dgm:prSet presAssocID="{6170876F-9340-45D3-B267-C1594A07A123}" presName="background2" presStyleLbl="node2" presStyleIdx="0" presStyleCnt="2"/>
      <dgm:spPr/>
    </dgm:pt>
    <dgm:pt modelId="{4A4DA00F-33F7-40B0-98F9-3460FB0ACB53}" type="pres">
      <dgm:prSet presAssocID="{6170876F-9340-45D3-B267-C1594A07A123}" presName="text2" presStyleLbl="fgAcc2" presStyleIdx="0" presStyleCnt="2">
        <dgm:presLayoutVars>
          <dgm:chPref val="3"/>
        </dgm:presLayoutVars>
      </dgm:prSet>
      <dgm:spPr/>
    </dgm:pt>
    <dgm:pt modelId="{E4F0E8F0-B3BC-4DB4-A1D3-CE8FA07DFE8B}" type="pres">
      <dgm:prSet presAssocID="{6170876F-9340-45D3-B267-C1594A07A123}" presName="hierChild3" presStyleCnt="0"/>
      <dgm:spPr/>
    </dgm:pt>
    <dgm:pt modelId="{E1B86A45-075A-4225-86A9-0A7D07CD6578}" type="pres">
      <dgm:prSet presAssocID="{C3BC32B8-FFF0-4334-84E4-73A771BB548F}" presName="Name17" presStyleLbl="parChTrans1D3" presStyleIdx="0" presStyleCnt="2"/>
      <dgm:spPr/>
    </dgm:pt>
    <dgm:pt modelId="{25C14DE8-82F6-4271-99A4-9A182B766246}" type="pres">
      <dgm:prSet presAssocID="{BAEDABCA-53F1-488D-9E7E-E61283882BA4}" presName="hierRoot3" presStyleCnt="0"/>
      <dgm:spPr/>
    </dgm:pt>
    <dgm:pt modelId="{ED5CBA55-05DC-46A3-8557-D0045FFE498B}" type="pres">
      <dgm:prSet presAssocID="{BAEDABCA-53F1-488D-9E7E-E61283882BA4}" presName="composite3" presStyleCnt="0"/>
      <dgm:spPr/>
    </dgm:pt>
    <dgm:pt modelId="{227E54FC-F792-4BC4-BA7E-4B935713A2D5}" type="pres">
      <dgm:prSet presAssocID="{BAEDABCA-53F1-488D-9E7E-E61283882BA4}" presName="background3" presStyleLbl="node3" presStyleIdx="0" presStyleCnt="2"/>
      <dgm:spPr/>
    </dgm:pt>
    <dgm:pt modelId="{A227E909-B812-48F0-9D5D-7DE22DA2C69A}" type="pres">
      <dgm:prSet presAssocID="{BAEDABCA-53F1-488D-9E7E-E61283882BA4}" presName="text3" presStyleLbl="fgAcc3" presStyleIdx="0" presStyleCnt="2">
        <dgm:presLayoutVars>
          <dgm:chPref val="3"/>
        </dgm:presLayoutVars>
      </dgm:prSet>
      <dgm:spPr/>
    </dgm:pt>
    <dgm:pt modelId="{A5BCDCBD-543F-4F1F-B40B-40159E662ADF}" type="pres">
      <dgm:prSet presAssocID="{BAEDABCA-53F1-488D-9E7E-E61283882BA4}" presName="hierChild4" presStyleCnt="0"/>
      <dgm:spPr/>
    </dgm:pt>
    <dgm:pt modelId="{A4CA8211-B634-4155-9A25-142CB7D229B4}" type="pres">
      <dgm:prSet presAssocID="{4F10B863-0533-44BF-88F0-4F54E53B1CDF}" presName="Name17" presStyleLbl="parChTrans1D3" presStyleIdx="1" presStyleCnt="2"/>
      <dgm:spPr/>
    </dgm:pt>
    <dgm:pt modelId="{BA38CB39-5E8D-48AE-81DE-F81BD8289297}" type="pres">
      <dgm:prSet presAssocID="{8D593EB3-1935-410B-83D2-4C20F17A4C30}" presName="hierRoot3" presStyleCnt="0"/>
      <dgm:spPr/>
    </dgm:pt>
    <dgm:pt modelId="{B4601C13-3638-45E7-A862-C3C4D3F07692}" type="pres">
      <dgm:prSet presAssocID="{8D593EB3-1935-410B-83D2-4C20F17A4C30}" presName="composite3" presStyleCnt="0"/>
      <dgm:spPr/>
    </dgm:pt>
    <dgm:pt modelId="{3EE91F50-3C57-4D15-9891-C09A83FA8E16}" type="pres">
      <dgm:prSet presAssocID="{8D593EB3-1935-410B-83D2-4C20F17A4C30}" presName="background3" presStyleLbl="node3" presStyleIdx="1" presStyleCnt="2"/>
      <dgm:spPr>
        <a:solidFill>
          <a:srgbClr val="FF0000"/>
        </a:solidFill>
        <a:ln>
          <a:solidFill>
            <a:srgbClr val="FF0000"/>
          </a:solidFill>
        </a:ln>
      </dgm:spPr>
    </dgm:pt>
    <dgm:pt modelId="{E631C26E-8024-4AF9-ABC3-9E63566BFF8C}" type="pres">
      <dgm:prSet presAssocID="{8D593EB3-1935-410B-83D2-4C20F17A4C30}" presName="text3" presStyleLbl="fgAcc3" presStyleIdx="1" presStyleCnt="2">
        <dgm:presLayoutVars>
          <dgm:chPref val="3"/>
        </dgm:presLayoutVars>
      </dgm:prSet>
      <dgm:spPr/>
    </dgm:pt>
    <dgm:pt modelId="{2B3E7684-8377-4498-BCAF-84B59CD8C74A}" type="pres">
      <dgm:prSet presAssocID="{8D593EB3-1935-410B-83D2-4C20F17A4C30}" presName="hierChild4" presStyleCnt="0"/>
      <dgm:spPr/>
    </dgm:pt>
    <dgm:pt modelId="{69AD1DDD-5C80-411D-B4F4-61E9E2102C96}" type="pres">
      <dgm:prSet presAssocID="{320B641C-8A48-4F01-B60B-F3D6E3A3A3D1}" presName="Name10" presStyleLbl="parChTrans1D2" presStyleIdx="1" presStyleCnt="2"/>
      <dgm:spPr/>
    </dgm:pt>
    <dgm:pt modelId="{93169FCE-10EF-40CD-B9CD-D4595718FA4E}" type="pres">
      <dgm:prSet presAssocID="{3BC0B39C-E961-41B1-A7D9-BBFF0D7823F7}" presName="hierRoot2" presStyleCnt="0"/>
      <dgm:spPr/>
    </dgm:pt>
    <dgm:pt modelId="{0286D2C1-B886-422D-8102-38E5B8C2A6F1}" type="pres">
      <dgm:prSet presAssocID="{3BC0B39C-E961-41B1-A7D9-BBFF0D7823F7}" presName="composite2" presStyleCnt="0"/>
      <dgm:spPr/>
    </dgm:pt>
    <dgm:pt modelId="{399EE1B5-D20A-42AB-A9DC-B095011A0613}" type="pres">
      <dgm:prSet presAssocID="{3BC0B39C-E961-41B1-A7D9-BBFF0D7823F7}" presName="background2" presStyleLbl="node2" presStyleIdx="1" presStyleCnt="2"/>
      <dgm:spPr/>
    </dgm:pt>
    <dgm:pt modelId="{B1FD5285-A107-4DDC-9948-A789338D20E4}" type="pres">
      <dgm:prSet presAssocID="{3BC0B39C-E961-41B1-A7D9-BBFF0D7823F7}" presName="text2" presStyleLbl="fgAcc2" presStyleIdx="1" presStyleCnt="2">
        <dgm:presLayoutVars>
          <dgm:chPref val="3"/>
        </dgm:presLayoutVars>
      </dgm:prSet>
      <dgm:spPr/>
    </dgm:pt>
    <dgm:pt modelId="{FDF385A5-070C-4043-8624-C163DFDDBB20}" type="pres">
      <dgm:prSet presAssocID="{3BC0B39C-E961-41B1-A7D9-BBFF0D7823F7}" presName="hierChild3" presStyleCnt="0"/>
      <dgm:spPr/>
    </dgm:pt>
  </dgm:ptLst>
  <dgm:cxnLst>
    <dgm:cxn modelId="{27BB5308-673C-4520-9789-DEBD6A0BC212}" srcId="{EEDA7556-C3EA-4654-B012-1C8677E1DBA3}" destId="{342011F7-86E6-4478-92F2-D95DCB3640C4}" srcOrd="0" destOrd="0" parTransId="{00100907-3857-4911-9B5F-7BD207B856C0}" sibTransId="{15A0D4D9-B338-40B9-AE16-AC96BAF5CD02}"/>
    <dgm:cxn modelId="{EE595F14-5190-4F9D-9573-1301D190CD81}" type="presOf" srcId="{320B641C-8A48-4F01-B60B-F3D6E3A3A3D1}" destId="{69AD1DDD-5C80-411D-B4F4-61E9E2102C96}" srcOrd="0" destOrd="0" presId="urn:microsoft.com/office/officeart/2005/8/layout/hierarchy1"/>
    <dgm:cxn modelId="{3FFD9929-47C7-4ECC-900C-6B52C2D489FB}" type="presOf" srcId="{C3BC32B8-FFF0-4334-84E4-73A771BB548F}" destId="{E1B86A45-075A-4225-86A9-0A7D07CD6578}" srcOrd="0" destOrd="0" presId="urn:microsoft.com/office/officeart/2005/8/layout/hierarchy1"/>
    <dgm:cxn modelId="{141DD934-9582-482A-810C-55A2B6FA3F19}" type="presOf" srcId="{4F10B863-0533-44BF-88F0-4F54E53B1CDF}" destId="{A4CA8211-B634-4155-9A25-142CB7D229B4}" srcOrd="0" destOrd="0" presId="urn:microsoft.com/office/officeart/2005/8/layout/hierarchy1"/>
    <dgm:cxn modelId="{1FD3AA35-B20E-4978-B413-14418BAA88FD}" type="presOf" srcId="{CFD9D6F4-FCF2-421D-B17E-A4256FC8DA1B}" destId="{8A6543E2-1DAD-4F21-98C9-05B1042FCB4F}" srcOrd="0" destOrd="0" presId="urn:microsoft.com/office/officeart/2005/8/layout/hierarchy1"/>
    <dgm:cxn modelId="{E5D18338-840C-45B8-9F8B-518ADEB96521}" type="presOf" srcId="{BAEDABCA-53F1-488D-9E7E-E61283882BA4}" destId="{A227E909-B812-48F0-9D5D-7DE22DA2C69A}" srcOrd="0" destOrd="0" presId="urn:microsoft.com/office/officeart/2005/8/layout/hierarchy1"/>
    <dgm:cxn modelId="{D113445B-1254-479D-B23C-0A5362301614}" type="presOf" srcId="{6170876F-9340-45D3-B267-C1594A07A123}" destId="{4A4DA00F-33F7-40B0-98F9-3460FB0ACB53}" srcOrd="0" destOrd="0" presId="urn:microsoft.com/office/officeart/2005/8/layout/hierarchy1"/>
    <dgm:cxn modelId="{68FB4A48-F6C0-46BB-908A-C4D510ECC2DE}" type="presOf" srcId="{342011F7-86E6-4478-92F2-D95DCB3640C4}" destId="{45BF5AB4-EE2C-463D-907D-2A9B9301763F}" srcOrd="0" destOrd="0" presId="urn:microsoft.com/office/officeart/2005/8/layout/hierarchy1"/>
    <dgm:cxn modelId="{20B7C54B-262F-4D49-BBE3-84DDF3AD1F89}" srcId="{6170876F-9340-45D3-B267-C1594A07A123}" destId="{8D593EB3-1935-410B-83D2-4C20F17A4C30}" srcOrd="1" destOrd="0" parTransId="{4F10B863-0533-44BF-88F0-4F54E53B1CDF}" sibTransId="{4B775271-CF5B-4541-B60F-6AA164A23254}"/>
    <dgm:cxn modelId="{406AC680-37BE-4359-B9B2-F0389F6A9623}" type="presOf" srcId="{3BC0B39C-E961-41B1-A7D9-BBFF0D7823F7}" destId="{B1FD5285-A107-4DDC-9948-A789338D20E4}" srcOrd="0" destOrd="0" presId="urn:microsoft.com/office/officeart/2005/8/layout/hierarchy1"/>
    <dgm:cxn modelId="{A9A33889-1F82-42C5-8DBF-0774D2614FE3}" type="presOf" srcId="{EEDA7556-C3EA-4654-B012-1C8677E1DBA3}" destId="{65A758BD-7456-4326-8087-BB04F7B57CAC}" srcOrd="0" destOrd="0" presId="urn:microsoft.com/office/officeart/2005/8/layout/hierarchy1"/>
    <dgm:cxn modelId="{BDE084AC-AE6F-4157-AC28-4CE4B16051F9}" srcId="{342011F7-86E6-4478-92F2-D95DCB3640C4}" destId="{3BC0B39C-E961-41B1-A7D9-BBFF0D7823F7}" srcOrd="1" destOrd="0" parTransId="{320B641C-8A48-4F01-B60B-F3D6E3A3A3D1}" sibTransId="{D6D9AC72-7983-45E2-8F16-60DE6D890828}"/>
    <dgm:cxn modelId="{6D2C6CC9-D79D-46B1-85E0-5465F45E75E1}" srcId="{6170876F-9340-45D3-B267-C1594A07A123}" destId="{BAEDABCA-53F1-488D-9E7E-E61283882BA4}" srcOrd="0" destOrd="0" parTransId="{C3BC32B8-FFF0-4334-84E4-73A771BB548F}" sibTransId="{F286DEC3-21D0-46AC-B021-91A11D0F6C04}"/>
    <dgm:cxn modelId="{FC955BD3-ABB2-4063-8DFA-CDB6B8AC6900}" srcId="{342011F7-86E6-4478-92F2-D95DCB3640C4}" destId="{6170876F-9340-45D3-B267-C1594A07A123}" srcOrd="0" destOrd="0" parTransId="{CFD9D6F4-FCF2-421D-B17E-A4256FC8DA1B}" sibTransId="{0542CD65-F950-4C5D-838C-616DF3AD153A}"/>
    <dgm:cxn modelId="{FDDBB5E7-6D98-4AF5-B63D-9D2F19379F9D}" type="presOf" srcId="{8D593EB3-1935-410B-83D2-4C20F17A4C30}" destId="{E631C26E-8024-4AF9-ABC3-9E63566BFF8C}" srcOrd="0" destOrd="0" presId="urn:microsoft.com/office/officeart/2005/8/layout/hierarchy1"/>
    <dgm:cxn modelId="{A41FF2BB-4CC4-4014-BB4F-23E3BB79E9EB}" type="presParOf" srcId="{65A758BD-7456-4326-8087-BB04F7B57CAC}" destId="{53E8E107-0882-4282-9FB9-EFE959E1696C}" srcOrd="0" destOrd="0" presId="urn:microsoft.com/office/officeart/2005/8/layout/hierarchy1"/>
    <dgm:cxn modelId="{D5691DD7-A5FF-4357-A460-AD002BC5CB14}" type="presParOf" srcId="{53E8E107-0882-4282-9FB9-EFE959E1696C}" destId="{2B6506A4-AC03-4254-B77D-29D07EB107A1}" srcOrd="0" destOrd="0" presId="urn:microsoft.com/office/officeart/2005/8/layout/hierarchy1"/>
    <dgm:cxn modelId="{DDBC1A4A-6B23-4F3C-BC08-6893AD04646E}" type="presParOf" srcId="{2B6506A4-AC03-4254-B77D-29D07EB107A1}" destId="{ACFBF861-AA0E-4A1A-BED3-AE610EE7E447}" srcOrd="0" destOrd="0" presId="urn:microsoft.com/office/officeart/2005/8/layout/hierarchy1"/>
    <dgm:cxn modelId="{B635ED6E-3C75-459D-86E6-3EF1A846891C}" type="presParOf" srcId="{2B6506A4-AC03-4254-B77D-29D07EB107A1}" destId="{45BF5AB4-EE2C-463D-907D-2A9B9301763F}" srcOrd="1" destOrd="0" presId="urn:microsoft.com/office/officeart/2005/8/layout/hierarchy1"/>
    <dgm:cxn modelId="{4B59EA5C-B0D8-4395-807C-8D5D0E9049E0}" type="presParOf" srcId="{53E8E107-0882-4282-9FB9-EFE959E1696C}" destId="{19495364-0067-4D04-9FEF-05788AC74535}" srcOrd="1" destOrd="0" presId="urn:microsoft.com/office/officeart/2005/8/layout/hierarchy1"/>
    <dgm:cxn modelId="{8B4EEF1C-8D4B-4AD8-8E82-19857414BB07}" type="presParOf" srcId="{19495364-0067-4D04-9FEF-05788AC74535}" destId="{8A6543E2-1DAD-4F21-98C9-05B1042FCB4F}" srcOrd="0" destOrd="0" presId="urn:microsoft.com/office/officeart/2005/8/layout/hierarchy1"/>
    <dgm:cxn modelId="{4FCD4C1A-44E4-4141-ADE8-404D76E86295}" type="presParOf" srcId="{19495364-0067-4D04-9FEF-05788AC74535}" destId="{3686A5A8-0ACA-4E2D-9004-5908820BF393}" srcOrd="1" destOrd="0" presId="urn:microsoft.com/office/officeart/2005/8/layout/hierarchy1"/>
    <dgm:cxn modelId="{4BF2B65F-C43C-4FE3-8768-A05BFDE61CB7}" type="presParOf" srcId="{3686A5A8-0ACA-4E2D-9004-5908820BF393}" destId="{256CF72F-104E-450B-B679-673107D70E34}" srcOrd="0" destOrd="0" presId="urn:microsoft.com/office/officeart/2005/8/layout/hierarchy1"/>
    <dgm:cxn modelId="{6A12E80A-701F-4E8C-95BA-8B30937615B3}" type="presParOf" srcId="{256CF72F-104E-450B-B679-673107D70E34}" destId="{4121AFCD-0157-469F-9387-B1A4D921BA65}" srcOrd="0" destOrd="0" presId="urn:microsoft.com/office/officeart/2005/8/layout/hierarchy1"/>
    <dgm:cxn modelId="{FEE5D833-B985-42D8-8CA4-A3A2D323EAC3}" type="presParOf" srcId="{256CF72F-104E-450B-B679-673107D70E34}" destId="{4A4DA00F-33F7-40B0-98F9-3460FB0ACB53}" srcOrd="1" destOrd="0" presId="urn:microsoft.com/office/officeart/2005/8/layout/hierarchy1"/>
    <dgm:cxn modelId="{5846E8B2-176F-44DA-9B0F-37FB5EC2E3F4}" type="presParOf" srcId="{3686A5A8-0ACA-4E2D-9004-5908820BF393}" destId="{E4F0E8F0-B3BC-4DB4-A1D3-CE8FA07DFE8B}" srcOrd="1" destOrd="0" presId="urn:microsoft.com/office/officeart/2005/8/layout/hierarchy1"/>
    <dgm:cxn modelId="{30046005-7ECA-4826-B793-727977D7515F}" type="presParOf" srcId="{E4F0E8F0-B3BC-4DB4-A1D3-CE8FA07DFE8B}" destId="{E1B86A45-075A-4225-86A9-0A7D07CD6578}" srcOrd="0" destOrd="0" presId="urn:microsoft.com/office/officeart/2005/8/layout/hierarchy1"/>
    <dgm:cxn modelId="{B5913C25-5855-47DF-A215-BE0A61562BDC}" type="presParOf" srcId="{E4F0E8F0-B3BC-4DB4-A1D3-CE8FA07DFE8B}" destId="{25C14DE8-82F6-4271-99A4-9A182B766246}" srcOrd="1" destOrd="0" presId="urn:microsoft.com/office/officeart/2005/8/layout/hierarchy1"/>
    <dgm:cxn modelId="{7B3AE3D8-EFDE-4354-9020-37DB17DB8188}" type="presParOf" srcId="{25C14DE8-82F6-4271-99A4-9A182B766246}" destId="{ED5CBA55-05DC-46A3-8557-D0045FFE498B}" srcOrd="0" destOrd="0" presId="urn:microsoft.com/office/officeart/2005/8/layout/hierarchy1"/>
    <dgm:cxn modelId="{F5BB5C49-2C2D-4198-B447-9E3BA9CA4658}" type="presParOf" srcId="{ED5CBA55-05DC-46A3-8557-D0045FFE498B}" destId="{227E54FC-F792-4BC4-BA7E-4B935713A2D5}" srcOrd="0" destOrd="0" presId="urn:microsoft.com/office/officeart/2005/8/layout/hierarchy1"/>
    <dgm:cxn modelId="{6C38D4B4-09FF-4C7C-9DB7-4A367DC93790}" type="presParOf" srcId="{ED5CBA55-05DC-46A3-8557-D0045FFE498B}" destId="{A227E909-B812-48F0-9D5D-7DE22DA2C69A}" srcOrd="1" destOrd="0" presId="urn:microsoft.com/office/officeart/2005/8/layout/hierarchy1"/>
    <dgm:cxn modelId="{60BB884D-31A9-493D-B0A4-FBF9F20680A8}" type="presParOf" srcId="{25C14DE8-82F6-4271-99A4-9A182B766246}" destId="{A5BCDCBD-543F-4F1F-B40B-40159E662ADF}" srcOrd="1" destOrd="0" presId="urn:microsoft.com/office/officeart/2005/8/layout/hierarchy1"/>
    <dgm:cxn modelId="{2372C3E8-F044-406B-ADB8-96C7F6966FFD}" type="presParOf" srcId="{E4F0E8F0-B3BC-4DB4-A1D3-CE8FA07DFE8B}" destId="{A4CA8211-B634-4155-9A25-142CB7D229B4}" srcOrd="2" destOrd="0" presId="urn:microsoft.com/office/officeart/2005/8/layout/hierarchy1"/>
    <dgm:cxn modelId="{044148C1-A234-4047-9077-4B1BF3B4D810}" type="presParOf" srcId="{E4F0E8F0-B3BC-4DB4-A1D3-CE8FA07DFE8B}" destId="{BA38CB39-5E8D-48AE-81DE-F81BD8289297}" srcOrd="3" destOrd="0" presId="urn:microsoft.com/office/officeart/2005/8/layout/hierarchy1"/>
    <dgm:cxn modelId="{9E7B1E87-AEDD-4EE8-B40A-3B4DC6FFB1A7}" type="presParOf" srcId="{BA38CB39-5E8D-48AE-81DE-F81BD8289297}" destId="{B4601C13-3638-45E7-A862-C3C4D3F07692}" srcOrd="0" destOrd="0" presId="urn:microsoft.com/office/officeart/2005/8/layout/hierarchy1"/>
    <dgm:cxn modelId="{39D768FE-0A8B-458F-A676-0EAE18860DF1}" type="presParOf" srcId="{B4601C13-3638-45E7-A862-C3C4D3F07692}" destId="{3EE91F50-3C57-4D15-9891-C09A83FA8E16}" srcOrd="0" destOrd="0" presId="urn:microsoft.com/office/officeart/2005/8/layout/hierarchy1"/>
    <dgm:cxn modelId="{7E3D6850-AE9D-4F22-93C1-8EF3D595FB76}" type="presParOf" srcId="{B4601C13-3638-45E7-A862-C3C4D3F07692}" destId="{E631C26E-8024-4AF9-ABC3-9E63566BFF8C}" srcOrd="1" destOrd="0" presId="urn:microsoft.com/office/officeart/2005/8/layout/hierarchy1"/>
    <dgm:cxn modelId="{EFED68AD-FD30-40AC-8848-26859BAAD421}" type="presParOf" srcId="{BA38CB39-5E8D-48AE-81DE-F81BD8289297}" destId="{2B3E7684-8377-4498-BCAF-84B59CD8C74A}" srcOrd="1" destOrd="0" presId="urn:microsoft.com/office/officeart/2005/8/layout/hierarchy1"/>
    <dgm:cxn modelId="{C7B05482-96AF-4333-8AE9-F64ABA75BDDF}" type="presParOf" srcId="{19495364-0067-4D04-9FEF-05788AC74535}" destId="{69AD1DDD-5C80-411D-B4F4-61E9E2102C96}" srcOrd="2" destOrd="0" presId="urn:microsoft.com/office/officeart/2005/8/layout/hierarchy1"/>
    <dgm:cxn modelId="{1FDA6ED9-F849-4594-A847-9A8B18B0C7C1}" type="presParOf" srcId="{19495364-0067-4D04-9FEF-05788AC74535}" destId="{93169FCE-10EF-40CD-B9CD-D4595718FA4E}" srcOrd="3" destOrd="0" presId="urn:microsoft.com/office/officeart/2005/8/layout/hierarchy1"/>
    <dgm:cxn modelId="{4E7126C4-ACED-402C-A412-2B6D77FDD4B1}" type="presParOf" srcId="{93169FCE-10EF-40CD-B9CD-D4595718FA4E}" destId="{0286D2C1-B886-422D-8102-38E5B8C2A6F1}" srcOrd="0" destOrd="0" presId="urn:microsoft.com/office/officeart/2005/8/layout/hierarchy1"/>
    <dgm:cxn modelId="{FCF2771D-FAFA-4368-977B-A3166AF00CAE}" type="presParOf" srcId="{0286D2C1-B886-422D-8102-38E5B8C2A6F1}" destId="{399EE1B5-D20A-42AB-A9DC-B095011A0613}" srcOrd="0" destOrd="0" presId="urn:microsoft.com/office/officeart/2005/8/layout/hierarchy1"/>
    <dgm:cxn modelId="{0E6EEA19-7C42-48BB-87E7-E2DFC5DD68DC}" type="presParOf" srcId="{0286D2C1-B886-422D-8102-38E5B8C2A6F1}" destId="{B1FD5285-A107-4DDC-9948-A789338D20E4}" srcOrd="1" destOrd="0" presId="urn:microsoft.com/office/officeart/2005/8/layout/hierarchy1"/>
    <dgm:cxn modelId="{EF978397-BC9E-474B-B558-54A718F5C60D}" type="presParOf" srcId="{93169FCE-10EF-40CD-B9CD-D4595718FA4E}" destId="{FDF385A5-070C-4043-8624-C163DFDDBB2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D1DDD-5C80-411D-B4F4-61E9E2102C96}">
      <dsp:nvSpPr>
        <dsp:cNvPr id="0" name=""/>
        <dsp:cNvSpPr/>
      </dsp:nvSpPr>
      <dsp:spPr>
        <a:xfrm>
          <a:off x="1939772" y="636873"/>
          <a:ext cx="612429" cy="291460"/>
        </a:xfrm>
        <a:custGeom>
          <a:avLst/>
          <a:gdLst/>
          <a:ahLst/>
          <a:cxnLst/>
          <a:rect l="0" t="0" r="0" b="0"/>
          <a:pathLst>
            <a:path>
              <a:moveTo>
                <a:pt x="0" y="0"/>
              </a:moveTo>
              <a:lnTo>
                <a:pt x="0" y="198622"/>
              </a:lnTo>
              <a:lnTo>
                <a:pt x="612429" y="198622"/>
              </a:lnTo>
              <a:lnTo>
                <a:pt x="612429" y="2914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CA8211-B634-4155-9A25-142CB7D229B4}">
      <dsp:nvSpPr>
        <dsp:cNvPr id="0" name=""/>
        <dsp:cNvSpPr/>
      </dsp:nvSpPr>
      <dsp:spPr>
        <a:xfrm>
          <a:off x="1327343" y="1564704"/>
          <a:ext cx="612429" cy="291460"/>
        </a:xfrm>
        <a:custGeom>
          <a:avLst/>
          <a:gdLst/>
          <a:ahLst/>
          <a:cxnLst/>
          <a:rect l="0" t="0" r="0" b="0"/>
          <a:pathLst>
            <a:path>
              <a:moveTo>
                <a:pt x="0" y="0"/>
              </a:moveTo>
              <a:lnTo>
                <a:pt x="0" y="198622"/>
              </a:lnTo>
              <a:lnTo>
                <a:pt x="612429" y="198622"/>
              </a:lnTo>
              <a:lnTo>
                <a:pt x="612429" y="2914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B86A45-075A-4225-86A9-0A7D07CD6578}">
      <dsp:nvSpPr>
        <dsp:cNvPr id="0" name=""/>
        <dsp:cNvSpPr/>
      </dsp:nvSpPr>
      <dsp:spPr>
        <a:xfrm>
          <a:off x="714913" y="1564704"/>
          <a:ext cx="612429" cy="291460"/>
        </a:xfrm>
        <a:custGeom>
          <a:avLst/>
          <a:gdLst/>
          <a:ahLst/>
          <a:cxnLst/>
          <a:rect l="0" t="0" r="0" b="0"/>
          <a:pathLst>
            <a:path>
              <a:moveTo>
                <a:pt x="612429" y="0"/>
              </a:moveTo>
              <a:lnTo>
                <a:pt x="612429" y="198622"/>
              </a:lnTo>
              <a:lnTo>
                <a:pt x="0" y="198622"/>
              </a:lnTo>
              <a:lnTo>
                <a:pt x="0" y="2914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6543E2-1DAD-4F21-98C9-05B1042FCB4F}">
      <dsp:nvSpPr>
        <dsp:cNvPr id="0" name=""/>
        <dsp:cNvSpPr/>
      </dsp:nvSpPr>
      <dsp:spPr>
        <a:xfrm>
          <a:off x="1327343" y="636873"/>
          <a:ext cx="612429" cy="291460"/>
        </a:xfrm>
        <a:custGeom>
          <a:avLst/>
          <a:gdLst/>
          <a:ahLst/>
          <a:cxnLst/>
          <a:rect l="0" t="0" r="0" b="0"/>
          <a:pathLst>
            <a:path>
              <a:moveTo>
                <a:pt x="612429" y="0"/>
              </a:moveTo>
              <a:lnTo>
                <a:pt x="612429" y="198622"/>
              </a:lnTo>
              <a:lnTo>
                <a:pt x="0" y="198622"/>
              </a:lnTo>
              <a:lnTo>
                <a:pt x="0" y="2914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FBF861-AA0E-4A1A-BED3-AE610EE7E447}">
      <dsp:nvSpPr>
        <dsp:cNvPr id="0" name=""/>
        <dsp:cNvSpPr/>
      </dsp:nvSpPr>
      <dsp:spPr>
        <a:xfrm>
          <a:off x="1438694" y="503"/>
          <a:ext cx="1002157" cy="636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F5AB4-EE2C-463D-907D-2A9B9301763F}">
      <dsp:nvSpPr>
        <dsp:cNvPr id="0" name=""/>
        <dsp:cNvSpPr/>
      </dsp:nvSpPr>
      <dsp:spPr>
        <a:xfrm>
          <a:off x="1550044" y="106287"/>
          <a:ext cx="1002157" cy="636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All Solutions</a:t>
          </a:r>
        </a:p>
      </dsp:txBody>
      <dsp:txXfrm>
        <a:off x="1568683" y="124926"/>
        <a:ext cx="964879" cy="599092"/>
      </dsp:txXfrm>
    </dsp:sp>
    <dsp:sp modelId="{4121AFCD-0157-469F-9387-B1A4D921BA65}">
      <dsp:nvSpPr>
        <dsp:cNvPr id="0" name=""/>
        <dsp:cNvSpPr/>
      </dsp:nvSpPr>
      <dsp:spPr>
        <a:xfrm>
          <a:off x="826264" y="928334"/>
          <a:ext cx="1002157" cy="636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DA00F-33F7-40B0-98F9-3460FB0ACB53}">
      <dsp:nvSpPr>
        <dsp:cNvPr id="0" name=""/>
        <dsp:cNvSpPr/>
      </dsp:nvSpPr>
      <dsp:spPr>
        <a:xfrm>
          <a:off x="937615" y="1034118"/>
          <a:ext cx="1002157" cy="636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First Lower Bound</a:t>
          </a:r>
        </a:p>
      </dsp:txBody>
      <dsp:txXfrm>
        <a:off x="956254" y="1052757"/>
        <a:ext cx="964879" cy="599092"/>
      </dsp:txXfrm>
    </dsp:sp>
    <dsp:sp modelId="{227E54FC-F792-4BC4-BA7E-4B935713A2D5}">
      <dsp:nvSpPr>
        <dsp:cNvPr id="0" name=""/>
        <dsp:cNvSpPr/>
      </dsp:nvSpPr>
      <dsp:spPr>
        <a:xfrm>
          <a:off x="213834" y="1856165"/>
          <a:ext cx="1002157" cy="636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27E909-B812-48F0-9D5D-7DE22DA2C69A}">
      <dsp:nvSpPr>
        <dsp:cNvPr id="0" name=""/>
        <dsp:cNvSpPr/>
      </dsp:nvSpPr>
      <dsp:spPr>
        <a:xfrm>
          <a:off x="325185" y="1961949"/>
          <a:ext cx="1002157" cy="636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First Improvement</a:t>
          </a:r>
        </a:p>
      </dsp:txBody>
      <dsp:txXfrm>
        <a:off x="343824" y="1980588"/>
        <a:ext cx="964879" cy="599092"/>
      </dsp:txXfrm>
    </dsp:sp>
    <dsp:sp modelId="{3EE91F50-3C57-4D15-9891-C09A83FA8E16}">
      <dsp:nvSpPr>
        <dsp:cNvPr id="0" name=""/>
        <dsp:cNvSpPr/>
      </dsp:nvSpPr>
      <dsp:spPr>
        <a:xfrm>
          <a:off x="1438694" y="1856165"/>
          <a:ext cx="1002157" cy="636370"/>
        </a:xfrm>
        <a:prstGeom prst="roundRect">
          <a:avLst>
            <a:gd name="adj" fmla="val 10000"/>
          </a:avLst>
        </a:prstGeom>
        <a:solidFill>
          <a:srgbClr val="FF0000"/>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E631C26E-8024-4AF9-ABC3-9E63566BFF8C}">
      <dsp:nvSpPr>
        <dsp:cNvPr id="0" name=""/>
        <dsp:cNvSpPr/>
      </dsp:nvSpPr>
      <dsp:spPr>
        <a:xfrm>
          <a:off x="1550044" y="1961949"/>
          <a:ext cx="1002157" cy="636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Eliminated</a:t>
          </a:r>
        </a:p>
      </dsp:txBody>
      <dsp:txXfrm>
        <a:off x="1568683" y="1980588"/>
        <a:ext cx="964879" cy="599092"/>
      </dsp:txXfrm>
    </dsp:sp>
    <dsp:sp modelId="{399EE1B5-D20A-42AB-A9DC-B095011A0613}">
      <dsp:nvSpPr>
        <dsp:cNvPr id="0" name=""/>
        <dsp:cNvSpPr/>
      </dsp:nvSpPr>
      <dsp:spPr>
        <a:xfrm>
          <a:off x="2051123" y="928334"/>
          <a:ext cx="1002157" cy="636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D5285-A107-4DDC-9948-A789338D20E4}">
      <dsp:nvSpPr>
        <dsp:cNvPr id="0" name=""/>
        <dsp:cNvSpPr/>
      </dsp:nvSpPr>
      <dsp:spPr>
        <a:xfrm>
          <a:off x="2162474" y="1034118"/>
          <a:ext cx="1002157" cy="636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Less Possible Improvement</a:t>
          </a:r>
        </a:p>
      </dsp:txBody>
      <dsp:txXfrm>
        <a:off x="2181113" y="1052757"/>
        <a:ext cx="964879" cy="5990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301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254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Branch and Cut algorithm is an extension of the branch and bound algorithm.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AI Accelerated Branch and Cut algorithm uses Deep Learning to quickly evaluate the separators (the cuts) needed in the branch and cut algorithm.</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42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307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E9CA-FB89-B408-938A-49AB5FE472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2AA83-B1AA-6E2D-8176-72F8DCAAB3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600D5-3E47-48EC-B653-A2A75EB404F0}"/>
              </a:ext>
            </a:extLst>
          </p:cNvPr>
          <p:cNvSpPr>
            <a:spLocks noGrp="1"/>
          </p:cNvSpPr>
          <p:nvPr>
            <p:ph type="dt" sz="half" idx="10"/>
          </p:nvPr>
        </p:nvSpPr>
        <p:spPr/>
        <p:txBody>
          <a:bodyPr/>
          <a:lstStyle/>
          <a:p>
            <a:fld id="{64BEDE7C-5A5D-4A3C-B385-0C5A44DACFB3}" type="datetimeFigureOut">
              <a:rPr lang="en-US" smtClean="0"/>
              <a:t>7/29/2024</a:t>
            </a:fld>
            <a:endParaRPr lang="en-US"/>
          </a:p>
        </p:txBody>
      </p:sp>
      <p:sp>
        <p:nvSpPr>
          <p:cNvPr id="5" name="Footer Placeholder 4">
            <a:extLst>
              <a:ext uri="{FF2B5EF4-FFF2-40B4-BE49-F238E27FC236}">
                <a16:creationId xmlns:a16="http://schemas.microsoft.com/office/drawing/2014/main" id="{BCF8F0E9-4443-D6E4-141E-5B86E3B4D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23CE9-7D22-81B7-063C-D290BB7CC04D}"/>
              </a:ext>
            </a:extLst>
          </p:cNvPr>
          <p:cNvSpPr>
            <a:spLocks noGrp="1"/>
          </p:cNvSpPr>
          <p:nvPr>
            <p:ph type="sldNum" sz="quarter" idx="12"/>
          </p:nvPr>
        </p:nvSpPr>
        <p:spPr/>
        <p:txBody>
          <a:bodyPr/>
          <a:lstStyle/>
          <a:p>
            <a:fld id="{B0A2903A-0E8A-43C4-8451-74DB72683EFD}" type="slidenum">
              <a:rPr lang="en-US" smtClean="0"/>
              <a:t>‹#›</a:t>
            </a:fld>
            <a:endParaRPr lang="en-US"/>
          </a:p>
        </p:txBody>
      </p:sp>
    </p:spTree>
    <p:extLst>
      <p:ext uri="{BB962C8B-B14F-4D97-AF65-F5344CB8AC3E}">
        <p14:creationId xmlns:p14="http://schemas.microsoft.com/office/powerpoint/2010/main" val="15055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flickr.com/photos/152824664@N07/4227182277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optimization.cbe.cornell.edu/index.php?title=Branch_and_cut" TargetMode="External"/><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ign-of-fourier/shell_ai"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https://github.com/mit-wu-lab/learning-to-configure-separators" TargetMode="External"/><Relationship Id="rId4" Type="http://schemas.openxmlformats.org/officeDocument/2006/relationships/hyperlink" Target="https://www.hackerearth.com/challenges/competitive/shellai-hackathon-2024/machine-learning/fleet-transition-challenge-9-975cec9c/"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youtu.be/c1htw_cyp1g" TargetMode="External"/><Relationship Id="rId3" Type="http://schemas.openxmlformats.org/officeDocument/2006/relationships/image" Target="../media/image3.png"/><Relationship Id="rId7" Type="http://schemas.openxmlformats.org/officeDocument/2006/relationships/hyperlink" Target="https://github.com/sign-of-fourier/shell_ai/blob/main/sign_of_4ier.ppt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mit-wu-lab/learning-to-configure-separators" TargetMode="External"/><Relationship Id="rId5" Type="http://schemas.openxmlformats.org/officeDocument/2006/relationships/hyperlink" Target="https://github.com/sign-of-fourier/shell_ai/blob/main/Shell%20Fleet%20Decarbonization%20Solution.pdf" TargetMode="External"/><Relationship Id="rId4" Type="http://schemas.openxmlformats.org/officeDocument/2006/relationships/hyperlink" Target="https://github.com/sign-of-fourier/shell_ai/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21000" b="-21000"/>
          </a:stretch>
        </a:blipFill>
        <a:effectLst/>
      </p:bgPr>
    </p:bg>
    <p:spTree>
      <p:nvGrpSpPr>
        <p:cNvPr id="1" name="Shape 62"/>
        <p:cNvGrpSpPr/>
        <p:nvPr/>
      </p:nvGrpSpPr>
      <p:grpSpPr>
        <a:xfrm>
          <a:off x="0" y="0"/>
          <a:ext cx="0" cy="0"/>
          <a:chOff x="0" y="0"/>
          <a:chExt cx="0" cy="0"/>
        </a:xfrm>
      </p:grpSpPr>
      <p:pic>
        <p:nvPicPr>
          <p:cNvPr id="4" name="Picture 3">
            <a:extLst>
              <a:ext uri="{FF2B5EF4-FFF2-40B4-BE49-F238E27FC236}">
                <a16:creationId xmlns:a16="http://schemas.microsoft.com/office/drawing/2014/main" id="{1C945A2D-0D39-BC77-3B03-206DF93905D1}"/>
              </a:ext>
            </a:extLst>
          </p:cNvPr>
          <p:cNvPicPr>
            <a:picLocks noChangeAspect="1"/>
          </p:cNvPicPr>
          <p:nvPr/>
        </p:nvPicPr>
        <p:blipFill>
          <a:blip r:embed="rId5"/>
          <a:stretch>
            <a:fillRect/>
          </a:stretch>
        </p:blipFill>
        <p:spPr>
          <a:xfrm>
            <a:off x="0" y="10952"/>
            <a:ext cx="9144000" cy="5121596"/>
          </a:xfrm>
          <a:prstGeom prst="rect">
            <a:avLst/>
          </a:prstGeom>
        </p:spPr>
      </p:pic>
      <p:sp>
        <p:nvSpPr>
          <p:cNvPr id="63" name="Google Shape;63;p1"/>
          <p:cNvSpPr txBox="1">
            <a:spLocks noGrp="1"/>
          </p:cNvSpPr>
          <p:nvPr>
            <p:ph type="body" idx="4294967295"/>
          </p:nvPr>
        </p:nvSpPr>
        <p:spPr>
          <a:xfrm>
            <a:off x="2325757" y="1098066"/>
            <a:ext cx="4229047" cy="1192745"/>
          </a:xfrm>
          <a:prstGeom prst="rect">
            <a:avLst/>
          </a:prstGeom>
          <a:solidFill>
            <a:schemeClr val="accent1">
              <a:alpha val="50000"/>
            </a:schemeClr>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3000" dirty="0"/>
              <a:t>Team Sign of Fourier</a:t>
            </a:r>
          </a:p>
          <a:p>
            <a:pPr marL="0" lvl="0" indent="0" algn="ctr" rtl="0">
              <a:lnSpc>
                <a:spcPct val="100000"/>
              </a:lnSpc>
              <a:spcBef>
                <a:spcPts val="0"/>
              </a:spcBef>
              <a:spcAft>
                <a:spcPts val="0"/>
              </a:spcAft>
              <a:buSzPts val="2400"/>
              <a:buNone/>
            </a:pPr>
            <a:r>
              <a:rPr lang="en-US" sz="3000" dirty="0"/>
              <a:t>Solution</a:t>
            </a:r>
            <a:endParaRPr sz="3000" dirty="0"/>
          </a:p>
        </p:txBody>
      </p:sp>
      <p:pic>
        <p:nvPicPr>
          <p:cNvPr id="64" name="Google Shape;64;p1"/>
          <p:cNvPicPr preferRelativeResize="0"/>
          <p:nvPr/>
        </p:nvPicPr>
        <p:blipFill rotWithShape="1">
          <a:blip r:embed="rId6">
            <a:alphaModFix/>
          </a:blip>
          <a:srcRect/>
          <a:stretch/>
        </p:blipFill>
        <p:spPr>
          <a:xfrm>
            <a:off x="8489825" y="178900"/>
            <a:ext cx="471675" cy="471675"/>
          </a:xfrm>
          <a:prstGeom prst="rect">
            <a:avLst/>
          </a:prstGeom>
          <a:noFill/>
          <a:ln>
            <a:noFill/>
          </a:ln>
        </p:spPr>
      </p:pic>
      <p:sp>
        <p:nvSpPr>
          <p:cNvPr id="2" name="TextBox 1">
            <a:extLst>
              <a:ext uri="{FF2B5EF4-FFF2-40B4-BE49-F238E27FC236}">
                <a16:creationId xmlns:a16="http://schemas.microsoft.com/office/drawing/2014/main" id="{F0A6EFE0-A140-4CE6-4B4D-DB210B33C953}"/>
              </a:ext>
            </a:extLst>
          </p:cNvPr>
          <p:cNvSpPr txBox="1"/>
          <p:nvPr/>
        </p:nvSpPr>
        <p:spPr>
          <a:xfrm>
            <a:off x="1352349" y="4164423"/>
            <a:ext cx="6439302" cy="369332"/>
          </a:xfrm>
          <a:prstGeom prst="rect">
            <a:avLst/>
          </a:prstGeom>
          <a:solidFill>
            <a:schemeClr val="accent1">
              <a:alpha val="27000"/>
            </a:schemeClr>
          </a:solidFill>
        </p:spPr>
        <p:txBody>
          <a:bodyPr wrap="square" rtlCol="0">
            <a:spAutoFit/>
          </a:bodyPr>
          <a:lstStyle/>
          <a:p>
            <a:r>
              <a:rPr lang="en-US" sz="1800" i="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Shell.ai Hackathon for Sustainable and Affordable Energy 2024</a:t>
            </a:r>
            <a:endParaRPr lang="en-US" sz="3600" b="1" dirty="0">
              <a:solidFill>
                <a:schemeClr val="tx1"/>
              </a:solidFill>
              <a:latin typeface="Cordia New" panose="020B0502040204020203" pitchFamily="34" charset="-34"/>
              <a:cs typeface="Cordia New" panose="020B0502040204020203" pitchFamily="34"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65B8-BB28-7888-E12E-3F893B3749BF}"/>
              </a:ext>
            </a:extLst>
          </p:cNvPr>
          <p:cNvSpPr>
            <a:spLocks noGrp="1"/>
          </p:cNvSpPr>
          <p:nvPr>
            <p:ph type="title"/>
          </p:nvPr>
        </p:nvSpPr>
        <p:spPr>
          <a:xfrm>
            <a:off x="1292361" y="59146"/>
            <a:ext cx="6708639" cy="865193"/>
          </a:xfrm>
        </p:spPr>
        <p:txBody>
          <a:bodyPr/>
          <a:lstStyle/>
          <a:p>
            <a:r>
              <a:rPr lang="en-US" sz="4000" dirty="0">
                <a:solidFill>
                  <a:schemeClr val="bg1">
                    <a:lumMod val="75000"/>
                  </a:schemeClr>
                </a:solidFill>
              </a:rPr>
              <a:t>Summary</a:t>
            </a:r>
          </a:p>
        </p:txBody>
      </p:sp>
      <p:sp>
        <p:nvSpPr>
          <p:cNvPr id="3" name="Text Placeholder 2">
            <a:extLst>
              <a:ext uri="{FF2B5EF4-FFF2-40B4-BE49-F238E27FC236}">
                <a16:creationId xmlns:a16="http://schemas.microsoft.com/office/drawing/2014/main" id="{EFD8AD58-4367-DE8E-9249-9DAC3F9C1A40}"/>
              </a:ext>
            </a:extLst>
          </p:cNvPr>
          <p:cNvSpPr>
            <a:spLocks noGrp="1"/>
          </p:cNvSpPr>
          <p:nvPr>
            <p:ph type="body" idx="1"/>
          </p:nvPr>
        </p:nvSpPr>
        <p:spPr>
          <a:xfrm>
            <a:off x="387900" y="924339"/>
            <a:ext cx="8368200" cy="3811662"/>
          </a:xfrm>
          <a:ln>
            <a:solidFill>
              <a:schemeClr val="accent1"/>
            </a:solidFill>
          </a:ln>
        </p:spPr>
        <p:txBody>
          <a:bodyPr/>
          <a:lstStyle/>
          <a:p>
            <a:pPr algn="l">
              <a:spcBef>
                <a:spcPts val="600"/>
              </a:spcBef>
              <a:buFont typeface="+mj-lt"/>
              <a:buAutoNum type="arabicPeriod"/>
            </a:pPr>
            <a:r>
              <a:rPr lang="en-US" sz="2000" dirty="0">
                <a:solidFill>
                  <a:schemeClr val="tx2">
                    <a:lumMod val="25000"/>
                  </a:schemeClr>
                </a:solidFill>
              </a:rPr>
              <a:t>Defined  a Linear Program using Python Standard language.</a:t>
            </a:r>
          </a:p>
          <a:p>
            <a:pPr algn="l">
              <a:spcBef>
                <a:spcPts val="600"/>
              </a:spcBef>
              <a:buFont typeface="+mj-lt"/>
              <a:buAutoNum type="arabicPeriod"/>
            </a:pPr>
            <a:r>
              <a:rPr lang="en-US" sz="2000" dirty="0">
                <a:solidFill>
                  <a:schemeClr val="tx2">
                    <a:lumMod val="25000"/>
                  </a:schemeClr>
                </a:solidFill>
              </a:rPr>
              <a:t>Configure a set of separators for the cut-and-branch algorithm.</a:t>
            </a:r>
          </a:p>
          <a:p>
            <a:pPr algn="l">
              <a:spcBef>
                <a:spcPts val="600"/>
              </a:spcBef>
              <a:buFont typeface="+mj-lt"/>
              <a:buAutoNum type="arabicPeriod"/>
            </a:pPr>
            <a:r>
              <a:rPr lang="en-US" sz="2000" dirty="0">
                <a:solidFill>
                  <a:schemeClr val="tx2">
                    <a:lumMod val="25000"/>
                  </a:schemeClr>
                </a:solidFill>
              </a:rPr>
              <a:t>Trained a Deep Learning model to configure and prioritize separators.</a:t>
            </a:r>
          </a:p>
          <a:p>
            <a:pPr algn="l">
              <a:spcBef>
                <a:spcPts val="600"/>
              </a:spcBef>
              <a:buFont typeface="+mj-lt"/>
              <a:buAutoNum type="arabicPeriod"/>
            </a:pPr>
            <a:r>
              <a:rPr lang="en-US" sz="2000" dirty="0">
                <a:solidFill>
                  <a:schemeClr val="tx2">
                    <a:lumMod val="25000"/>
                  </a:schemeClr>
                </a:solidFill>
              </a:rPr>
              <a:t>Used that Deep Learning model to accelerate the cut step in the branch and cut algorithm.</a:t>
            </a:r>
          </a:p>
          <a:p>
            <a:pPr algn="l">
              <a:spcBef>
                <a:spcPts val="600"/>
              </a:spcBef>
              <a:buFont typeface="+mj-lt"/>
              <a:buAutoNum type="arabicPeriod"/>
            </a:pPr>
            <a:r>
              <a:rPr lang="en-US" sz="2000" dirty="0">
                <a:solidFill>
                  <a:schemeClr val="tx2">
                    <a:lumMod val="25000"/>
                  </a:schemeClr>
                </a:solidFill>
              </a:rPr>
              <a:t>Illustrated how to use RBDO to manage the financial risk associated with fuel uncertainty by adding the market, calibrated fair value of the hedging cost.</a:t>
            </a:r>
          </a:p>
        </p:txBody>
      </p:sp>
      <p:pic>
        <p:nvPicPr>
          <p:cNvPr id="4" name="Google Shape;110;g83372e3e9c_2_0">
            <a:extLst>
              <a:ext uri="{FF2B5EF4-FFF2-40B4-BE49-F238E27FC236}">
                <a16:creationId xmlns:a16="http://schemas.microsoft.com/office/drawing/2014/main" id="{75AD356B-7EEA-2B07-8617-E32E10A93CA1}"/>
              </a:ext>
            </a:extLst>
          </p:cNvPr>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49409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Shape 68"/>
        <p:cNvGrpSpPr/>
        <p:nvPr/>
      </p:nvGrpSpPr>
      <p:grpSpPr>
        <a:xfrm>
          <a:off x="0" y="0"/>
          <a:ext cx="0" cy="0"/>
          <a:chOff x="0" y="0"/>
          <a:chExt cx="0" cy="0"/>
        </a:xfrm>
      </p:grpSpPr>
      <p:sp>
        <p:nvSpPr>
          <p:cNvPr id="72" name="Google Shape;72;p2"/>
          <p:cNvSpPr txBox="1">
            <a:spLocks noGrp="1"/>
          </p:cNvSpPr>
          <p:nvPr>
            <p:ph type="body" idx="1"/>
          </p:nvPr>
        </p:nvSpPr>
        <p:spPr>
          <a:xfrm>
            <a:off x="827772" y="3658385"/>
            <a:ext cx="7743886" cy="618986"/>
          </a:xfrm>
          <a:prstGeom prst="rect">
            <a:avLst/>
          </a:prstGeom>
          <a:noFill/>
          <a:ln>
            <a:noFill/>
          </a:ln>
        </p:spPr>
        <p:txBody>
          <a:bodyPr spcFirstLastPara="1" wrap="square" lIns="91425" tIns="91425" rIns="91425" bIns="91425" anchor="t" anchorCtr="0">
            <a:noAutofit/>
          </a:bodyPr>
          <a:lstStyle/>
          <a:p>
            <a:pPr marL="0" indent="0" algn="l">
              <a:spcAft>
                <a:spcPts val="1600"/>
              </a:spcAft>
              <a:buNone/>
            </a:pPr>
            <a:r>
              <a:rPr lang="en-US" sz="2800" b="1" dirty="0">
                <a:solidFill>
                  <a:schemeClr val="bg1">
                    <a:lumMod val="50000"/>
                  </a:schemeClr>
                </a:solidFill>
              </a:rPr>
              <a:t>A</a:t>
            </a:r>
            <a:r>
              <a:rPr lang="en-US" sz="2800" b="1" dirty="0">
                <a:solidFill>
                  <a:srgbClr val="0098FF"/>
                </a:solidFill>
              </a:rPr>
              <a:t>cce</a:t>
            </a:r>
            <a:r>
              <a:rPr lang="en-US" sz="2800" b="1" dirty="0">
                <a:solidFill>
                  <a:schemeClr val="bg1">
                    <a:lumMod val="50000"/>
                  </a:schemeClr>
                </a:solidFill>
              </a:rPr>
              <a:t>l</a:t>
            </a:r>
            <a:r>
              <a:rPr lang="en-US" sz="2800" b="1" dirty="0">
                <a:solidFill>
                  <a:srgbClr val="0098FF"/>
                </a:solidFill>
              </a:rPr>
              <a:t>erated Optimiz</a:t>
            </a:r>
            <a:r>
              <a:rPr lang="en-US" sz="2800" b="1" dirty="0">
                <a:solidFill>
                  <a:schemeClr val="bg1">
                    <a:lumMod val="50000"/>
                  </a:schemeClr>
                </a:solidFill>
              </a:rPr>
              <a:t>a</a:t>
            </a:r>
            <a:r>
              <a:rPr lang="en-US" sz="2800" b="1" dirty="0">
                <a:solidFill>
                  <a:srgbClr val="0098FF"/>
                </a:solidFill>
              </a:rPr>
              <a:t>t</a:t>
            </a:r>
            <a:r>
              <a:rPr lang="en-US" sz="2800" b="1" dirty="0">
                <a:solidFill>
                  <a:schemeClr val="bg1">
                    <a:lumMod val="50000"/>
                  </a:schemeClr>
                </a:solidFill>
              </a:rPr>
              <a:t>i</a:t>
            </a:r>
            <a:r>
              <a:rPr lang="en-US" sz="2800" b="1" dirty="0">
                <a:solidFill>
                  <a:srgbClr val="0098FF"/>
                </a:solidFill>
              </a:rPr>
              <a:t>on</a:t>
            </a:r>
            <a:endParaRPr sz="2800" b="1" i="1" dirty="0"/>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5" name="Picture 4">
            <a:extLst>
              <a:ext uri="{FF2B5EF4-FFF2-40B4-BE49-F238E27FC236}">
                <a16:creationId xmlns:a16="http://schemas.microsoft.com/office/drawing/2014/main" id="{B21F1E7C-6AD9-CD65-2380-413C875F0B9D}"/>
              </a:ext>
            </a:extLst>
          </p:cNvPr>
          <p:cNvPicPr>
            <a:picLocks noChangeAspect="1"/>
          </p:cNvPicPr>
          <p:nvPr/>
        </p:nvPicPr>
        <p:blipFill>
          <a:blip r:embed="rId4"/>
          <a:stretch>
            <a:fillRect/>
          </a:stretch>
        </p:blipFill>
        <p:spPr>
          <a:xfrm>
            <a:off x="1016616" y="1519922"/>
            <a:ext cx="2621106" cy="1424846"/>
          </a:xfrm>
          <a:prstGeom prst="rect">
            <a:avLst/>
          </a:prstGeom>
        </p:spPr>
      </p:pic>
      <p:sp>
        <p:nvSpPr>
          <p:cNvPr id="8" name="Rectangle: Rounded Corners 7">
            <a:extLst>
              <a:ext uri="{FF2B5EF4-FFF2-40B4-BE49-F238E27FC236}">
                <a16:creationId xmlns:a16="http://schemas.microsoft.com/office/drawing/2014/main" id="{F5F0BBA8-DEF0-DD7D-5534-2CD34C8BE510}"/>
              </a:ext>
            </a:extLst>
          </p:cNvPr>
          <p:cNvSpPr/>
          <p:nvPr/>
        </p:nvSpPr>
        <p:spPr>
          <a:xfrm>
            <a:off x="4418339" y="1106189"/>
            <a:ext cx="4071486" cy="2252312"/>
          </a:xfrm>
          <a:prstGeom prst="roundRect">
            <a:avLst/>
          </a:prstGeom>
          <a:solidFill>
            <a:schemeClr val="tx1">
              <a:lumMod val="95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1200"/>
              </a:spcAft>
              <a:buSzPts val="1800"/>
              <a:buNone/>
            </a:pPr>
            <a:r>
              <a:rPr lang="en-US" sz="2000" i="1" dirty="0">
                <a:solidFill>
                  <a:schemeClr val="bg1">
                    <a:lumMod val="75000"/>
                  </a:schemeClr>
                </a:solidFill>
              </a:rPr>
              <a:t>Mark Shipman</a:t>
            </a:r>
          </a:p>
          <a:p>
            <a:pPr marL="285750" indent="-285750" algn="l">
              <a:lnSpc>
                <a:spcPct val="100000"/>
              </a:lnSpc>
              <a:spcAft>
                <a:spcPts val="1200"/>
              </a:spcAft>
              <a:buFont typeface="Arial" panose="020B0604020202020204" pitchFamily="34" charset="0"/>
              <a:buChar char="•"/>
            </a:pPr>
            <a:r>
              <a:rPr lang="en-US" sz="1600" i="1" dirty="0">
                <a:solidFill>
                  <a:schemeClr val="bg1">
                    <a:lumMod val="75000"/>
                  </a:schemeClr>
                </a:solidFill>
              </a:rPr>
              <a:t>M. S. Carnegie Mellon University</a:t>
            </a:r>
          </a:p>
          <a:p>
            <a:pPr marL="285750" indent="-285750" algn="l">
              <a:lnSpc>
                <a:spcPct val="100000"/>
              </a:lnSpc>
              <a:spcAft>
                <a:spcPts val="1200"/>
              </a:spcAft>
              <a:buFont typeface="Arial" panose="020B0604020202020204" pitchFamily="34" charset="0"/>
              <a:buChar char="•"/>
            </a:pPr>
            <a:r>
              <a:rPr lang="en-US" sz="1600" i="1" dirty="0">
                <a:solidFill>
                  <a:schemeClr val="bg1">
                    <a:lumMod val="75000"/>
                  </a:schemeClr>
                </a:solidFill>
              </a:rPr>
              <a:t>M.S. Columbia University</a:t>
            </a:r>
          </a:p>
          <a:p>
            <a:pPr marL="285750" indent="-285750" algn="l">
              <a:lnSpc>
                <a:spcPct val="100000"/>
              </a:lnSpc>
              <a:spcAft>
                <a:spcPts val="1200"/>
              </a:spcAft>
              <a:buFont typeface="Arial" panose="020B0604020202020204" pitchFamily="34" charset="0"/>
              <a:buChar char="•"/>
            </a:pPr>
            <a:r>
              <a:rPr lang="en-US" sz="1600" i="1" dirty="0">
                <a:solidFill>
                  <a:schemeClr val="bg1">
                    <a:lumMod val="75000"/>
                  </a:schemeClr>
                </a:solidFill>
              </a:rPr>
              <a:t>25 Years of ML/AI experience</a:t>
            </a:r>
          </a:p>
        </p:txBody>
      </p:sp>
      <p:sp>
        <p:nvSpPr>
          <p:cNvPr id="11" name="TextBox 10">
            <a:extLst>
              <a:ext uri="{FF2B5EF4-FFF2-40B4-BE49-F238E27FC236}">
                <a16:creationId xmlns:a16="http://schemas.microsoft.com/office/drawing/2014/main" id="{40B13C9E-E56F-DFF4-3F7C-628BD508CC79}"/>
              </a:ext>
            </a:extLst>
          </p:cNvPr>
          <p:cNvSpPr txBox="1"/>
          <p:nvPr/>
        </p:nvSpPr>
        <p:spPr>
          <a:xfrm>
            <a:off x="1016616" y="853294"/>
            <a:ext cx="1761423" cy="461665"/>
          </a:xfrm>
          <a:prstGeom prst="rect">
            <a:avLst/>
          </a:prstGeom>
          <a:noFill/>
        </p:spPr>
        <p:txBody>
          <a:bodyPr wrap="square" rtlCol="0">
            <a:spAutoFit/>
          </a:bodyPr>
          <a:lstStyle/>
          <a:p>
            <a:r>
              <a:rPr lang="en-US" sz="2400" dirty="0"/>
              <a:t>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36819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289331" y="1280586"/>
            <a:ext cx="8368200" cy="360933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2000" i="1" dirty="0">
                <a:solidFill>
                  <a:schemeClr val="bg1">
                    <a:lumMod val="75000"/>
                  </a:schemeClr>
                </a:solidFill>
              </a:rPr>
              <a:t>Efficient fleet management is crucial for meeting delivery demands in a cost-effective way while achieving efficiency goals. </a:t>
            </a:r>
          </a:p>
          <a:p>
            <a:pPr marL="0" lvl="0" indent="0" algn="l" rtl="0">
              <a:lnSpc>
                <a:spcPct val="115000"/>
              </a:lnSpc>
              <a:spcBef>
                <a:spcPts val="0"/>
              </a:spcBef>
              <a:spcAft>
                <a:spcPts val="0"/>
              </a:spcAft>
              <a:buSzPts val="1800"/>
              <a:buNone/>
            </a:pPr>
            <a:endParaRPr lang="en-US" sz="2000" i="1" dirty="0">
              <a:solidFill>
                <a:schemeClr val="bg1">
                  <a:lumMod val="75000"/>
                </a:schemeClr>
              </a:solidFill>
            </a:endParaRPr>
          </a:p>
          <a:p>
            <a:pPr marL="0" lvl="0" indent="0" algn="l" rtl="0">
              <a:lnSpc>
                <a:spcPct val="115000"/>
              </a:lnSpc>
              <a:spcBef>
                <a:spcPts val="0"/>
              </a:spcBef>
              <a:spcAft>
                <a:spcPts val="0"/>
              </a:spcAft>
              <a:buSzPts val="1800"/>
              <a:buNone/>
            </a:pPr>
            <a:r>
              <a:rPr lang="en-US" sz="2000" i="1" dirty="0">
                <a:solidFill>
                  <a:schemeClr val="bg1">
                    <a:lumMod val="75000"/>
                  </a:schemeClr>
                </a:solidFill>
              </a:rPr>
              <a:t>The decisions surrounding vehicle acquisition, timely sales and fuel choices form an expansive complex web of possibilities with significant financial and environmental repercussions.</a:t>
            </a:r>
          </a:p>
          <a:p>
            <a:pPr marL="0" lvl="0" indent="0" algn="l" rtl="0">
              <a:lnSpc>
                <a:spcPct val="115000"/>
              </a:lnSpc>
              <a:spcBef>
                <a:spcPts val="0"/>
              </a:spcBef>
              <a:spcAft>
                <a:spcPts val="0"/>
              </a:spcAft>
              <a:buSzPts val="1800"/>
              <a:buNone/>
            </a:pPr>
            <a:endParaRPr lang="en-US" sz="2000" i="1" dirty="0">
              <a:solidFill>
                <a:schemeClr val="bg1">
                  <a:lumMod val="75000"/>
                </a:schemeClr>
              </a:solidFill>
            </a:endParaRPr>
          </a:p>
          <a:p>
            <a:pPr marL="0" lvl="0" indent="0" algn="l" rtl="0">
              <a:lnSpc>
                <a:spcPct val="115000"/>
              </a:lnSpc>
              <a:spcBef>
                <a:spcPts val="0"/>
              </a:spcBef>
              <a:spcAft>
                <a:spcPts val="0"/>
              </a:spcAft>
              <a:buSzPts val="1800"/>
              <a:buNone/>
            </a:pPr>
            <a:r>
              <a:rPr lang="en-US" sz="2000" i="1" dirty="0">
                <a:solidFill>
                  <a:schemeClr val="bg1">
                    <a:lumMod val="75000"/>
                  </a:schemeClr>
                </a:solidFill>
              </a:rPr>
              <a:t>Moreover, the volatility of fuel costs compounds the challenge of minimizing costs, reducing environmental impact, and safeguarding financial stability.</a:t>
            </a:r>
            <a:endParaRPr i="1" dirty="0">
              <a:solidFill>
                <a:schemeClr val="bg1">
                  <a:lumMod val="75000"/>
                </a:schemeClr>
              </a:solidFill>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86" name="Google Shape;86;p4"/>
          <p:cNvSpPr txBox="1">
            <a:spLocks noGrp="1"/>
          </p:cNvSpPr>
          <p:nvPr>
            <p:ph type="body" idx="1"/>
          </p:nvPr>
        </p:nvSpPr>
        <p:spPr>
          <a:xfrm>
            <a:off x="410100" y="1485398"/>
            <a:ext cx="8368200" cy="30700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US" sz="1400" dirty="0">
                <a:solidFill>
                  <a:schemeClr val="bg1">
                    <a:lumMod val="75000"/>
                  </a:schemeClr>
                </a:solidFill>
                <a:latin typeface="+mn-lt"/>
                <a:ea typeface="Arial"/>
                <a:cs typeface="Arial"/>
                <a:sym typeface="Arial"/>
              </a:rPr>
              <a:t>My solution formulates the problem as a Mixed Integer Program with a mathematical definition of  optimality and solves it using </a:t>
            </a:r>
            <a:r>
              <a:rPr lang="en-US" sz="1400" b="1" dirty="0">
                <a:solidFill>
                  <a:schemeClr val="bg1">
                    <a:lumMod val="75000"/>
                  </a:schemeClr>
                </a:solidFill>
                <a:latin typeface="+mn-lt"/>
                <a:ea typeface="Arial"/>
                <a:cs typeface="Arial"/>
                <a:sym typeface="Arial"/>
              </a:rPr>
              <a:t>AI accelerated branch and cut</a:t>
            </a:r>
            <a:r>
              <a:rPr lang="en-US" sz="1400" dirty="0">
                <a:solidFill>
                  <a:schemeClr val="bg1">
                    <a:lumMod val="75000"/>
                  </a:schemeClr>
                </a:solidFill>
                <a:latin typeface="+mn-lt"/>
                <a:ea typeface="Arial"/>
                <a:cs typeface="Arial"/>
                <a:sym typeface="Arial"/>
              </a:rPr>
              <a:t> methodology.</a:t>
            </a:r>
            <a:endParaRPr sz="1400" dirty="0">
              <a:solidFill>
                <a:schemeClr val="bg1">
                  <a:lumMod val="75000"/>
                </a:schemeClr>
              </a:solidFill>
              <a:latin typeface="+mn-lt"/>
              <a:ea typeface="Arial"/>
              <a:cs typeface="Arial"/>
              <a:sym typeface="Arial"/>
            </a:endParaRPr>
          </a:p>
          <a:p>
            <a:pPr marL="457200" lvl="0" indent="-342900" algn="l" rtl="0">
              <a:lnSpc>
                <a:spcPct val="115000"/>
              </a:lnSpc>
              <a:spcBef>
                <a:spcPts val="0"/>
              </a:spcBef>
              <a:spcAft>
                <a:spcPts val="0"/>
              </a:spcAft>
              <a:buSzPts val="1800"/>
              <a:buChar char="●"/>
            </a:pPr>
            <a:r>
              <a:rPr lang="en" sz="1400" dirty="0">
                <a:solidFill>
                  <a:schemeClr val="bg1">
                    <a:lumMod val="75000"/>
                  </a:schemeClr>
                </a:solidFill>
                <a:latin typeface="+mn-lt"/>
                <a:ea typeface="Calibri"/>
                <a:cs typeface="Calibri"/>
                <a:sym typeface="Calibri"/>
              </a:rPr>
              <a:t>The optimal solution will have the lowest cost while satisfying well defined annual decarbonization goals. </a:t>
            </a:r>
            <a:endParaRPr sz="1400" dirty="0">
              <a:solidFill>
                <a:schemeClr val="bg1">
                  <a:lumMod val="75000"/>
                </a:schemeClr>
              </a:solidFill>
              <a:latin typeface="+mn-lt"/>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sz="1400" dirty="0">
                <a:solidFill>
                  <a:schemeClr val="bg1">
                    <a:lumMod val="75000"/>
                  </a:schemeClr>
                </a:solidFill>
                <a:latin typeface="+mn-lt"/>
                <a:ea typeface="Calibri"/>
                <a:cs typeface="Calibri"/>
                <a:sym typeface="Calibri"/>
              </a:rPr>
              <a:t>The quality of the solution is measured by </a:t>
            </a:r>
            <a:r>
              <a:rPr lang="en" sz="1400" b="1" dirty="0">
                <a:solidFill>
                  <a:schemeClr val="bg1">
                    <a:lumMod val="75000"/>
                  </a:schemeClr>
                </a:solidFill>
                <a:latin typeface="+mn-lt"/>
                <a:ea typeface="Calibri"/>
                <a:cs typeface="Calibri"/>
                <a:sym typeface="Calibri"/>
              </a:rPr>
              <a:t>total cost </a:t>
            </a:r>
            <a:r>
              <a:rPr lang="en" sz="1400" dirty="0">
                <a:solidFill>
                  <a:schemeClr val="bg1">
                    <a:lumMod val="75000"/>
                  </a:schemeClr>
                </a:solidFill>
                <a:latin typeface="+mn-lt"/>
                <a:ea typeface="Calibri"/>
                <a:cs typeface="Calibri"/>
                <a:sym typeface="Calibri"/>
              </a:rPr>
              <a:t>and </a:t>
            </a:r>
            <a:r>
              <a:rPr lang="en" sz="1400" b="1" dirty="0">
                <a:solidFill>
                  <a:schemeClr val="bg1">
                    <a:lumMod val="75000"/>
                  </a:schemeClr>
                </a:solidFill>
                <a:latin typeface="+mn-lt"/>
                <a:ea typeface="Calibri"/>
                <a:cs typeface="Calibri"/>
                <a:sym typeface="Calibri"/>
              </a:rPr>
              <a:t>feasability</a:t>
            </a:r>
            <a:r>
              <a:rPr lang="en" sz="1400" dirty="0">
                <a:solidFill>
                  <a:schemeClr val="bg1">
                    <a:lumMod val="75000"/>
                  </a:schemeClr>
                </a:solidFill>
                <a:latin typeface="+mn-lt"/>
                <a:ea typeface="Calibri"/>
                <a:cs typeface="Calibri"/>
                <a:sym typeface="Calibri"/>
              </a:rPr>
              <a:t>.</a:t>
            </a:r>
            <a:endParaRPr sz="1400" dirty="0">
              <a:solidFill>
                <a:schemeClr val="bg1">
                  <a:lumMod val="75000"/>
                </a:schemeClr>
              </a:solidFill>
              <a:latin typeface="+mn-lt"/>
              <a:ea typeface="Calibri"/>
              <a:cs typeface="Calibri"/>
              <a:sym typeface="Calibri"/>
            </a:endParaRPr>
          </a:p>
          <a:p>
            <a:pPr marL="457200" lvl="0" indent="-342900" algn="l" rtl="0">
              <a:lnSpc>
                <a:spcPct val="115000"/>
              </a:lnSpc>
              <a:spcBef>
                <a:spcPts val="0"/>
              </a:spcBef>
              <a:spcAft>
                <a:spcPts val="0"/>
              </a:spcAft>
              <a:buSzPts val="1800"/>
              <a:buChar char="●"/>
            </a:pPr>
            <a:r>
              <a:rPr lang="en-US" sz="1400" dirty="0">
                <a:solidFill>
                  <a:schemeClr val="bg1">
                    <a:lumMod val="75000"/>
                  </a:schemeClr>
                </a:solidFill>
                <a:latin typeface="+mn-lt"/>
                <a:ea typeface="Calibri"/>
                <a:cs typeface="Calibri"/>
                <a:sym typeface="Calibri"/>
              </a:rPr>
              <a:t>The solution is implemented on a 4 Tesla T4 GPU, 96 Ice Lake vCPU machine using </a:t>
            </a:r>
            <a:r>
              <a:rPr lang="en-US" sz="1400" dirty="0" err="1">
                <a:solidFill>
                  <a:schemeClr val="bg1">
                    <a:lumMod val="75000"/>
                  </a:schemeClr>
                </a:solidFill>
                <a:latin typeface="+mn-lt"/>
                <a:ea typeface="Calibri"/>
                <a:cs typeface="Calibri"/>
                <a:sym typeface="Calibri"/>
              </a:rPr>
              <a:t>Pytorch</a:t>
            </a:r>
            <a:r>
              <a:rPr lang="en-US" sz="1400" dirty="0">
                <a:solidFill>
                  <a:schemeClr val="bg1">
                    <a:lumMod val="75000"/>
                  </a:schemeClr>
                </a:solidFill>
                <a:latin typeface="+mn-lt"/>
                <a:ea typeface="Calibri"/>
                <a:cs typeface="Calibri"/>
                <a:sym typeface="Calibri"/>
              </a:rPr>
              <a:t>.</a:t>
            </a:r>
            <a:endParaRPr sz="1400" dirty="0">
              <a:solidFill>
                <a:schemeClr val="bg1">
                  <a:lumMod val="75000"/>
                </a:schemeClr>
              </a:solidFill>
              <a:latin typeface="+mn-lt"/>
              <a:ea typeface="Calibri"/>
              <a:cs typeface="Calibri"/>
              <a:sym typeface="Calibri"/>
            </a:endParaRPr>
          </a:p>
          <a:p>
            <a:pPr marL="457200" lvl="0" indent="-342900" algn="l" rtl="0">
              <a:lnSpc>
                <a:spcPct val="115000"/>
              </a:lnSpc>
              <a:spcBef>
                <a:spcPts val="0"/>
              </a:spcBef>
              <a:spcAft>
                <a:spcPts val="0"/>
              </a:spcAft>
              <a:buSzPts val="1800"/>
              <a:buChar char="●"/>
            </a:pPr>
            <a:r>
              <a:rPr lang="en" sz="1400" dirty="0">
                <a:solidFill>
                  <a:schemeClr val="bg1">
                    <a:lumMod val="75000"/>
                  </a:schemeClr>
                </a:solidFill>
                <a:latin typeface="+mn-lt"/>
                <a:ea typeface="Calibri"/>
                <a:cs typeface="Calibri"/>
                <a:sym typeface="Calibri"/>
              </a:rPr>
              <a:t>GPU is faster than CPU and is necessary for the deep learning portion of the solution. The solution also takes advantage of the CPU parallelization available for the MILP portion of the solution.</a:t>
            </a:r>
            <a:endParaRPr sz="1400" dirty="0">
              <a:solidFill>
                <a:schemeClr val="bg1">
                  <a:lumMod val="75000"/>
                </a:schemeClr>
              </a:solidFill>
              <a:latin typeface="+mn-lt"/>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sz="1400" dirty="0">
                <a:solidFill>
                  <a:schemeClr val="bg1">
                    <a:lumMod val="75000"/>
                  </a:schemeClr>
                </a:solidFill>
                <a:latin typeface="+mn-lt"/>
                <a:ea typeface="Calibri"/>
                <a:cs typeface="Calibri"/>
                <a:sym typeface="Calibri"/>
              </a:rPr>
              <a:t>The solution is available as easy to use modules, documentation, tutorials and examples.</a:t>
            </a:r>
            <a:endParaRPr sz="1400" dirty="0">
              <a:solidFill>
                <a:schemeClr val="bg1">
                  <a:lumMod val="75000"/>
                </a:schemeClr>
              </a:solidFill>
              <a:latin typeface="+mn-lt"/>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sz="1400" dirty="0">
                <a:solidFill>
                  <a:schemeClr val="bg1">
                    <a:lumMod val="75000"/>
                  </a:schemeClr>
                </a:solidFill>
                <a:latin typeface="+mn-lt"/>
                <a:ea typeface="Calibri"/>
                <a:cs typeface="Calibri"/>
                <a:sym typeface="Calibri"/>
              </a:rPr>
              <a:t>Due to the GPU, parallel format, this is the most scalable solution to MILP in the world.</a:t>
            </a:r>
            <a:endParaRPr sz="1400" dirty="0">
              <a:solidFill>
                <a:schemeClr val="bg1">
                  <a:lumMod val="75000"/>
                </a:schemeClr>
              </a:solidFill>
              <a:latin typeface="+mn-lt"/>
              <a:ea typeface="Calibri"/>
              <a:cs typeface="Calibri"/>
              <a:sym typeface="Calibri"/>
            </a:endParaRPr>
          </a:p>
          <a:p>
            <a:pPr marL="457200" lvl="0" indent="-342900" algn="ctr" rtl="0">
              <a:lnSpc>
                <a:spcPct val="115000"/>
              </a:lnSpc>
              <a:spcBef>
                <a:spcPts val="0"/>
              </a:spcBef>
              <a:spcAft>
                <a:spcPts val="0"/>
              </a:spcAft>
              <a:buSzPts val="1800"/>
              <a:buFont typeface="Arial"/>
              <a:buChar char="●"/>
            </a:pPr>
            <a:endParaRPr sz="1400" i="1" dirty="0">
              <a:solidFill>
                <a:schemeClr val="bg1">
                  <a:lumMod val="75000"/>
                </a:schemeClr>
              </a:solidFill>
              <a:latin typeface="+mn-lt"/>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sp>
        <p:nvSpPr>
          <p:cNvPr id="94" name="Google Shape;94;p5"/>
          <p:cNvSpPr txBox="1">
            <a:spLocks noGrp="1"/>
          </p:cNvSpPr>
          <p:nvPr>
            <p:ph type="subTitle" idx="4294967295"/>
          </p:nvPr>
        </p:nvSpPr>
        <p:spPr>
          <a:xfrm>
            <a:off x="379924" y="1626670"/>
            <a:ext cx="4942847" cy="2916455"/>
          </a:xfrm>
          <a:prstGeom prst="rect">
            <a:avLst/>
          </a:prstGeom>
          <a:solidFill>
            <a:schemeClr val="bg2">
              <a:lumMod val="10000"/>
              <a:lumOff val="90000"/>
            </a:schemeClr>
          </a:solidFill>
          <a:ln>
            <a:noFill/>
          </a:ln>
        </p:spPr>
        <p:txBody>
          <a:bodyPr spcFirstLastPara="1" wrap="square" lIns="91425" tIns="91425" rIns="91425" bIns="91425" anchor="t" anchorCtr="0">
            <a:noAutofit/>
          </a:bodyPr>
          <a:lstStyle/>
          <a:p>
            <a:pPr marL="342900" marR="0" lvl="0" rtl="0">
              <a:lnSpc>
                <a:spcPct val="100000"/>
              </a:lnSpc>
              <a:spcBef>
                <a:spcPts val="0"/>
              </a:spcBef>
              <a:spcAft>
                <a:spcPts val="1200"/>
              </a:spcAft>
              <a:buClr>
                <a:schemeClr val="bg1">
                  <a:lumMod val="75000"/>
                </a:schemeClr>
              </a:buClr>
              <a:buSzPts val="2100"/>
              <a:buFont typeface="+mj-lt"/>
              <a:buAutoNum type="arabicPeriod"/>
            </a:pPr>
            <a:r>
              <a:rPr lang="en-US" sz="1400" dirty="0">
                <a:solidFill>
                  <a:srgbClr val="0075C4"/>
                </a:solidFill>
              </a:rPr>
              <a:t>Formulate t</a:t>
            </a:r>
            <a:r>
              <a:rPr lang="en-US" sz="1400" b="0" u="none" strike="noStrike" cap="none" dirty="0">
                <a:solidFill>
                  <a:srgbClr val="0075C4"/>
                </a:solidFill>
                <a:latin typeface="Roboto"/>
                <a:ea typeface="Roboto"/>
                <a:cs typeface="Roboto"/>
                <a:sym typeface="Roboto"/>
              </a:rPr>
              <a:t>he problem as a well-defined </a:t>
            </a:r>
            <a:r>
              <a:rPr lang="en-US" sz="1400" b="1" u="none" strike="noStrike" cap="none" dirty="0">
                <a:solidFill>
                  <a:srgbClr val="0075C4"/>
                </a:solidFill>
                <a:latin typeface="Roboto"/>
                <a:ea typeface="Roboto"/>
                <a:cs typeface="Roboto"/>
                <a:sym typeface="Roboto"/>
              </a:rPr>
              <a:t>Mixed Integer Linear Program </a:t>
            </a:r>
            <a:r>
              <a:rPr lang="en-US" sz="1400" b="0" u="none" strike="noStrike" cap="none" dirty="0">
                <a:solidFill>
                  <a:srgbClr val="0075C4"/>
                </a:solidFill>
                <a:latin typeface="Roboto"/>
                <a:ea typeface="Roboto"/>
                <a:cs typeface="Roboto"/>
                <a:sym typeface="Roboto"/>
              </a:rPr>
              <a:t>to minimize cost with respect to the number of vehicles to purchase, when to sell them and which fuel to use. </a:t>
            </a:r>
            <a:r>
              <a:rPr lang="en-US" sz="1400" dirty="0">
                <a:solidFill>
                  <a:srgbClr val="0075C4"/>
                </a:solidFill>
              </a:rPr>
              <a:t>These variables are constrained by delivery demands, route requirements, vehicle ownership limits and efficiency goals.</a:t>
            </a:r>
          </a:p>
          <a:p>
            <a:pPr marL="342900" marR="0" lvl="0" rtl="0">
              <a:lnSpc>
                <a:spcPct val="100000"/>
              </a:lnSpc>
              <a:spcBef>
                <a:spcPts val="0"/>
              </a:spcBef>
              <a:spcAft>
                <a:spcPts val="0"/>
              </a:spcAft>
              <a:buClr>
                <a:schemeClr val="bg1">
                  <a:lumMod val="75000"/>
                </a:schemeClr>
              </a:buClr>
              <a:buSzPts val="2100"/>
              <a:buFont typeface="+mj-lt"/>
              <a:buAutoNum type="arabicPeriod"/>
            </a:pPr>
            <a:r>
              <a:rPr lang="en-US" sz="1400" b="0" u="none" strike="noStrike" cap="none" dirty="0">
                <a:solidFill>
                  <a:srgbClr val="0075C4"/>
                </a:solidFill>
                <a:latin typeface="Roboto"/>
                <a:ea typeface="Roboto"/>
                <a:cs typeface="Roboto"/>
                <a:sym typeface="Roboto"/>
              </a:rPr>
              <a:t>Solve the problem using the standard </a:t>
            </a:r>
            <a:r>
              <a:rPr lang="en-US" sz="1400" dirty="0">
                <a:solidFill>
                  <a:srgbClr val="0075C4"/>
                </a:solidFill>
                <a:hlinkClick r:id="rId3"/>
              </a:rPr>
              <a:t>branch-and-cut algorithm</a:t>
            </a:r>
            <a:r>
              <a:rPr lang="en-US" sz="1400" dirty="0">
                <a:solidFill>
                  <a:srgbClr val="0075C4"/>
                </a:solidFill>
              </a:rPr>
              <a:t>. This technique formulates the search space as a tree causing the search space to increase exponentially at each step. The algorithm relies on a heuristic to determine which solutions to evaluate and which to eliminate at each step.</a:t>
            </a:r>
            <a:endParaRPr sz="1400" b="0" u="none" strike="noStrike" cap="none" dirty="0">
              <a:solidFill>
                <a:schemeClr val="dk1"/>
              </a:solidFill>
              <a:latin typeface="Roboto"/>
              <a:ea typeface="Roboto"/>
              <a:cs typeface="Roboto"/>
              <a:sym typeface="Roboto"/>
            </a:endParaRPr>
          </a:p>
        </p:txBody>
      </p:sp>
      <p:pic>
        <p:nvPicPr>
          <p:cNvPr id="96" name="Google Shape;96;p5"/>
          <p:cNvPicPr preferRelativeResize="0"/>
          <p:nvPr/>
        </p:nvPicPr>
        <p:blipFill rotWithShape="1">
          <a:blip r:embed="rId4">
            <a:alphaModFix/>
          </a:blip>
          <a:srcRect/>
          <a:stretch/>
        </p:blipFill>
        <p:spPr>
          <a:xfrm>
            <a:off x="8489825" y="178900"/>
            <a:ext cx="471675" cy="471675"/>
          </a:xfrm>
          <a:prstGeom prst="rect">
            <a:avLst/>
          </a:prstGeom>
          <a:noFill/>
          <a:ln>
            <a:noFill/>
          </a:ln>
        </p:spPr>
      </p:pic>
      <p:graphicFrame>
        <p:nvGraphicFramePr>
          <p:cNvPr id="2" name="Diagram 1">
            <a:extLst>
              <a:ext uri="{FF2B5EF4-FFF2-40B4-BE49-F238E27FC236}">
                <a16:creationId xmlns:a16="http://schemas.microsoft.com/office/drawing/2014/main" id="{4B88D887-48A3-3494-7346-D2C480B1ED0F}"/>
              </a:ext>
            </a:extLst>
          </p:cNvPr>
          <p:cNvGraphicFramePr/>
          <p:nvPr>
            <p:extLst>
              <p:ext uri="{D42A27DB-BD31-4B8C-83A1-F6EECF244321}">
                <p14:modId xmlns:p14="http://schemas.microsoft.com/office/powerpoint/2010/main" val="1701395163"/>
              </p:ext>
            </p:extLst>
          </p:nvPr>
        </p:nvGraphicFramePr>
        <p:xfrm>
          <a:off x="5583033" y="1491914"/>
          <a:ext cx="3378467" cy="25988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Multiplication Sign 3">
            <a:extLst>
              <a:ext uri="{FF2B5EF4-FFF2-40B4-BE49-F238E27FC236}">
                <a16:creationId xmlns:a16="http://schemas.microsoft.com/office/drawing/2014/main" id="{F8D7D08C-1809-3F00-F04D-7EA21E51484D}"/>
              </a:ext>
            </a:extLst>
          </p:cNvPr>
          <p:cNvSpPr/>
          <p:nvPr/>
        </p:nvSpPr>
        <p:spPr>
          <a:xfrm>
            <a:off x="7267073" y="3455469"/>
            <a:ext cx="673769" cy="712270"/>
          </a:xfrm>
          <a:prstGeom prst="mathMultiply">
            <a:avLst/>
          </a:prstGeom>
          <a:solidFill>
            <a:schemeClr val="accent6">
              <a:lumMod val="60000"/>
              <a:lumOff val="40000"/>
              <a:alpha val="30000"/>
            </a:schemeClr>
          </a:solidFill>
          <a:ln>
            <a:solidFill>
              <a:srgbClr val="FF0000">
                <a:alpha val="3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CAA85F-E23D-6FA4-7451-2DA6DD7EC2AA}"/>
              </a:ext>
            </a:extLst>
          </p:cNvPr>
          <p:cNvSpPr txBox="1"/>
          <p:nvPr/>
        </p:nvSpPr>
        <p:spPr>
          <a:xfrm>
            <a:off x="6066263" y="4340485"/>
            <a:ext cx="2787022" cy="319668"/>
          </a:xfrm>
          <a:prstGeom prst="rect">
            <a:avLst/>
          </a:prstGeom>
          <a:noFill/>
        </p:spPr>
        <p:txBody>
          <a:bodyPr wrap="square" rtlCol="0">
            <a:spAutoFit/>
          </a:bodyPr>
          <a:lstStyle/>
          <a:p>
            <a:pPr algn="ctr"/>
            <a:r>
              <a:rPr lang="en-US" dirty="0"/>
              <a:t>Branch and Cut algorithm</a:t>
            </a:r>
          </a:p>
        </p:txBody>
      </p:sp>
    </p:spTree>
    <p:extLst>
      <p:ext uri="{BB962C8B-B14F-4D97-AF65-F5344CB8AC3E}">
        <p14:creationId xmlns:p14="http://schemas.microsoft.com/office/powerpoint/2010/main" val="338047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6626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sp>
        <p:nvSpPr>
          <p:cNvPr id="94" name="Google Shape;94;p5"/>
          <p:cNvSpPr txBox="1">
            <a:spLocks noGrp="1"/>
          </p:cNvSpPr>
          <p:nvPr>
            <p:ph type="subTitle" idx="4294967295"/>
          </p:nvPr>
        </p:nvSpPr>
        <p:spPr>
          <a:xfrm>
            <a:off x="502612" y="3298926"/>
            <a:ext cx="8138776" cy="1583274"/>
          </a:xfrm>
          <a:prstGeom prst="rect">
            <a:avLst/>
          </a:prstGeom>
          <a:noFill/>
          <a:ln>
            <a:solidFill>
              <a:schemeClr val="bg1">
                <a:lumMod val="60000"/>
                <a:lumOff val="40000"/>
              </a:schemeClr>
            </a:solid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dk1"/>
              </a:buClr>
              <a:buSzPts val="2100"/>
              <a:buFont typeface="Roboto"/>
              <a:buNone/>
            </a:pPr>
            <a:r>
              <a:rPr lang="en-US" sz="1800" b="0" u="none" strike="noStrike" cap="none" dirty="0">
                <a:solidFill>
                  <a:srgbClr val="0075C4"/>
                </a:solidFill>
                <a:latin typeface="Roboto"/>
                <a:ea typeface="Roboto"/>
                <a:cs typeface="Roboto"/>
                <a:sym typeface="Roboto"/>
              </a:rPr>
              <a:t>Instead of existing heuristics, my solution uses a highly accurate deep learning model to determine which solutions have the best possibility of improvement at each step. Because it is implemented as a neural network, the evaluation is </a:t>
            </a:r>
            <a:r>
              <a:rPr lang="en-US" sz="1800" b="1" u="none" strike="noStrike" cap="none" dirty="0">
                <a:solidFill>
                  <a:srgbClr val="0075C4"/>
                </a:solidFill>
                <a:latin typeface="Roboto"/>
                <a:ea typeface="Roboto"/>
                <a:cs typeface="Roboto"/>
                <a:sym typeface="Roboto"/>
              </a:rPr>
              <a:t>very efficient</a:t>
            </a:r>
            <a:r>
              <a:rPr lang="en-US" sz="1800" b="0" u="none" strike="noStrike" cap="none" dirty="0">
                <a:solidFill>
                  <a:srgbClr val="0075C4"/>
                </a:solidFill>
                <a:latin typeface="Roboto"/>
                <a:ea typeface="Roboto"/>
                <a:cs typeface="Roboto"/>
                <a:sym typeface="Roboto"/>
              </a:rPr>
              <a:t>.</a:t>
            </a:r>
            <a:endParaRPr sz="1800" b="0" u="none" strike="noStrike" cap="none" dirty="0">
              <a:solidFill>
                <a:schemeClr val="dk1"/>
              </a:solidFill>
              <a:latin typeface="Roboto"/>
              <a:ea typeface="Roboto"/>
              <a:cs typeface="Roboto"/>
              <a:sym typeface="Roboto"/>
            </a:endParaRPr>
          </a:p>
        </p:txBody>
      </p:sp>
      <p:sp>
        <p:nvSpPr>
          <p:cNvPr id="95" name="Google Shape;95;p5"/>
          <p:cNvSpPr txBox="1"/>
          <p:nvPr/>
        </p:nvSpPr>
        <p:spPr>
          <a:xfrm>
            <a:off x="5029200" y="4364875"/>
            <a:ext cx="3809824" cy="59972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dirty="0">
                <a:solidFill>
                  <a:schemeClr val="bg1">
                    <a:lumMod val="75000"/>
                  </a:schemeClr>
                </a:solidFill>
                <a:latin typeface="Calibri"/>
                <a:ea typeface="Calibri"/>
                <a:cs typeface="Calibri"/>
                <a:sym typeface="Calibri"/>
              </a:rPr>
              <a:t>https://arxiv.org/pdf/2311.05650</a:t>
            </a:r>
            <a:endParaRPr sz="1800" b="0" i="0" u="none" strike="noStrike" cap="none" dirty="0">
              <a:solidFill>
                <a:schemeClr val="bg1">
                  <a:lumMod val="75000"/>
                </a:schemeClr>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EE93EBD2-515E-797C-B041-ACFBEADC1BC0}"/>
              </a:ext>
            </a:extLst>
          </p:cNvPr>
          <p:cNvPicPr>
            <a:picLocks noChangeAspect="1"/>
          </p:cNvPicPr>
          <p:nvPr/>
        </p:nvPicPr>
        <p:blipFill>
          <a:blip r:embed="rId4"/>
          <a:stretch>
            <a:fillRect/>
          </a:stretch>
        </p:blipFill>
        <p:spPr>
          <a:xfrm>
            <a:off x="1887299" y="1154295"/>
            <a:ext cx="5770625" cy="19142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6626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sp>
        <p:nvSpPr>
          <p:cNvPr id="94" name="Google Shape;94;p5"/>
          <p:cNvSpPr txBox="1">
            <a:spLocks noGrp="1"/>
          </p:cNvSpPr>
          <p:nvPr>
            <p:ph type="subTitle" idx="4294967295"/>
          </p:nvPr>
        </p:nvSpPr>
        <p:spPr>
          <a:xfrm>
            <a:off x="428624" y="923924"/>
            <a:ext cx="3743325" cy="2409825"/>
          </a:xfrm>
          <a:prstGeom prst="rect">
            <a:avLst/>
          </a:prstGeom>
          <a:noFill/>
          <a:ln>
            <a:noFill/>
          </a:ln>
        </p:spPr>
        <p:txBody>
          <a:bodyPr spcFirstLastPara="1" wrap="square" lIns="91425" tIns="91425" rIns="91425" bIns="91425" anchor="t" anchorCtr="0">
            <a:noAutofit/>
          </a:bodyPr>
          <a:lstStyle/>
          <a:p>
            <a:pPr marL="285750" indent="-285750">
              <a:lnSpc>
                <a:spcPct val="100000"/>
              </a:lnSpc>
              <a:buSzPts val="2100"/>
            </a:pPr>
            <a:r>
              <a:rPr lang="en-US" sz="1800" b="0" u="none" strike="noStrike" cap="none" dirty="0">
                <a:solidFill>
                  <a:srgbClr val="0075C4"/>
                </a:solidFill>
                <a:latin typeface="Roboto"/>
                <a:ea typeface="Roboto"/>
                <a:cs typeface="Roboto"/>
                <a:sym typeface="Roboto"/>
              </a:rPr>
              <a:t>In addition, my solution establishes a risk metric to account for the randomness of fuel prices. </a:t>
            </a:r>
          </a:p>
          <a:p>
            <a:pPr marL="285750" indent="-285750">
              <a:lnSpc>
                <a:spcPct val="100000"/>
              </a:lnSpc>
              <a:buSzPts val="2100"/>
            </a:pPr>
            <a:r>
              <a:rPr lang="en-US" dirty="0">
                <a:solidFill>
                  <a:srgbClr val="0075C4"/>
                </a:solidFill>
              </a:rPr>
              <a:t>Fuel price is defined as a geometric Brownian motion which implies a well–defined covariance between years.</a:t>
            </a:r>
          </a:p>
          <a:p>
            <a:pPr marL="285750" indent="-285750">
              <a:lnSpc>
                <a:spcPct val="100000"/>
              </a:lnSpc>
              <a:buSzPts val="2100"/>
            </a:pPr>
            <a:endParaRPr lang="en-US" sz="1800" b="0" u="none" strike="noStrike" cap="none" dirty="0">
              <a:solidFill>
                <a:srgbClr val="0075C4"/>
              </a:solidFill>
              <a:latin typeface="Roboto"/>
              <a:ea typeface="Roboto"/>
              <a:cs typeface="Roboto"/>
              <a:sym typeface="Roboto"/>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5" name="Google Shape;94;p5">
            <a:extLst>
              <a:ext uri="{FF2B5EF4-FFF2-40B4-BE49-F238E27FC236}">
                <a16:creationId xmlns:a16="http://schemas.microsoft.com/office/drawing/2014/main" id="{8F35B733-363D-ECFA-37A0-F16CE2791CCA}"/>
              </a:ext>
            </a:extLst>
          </p:cNvPr>
          <p:cNvSpPr txBox="1">
            <a:spLocks/>
          </p:cNvSpPr>
          <p:nvPr/>
        </p:nvSpPr>
        <p:spPr>
          <a:xfrm>
            <a:off x="428625" y="3248024"/>
            <a:ext cx="8286749" cy="1790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85750" indent="-285750">
              <a:lnSpc>
                <a:spcPct val="100000"/>
              </a:lnSpc>
              <a:buSzPts val="2100"/>
            </a:pPr>
            <a:r>
              <a:rPr lang="en-US" dirty="0">
                <a:solidFill>
                  <a:srgbClr val="0075C4"/>
                </a:solidFill>
              </a:rPr>
              <a:t>The risk metric called </a:t>
            </a:r>
            <a:r>
              <a:rPr lang="en-US" b="1" dirty="0" err="1">
                <a:solidFill>
                  <a:srgbClr val="0075C4"/>
                </a:solidFill>
              </a:rPr>
              <a:t>tVaR</a:t>
            </a:r>
            <a:r>
              <a:rPr lang="en-US" dirty="0">
                <a:solidFill>
                  <a:srgbClr val="0075C4"/>
                </a:solidFill>
              </a:rPr>
              <a:t> is calculated to measure the fuel price randomness and has a market calibrated value that can be hedged using financial derivatives.</a:t>
            </a:r>
          </a:p>
          <a:p>
            <a:pPr marL="285750" indent="-285750">
              <a:lnSpc>
                <a:spcPct val="100000"/>
              </a:lnSpc>
              <a:buSzPts val="2100"/>
            </a:pPr>
            <a:r>
              <a:rPr lang="en-US" dirty="0">
                <a:solidFill>
                  <a:srgbClr val="0075C4"/>
                </a:solidFill>
              </a:rPr>
              <a:t>The risk metric can is included as a constraint in the MILP definition using Reliability Based Design Optimization (RBDO) technique.</a:t>
            </a:r>
            <a:endParaRPr lang="en-US" dirty="0"/>
          </a:p>
        </p:txBody>
      </p:sp>
      <p:pic>
        <p:nvPicPr>
          <p:cNvPr id="7" name="Picture 6">
            <a:extLst>
              <a:ext uri="{FF2B5EF4-FFF2-40B4-BE49-F238E27FC236}">
                <a16:creationId xmlns:a16="http://schemas.microsoft.com/office/drawing/2014/main" id="{4C2577E6-B007-C79E-9537-42CA59C5FCC2}"/>
              </a:ext>
            </a:extLst>
          </p:cNvPr>
          <p:cNvPicPr>
            <a:picLocks noChangeAspect="1"/>
          </p:cNvPicPr>
          <p:nvPr/>
        </p:nvPicPr>
        <p:blipFill>
          <a:blip r:embed="rId4"/>
          <a:stretch>
            <a:fillRect/>
          </a:stretch>
        </p:blipFill>
        <p:spPr>
          <a:xfrm>
            <a:off x="4335073" y="923924"/>
            <a:ext cx="4154752" cy="2290222"/>
          </a:xfrm>
          <a:prstGeom prst="rect">
            <a:avLst/>
          </a:prstGeom>
        </p:spPr>
      </p:pic>
    </p:spTree>
    <p:extLst>
      <p:ext uri="{BB962C8B-B14F-4D97-AF65-F5344CB8AC3E}">
        <p14:creationId xmlns:p14="http://schemas.microsoft.com/office/powerpoint/2010/main" val="23755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2AE-8F72-DB20-E629-1F9459496BBA}"/>
              </a:ext>
            </a:extLst>
          </p:cNvPr>
          <p:cNvSpPr>
            <a:spLocks noGrp="1"/>
          </p:cNvSpPr>
          <p:nvPr>
            <p:ph type="title"/>
          </p:nvPr>
        </p:nvSpPr>
        <p:spPr/>
        <p:txBody>
          <a:bodyPr/>
          <a:lstStyle/>
          <a:p>
            <a:r>
              <a:rPr lang="en-US" dirty="0"/>
              <a:t>Solution Steps</a:t>
            </a:r>
          </a:p>
        </p:txBody>
      </p:sp>
      <p:graphicFrame>
        <p:nvGraphicFramePr>
          <p:cNvPr id="8" name="Table 7">
            <a:extLst>
              <a:ext uri="{FF2B5EF4-FFF2-40B4-BE49-F238E27FC236}">
                <a16:creationId xmlns:a16="http://schemas.microsoft.com/office/drawing/2014/main" id="{5260C9DC-04EC-7D1F-2F59-0602B090D7FF}"/>
              </a:ext>
            </a:extLst>
          </p:cNvPr>
          <p:cNvGraphicFramePr>
            <a:graphicFrameLocks noGrp="1"/>
          </p:cNvGraphicFramePr>
          <p:nvPr>
            <p:extLst>
              <p:ext uri="{D42A27DB-BD31-4B8C-83A1-F6EECF244321}">
                <p14:modId xmlns:p14="http://schemas.microsoft.com/office/powerpoint/2010/main" val="2757073704"/>
              </p:ext>
            </p:extLst>
          </p:nvPr>
        </p:nvGraphicFramePr>
        <p:xfrm>
          <a:off x="387900" y="1448796"/>
          <a:ext cx="8368200" cy="3480586"/>
        </p:xfrm>
        <a:graphic>
          <a:graphicData uri="http://schemas.openxmlformats.org/drawingml/2006/table">
            <a:tbl>
              <a:tblPr firstRow="1" firstCol="1" bandRow="1"/>
              <a:tblGrid>
                <a:gridCol w="457489">
                  <a:extLst>
                    <a:ext uri="{9D8B030D-6E8A-4147-A177-3AD203B41FA5}">
                      <a16:colId xmlns:a16="http://schemas.microsoft.com/office/drawing/2014/main" val="1934353194"/>
                    </a:ext>
                  </a:extLst>
                </a:gridCol>
                <a:gridCol w="1224951">
                  <a:extLst>
                    <a:ext uri="{9D8B030D-6E8A-4147-A177-3AD203B41FA5}">
                      <a16:colId xmlns:a16="http://schemas.microsoft.com/office/drawing/2014/main" val="2721463996"/>
                    </a:ext>
                  </a:extLst>
                </a:gridCol>
                <a:gridCol w="1276709">
                  <a:extLst>
                    <a:ext uri="{9D8B030D-6E8A-4147-A177-3AD203B41FA5}">
                      <a16:colId xmlns:a16="http://schemas.microsoft.com/office/drawing/2014/main" val="645259017"/>
                    </a:ext>
                  </a:extLst>
                </a:gridCol>
                <a:gridCol w="1035170">
                  <a:extLst>
                    <a:ext uri="{9D8B030D-6E8A-4147-A177-3AD203B41FA5}">
                      <a16:colId xmlns:a16="http://schemas.microsoft.com/office/drawing/2014/main" val="880720927"/>
                    </a:ext>
                  </a:extLst>
                </a:gridCol>
                <a:gridCol w="2329132">
                  <a:extLst>
                    <a:ext uri="{9D8B030D-6E8A-4147-A177-3AD203B41FA5}">
                      <a16:colId xmlns:a16="http://schemas.microsoft.com/office/drawing/2014/main" val="1377105151"/>
                    </a:ext>
                  </a:extLst>
                </a:gridCol>
                <a:gridCol w="2044749">
                  <a:extLst>
                    <a:ext uri="{9D8B030D-6E8A-4147-A177-3AD203B41FA5}">
                      <a16:colId xmlns:a16="http://schemas.microsoft.com/office/drawing/2014/main" val="1902007493"/>
                    </a:ext>
                  </a:extLst>
                </a:gridCol>
              </a:tblGrid>
              <a:tr h="420625">
                <a:tc>
                  <a:txBody>
                    <a:bodyPr/>
                    <a:lstStyle/>
                    <a:p>
                      <a:pPr marL="0" marR="0">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Step</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Desc.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File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Source Location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Input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Output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65869072"/>
                  </a:ext>
                </a:extLst>
              </a:tr>
              <a:tr h="669273">
                <a:tc>
                  <a:txBody>
                    <a:bodyPr/>
                    <a:lstStyle/>
                    <a:p>
                      <a:pPr marL="0" marR="0">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Define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Linear Program</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Shell_v0.2.ipynb</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en-US" sz="1200" u="sng"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hlinkClick r:id="rId3"/>
                        </a:rPr>
                        <a:t>sign-of-</a:t>
                      </a:r>
                      <a:r>
                        <a:rPr lang="en-US" sz="1200" u="sng"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hlinkClick r:id="rId3"/>
                        </a:rPr>
                        <a:t>fourier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Decisions, Objective Function and Constraints from </a:t>
                      </a:r>
                      <a:r>
                        <a:rPr lang="en-US" sz="1200" u="sng"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hlinkClick r:id="rId4"/>
                        </a:rPr>
                        <a:t>HackerEarth</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problem statement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Python (SCIP/</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PuLP</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Linear Program and LP Variables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274560166"/>
                  </a:ext>
                </a:extLst>
              </a:tr>
              <a:tr h="330451">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rowSpan="3">
                  <a:txBody>
                    <a:bodyPr/>
                    <a:lstStyle/>
                    <a:p>
                      <a:pPr marL="0" marR="0" algn="ctr">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Build Accelerator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find_best_in</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agnostic.py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u="sng" kern="100">
                          <a:solidFill>
                            <a:srgbClr val="000000"/>
                          </a:solidFill>
                          <a:effectLst/>
                          <a:latin typeface="Aptos" panose="020B0004020202020204" pitchFamily="34" charset="0"/>
                          <a:ea typeface="Aptos" panose="020B0004020202020204" pitchFamily="34" charset="0"/>
                          <a:cs typeface="Times New Roman" panose="02020603050405020304" pitchFamily="18" charset="0"/>
                          <a:hlinkClick r:id="rId5"/>
                        </a:rPr>
                        <a:t>L2config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Python defined Linear Program</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Separators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extLst>
                  <a:ext uri="{0D108BD9-81ED-4DB2-BD59-A6C34878D82A}">
                    <a16:rowId xmlns:a16="http://schemas.microsoft.com/office/drawing/2014/main" val="3387237102"/>
                  </a:ext>
                </a:extLst>
              </a:tr>
              <a:tr h="330451">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vMerge="1">
                  <a:txBody>
                    <a:bodyPr/>
                    <a:lstStyle/>
                    <a:p>
                      <a:endParaRPr lang="en-US"/>
                    </a:p>
                  </a:txBody>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explore subspace.py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u="sng"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hlinkClick r:id="rId5"/>
                        </a:rPr>
                        <a:t>L2config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Separators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Configured Separators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extLst>
                  <a:ext uri="{0D108BD9-81ED-4DB2-BD59-A6C34878D82A}">
                    <a16:rowId xmlns:a16="http://schemas.microsoft.com/office/drawing/2014/main" val="2190558070"/>
                  </a:ext>
                </a:extLst>
              </a:tr>
              <a:tr h="329224">
                <a:tc>
                  <a:txBody>
                    <a:bodyPr/>
                    <a:lstStyle/>
                    <a:p>
                      <a:pPr marL="0" marR="0">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vMerge="1">
                  <a:txBody>
                    <a:bodyPr/>
                    <a:lstStyle/>
                    <a:p>
                      <a:endParaRPr lang="en-US"/>
                    </a:p>
                  </a:txBody>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get_actions.py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u="sng" kern="100">
                          <a:solidFill>
                            <a:srgbClr val="000000"/>
                          </a:solidFill>
                          <a:effectLst/>
                          <a:latin typeface="Aptos" panose="020B0004020202020204" pitchFamily="34" charset="0"/>
                          <a:ea typeface="Aptos" panose="020B0004020202020204" pitchFamily="34" charset="0"/>
                          <a:cs typeface="Times New Roman" panose="02020603050405020304" pitchFamily="18" charset="0"/>
                          <a:hlinkClick r:id="rId5"/>
                        </a:rPr>
                        <a:t>L2config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Configured Separators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tc>
                  <a:txBody>
                    <a:bodyPr/>
                    <a:lstStyle/>
                    <a:p>
                      <a:pPr marL="0" marR="0">
                        <a:lnSpc>
                          <a:spcPct val="115000"/>
                        </a:lnSpc>
                        <a:spcBef>
                          <a:spcPts val="0"/>
                        </a:spcBef>
                        <a:spcAft>
                          <a:spcPts val="0"/>
                        </a:spcAft>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Training File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DE7"/>
                    </a:solidFill>
                  </a:tcPr>
                </a:tc>
                <a:extLst>
                  <a:ext uri="{0D108BD9-81ED-4DB2-BD59-A6C34878D82A}">
                    <a16:rowId xmlns:a16="http://schemas.microsoft.com/office/drawing/2014/main" val="348087341"/>
                  </a:ext>
                </a:extLst>
              </a:tr>
              <a:tr h="499862">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5</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Train DL model</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train.ipynb</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u="sng"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sign-of-fourier</a:t>
                      </a:r>
                      <a:endPar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Single Configured Separator File</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Trained DL model to estimate reward for separator configuration</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283706319"/>
                  </a:ext>
                </a:extLst>
              </a:tr>
              <a:tr h="499862">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6</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Solve final problem with acceleration</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solve.ipynb</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u="sng"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sign-of-fourier</a:t>
                      </a:r>
                      <a:endParaRPr lang="en-US" sz="1200" kern="10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dirty="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Trained DL model</a:t>
                      </a:r>
                    </a:p>
                    <a:p>
                      <a:pPr marL="0" marR="0">
                        <a:lnSpc>
                          <a:spcPct val="115000"/>
                        </a:lnSpc>
                        <a:spcBef>
                          <a:spcPts val="0"/>
                        </a:spcBef>
                        <a:spcAft>
                          <a:spcPts val="0"/>
                        </a:spcAft>
                      </a:pPr>
                      <a:r>
                        <a:rPr lang="en-US" sz="1200" kern="100" dirty="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Original Problem</a:t>
                      </a:r>
                    </a:p>
                    <a:p>
                      <a:pPr marL="0" marR="0">
                        <a:lnSpc>
                          <a:spcPct val="115000"/>
                        </a:lnSpc>
                        <a:spcBef>
                          <a:spcPts val="0"/>
                        </a:spcBef>
                        <a:spcAft>
                          <a:spcPts val="0"/>
                        </a:spcAft>
                      </a:pPr>
                      <a:r>
                        <a:rPr lang="en-US" sz="1200" kern="100" dirty="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Separators</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tc>
                  <a:txBody>
                    <a:bodyPr/>
                    <a:lstStyle/>
                    <a:p>
                      <a:pPr marL="0" marR="0">
                        <a:lnSpc>
                          <a:spcPct val="115000"/>
                        </a:lnSpc>
                        <a:spcBef>
                          <a:spcPts val="0"/>
                        </a:spcBef>
                        <a:spcAft>
                          <a:spcPts val="0"/>
                        </a:spcAft>
                      </a:pPr>
                      <a:r>
                        <a:rPr lang="en-US" sz="1200" kern="100" dirty="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Solved MILP</a:t>
                      </a:r>
                    </a:p>
                  </a:txBody>
                  <a:tcPr marL="60265" marR="602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2908474692"/>
                  </a:ext>
                </a:extLst>
              </a:tr>
            </a:tbl>
          </a:graphicData>
        </a:graphic>
      </p:graphicFrame>
    </p:spTree>
    <p:extLst>
      <p:ext uri="{BB962C8B-B14F-4D97-AF65-F5344CB8AC3E}">
        <p14:creationId xmlns:p14="http://schemas.microsoft.com/office/powerpoint/2010/main" val="201186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431321" y="190766"/>
            <a:ext cx="4776421" cy="91961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chemeClr val="dk1"/>
                </a:solidFill>
                <a:latin typeface="Arial"/>
                <a:ea typeface="Arial"/>
                <a:cs typeface="Arial"/>
                <a:sym typeface="Arial"/>
              </a:rPr>
              <a:t>Artifacts</a:t>
            </a:r>
            <a:endParaRPr dirty="0">
              <a:solidFill>
                <a:schemeClr val="dk1"/>
              </a:solidFil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graphicFrame>
        <p:nvGraphicFramePr>
          <p:cNvPr id="2" name="Table 1">
            <a:extLst>
              <a:ext uri="{FF2B5EF4-FFF2-40B4-BE49-F238E27FC236}">
                <a16:creationId xmlns:a16="http://schemas.microsoft.com/office/drawing/2014/main" id="{765E7B36-7D73-8C71-5398-094D3E59B6C0}"/>
              </a:ext>
            </a:extLst>
          </p:cNvPr>
          <p:cNvGraphicFramePr>
            <a:graphicFrameLocks noGrp="1"/>
          </p:cNvGraphicFramePr>
          <p:nvPr>
            <p:extLst>
              <p:ext uri="{D42A27DB-BD31-4B8C-83A1-F6EECF244321}">
                <p14:modId xmlns:p14="http://schemas.microsoft.com/office/powerpoint/2010/main" val="3752098295"/>
              </p:ext>
            </p:extLst>
          </p:nvPr>
        </p:nvGraphicFramePr>
        <p:xfrm>
          <a:off x="431321" y="1354347"/>
          <a:ext cx="7919049" cy="3093720"/>
        </p:xfrm>
        <a:graphic>
          <a:graphicData uri="http://schemas.openxmlformats.org/drawingml/2006/table">
            <a:tbl>
              <a:tblPr firstRow="1" bandRow="1">
                <a:tableStyleId>{5C22544A-7EE6-4342-B048-85BDC9FD1C3A}</a:tableStyleId>
              </a:tblPr>
              <a:tblGrid>
                <a:gridCol w="1379394">
                  <a:extLst>
                    <a:ext uri="{9D8B030D-6E8A-4147-A177-3AD203B41FA5}">
                      <a16:colId xmlns:a16="http://schemas.microsoft.com/office/drawing/2014/main" val="418414157"/>
                    </a:ext>
                  </a:extLst>
                </a:gridCol>
                <a:gridCol w="1146724">
                  <a:extLst>
                    <a:ext uri="{9D8B030D-6E8A-4147-A177-3AD203B41FA5}">
                      <a16:colId xmlns:a16="http://schemas.microsoft.com/office/drawing/2014/main" val="2506734555"/>
                    </a:ext>
                  </a:extLst>
                </a:gridCol>
                <a:gridCol w="5392931">
                  <a:extLst>
                    <a:ext uri="{9D8B030D-6E8A-4147-A177-3AD203B41FA5}">
                      <a16:colId xmlns:a16="http://schemas.microsoft.com/office/drawing/2014/main" val="422657129"/>
                    </a:ext>
                  </a:extLst>
                </a:gridCol>
              </a:tblGrid>
              <a:tr h="370840">
                <a:tc>
                  <a:txBody>
                    <a:bodyPr/>
                    <a:lstStyle/>
                    <a:p>
                      <a:r>
                        <a:rPr lang="en-US" sz="1800" dirty="0">
                          <a:solidFill>
                            <a:schemeClr val="tx1"/>
                          </a:solidFill>
                        </a:rPr>
                        <a:t>Item</a:t>
                      </a:r>
                    </a:p>
                  </a:txBody>
                  <a:tcPr/>
                </a:tc>
                <a:tc>
                  <a:txBody>
                    <a:bodyPr/>
                    <a:lstStyle/>
                    <a:p>
                      <a:r>
                        <a:rPr lang="en-US" sz="1800" dirty="0">
                          <a:solidFill>
                            <a:schemeClr val="tx1"/>
                          </a:solidFill>
                        </a:rPr>
                        <a:t>Location</a:t>
                      </a:r>
                    </a:p>
                  </a:txBody>
                  <a:tcPr/>
                </a:tc>
                <a:tc>
                  <a:txBody>
                    <a:bodyPr/>
                    <a:lstStyle/>
                    <a:p>
                      <a:r>
                        <a:rPr lang="en-US" sz="1800" dirty="0">
                          <a:solidFill>
                            <a:schemeClr val="tx1"/>
                          </a:solidFill>
                        </a:rPr>
                        <a:t>Link</a:t>
                      </a:r>
                    </a:p>
                  </a:txBody>
                  <a:tcPr/>
                </a:tc>
                <a:extLst>
                  <a:ext uri="{0D108BD9-81ED-4DB2-BD59-A6C34878D82A}">
                    <a16:rowId xmlns:a16="http://schemas.microsoft.com/office/drawing/2014/main" val="2387325111"/>
                  </a:ext>
                </a:extLst>
              </a:tr>
              <a:tr h="370840">
                <a:tc>
                  <a:txBody>
                    <a:bodyPr/>
                    <a:lstStyle/>
                    <a:p>
                      <a:r>
                        <a:rPr lang="en-US" dirty="0">
                          <a:solidFill>
                            <a:schemeClr val="tx2">
                              <a:lumMod val="10000"/>
                            </a:schemeClr>
                          </a:solidFill>
                        </a:rPr>
                        <a:t>Code</a:t>
                      </a:r>
                    </a:p>
                  </a:txBody>
                  <a:tcPr/>
                </a:tc>
                <a:tc>
                  <a:txBody>
                    <a:bodyPr/>
                    <a:lstStyle/>
                    <a:p>
                      <a:r>
                        <a:rPr lang="en-US" dirty="0" err="1">
                          <a:solidFill>
                            <a:schemeClr val="tx2">
                              <a:lumMod val="10000"/>
                            </a:schemeClr>
                          </a:solidFill>
                        </a:rPr>
                        <a:t>github</a:t>
                      </a:r>
                      <a:endParaRPr lang="en-US" dirty="0">
                        <a:solidFill>
                          <a:schemeClr val="tx2">
                            <a:lumMod val="10000"/>
                          </a:schemeClr>
                        </a:solidFill>
                      </a:endParaRPr>
                    </a:p>
                  </a:txBody>
                  <a:tcPr/>
                </a:tc>
                <a:tc>
                  <a:txBody>
                    <a:bodyPr/>
                    <a:lstStyle/>
                    <a:p>
                      <a:r>
                        <a:rPr lang="en-US" dirty="0">
                          <a:solidFill>
                            <a:schemeClr val="tx2">
                              <a:lumMod val="10000"/>
                            </a:schemeClr>
                          </a:solidFill>
                          <a:hlinkClick r:id="rId4">
                            <a:extLst>
                              <a:ext uri="{A12FA001-AC4F-418D-AE19-62706E023703}">
                                <ahyp:hlinkClr xmlns:ahyp="http://schemas.microsoft.com/office/drawing/2018/hyperlinkcolor" val="tx"/>
                              </a:ext>
                            </a:extLst>
                          </a:hlinkClick>
                        </a:rPr>
                        <a:t>https://github.com/sign-of-fourier/shell_ai/tree/main</a:t>
                      </a:r>
                      <a:endParaRPr lang="en-US" dirty="0">
                        <a:solidFill>
                          <a:schemeClr val="tx2">
                            <a:lumMod val="10000"/>
                          </a:schemeClr>
                        </a:solidFill>
                      </a:endParaRPr>
                    </a:p>
                  </a:txBody>
                  <a:tcPr/>
                </a:tc>
                <a:extLst>
                  <a:ext uri="{0D108BD9-81ED-4DB2-BD59-A6C34878D82A}">
                    <a16:rowId xmlns:a16="http://schemas.microsoft.com/office/drawing/2014/main" val="1143741369"/>
                  </a:ext>
                </a:extLst>
              </a:tr>
              <a:tr h="370840">
                <a:tc>
                  <a:txBody>
                    <a:bodyPr/>
                    <a:lstStyle/>
                    <a:p>
                      <a:r>
                        <a:rPr lang="en-US" dirty="0">
                          <a:solidFill>
                            <a:schemeClr val="tx2">
                              <a:lumMod val="10000"/>
                            </a:schemeClr>
                          </a:solidFill>
                        </a:rPr>
                        <a:t>pdf documentation</a:t>
                      </a:r>
                    </a:p>
                  </a:txBody>
                  <a:tcPr/>
                </a:tc>
                <a:tc>
                  <a:txBody>
                    <a:bodyPr/>
                    <a:lstStyle/>
                    <a:p>
                      <a:r>
                        <a:rPr lang="en-US" dirty="0" err="1">
                          <a:solidFill>
                            <a:schemeClr val="tx2">
                              <a:lumMod val="10000"/>
                            </a:schemeClr>
                          </a:solidFill>
                        </a:rPr>
                        <a:t>Github</a:t>
                      </a:r>
                      <a:endParaRPr lang="en-US" dirty="0">
                        <a:solidFill>
                          <a:schemeClr val="tx2">
                            <a:lumMod val="10000"/>
                          </a:schemeClr>
                        </a:solidFill>
                      </a:endParaRPr>
                    </a:p>
                  </a:txBody>
                  <a:tcPr/>
                </a:tc>
                <a:tc>
                  <a:txBody>
                    <a:bodyPr/>
                    <a:lstStyle/>
                    <a:p>
                      <a:r>
                        <a:rPr lang="en-US" dirty="0">
                          <a:solidFill>
                            <a:schemeClr val="tx2">
                              <a:lumMod val="10000"/>
                            </a:schemeClr>
                          </a:solidFill>
                          <a:hlinkClick r:id="rId5">
                            <a:extLst>
                              <a:ext uri="{A12FA001-AC4F-418D-AE19-62706E023703}">
                                <ahyp:hlinkClr xmlns:ahyp="http://schemas.microsoft.com/office/drawing/2018/hyperlinkcolor" val="tx"/>
                              </a:ext>
                            </a:extLst>
                          </a:hlinkClick>
                        </a:rPr>
                        <a:t>https://github.com/sign-of-fourier/shell_ai/blob/main/Shell%20Fleet%20Decarbonization%20Solution.pdf</a:t>
                      </a:r>
                      <a:endParaRPr lang="en-US" dirty="0">
                        <a:solidFill>
                          <a:schemeClr val="tx2">
                            <a:lumMod val="10000"/>
                          </a:schemeClr>
                        </a:solidFill>
                      </a:endParaRPr>
                    </a:p>
                  </a:txBody>
                  <a:tcPr/>
                </a:tc>
                <a:extLst>
                  <a:ext uri="{0D108BD9-81ED-4DB2-BD59-A6C34878D82A}">
                    <a16:rowId xmlns:a16="http://schemas.microsoft.com/office/drawing/2014/main" val="3804830715"/>
                  </a:ext>
                </a:extLst>
              </a:tr>
              <a:tr h="370840">
                <a:tc>
                  <a:txBody>
                    <a:bodyPr/>
                    <a:lstStyle/>
                    <a:p>
                      <a:r>
                        <a:rPr lang="en-US" dirty="0">
                          <a:solidFill>
                            <a:schemeClr val="tx2">
                              <a:lumMod val="10000"/>
                            </a:schemeClr>
                          </a:solidFill>
                        </a:rPr>
                        <a:t>AI Acceleration Project</a:t>
                      </a:r>
                    </a:p>
                  </a:txBody>
                  <a:tcPr/>
                </a:tc>
                <a:tc>
                  <a:txBody>
                    <a:bodyPr/>
                    <a:lstStyle/>
                    <a:p>
                      <a:r>
                        <a:rPr lang="en-US" dirty="0" err="1">
                          <a:solidFill>
                            <a:schemeClr val="tx2">
                              <a:lumMod val="10000"/>
                            </a:schemeClr>
                          </a:solidFill>
                        </a:rPr>
                        <a:t>Github</a:t>
                      </a:r>
                      <a:endParaRPr lang="en-US" dirty="0">
                        <a:solidFill>
                          <a:schemeClr val="tx2">
                            <a:lumMod val="10000"/>
                          </a:schemeClr>
                        </a:solidFill>
                      </a:endParaRPr>
                    </a:p>
                  </a:txBody>
                  <a:tcPr/>
                </a:tc>
                <a:tc>
                  <a:txBody>
                    <a:bodyPr/>
                    <a:lstStyle/>
                    <a:p>
                      <a:r>
                        <a:rPr lang="en-US" dirty="0">
                          <a:solidFill>
                            <a:schemeClr val="tx2">
                              <a:lumMod val="10000"/>
                            </a:schemeClr>
                          </a:solidFill>
                          <a:hlinkClick r:id="rId6">
                            <a:extLst>
                              <a:ext uri="{A12FA001-AC4F-418D-AE19-62706E023703}">
                                <ahyp:hlinkClr xmlns:ahyp="http://schemas.microsoft.com/office/drawing/2018/hyperlinkcolor" val="tx"/>
                              </a:ext>
                            </a:extLst>
                          </a:hlinkClick>
                        </a:rPr>
                        <a:t>https://github.com/mit-wu-lab/learning-to-configure-separators</a:t>
                      </a:r>
                      <a:endParaRPr lang="en-US" dirty="0">
                        <a:solidFill>
                          <a:schemeClr val="tx2">
                            <a:lumMod val="10000"/>
                          </a:schemeClr>
                        </a:solidFill>
                      </a:endParaRPr>
                    </a:p>
                  </a:txBody>
                  <a:tcPr/>
                </a:tc>
                <a:extLst>
                  <a:ext uri="{0D108BD9-81ED-4DB2-BD59-A6C34878D82A}">
                    <a16:rowId xmlns:a16="http://schemas.microsoft.com/office/drawing/2014/main" val="4317051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10000"/>
                            </a:schemeClr>
                          </a:solidFill>
                        </a:rPr>
                        <a:t>This power </a:t>
                      </a:r>
                      <a:r>
                        <a:rPr lang="en-US">
                          <a:solidFill>
                            <a:schemeClr val="tx2">
                              <a:lumMod val="10000"/>
                            </a:schemeClr>
                          </a:solidFill>
                        </a:rPr>
                        <a:t>point without the video</a:t>
                      </a:r>
                      <a:endParaRPr lang="en-US" dirty="0">
                        <a:solidFill>
                          <a:schemeClr val="tx2">
                            <a:lumMod val="10000"/>
                          </a:schemeClr>
                        </a:solidFill>
                      </a:endParaRPr>
                    </a:p>
                  </a:txBody>
                  <a:tcPr/>
                </a:tc>
                <a:tc>
                  <a:txBody>
                    <a:bodyPr/>
                    <a:lstStyle/>
                    <a:p>
                      <a:r>
                        <a:rPr lang="en-US" dirty="0" err="1">
                          <a:solidFill>
                            <a:schemeClr val="tx2">
                              <a:lumMod val="10000"/>
                            </a:schemeClr>
                          </a:solidFill>
                        </a:rPr>
                        <a:t>Github</a:t>
                      </a:r>
                      <a:endParaRPr lang="en-US" dirty="0">
                        <a:solidFill>
                          <a:schemeClr val="tx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10000"/>
                            </a:schemeClr>
                          </a:solidFill>
                          <a:hlinkClick r:id="rId7">
                            <a:extLst>
                              <a:ext uri="{A12FA001-AC4F-418D-AE19-62706E023703}">
                                <ahyp:hlinkClr xmlns:ahyp="http://schemas.microsoft.com/office/drawing/2018/hyperlinkcolor" val="tx"/>
                              </a:ext>
                            </a:extLst>
                          </a:hlinkClick>
                        </a:rPr>
                        <a:t>https://github.com/sign-of-fourier/shell_ai/blob/main/sign_of_4ier.pptx</a:t>
                      </a:r>
                      <a:endParaRPr lang="en-US" dirty="0">
                        <a:solidFill>
                          <a:schemeClr val="tx2">
                            <a:lumMod val="10000"/>
                          </a:schemeClr>
                        </a:solidFill>
                      </a:endParaRPr>
                    </a:p>
                  </a:txBody>
                  <a:tcPr/>
                </a:tc>
                <a:extLst>
                  <a:ext uri="{0D108BD9-81ED-4DB2-BD59-A6C34878D82A}">
                    <a16:rowId xmlns:a16="http://schemas.microsoft.com/office/drawing/2014/main" val="2834421692"/>
                  </a:ext>
                </a:extLst>
              </a:tr>
              <a:tr h="370840">
                <a:tc>
                  <a:txBody>
                    <a:bodyPr/>
                    <a:lstStyle/>
                    <a:p>
                      <a:r>
                        <a:rPr lang="en-US" dirty="0">
                          <a:solidFill>
                            <a:schemeClr val="tx2">
                              <a:lumMod val="10000"/>
                            </a:schemeClr>
                          </a:solidFill>
                        </a:rPr>
                        <a:t>Video Demo</a:t>
                      </a:r>
                    </a:p>
                  </a:txBody>
                  <a:tcPr/>
                </a:tc>
                <a:tc>
                  <a:txBody>
                    <a:bodyPr/>
                    <a:lstStyle/>
                    <a:p>
                      <a:r>
                        <a:rPr lang="en-US" dirty="0" err="1">
                          <a:solidFill>
                            <a:schemeClr val="tx2">
                              <a:lumMod val="10000"/>
                            </a:schemeClr>
                          </a:solidFill>
                        </a:rPr>
                        <a:t>youtube</a:t>
                      </a:r>
                      <a:endParaRPr lang="en-US" dirty="0">
                        <a:solidFill>
                          <a:schemeClr val="tx2">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2">
                              <a:lumMod val="10000"/>
                            </a:schemeClr>
                          </a:solidFill>
                          <a:hlinkClick r:id="rId8">
                            <a:extLst>
                              <a:ext uri="{A12FA001-AC4F-418D-AE19-62706E023703}">
                                <ahyp:hlinkClr xmlns:ahyp="http://schemas.microsoft.com/office/drawing/2018/hyperlinkcolor" val="tx"/>
                              </a:ext>
                            </a:extLst>
                          </a:hlinkClick>
                        </a:rPr>
                        <a:t>https://youtu.be/c1htw_cyp1g</a:t>
                      </a:r>
                      <a:endParaRPr lang="en-US" dirty="0">
                        <a:solidFill>
                          <a:schemeClr val="tx2">
                            <a:lumMod val="10000"/>
                          </a:schemeClr>
                        </a:solidFill>
                      </a:endParaRPr>
                    </a:p>
                  </a:txBody>
                  <a:tcPr/>
                </a:tc>
                <a:extLst>
                  <a:ext uri="{0D108BD9-81ED-4DB2-BD59-A6C34878D82A}">
                    <a16:rowId xmlns:a16="http://schemas.microsoft.com/office/drawing/2014/main" val="3527181172"/>
                  </a:ext>
                </a:extLst>
              </a:tr>
            </a:tbl>
          </a:graphicData>
        </a:graphic>
      </p:graphicFrame>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6494</TotalTime>
  <Words>849</Words>
  <Application>Microsoft Office PowerPoint</Application>
  <PresentationFormat>On-screen Show (16:9)</PresentationFormat>
  <Paragraphs>112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Roboto Slab</vt:lpstr>
      <vt:lpstr>Roboto</vt:lpstr>
      <vt:lpstr>Aptos</vt:lpstr>
      <vt:lpstr>Cordia New</vt:lpstr>
      <vt:lpstr>Marina</vt:lpstr>
      <vt:lpstr>PowerPoint Presentation</vt:lpstr>
      <vt:lpstr>PowerPoint Presentation</vt:lpstr>
      <vt:lpstr>PROBLEM STATEMENT</vt:lpstr>
      <vt:lpstr>SOLUTION</vt:lpstr>
      <vt:lpstr>METHODOLOGY</vt:lpstr>
      <vt:lpstr>METHODOLOGY</vt:lpstr>
      <vt:lpstr>METHODOLOGY</vt:lpstr>
      <vt:lpstr>Solution Steps</vt:lpstr>
      <vt:lpstr>Artifacts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Shipman, Mark</cp:lastModifiedBy>
  <cp:revision>6</cp:revision>
  <dcterms:modified xsi:type="dcterms:W3CDTF">2024-07-29T22:13:50Z</dcterms:modified>
</cp:coreProperties>
</file>