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1"/>
  </p:notesMasterIdLst>
  <p:sldIdLst>
    <p:sldId id="599" r:id="rId2"/>
    <p:sldId id="615" r:id="rId3"/>
    <p:sldId id="616" r:id="rId4"/>
    <p:sldId id="601" r:id="rId5"/>
    <p:sldId id="617" r:id="rId6"/>
    <p:sldId id="618" r:id="rId7"/>
    <p:sldId id="619" r:id="rId8"/>
    <p:sldId id="605" r:id="rId9"/>
    <p:sldId id="606" r:id="rId10"/>
    <p:sldId id="625" r:id="rId11"/>
    <p:sldId id="608" r:id="rId12"/>
    <p:sldId id="623" r:id="rId13"/>
    <p:sldId id="620" r:id="rId14"/>
    <p:sldId id="621" r:id="rId15"/>
    <p:sldId id="624" r:id="rId16"/>
    <p:sldId id="622" r:id="rId17"/>
    <p:sldId id="626" r:id="rId18"/>
    <p:sldId id="609" r:id="rId19"/>
    <p:sldId id="610" r:id="rId20"/>
    <p:sldId id="627" r:id="rId21"/>
    <p:sldId id="632" r:id="rId22"/>
    <p:sldId id="628" r:id="rId23"/>
    <p:sldId id="611" r:id="rId24"/>
    <p:sldId id="612" r:id="rId25"/>
    <p:sldId id="629" r:id="rId26"/>
    <p:sldId id="631" r:id="rId27"/>
    <p:sldId id="630" r:id="rId28"/>
    <p:sldId id="613" r:id="rId29"/>
    <p:sldId id="643" r:id="rId30"/>
    <p:sldId id="614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4" r:id="rId42"/>
    <p:sldId id="645" r:id="rId43"/>
    <p:sldId id="646" r:id="rId44"/>
    <p:sldId id="647" r:id="rId45"/>
    <p:sldId id="648" r:id="rId46"/>
    <p:sldId id="649" r:id="rId47"/>
    <p:sldId id="651" r:id="rId48"/>
    <p:sldId id="653" r:id="rId49"/>
    <p:sldId id="652" r:id="rId50"/>
    <p:sldId id="654" r:id="rId51"/>
    <p:sldId id="655" r:id="rId52"/>
    <p:sldId id="656" r:id="rId53"/>
    <p:sldId id="657" r:id="rId54"/>
    <p:sldId id="660" r:id="rId55"/>
    <p:sldId id="658" r:id="rId56"/>
    <p:sldId id="659" r:id="rId57"/>
    <p:sldId id="661" r:id="rId58"/>
    <p:sldId id="662" r:id="rId59"/>
    <p:sldId id="600" r:id="rId60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2" userDrawn="1">
          <p15:clr>
            <a:srgbClr val="A4A3A4"/>
          </p15:clr>
        </p15:guide>
        <p15:guide id="5" pos="3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6FE"/>
    <a:srgbClr val="E3E8FD"/>
    <a:srgbClr val="CCECFF"/>
    <a:srgbClr val="57BDFA"/>
    <a:srgbClr val="8FD3FC"/>
    <a:srgbClr val="0000FF"/>
    <a:srgbClr val="C3BDE9"/>
    <a:srgbClr val="C7E9FD"/>
    <a:srgbClr val="8A98F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785" autoAdjust="0"/>
  </p:normalViewPr>
  <p:slideViewPr>
    <p:cSldViewPr snapToObjects="1">
      <p:cViewPr varScale="1">
        <p:scale>
          <a:sx n="89" d="100"/>
          <a:sy n="89" d="100"/>
        </p:scale>
        <p:origin x="630" y="30"/>
      </p:cViewPr>
      <p:guideLst>
        <p:guide orient="horz" pos="1888"/>
        <p:guide pos="181"/>
        <p:guide pos="6532"/>
        <p:guide pos="3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87338" y="1198882"/>
            <a:ext cx="10082211" cy="1798320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grayscl/>
          </a:blip>
          <a:stretch>
            <a:fillRect/>
          </a:stretch>
        </p:blipFill>
        <p:spPr>
          <a:xfrm>
            <a:off x="285862" y="2397762"/>
            <a:ext cx="3859102" cy="3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63896" y="778899"/>
            <a:ext cx="10082211" cy="1155356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6288" y="2167919"/>
            <a:ext cx="919547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9659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>
          <p15:clr>
            <a:srgbClr val="FBAE40"/>
          </p15:clr>
        </p15:guide>
        <p15:guide id="2" pos="181">
          <p15:clr>
            <a:srgbClr val="FBAE40"/>
          </p15:clr>
        </p15:guide>
        <p15:guide id="3" pos="65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287338" y="928248"/>
            <a:ext cx="10076468" cy="4228577"/>
          </a:xfrm>
          <a:prstGeom prst="rect">
            <a:avLst/>
          </a:prstGeom>
        </p:spPr>
        <p:txBody>
          <a:bodyPr lIns="0" tIns="45718" rIns="91434" bIns="45718"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None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45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>
          <p15:clr>
            <a:srgbClr val="FBAE40"/>
          </p15:clr>
        </p15:guide>
        <p15:guide id="2" pos="3357">
          <p15:clr>
            <a:srgbClr val="FBAE40"/>
          </p15:clr>
        </p15:guide>
        <p15:guide id="3" pos="6532">
          <p15:clr>
            <a:srgbClr val="FBAE40"/>
          </p15:clr>
        </p15:guide>
        <p15:guide id="4" pos="1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 baseline="0"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20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3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СПАСИБО!</a:t>
            </a:r>
          </a:p>
        </p:txBody>
      </p:sp>
      <p:pic>
        <p:nvPicPr>
          <p:cNvPr id="14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16" t="92978" r="45501" b="1987"/>
          <a:stretch/>
        </p:blipFill>
        <p:spPr>
          <a:xfrm>
            <a:off x="4619802" y="5301520"/>
            <a:ext cx="1417284" cy="4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68" r:id="rId3"/>
    <p:sldLayoutId id="2147483670" r:id="rId4"/>
    <p:sldLayoutId id="2147483661" r:id="rId5"/>
    <p:sldLayoutId id="2147483663" r:id="rId6"/>
    <p:sldLayoutId id="2147483666" r:id="rId7"/>
  </p:sldLayoutIdLst>
  <p:transition/>
  <p:timing>
    <p:tnLst>
      <p:par>
        <p:cTn id="1" dur="indefinite" restart="never" nodeType="tmRoot"/>
      </p:par>
    </p:tnLst>
  </p:timing>
  <p:txStyles>
    <p:titleStyle>
      <a:lvl1pPr algn="ctr" defTabSz="457116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56" userDrawn="1">
          <p15:clr>
            <a:srgbClr val="F26B43"/>
          </p15:clr>
        </p15:guide>
        <p15:guide id="2" pos="181" userDrawn="1">
          <p15:clr>
            <a:srgbClr val="F26B43"/>
          </p15:clr>
        </p15:guide>
        <p15:guide id="3" pos="65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chemas.microsoft.com/developer/msbuild/20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27" y="799149"/>
            <a:ext cx="10082211" cy="115535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System Software Crash Course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Comic Sans MS" pitchFamily="66" charset="0"/>
              </a:rPr>
              <a:t>Sergey Ignatov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940" y="2133104"/>
            <a:ext cx="10082211" cy="914400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Block E: </a:t>
            </a: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Build Systems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203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Phony Targets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Targets that have no dependencies. Used only as names for commands that an user wants to execute.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Typical phony targets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all, clean, print: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make all the top level targets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.PHONY: all</a:t>
            </a:r>
          </a:p>
          <a:p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ll: prog1 prog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…</a:t>
            </a:r>
          </a:p>
          <a:p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 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print listing of the source files that have changed</a:t>
            </a:r>
          </a:p>
          <a:p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 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delete all files that are normally created by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endParaRPr lang="en-US" b="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1589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Macros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By using macros repeating text entries can be avoided and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makefiles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are easy to modify.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Macro definition have the form:</a:t>
            </a:r>
          </a:p>
          <a:p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text_string</a:t>
            </a:r>
            <a:endParaRPr lang="en-US" b="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e.g. 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CC=g++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Macros are referred to by placing the name in either parentheses or curly braces and preceding it with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sign.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e.g.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$(CC)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class.o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 -o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072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Command Line Macros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Macros can be defined on the command line. E.g.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DEBUG_FLAG=-g</a:t>
            </a: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nside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makefile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&lt;tab&gt;g++ $(DEBUG_FLAGS) main.cpp –c 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0109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Internal Macros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Internal macros are predefined in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“make -p”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display a listing of all the macros, suffix rules and targets in effect for the current build</a:t>
            </a:r>
            <a:endParaRPr lang="en-US" b="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6766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Special Macros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8397" y="886072"/>
            <a:ext cx="10076468" cy="422857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macro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evaluates to the name of the current target. E.g. </a:t>
            </a:r>
          </a:p>
          <a:p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$(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&lt;tab&gt;$(CC) –o $@ $(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 equivalent to </a:t>
            </a:r>
          </a:p>
          <a:p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$(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&gt;$(CC) –o 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objs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0565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Special Macros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8397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$@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file name of the target.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$&lt;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name of the first dependency.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$*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part of a filename which matched a suffix rule.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names of all the dependencies newer than the target separated by spaces.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$^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names of all the dependencies separated by spaces, but with duplicated names removed.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$+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names of all the dependencies separated by spaces with duplicated name included and in the same order as in the rule.</a:t>
            </a:r>
            <a:endParaRPr lang="en-US" b="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984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Suffix Rules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836960"/>
            <a:ext cx="10076468" cy="45365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way to define default rules or implicit rules that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can use to build a target. There are </a:t>
            </a:r>
            <a:r>
              <a:rPr lang="en-US" b="0" i="1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double-suffix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and </a:t>
            </a:r>
            <a:r>
              <a:rPr lang="en-US" b="0" i="1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single-suffix.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b="0" i="1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Suffix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rules are obsolete and are supported for compatibility. Use pattern rules (a rule contains character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‘%’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if possible.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b="0" i="1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Double-suffix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is defined by the source suffix and the target suffix. E.g.</a:t>
            </a:r>
          </a:p>
          <a:p>
            <a:pPr lvl="1"/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cpp.o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&lt;tab&gt;$(CC) $(CFLAGS) –c $&lt;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This rule tells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that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files are made from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files.</a:t>
            </a:r>
          </a:p>
          <a:p>
            <a:pPr lvl="1"/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$&lt;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stands for a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 that is used to produce a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This is equivalent to the pattern rule</a:t>
            </a:r>
          </a:p>
          <a:p>
            <a:pPr lvl="1"/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%.c: %.cpp</a:t>
            </a:r>
          </a:p>
          <a:p>
            <a:pPr lvl="1"/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&lt;tab&gt;$(CC) $(CFLAGS) –c $&lt;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9169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Conditional Directives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-20792" y="711118"/>
            <a:ext cx="10076468" cy="45365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Possible conditionals are: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ifeq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ifneq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endParaRPr lang="en-US" b="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All of them should be closed with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b="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Complex conditionals may use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and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18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ibs_for_gcc</a:t>
            </a: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8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lgnu</a:t>
            </a:r>
            <a:endParaRPr lang="en-US" sz="1800" b="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normal_libs</a:t>
            </a: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feq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($(CC),</a:t>
            </a:r>
            <a:r>
              <a:rPr lang="en-US" sz="18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libs = $(</a:t>
            </a:r>
            <a:r>
              <a:rPr lang="en-US" sz="18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libs_for_gcc</a:t>
            </a: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libs = $(</a:t>
            </a:r>
            <a:r>
              <a:rPr lang="en-US" sz="18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normal_libs</a:t>
            </a:r>
            <a:r>
              <a:rPr lang="en-US" sz="1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1265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How Does Make Work?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utility compares the modification time of the target file with the modification times of the dependency files. Any dependency file that has a more recent modification time than its target file forces the target file to be recreated.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By default, the first target file is the one that is built. Other targets are checked only if they are dependencies for the first target.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Except for the first target, the order of the targets does not matter. The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utility will build them in the order required.</a:t>
            </a:r>
            <a:endParaRPr lang="ru-RU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9382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 the cross-platform, open-source build system designed to control the software building using platform and compiler independent configuration files.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“Cross-Platform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Makefile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Generator” It’s a build system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generator.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It takes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plain text files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as input that describe your project and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produces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project or make files for use with a with variety of native development tools.</a:t>
            </a:r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This tool automatically generates build scripts for different operating systems – e.g. Visual Studio projects for Windows and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Makefiles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for Unix/Linux,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Xcode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for Mac OSX, Eclipse proje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cts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endParaRPr lang="ru-RU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8741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Build Tools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Building a program for a large project is usually managed by a build tool that controls the various steps involved: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Compiling source code to binaries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Linking to binaries or libraries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Running software tests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Generating input data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Generating source code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Creating other different build targets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Generating documentation</a:t>
            </a:r>
            <a:endParaRPr lang="ru-RU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308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Mostly C/C++, supports other languages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Support using multiple toolkits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Support static and dynamic library builds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Uses build tools native to the environment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Has a graphical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Extendable via macros, functions and modules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Can be included in version control, to create a more platform independent build system than otherwise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6257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: Purposes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Efficiency: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Save time on rebuilding (recompilation)</a:t>
            </a:r>
            <a:endParaRPr lang="en-US" sz="2800" u="sng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Flexibility: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Configure compilation parameters (optimization, logging,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and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builds)</a:t>
            </a:r>
            <a:endParaRPr lang="en-US" sz="2800" u="sng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Scalability: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Manage subproject and libraries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Portability: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Building (compile) for different platforms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149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Build Process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Generate standard build files from platform independent configuration files</a:t>
            </a:r>
          </a:p>
          <a:p>
            <a:pPr marL="1062894" lvl="1" indent="-342900"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CMakeLists.txt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files in every directory of the project as required</a:t>
            </a:r>
            <a:r>
              <a:rPr lang="en-US" sz="24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Perform the actual build using native tools</a:t>
            </a:r>
          </a:p>
          <a:p>
            <a:pPr marL="1062894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Usually </a:t>
            </a:r>
            <a:r>
              <a:rPr lang="en-US" sz="24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make, </a:t>
            </a:r>
            <a:r>
              <a:rPr lang="en-US" sz="24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4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</a:t>
            </a:r>
            <a:r>
              <a:rPr lang="en-US" sz="24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++, 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whatever the platform has.</a:t>
            </a:r>
          </a:p>
          <a:p>
            <a:pPr lvl="1"/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  <p:sp>
        <p:nvSpPr>
          <p:cNvPr id="5" name="Flowchart: Card 4"/>
          <p:cNvSpPr/>
          <p:nvPr/>
        </p:nvSpPr>
        <p:spPr>
          <a:xfrm>
            <a:off x="656298" y="3701741"/>
            <a:ext cx="914400" cy="804672"/>
          </a:xfrm>
          <a:prstGeom prst="flowChartPunchedCar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 smtClean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6" name="Flowchart: Card 5"/>
          <p:cNvSpPr/>
          <p:nvPr/>
        </p:nvSpPr>
        <p:spPr>
          <a:xfrm>
            <a:off x="4320332" y="3701741"/>
            <a:ext cx="914400" cy="804672"/>
          </a:xfrm>
          <a:prstGeom prst="flowChartPunchedCar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 smtClean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7" name="Frame 6"/>
          <p:cNvSpPr/>
          <p:nvPr/>
        </p:nvSpPr>
        <p:spPr>
          <a:xfrm>
            <a:off x="7998754" y="3618656"/>
            <a:ext cx="914400" cy="1013165"/>
          </a:xfrm>
          <a:prstGeom prst="fra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 smtClean="0">
              <a:solidFill>
                <a:schemeClr val="tx1"/>
              </a:solidFill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877877" y="4054626"/>
            <a:ext cx="2088232" cy="14122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 smtClean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71627" y="4082994"/>
            <a:ext cx="2088232" cy="14122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 smtClean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728" y="471551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/>
              <a:t>CMakelist.txt</a:t>
            </a:r>
            <a:endParaRPr lang="ru-RU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02623" y="3646868"/>
            <a:ext cx="113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 smtClean="0"/>
              <a:t>cmake</a:t>
            </a:r>
            <a:endParaRPr lang="ru-RU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55594" y="472953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err="1" smtClean="0"/>
              <a:t>Makefile</a:t>
            </a:r>
            <a:endParaRPr lang="ru-RU" sz="1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036608" y="482351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800" dirty="0" smtClean="0"/>
              <a:t>Binary</a:t>
            </a:r>
            <a:endParaRPr lang="ru-RU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894977" y="3654516"/>
            <a:ext cx="1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m</a:t>
            </a:r>
            <a:r>
              <a:rPr lang="en-US" sz="2000" b="1" dirty="0" smtClean="0"/>
              <a:t>ake + </a:t>
            </a:r>
            <a:r>
              <a:rPr lang="en-US" sz="2000" b="1" dirty="0" err="1" smtClean="0"/>
              <a:t>gcc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672959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Family of Software Development Tools</a:t>
            </a:r>
            <a:endParaRPr lang="ru-RU" sz="3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Build = </a:t>
            </a:r>
            <a:r>
              <a:rPr lang="en-US" sz="36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endParaRPr lang="en-US" sz="36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Test = </a:t>
            </a:r>
            <a:r>
              <a:rPr lang="en-US" sz="36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CTest</a:t>
            </a:r>
            <a:r>
              <a:rPr lang="en-US" sz="3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/</a:t>
            </a:r>
            <a:r>
              <a:rPr lang="en-US" sz="36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CDash</a:t>
            </a:r>
            <a:endParaRPr lang="en-US" sz="36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Package = </a:t>
            </a:r>
            <a:r>
              <a:rPr lang="en-US" sz="36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CPack</a:t>
            </a:r>
            <a:endParaRPr lang="ru-RU" sz="3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4556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: Modern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 code, treat </a:t>
            </a:r>
            <a:r>
              <a:rPr lang="en-US" sz="28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CMakeLists.txt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like the rest of the code &amp; comments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targets are object with public and private properties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Import third party libraries as imported targets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Export your libraries so they can be used by other </a:t>
            </a:r>
            <a:r>
              <a:rPr lang="en-US" sz="2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projects</a:t>
            </a:r>
            <a:endParaRPr lang="ru-RU" sz="2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021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: Features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Automatic </a:t>
            </a:r>
            <a:r>
              <a:rPr lang="en-US" sz="3200" i="1" u="sng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dependency</a:t>
            </a:r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generation</a:t>
            </a:r>
          </a:p>
          <a:p>
            <a:pPr marL="1177194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Build a target in some directory, and everything this target depends on will be up to date.</a:t>
            </a:r>
          </a:p>
          <a:p>
            <a:pPr marL="1177194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If a header file changes the correct files will be built.</a:t>
            </a:r>
            <a:endParaRPr lang="en-US" sz="3200" dirty="0" smtClean="0">
              <a:solidFill>
                <a:schemeClr val="tx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8327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List of Things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Does Well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Excellent install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Excellent packaging tools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Ability to find/link system libraries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Handles shared libraries and versioning across platforms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Keeps up to date with current and obscure compilers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4530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List of Things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Does Well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Cross platform development support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Integration of static/dynamic analysis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toos</a:t>
            </a: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Integration of code coverage tools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Excellent backwards compatibility with itself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Open an dynamic community accepting of changes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Supports many workflows and IDEs</a:t>
            </a:r>
          </a:p>
          <a:p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6810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Source File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CMakeLists.txt 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Input text files that contain the project parameters and describe the flow control of the build process in simple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language.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Introduction to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syntax – is very simple, designed for lists of source files also is powerful: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is a comment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ommand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argument1, argument2, …, 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argumentN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OMMAND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argument1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argument2, …,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argumentN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6969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Syntax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Every line is a command invocation.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Commands do not return 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Commands cannot be nested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All arguments are strings: 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 “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1;2;3;4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Variables can be scoped but inherit their parent scope.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Variables can be evaluated using: 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${&lt;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-name&gt;)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C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ontrol structures: 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if(…),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else,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endforeach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while,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break, function, …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27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Build Tools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5424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There are a number of different build automation tools available: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ake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nmake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utomake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Apache ant &amp; maven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g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radle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runt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g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ulp 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etc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6513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“Hello world!”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File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(“Hello world!\n”);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add_executable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Shell commands:</a:t>
            </a:r>
          </a:p>
          <a:p>
            <a:pPr>
              <a:spcAft>
                <a:spcPts val="2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  <a:p>
            <a:pPr>
              <a:spcAft>
                <a:spcPts val="2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./hello</a:t>
            </a:r>
            <a:endParaRPr lang="ru-RU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6052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Using Libraries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For C source code: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NULL, routine, NULL);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target_link_libraries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7867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Creating Libraries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Initial source files: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common.h</a:t>
            </a:r>
            <a:endParaRPr lang="en-US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common.c</a:t>
            </a:r>
            <a:endParaRPr lang="en-US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u="sng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Target library file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libcommon.so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CMakeLists.txt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add_library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 SHARED 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common.c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979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Working with Subdirectories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Defining subproject.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adds subdirectory to dependency. Child inherits from parent: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add_subdirectory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Search include files in subdirectories: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include_directories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Search libraries in subdirectories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_directories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894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Useful Commands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Creating the variables </a:t>
            </a:r>
          </a:p>
          <a:p>
            <a:r>
              <a:rPr lang="en-US" sz="2000" b="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  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projectname_BINARY_DIR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and 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projectname_SOURCE_DIR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0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project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projectname</a:t>
            </a:r>
            <a:r>
              <a:rPr lang="en-US" sz="20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[CXX][C][</a:t>
            </a:r>
            <a:r>
              <a:rPr lang="en-US" sz="20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Jave</a:t>
            </a:r>
            <a:r>
              <a:rPr lang="en-US" sz="20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Set the minimum required version of </a:t>
            </a: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for a project:</a:t>
            </a: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0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cmake_minimum_required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 2.6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Arguments that are passed to compiler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add_definitions</a:t>
            </a:r>
            <a:r>
              <a:rPr lang="en-US" sz="20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Display a message to the user:</a:t>
            </a:r>
          </a:p>
          <a:p>
            <a:r>
              <a:rPr lang="en-US" sz="20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message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 “message to display”</a:t>
            </a:r>
            <a:r>
              <a:rPr lang="en-US" sz="20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6876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Advanced Facilities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Variables and lists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Variables cache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Out-of-source build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Finding libraries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Regular expressions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Flow control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Reusable code: includes and macros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Installers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Cross-compilation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1026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Variables and Lists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Variables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CMAKE_C_FLAGS “${CMAKE_C_FLAGS} –g”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(CMAKE_C_FLAGS:${CMAKE_C_FLAGS}) </a:t>
            </a:r>
            <a:endParaRPr lang="en-US" sz="2800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Lists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set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1;2;3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semi-colon is the list separator</a:t>
            </a:r>
            <a:endParaRPr lang="en-US" sz="28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(APPEND L a b c) </a:t>
            </a:r>
            <a:endParaRPr lang="en-US" sz="28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2738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Out-Of-Source Build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Out-of-source build is used to separate build files from sources. Very useful for multi-platform development. Change to a build directory and give the path to the sources as argument: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../</a:t>
            </a:r>
            <a:r>
              <a:rPr lang="en-US" sz="28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buildl</a:t>
            </a:r>
            <a:endParaRPr lang="en-US" sz="2800" b="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 cd ../build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 </a:t>
            </a:r>
            <a:r>
              <a:rPr lang="en-US" sz="28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–f ../project/CMakeCache.txt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 </a:t>
            </a:r>
            <a:r>
              <a:rPr lang="en-US" sz="28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../project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 make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0934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Finding Libraries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Special 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 written for the purpose of finding a certain piece of software and to set its libraries, include files and definitions into appropriate variables so that they can be used in the build process of another project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 More than 300 modules located in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/share/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-{VERSION}/Modules.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 E.g. some lines from 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/share/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-{Version}/Modules/Platform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Linux.cmake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SET(CMAKE_SHARED_LIBRARY_CREATE_C_FLAGS “-shared”)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SET(CMAKE_SHARED_LIBRARY_LINK_C_FLAGS “-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rdynamic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    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SET(CMAKE_SHARED_LIBRARY_RUNTIME_C_FLAGS “-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Wl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rpath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2469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Regular Expressions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Warning: non-Perl compatible: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“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 REPLACE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regular_expr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replace_string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&lt;output&gt; &lt;input&gt;…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 </a:t>
            </a:r>
            <a:r>
              <a:rPr lang="en-US" b="0" u="sng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“b.*” “BC” S ${S}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 1.2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MATCH{ALL} 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regular_expr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&lt;output&gt; &lt;input&gt;…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 </a:t>
            </a:r>
            <a:r>
              <a:rPr lang="en-US" b="0" u="sng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MATCHALL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“([0-9]+” NUMS “${VER}”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NUMS is list</a:t>
            </a:r>
            <a:endParaRPr lang="en-US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b="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6838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Make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utility is commonly used software tool for managing and maintaining software projects consisting many component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files.The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utility automatically determines which pieces of a large program need to be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rebuilded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(e.g. recompiled) after modification, and issues commands to rebuild.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was originally written in 1976 by Stuart Feldman, who received the 2003 ACM Software System for his 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 similar to a </a:t>
            </a:r>
            <a:r>
              <a:rPr lang="en-US" i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declarative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not </a:t>
            </a:r>
            <a:r>
              <a:rPr lang="en-US" i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imperative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programming language in that it describes the conditions for certain command but not the order in which they should be executed.</a:t>
            </a:r>
            <a:endParaRPr lang="ru-RU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0755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Flow Control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Conditionals: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</a:t>
            </a:r>
            <a:r>
              <a:rPr lang="en-US" sz="16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&lt;condition&gt;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   </a:t>
            </a:r>
            <a:r>
              <a:rPr lang="en-US" sz="16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“do stuff”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</a:t>
            </a:r>
            <a:r>
              <a:rPr lang="en-US" sz="16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&lt;condition&gt;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 </a:t>
            </a:r>
            <a:r>
              <a:rPr lang="en-US" sz="16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“do 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stuff</a:t>
            </a:r>
            <a:r>
              <a:rPr lang="en-US" sz="16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 </a:t>
            </a:r>
            <a:r>
              <a:rPr lang="en-US" sz="16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 </a:t>
            </a:r>
            <a:r>
              <a:rPr lang="en-US" sz="16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“do 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 more </a:t>
            </a:r>
            <a:r>
              <a:rPr lang="en-US" sz="16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stuff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</a:t>
            </a:r>
            <a:r>
              <a:rPr lang="en-US" sz="16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Loops (for, while):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</a:t>
            </a:r>
            <a:r>
              <a:rPr lang="en-US" sz="16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ITEMS foo bar </a:t>
            </a:r>
            <a:r>
              <a:rPr lang="en-US" sz="16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</a:t>
            </a:r>
            <a:r>
              <a:rPr lang="en-US" sz="1600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600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  </a:t>
            </a:r>
            <a:r>
              <a:rPr lang="en-US" sz="16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endforeach</a:t>
            </a:r>
            <a:r>
              <a:rPr lang="en-US" sz="16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endParaRPr lang="en-US" b="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974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Reusable Code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Include files or modules: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&lt;file | module &gt;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Define macros: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optional_arg_list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)…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endmacro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Define functions: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name&gt; &lt;</a:t>
            </a:r>
            <a:r>
              <a:rPr lang="en-US" b="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optional_arg_list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   </a:t>
            </a:r>
            <a:r>
              <a:rPr lang="en-US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)…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endfunction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name&gt;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2365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Installers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Specify rules to run at install time. This command generates installation rules for a project. Simple form: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project_name</a:t>
            </a: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DESTIONATION 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dest_dir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Syntax of this command: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target_list</a:t>
            </a:r>
            <a:endParaRPr lang="en-US" b="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optional_export_list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optional_target_kind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optional_destination_dir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optional_permission_list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b="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optional_configuration</a:t>
            </a:r>
            <a:r>
              <a:rPr lang="en-US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…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9929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CMake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Scoping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causes the property to be available in current target and in all targets depending on it.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target_include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myTarget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./include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causes the current relative directory 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./include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be    searched for include files by </a:t>
            </a:r>
            <a:r>
              <a:rPr lang="en-US" b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myTarget</a:t>
            </a:r>
            <a:r>
              <a:rPr lang="en-US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and all targets which depend on it. </a:t>
            </a:r>
            <a:endParaRPr lang="en-US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causes the property to be available only in targets depending on it.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Causes the property to be available only in the current target.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180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CPack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Cpack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generates installing packages: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RPM, DEB,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Gzip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and Bzip2 distributions of both binaries and source code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NSIS installers (for Microsoft Windows)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Mac OS X packages (.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dmg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 can be used without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If used with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CMake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takes advantage of the INSTALL declarations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271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CTest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CTest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is cross-platform testing system which: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Retrieves source from CVS, Subversion, Perforce&lt; GIT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Configures and builds the project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Configures, builds and runs a set of predefined runtime tests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Sends the results to a 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CDash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 dashboard</a:t>
            </a:r>
            <a:endParaRPr lang="en-US" sz="24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Other tests:</a:t>
            </a:r>
          </a:p>
          <a:p>
            <a:pPr marL="1177194" lvl="1" indent="-4572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Code coverage</a:t>
            </a:r>
          </a:p>
          <a:p>
            <a:pPr marL="1177194" lvl="1" indent="-4572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Memory checking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2825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CDash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Cdash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aggregates, analyzes and displays the results of software testing processes submitted from clients.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Build a piece of software on Linux, Windows, Mac OS X, Solaris and AIX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Generates two types of information: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Build results on all platform</a:t>
            </a:r>
          </a:p>
          <a:p>
            <a:pPr marL="1062894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Test (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Ctest</a:t>
            </a: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) results on all platforms</a:t>
            </a:r>
          </a:p>
          <a:p>
            <a:pPr marL="342900" indent="-342900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Customizable using XSL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(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eXtensible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Stylesheet Language)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1403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.NET 2 platform is delivered with a tool named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msbuild.exe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msbuild.exe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used to build .NET applications.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msbuild.exe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accepts XML files which describes the sequence of </a:t>
            </a:r>
            <a:r>
              <a:rPr lang="en-US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for the build process, in the same spirit as </a:t>
            </a:r>
            <a:r>
              <a:rPr lang="en-US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551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underlying build engine in MS Visual Studio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Fully open and published XML file format for describing build process.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MS Visual Studio build is fully customizable.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 user extends the build by writing managed code (tasks and loggers).</a:t>
            </a:r>
            <a:endParaRPr lang="en-US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 user doesn’t need the IDE to build MS Visual Studio projects.</a:t>
            </a:r>
          </a:p>
          <a:p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123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File Format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91496" y="732650"/>
            <a:ext cx="10076468" cy="4640814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“https://schemas.microsoft.com/developer/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msbuild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/2003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MyCoolApp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DebugSymbols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DebugSymbols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OutputAssembly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&gt;$(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).exe&lt;/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OutputAssembly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&lt;Compile Include=“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Hello.cs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&lt;Compile Include=“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&lt;Target Name=“Build”&gt;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&lt;Message Text=“Executing Build Target for App $(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)”/&gt;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Csc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Sources=“@(Compile)”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EmitDebugInformation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=“$(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DebugSymbols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)”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OutputAssembly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=“$(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OutputAssembly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&lt;/Target&gt;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&lt;Import Project=“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Microsoft.Csharp.targets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ru-RU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2962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Make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 a way of automating software building procedure and other complex tasks </a:t>
            </a:r>
            <a:r>
              <a:rPr lang="en-US" sz="2000" b="0" i="1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with dependencies.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checks files timestamp to see what has changed and rebuilds just what an user needs.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utility reads its instruction from the text file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 default)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called the descriptor file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ake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 similar to a </a:t>
            </a:r>
            <a:r>
              <a:rPr lang="en-US" sz="2000" i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declarative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not </a:t>
            </a:r>
            <a:r>
              <a:rPr lang="en-US" sz="2000" i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imperative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programming language in that it describes the conditions for certain command but not the order in which they should be executed.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Makefile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contains: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 rules,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and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 </a:t>
            </a:r>
            <a:r>
              <a:rPr lang="en-US" sz="2000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rules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8578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XML Elements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5740"/>
            <a:ext cx="10076468" cy="422857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root elements of the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XML document is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&lt;Project&gt;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 This element contains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&lt;Target&gt;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elements. 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elemants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are the build units named targets. 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An </a:t>
            </a:r>
            <a:r>
              <a:rPr lang="en-US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project can </a:t>
            </a:r>
            <a:r>
              <a:rPr lang="en-US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contatin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multiple targets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So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msbuild.exe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capable of chaining the execution of multiple targets.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When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msbuild.exe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launched through the command line, it takes as input a single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from the current folder. If multiple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files are present, one of them should be specified to use.</a:t>
            </a:r>
          </a:p>
          <a:p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140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XML Elements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5740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target is a set of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tasks. Each child element to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&lt;Target&gt;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constitutes the definition of a task. The tasks of a target are executed in the order of their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declaration. Default Targets are set by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DefaultTargets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items.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About 40 types of tasks are provided by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 Among them are: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Copy – copies a file from a source folder to a destination folder.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MakeDir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creates a folder.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Csc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calls the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csc.exe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C# compiler. 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Exec – executes a system command.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Al – calls the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al.exe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A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ssembly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L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inker. 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ResGen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calls the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resgen.exe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Resource Generator.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0068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XML Properties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property is a key/value couple defined in the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element.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properties work as an alias system. Each occurrence of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$(key)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in the script is replaced by the associated values.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Some pre-defined properties: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MSBuildProjectDirectory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folder hoisting the current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project.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MSBuildProjectFile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name of the current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project.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MSBuildPath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folder which contains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msbuild.exe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 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MSBuildProjectExtension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extension of the current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project.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MSBuildProjectFullPath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full path to the current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project. </a:t>
            </a:r>
          </a:p>
          <a:p>
            <a:pPr marL="1062894" lvl="1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MSBuildProjectName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name of the current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 without the extension.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439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XML Items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term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 used to designate various entries such as folders, files – sources, resources, executables and references – to assemblies, COM classes, resource files,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constitutes the entries and outputs for most of the tasks.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Items are defined in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ItemDefinitionGroups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or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ItemGroups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by pairs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item_name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/value.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Items are used by the expression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item_name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8268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XML Tasks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term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 used to designate various entries such as folders, files – sources, resources, executables and references – to assemblies, COM classes, resource files,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constitutes the entries and outputs for most of the tasks.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Items are defined in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ItemDefinitionGroups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or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ItemGroups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by pairs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item_name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/value.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Items are used by the expression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item_name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0725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XML Conditions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introduces the notion of condition for building multi[le different versions.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attribute can be added to any element of a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 (properties, target, tasks, property groups, item groups, …).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If during the execution, the condition of an element is not satisfied, the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engine will ignore it.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OutputPath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.\bin\Debug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OutputPath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MakeDir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Directories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=“$(</a:t>
            </a:r>
            <a:r>
              <a:rPr lang="en-US" sz="1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OutputPath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)”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Condition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=“!Exists(‘$(</a:t>
            </a:r>
            <a:r>
              <a:rPr lang="en-US" sz="1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OutputPath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)’)”</a:t>
            </a:r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0300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Common File Names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– is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the generic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csproj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is a C# specific.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vbproj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is the Visual Basic specific.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.targets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a file that contains shared targets which are imported into other files.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a file that contains settings for the build process.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.tasks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– is a file that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contains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UsingTask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definitions.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4651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Debugging Tasks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Use logs of logging statements and examine the logger.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Use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Debugger.Launch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to prompt for a debugger attachment.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Start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as an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ecternal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program, and then debug normally.</a:t>
            </a:r>
          </a:p>
          <a:p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89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Incremental Build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59892" y="682399"/>
            <a:ext cx="10076468" cy="47097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 a real environment, the execution of an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project can take several minutes (even hours) to execute.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For decreasing rebuild time the notion of </a:t>
            </a:r>
            <a:r>
              <a:rPr lang="en-US" b="0" i="1" u="sng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incremental </a:t>
            </a:r>
            <a:r>
              <a:rPr lang="en-US" b="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construction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 used. An user must specify the list of input items and output items for a target using </a:t>
            </a:r>
            <a:r>
              <a:rPr lang="en-US" b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and </a:t>
            </a:r>
            <a:r>
              <a:rPr lang="en-US" b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attributes.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If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MSBuild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detects that at least one of the input items is older than one of the output items, it will execute </a:t>
            </a:r>
            <a:r>
              <a:rPr lang="en-US" smtClean="0">
                <a:solidFill>
                  <a:schemeClr val="accent1"/>
                </a:solidFill>
                <a:latin typeface="Comic Sans MS" panose="030F0702030302020204" pitchFamily="66" charset="0"/>
              </a:rPr>
              <a:t>the target.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9090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7286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Basic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5424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u="sng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Dependecy</a:t>
            </a:r>
            <a:r>
              <a:rPr lang="en-US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Rules:</a:t>
            </a:r>
            <a:endParaRPr lang="en-US" b="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rule consists of three parts: one or more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targets,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zero or more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dependencies,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and zero or more </a:t>
            </a:r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 the form: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arget: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dependencies</a:t>
            </a:r>
          </a:p>
          <a:p>
            <a:pPr lvl="1"/>
            <a:r>
              <a:rPr lang="en-US" sz="2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</a:t>
            </a: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commands_to_make_target</a:t>
            </a:r>
            <a:endParaRPr lang="en-US" sz="2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574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4910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Basic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s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5424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u="sng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Dependecy</a:t>
            </a:r>
            <a:r>
              <a:rPr lang="en-US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Rules:</a:t>
            </a:r>
            <a:endParaRPr lang="en-US" b="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005744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&lt;tab&gt; symbol MUST NOT be replaced by spaces.</a:t>
            </a:r>
          </a:p>
          <a:p>
            <a:pPr marL="1005744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“target” is usually the name of a file (e.g. executable or object files). It can also be the name of an action (e.g.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clean)</a:t>
            </a:r>
          </a:p>
          <a:p>
            <a:pPr marL="1005744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“dependencies” are files that are used as input to create the “target”</a:t>
            </a:r>
          </a:p>
          <a:p>
            <a:pPr marL="1005744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Each “command” in a rule is interpreted by a shell to be executed.</a:t>
            </a:r>
          </a:p>
          <a:p>
            <a:pPr marL="1005744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Phony 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targets aren’t really the names of files. They will only have a list of commands and no “dependencies”.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05744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Typing “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target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” will: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   1. Make sure all the “dependencies” are up to date.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   2. If “target” is older than any dependency, recreate it using the specified commands.</a:t>
            </a:r>
          </a:p>
          <a:p>
            <a:pPr lvl="1"/>
            <a:endParaRPr lang="en-US" sz="20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00574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92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Dependencies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128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Example –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with dependencies that considers each file an dependencies and recompiles only if necessary:</a:t>
            </a:r>
          </a:p>
          <a:p>
            <a:r>
              <a:rPr 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ll: main</a:t>
            </a:r>
          </a:p>
          <a:p>
            <a:r>
              <a:rPr 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ain: 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class.o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&lt;tab&gt;g++ 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class.o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 -o main</a:t>
            </a:r>
          </a:p>
          <a:p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ain.o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main.cpp</a:t>
            </a:r>
          </a:p>
          <a:p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&lt;tab&gt;g++ -c main.cpp</a:t>
            </a:r>
          </a:p>
          <a:p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lass.o</a:t>
            </a:r>
            <a:r>
              <a:rPr lang="en-US" sz="2000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class.cpp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&lt;tab&gt;g++ -c class.cpp</a:t>
            </a:r>
            <a:endParaRPr lang="ru-RU" b="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6435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Target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Makefiles</a:t>
            </a:r>
            <a:endParaRPr lang="ru-RU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Example –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makefile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with 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target that can be used to completely clean the project of all compiled files and completely rebuild from scratch:</a:t>
            </a:r>
          </a:p>
          <a:p>
            <a:r>
              <a:rPr lang="en-US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lean: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&lt;tab&gt;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b="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*.o main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clean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  <a:p>
            <a:r>
              <a:rPr lang="en-US" b="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./main</a:t>
            </a:r>
            <a:endParaRPr lang="ru-RU" b="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z="1000" b="1" dirty="0" smtClean="0"/>
              <a:t>© </a:t>
            </a:r>
            <a:r>
              <a:rPr lang="en-US" sz="1000" b="1" dirty="0" err="1" smtClean="0"/>
              <a:t>S.Ignatov</a:t>
            </a:r>
            <a:r>
              <a:rPr lang="en-US" sz="1000" b="1" dirty="0" smtClean="0"/>
              <a:t>,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977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SamsungOne 700" panose="020B0803030303020204" pitchFamily="34" charset="0"/>
            <a:ea typeface="SamsungOne 700" panose="020B0803030303020204" pitchFamily="34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5" id="{C12DD770-011F-4AC3-BF25-C4E5CF3929EB}" vid="{FF45D0EA-BD8E-461C-B813-D5C2738DAE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Presentation15</Template>
  <TotalTime>21265</TotalTime>
  <Words>3790</Words>
  <Application>Microsoft Office PowerPoint</Application>
  <PresentationFormat>Custom</PresentationFormat>
  <Paragraphs>491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굴림</vt:lpstr>
      <vt:lpstr>맑은 고딕</vt:lpstr>
      <vt:lpstr>ＭＳ Ｐゴシック</vt:lpstr>
      <vt:lpstr>Arial</vt:lpstr>
      <vt:lpstr>Calibri</vt:lpstr>
      <vt:lpstr>Comic Sans MS</vt:lpstr>
      <vt:lpstr>Consolas</vt:lpstr>
      <vt:lpstr>HY견고딕</vt:lpstr>
      <vt:lpstr>HY견고딕</vt:lpstr>
      <vt:lpstr>SamsungOne 400</vt:lpstr>
      <vt:lpstr>SamsungOne 700</vt:lpstr>
      <vt:lpstr>Wingdings</vt:lpstr>
      <vt:lpstr>SRR</vt:lpstr>
      <vt:lpstr>System Software Crash Course </vt:lpstr>
      <vt:lpstr>Build Tools</vt:lpstr>
      <vt:lpstr>Build Tools</vt:lpstr>
      <vt:lpstr>Make</vt:lpstr>
      <vt:lpstr>Make</vt:lpstr>
      <vt:lpstr>Basic Makefiles Structure</vt:lpstr>
      <vt:lpstr>Basic Makefiles Structure</vt:lpstr>
      <vt:lpstr>Dependencies in Makefiles</vt:lpstr>
      <vt:lpstr>Target clean in Makefiles</vt:lpstr>
      <vt:lpstr>Phony Targets in Makefiles</vt:lpstr>
      <vt:lpstr>Macros in Makefiles</vt:lpstr>
      <vt:lpstr>Command Line Macros in Makefiles</vt:lpstr>
      <vt:lpstr>Internal Macros in Makefiles</vt:lpstr>
      <vt:lpstr>Special Macros in Makefiles</vt:lpstr>
      <vt:lpstr>Special Macros in Makefiles</vt:lpstr>
      <vt:lpstr>Suffix Rules in Makefiles</vt:lpstr>
      <vt:lpstr>Conditional Directives in Makefile</vt:lpstr>
      <vt:lpstr>How Does Make Work?</vt:lpstr>
      <vt:lpstr>CMake</vt:lpstr>
      <vt:lpstr>CMake</vt:lpstr>
      <vt:lpstr>Cmake: Purposes</vt:lpstr>
      <vt:lpstr>CMake Build Process</vt:lpstr>
      <vt:lpstr>Family of Software Development Tools</vt:lpstr>
      <vt:lpstr>Cmake: Modern</vt:lpstr>
      <vt:lpstr>Cmake: Features</vt:lpstr>
      <vt:lpstr>List of Things CMake Does Well</vt:lpstr>
      <vt:lpstr>List of Things CMake Does Well</vt:lpstr>
      <vt:lpstr>CMake Source File</vt:lpstr>
      <vt:lpstr>CMake Syntax</vt:lpstr>
      <vt:lpstr>CMake “Hello world!”</vt:lpstr>
      <vt:lpstr>CMake Using Libraries</vt:lpstr>
      <vt:lpstr>CMake Creating Libraries</vt:lpstr>
      <vt:lpstr>CMake Working with Subdirectories</vt:lpstr>
      <vt:lpstr>CMake Useful Commands</vt:lpstr>
      <vt:lpstr>CMake Advanced Facilities</vt:lpstr>
      <vt:lpstr>CMake Variables and Lists</vt:lpstr>
      <vt:lpstr>CMake Out-Of-Source Build</vt:lpstr>
      <vt:lpstr>CMake Finding Libraries</vt:lpstr>
      <vt:lpstr>CMake Regular Expressions</vt:lpstr>
      <vt:lpstr>CMake Flow Control </vt:lpstr>
      <vt:lpstr>CMake Reusable Code </vt:lpstr>
      <vt:lpstr>CMake Installers </vt:lpstr>
      <vt:lpstr>CMake Scoping </vt:lpstr>
      <vt:lpstr>CPack </vt:lpstr>
      <vt:lpstr>CTest </vt:lpstr>
      <vt:lpstr>CDash </vt:lpstr>
      <vt:lpstr>MSBuild</vt:lpstr>
      <vt:lpstr>MSBuild</vt:lpstr>
      <vt:lpstr>MSBuild File Format</vt:lpstr>
      <vt:lpstr>MSBuild XML Elements</vt:lpstr>
      <vt:lpstr>MSBuild XML Elements</vt:lpstr>
      <vt:lpstr>MSBuild XML Properties</vt:lpstr>
      <vt:lpstr>MSBuild XML Items</vt:lpstr>
      <vt:lpstr>MSBuild XML Tasks</vt:lpstr>
      <vt:lpstr>MSBuild XML Conditions</vt:lpstr>
      <vt:lpstr>MSBuild Common File Names</vt:lpstr>
      <vt:lpstr>MSBuild Debugging Tasks</vt:lpstr>
      <vt:lpstr>MSBuild Incremental Build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 Crash Course</dc:title>
  <dc:subject>SRR Presentation Template</dc:subject>
  <dc:creator>Ignatov Sergey</dc:creator>
  <cp:keywords>SRR Presentation Template</cp:keywords>
  <cp:lastModifiedBy>Ignatov Sergey</cp:lastModifiedBy>
  <cp:revision>134</cp:revision>
  <cp:lastPrinted>2018-03-16T13:14:23Z</cp:lastPrinted>
  <dcterms:created xsi:type="dcterms:W3CDTF">2018-12-30T15:13:17Z</dcterms:created>
  <dcterms:modified xsi:type="dcterms:W3CDTF">2019-01-14T09:38:25Z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0x010100C41B9AF1520EDB4BB853F78C6B8D000F</vt:lpwstr>
  </property>
  <property fmtid="{D5CDD505-2E9C-101B-9397-08002B2CF9AE}" pid="3" name="NSCPROP_SA">
    <vt:lpwstr>\\bobcat\common\RnD-common\SRR Strategy\2018\2018.07 SRR Strategy 2019-2020\Team Vision (Template 2H 2018).pptx</vt:lpwstr>
  </property>
</Properties>
</file>