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78"/>
  </p:notes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1" r:id="rId14"/>
    <p:sldId id="269" r:id="rId15"/>
    <p:sldId id="281" r:id="rId16"/>
    <p:sldId id="282" r:id="rId17"/>
    <p:sldId id="271" r:id="rId18"/>
    <p:sldId id="270" r:id="rId19"/>
    <p:sldId id="272" r:id="rId20"/>
    <p:sldId id="273" r:id="rId21"/>
    <p:sldId id="274" r:id="rId22"/>
    <p:sldId id="275" r:id="rId23"/>
    <p:sldId id="276" r:id="rId24"/>
    <p:sldId id="277" r:id="rId25"/>
    <p:sldId id="278" r:id="rId26"/>
    <p:sldId id="279"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7" r:id="rId51"/>
    <p:sldId id="308" r:id="rId52"/>
    <p:sldId id="305" r:id="rId53"/>
    <p:sldId id="306"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0656888" cy="5994400"/>
  <p:notesSz cx="6797675" cy="9926638"/>
  <p:defaultTextStyle>
    <a:defPPr>
      <a:defRPr lang="en-US"/>
    </a:defPPr>
    <a:lvl1pPr marL="0" algn="l" defTabSz="1072680" rtl="0" eaLnBrk="1" latinLnBrk="0" hangingPunct="1">
      <a:defRPr sz="2100" kern="1200">
        <a:solidFill>
          <a:schemeClr val="tx1"/>
        </a:solidFill>
        <a:latin typeface="+mn-lt"/>
        <a:ea typeface="+mn-ea"/>
        <a:cs typeface="+mn-cs"/>
      </a:defRPr>
    </a:lvl1pPr>
    <a:lvl2pPr marL="536340" algn="l" defTabSz="1072680" rtl="0" eaLnBrk="1" latinLnBrk="0" hangingPunct="1">
      <a:defRPr sz="2100" kern="1200">
        <a:solidFill>
          <a:schemeClr val="tx1"/>
        </a:solidFill>
        <a:latin typeface="+mn-lt"/>
        <a:ea typeface="+mn-ea"/>
        <a:cs typeface="+mn-cs"/>
      </a:defRPr>
    </a:lvl2pPr>
    <a:lvl3pPr marL="1072680" algn="l" defTabSz="1072680" rtl="0" eaLnBrk="1" latinLnBrk="0" hangingPunct="1">
      <a:defRPr sz="2100" kern="1200">
        <a:solidFill>
          <a:schemeClr val="tx1"/>
        </a:solidFill>
        <a:latin typeface="+mn-lt"/>
        <a:ea typeface="+mn-ea"/>
        <a:cs typeface="+mn-cs"/>
      </a:defRPr>
    </a:lvl3pPr>
    <a:lvl4pPr marL="1609021" algn="l" defTabSz="1072680" rtl="0" eaLnBrk="1" latinLnBrk="0" hangingPunct="1">
      <a:defRPr sz="2100" kern="1200">
        <a:solidFill>
          <a:schemeClr val="tx1"/>
        </a:solidFill>
        <a:latin typeface="+mn-lt"/>
        <a:ea typeface="+mn-ea"/>
        <a:cs typeface="+mn-cs"/>
      </a:defRPr>
    </a:lvl4pPr>
    <a:lvl5pPr marL="2145359" algn="l" defTabSz="1072680" rtl="0" eaLnBrk="1" latinLnBrk="0" hangingPunct="1">
      <a:defRPr sz="2100" kern="1200">
        <a:solidFill>
          <a:schemeClr val="tx1"/>
        </a:solidFill>
        <a:latin typeface="+mn-lt"/>
        <a:ea typeface="+mn-ea"/>
        <a:cs typeface="+mn-cs"/>
      </a:defRPr>
    </a:lvl5pPr>
    <a:lvl6pPr marL="2681699" algn="l" defTabSz="1072680" rtl="0" eaLnBrk="1" latinLnBrk="0" hangingPunct="1">
      <a:defRPr sz="2100" kern="1200">
        <a:solidFill>
          <a:schemeClr val="tx1"/>
        </a:solidFill>
        <a:latin typeface="+mn-lt"/>
        <a:ea typeface="+mn-ea"/>
        <a:cs typeface="+mn-cs"/>
      </a:defRPr>
    </a:lvl6pPr>
    <a:lvl7pPr marL="3218040" algn="l" defTabSz="1072680" rtl="0" eaLnBrk="1" latinLnBrk="0" hangingPunct="1">
      <a:defRPr sz="2100" kern="1200">
        <a:solidFill>
          <a:schemeClr val="tx1"/>
        </a:solidFill>
        <a:latin typeface="+mn-lt"/>
        <a:ea typeface="+mn-ea"/>
        <a:cs typeface="+mn-cs"/>
      </a:defRPr>
    </a:lvl7pPr>
    <a:lvl8pPr marL="3754379" algn="l" defTabSz="1072680" rtl="0" eaLnBrk="1" latinLnBrk="0" hangingPunct="1">
      <a:defRPr sz="2100" kern="1200">
        <a:solidFill>
          <a:schemeClr val="tx1"/>
        </a:solidFill>
        <a:latin typeface="+mn-lt"/>
        <a:ea typeface="+mn-ea"/>
        <a:cs typeface="+mn-cs"/>
      </a:defRPr>
    </a:lvl8pPr>
    <a:lvl9pPr marL="4290720" algn="l" defTabSz="107268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3" pos="181" userDrawn="1">
          <p15:clr>
            <a:srgbClr val="A4A3A4"/>
          </p15:clr>
        </p15:guide>
        <p15:guide id="4" pos="6532" userDrawn="1">
          <p15:clr>
            <a:srgbClr val="A4A3A4"/>
          </p15:clr>
        </p15:guide>
        <p15:guide id="5" pos="3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6FE"/>
    <a:srgbClr val="E3E8FD"/>
    <a:srgbClr val="CCECFF"/>
    <a:srgbClr val="57BDFA"/>
    <a:srgbClr val="8FD3FC"/>
    <a:srgbClr val="0000FF"/>
    <a:srgbClr val="C3BDE9"/>
    <a:srgbClr val="C7E9FD"/>
    <a:srgbClr val="8A98F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4785" autoAdjust="0"/>
  </p:normalViewPr>
  <p:slideViewPr>
    <p:cSldViewPr snapToObjects="1">
      <p:cViewPr varScale="1">
        <p:scale>
          <a:sx n="133" d="100"/>
          <a:sy n="133" d="100"/>
        </p:scale>
        <p:origin x="390" y="30"/>
      </p:cViewPr>
      <p:guideLst>
        <p:guide orient="horz" pos="1888"/>
        <p:guide pos="181"/>
        <p:guide pos="6532"/>
        <p:guide pos="335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8D5C3BD-AA9D-4985-8BCA-A61C5996F9BF}" type="datetimeFigureOut">
              <a:rPr lang="en-US" smtClean="0"/>
              <a:pPr/>
              <a:t>2/12/2019</a:t>
            </a:fld>
            <a:endParaRPr 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C3E18DF-29F7-467D-AE61-24A211DADF20}" type="slidenum">
              <a:rPr lang="en-US" smtClean="0"/>
              <a:pPr/>
              <a:t>‹#›</a:t>
            </a:fld>
            <a:endParaRPr lang="en-US"/>
          </a:p>
        </p:txBody>
      </p:sp>
    </p:spTree>
    <p:extLst>
      <p:ext uri="{BB962C8B-B14F-4D97-AF65-F5344CB8AC3E}">
        <p14:creationId xmlns:p14="http://schemas.microsoft.com/office/powerpoint/2010/main" val="1793362109"/>
      </p:ext>
    </p:extLst>
  </p:cSld>
  <p:clrMap bg1="lt1" tx1="dk1" bg2="lt2" tx2="dk2" accent1="accent1" accent2="accent2" accent3="accent3" accent4="accent4" accent5="accent5" accent6="accent6" hlink="hlink" folHlink="folHlink"/>
  <p:notesStyle>
    <a:lvl1pPr marL="0" algn="l" defTabSz="1072680" rtl="0" eaLnBrk="1" latinLnBrk="0" hangingPunct="1">
      <a:defRPr sz="1400" kern="1200">
        <a:solidFill>
          <a:schemeClr val="tx1"/>
        </a:solidFill>
        <a:latin typeface="+mn-lt"/>
        <a:ea typeface="+mn-ea"/>
        <a:cs typeface="+mn-cs"/>
      </a:defRPr>
    </a:lvl1pPr>
    <a:lvl2pPr marL="536340" algn="l" defTabSz="1072680" rtl="0" eaLnBrk="1" latinLnBrk="0" hangingPunct="1">
      <a:defRPr sz="1400" kern="1200">
        <a:solidFill>
          <a:schemeClr val="tx1"/>
        </a:solidFill>
        <a:latin typeface="+mn-lt"/>
        <a:ea typeface="+mn-ea"/>
        <a:cs typeface="+mn-cs"/>
      </a:defRPr>
    </a:lvl2pPr>
    <a:lvl3pPr marL="1072680" algn="l" defTabSz="1072680" rtl="0" eaLnBrk="1" latinLnBrk="0" hangingPunct="1">
      <a:defRPr sz="1400" kern="1200">
        <a:solidFill>
          <a:schemeClr val="tx1"/>
        </a:solidFill>
        <a:latin typeface="+mn-lt"/>
        <a:ea typeface="+mn-ea"/>
        <a:cs typeface="+mn-cs"/>
      </a:defRPr>
    </a:lvl3pPr>
    <a:lvl4pPr marL="1609021" algn="l" defTabSz="1072680" rtl="0" eaLnBrk="1" latinLnBrk="0" hangingPunct="1">
      <a:defRPr sz="1400" kern="1200">
        <a:solidFill>
          <a:schemeClr val="tx1"/>
        </a:solidFill>
        <a:latin typeface="+mn-lt"/>
        <a:ea typeface="+mn-ea"/>
        <a:cs typeface="+mn-cs"/>
      </a:defRPr>
    </a:lvl4pPr>
    <a:lvl5pPr marL="2145359" algn="l" defTabSz="1072680" rtl="0" eaLnBrk="1" latinLnBrk="0" hangingPunct="1">
      <a:defRPr sz="1400" kern="1200">
        <a:solidFill>
          <a:schemeClr val="tx1"/>
        </a:solidFill>
        <a:latin typeface="+mn-lt"/>
        <a:ea typeface="+mn-ea"/>
        <a:cs typeface="+mn-cs"/>
      </a:defRPr>
    </a:lvl5pPr>
    <a:lvl6pPr marL="2681699" algn="l" defTabSz="1072680" rtl="0" eaLnBrk="1" latinLnBrk="0" hangingPunct="1">
      <a:defRPr sz="1400" kern="1200">
        <a:solidFill>
          <a:schemeClr val="tx1"/>
        </a:solidFill>
        <a:latin typeface="+mn-lt"/>
        <a:ea typeface="+mn-ea"/>
        <a:cs typeface="+mn-cs"/>
      </a:defRPr>
    </a:lvl6pPr>
    <a:lvl7pPr marL="3218040" algn="l" defTabSz="1072680" rtl="0" eaLnBrk="1" latinLnBrk="0" hangingPunct="1">
      <a:defRPr sz="1400" kern="1200">
        <a:solidFill>
          <a:schemeClr val="tx1"/>
        </a:solidFill>
        <a:latin typeface="+mn-lt"/>
        <a:ea typeface="+mn-ea"/>
        <a:cs typeface="+mn-cs"/>
      </a:defRPr>
    </a:lvl7pPr>
    <a:lvl8pPr marL="3754379" algn="l" defTabSz="1072680" rtl="0" eaLnBrk="1" latinLnBrk="0" hangingPunct="1">
      <a:defRPr sz="1400" kern="1200">
        <a:solidFill>
          <a:schemeClr val="tx1"/>
        </a:solidFill>
        <a:latin typeface="+mn-lt"/>
        <a:ea typeface="+mn-ea"/>
        <a:cs typeface="+mn-cs"/>
      </a:defRPr>
    </a:lvl8pPr>
    <a:lvl9pPr marL="4290720" algn="l" defTabSz="1072680"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287338" y="1198882"/>
            <a:ext cx="10082211" cy="1798320"/>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userDrawn="1"/>
        </p:nvPicPr>
        <p:blipFill>
          <a:blip r:embed="rId6">
            <a:grayscl/>
          </a:blip>
          <a:stretch>
            <a:fillRect/>
          </a:stretch>
        </p:blipFill>
        <p:spPr>
          <a:xfrm>
            <a:off x="285862" y="2397762"/>
            <a:ext cx="3859102" cy="30483"/>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363896" y="778899"/>
            <a:ext cx="10082211" cy="1155356"/>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1"/>
          </p:nvPr>
        </p:nvSpPr>
        <p:spPr>
          <a:xfrm>
            <a:off x="576288" y="2167919"/>
            <a:ext cx="9195478" cy="9144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29849659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p15:clr>
            <a:srgbClr val="FBAE40"/>
          </p15:clr>
        </p15:guide>
        <p15:guide id="2" pos="181">
          <p15:clr>
            <a:srgbClr val="FBAE40"/>
          </p15:clr>
        </p15:guide>
        <p15:guide id="3" pos="65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hasCustomPrompt="1"/>
          </p:nvPr>
        </p:nvSpPr>
        <p:spPr>
          <a:xfrm>
            <a:off x="1958568" y="1455119"/>
            <a:ext cx="6739757" cy="3084162"/>
          </a:xfrm>
          <a:prstGeom prst="rect">
            <a:avLst/>
          </a:prstGeom>
        </p:spPr>
        <p:txBody>
          <a:bodyPr lIns="0" tIns="45718" rIns="91434" bIns="45718"/>
          <a:lstStyle>
            <a:lvl1pPr marL="0" indent="-719949" algn="just">
              <a:lnSpc>
                <a:spcPct val="100000"/>
              </a:lnSpc>
              <a:spcBef>
                <a:spcPts val="600"/>
              </a:spcBef>
              <a:spcAft>
                <a:spcPts val="1200"/>
              </a:spcAft>
              <a:buClr>
                <a:schemeClr val="accent1"/>
              </a:buClr>
              <a:buSzPct val="120000"/>
              <a:buFont typeface="+mj-lt"/>
              <a:buAutoNum type="romanUcPeriod"/>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179998" algn="just">
              <a:lnSpc>
                <a:spcPct val="100000"/>
              </a:lnSpc>
              <a:spcBef>
                <a:spcPts val="0"/>
              </a:spcBef>
              <a:spcAft>
                <a:spcPts val="600"/>
              </a:spcAft>
              <a:buClr>
                <a:schemeClr val="tx2"/>
              </a:buClr>
              <a:buSzPct val="120000"/>
              <a:buFont typeface="Arial" panose="020B0604020202020204" pitchFamily="34" charset="0"/>
              <a:buChar char="-"/>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dirty="0" smtClean="0"/>
              <a:t>First level</a:t>
            </a:r>
          </a:p>
          <a:p>
            <a:pPr lvl="1"/>
            <a:r>
              <a:rPr lang="en-US" dirty="0" smtClean="0"/>
              <a:t>Second level</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720001858"/>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userDrawn="1">
          <p15:clr>
            <a:srgbClr val="FBAE40"/>
          </p15:clr>
        </p15:guide>
        <p15:guide id="2" pos="3357" userDrawn="1">
          <p15:clr>
            <a:srgbClr val="FBAE40"/>
          </p15:clr>
        </p15:guide>
        <p15:guide id="3" pos="6532" userDrawn="1">
          <p15:clr>
            <a:srgbClr val="FBAE40"/>
          </p15:clr>
        </p15:guide>
        <p15:guide id="4" pos="1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p:nvPr>
        </p:nvSpPr>
        <p:spPr>
          <a:xfrm>
            <a:off x="287338" y="928248"/>
            <a:ext cx="10076468" cy="4228577"/>
          </a:xfrm>
          <a:prstGeom prst="rect">
            <a:avLst/>
          </a:prstGeom>
        </p:spPr>
        <p:txBody>
          <a:bodyPr lIns="0" tIns="45718" rIns="91434" bIns="45718"/>
          <a:lstStyle>
            <a:lvl1pPr marL="0" indent="0" algn="just">
              <a:lnSpc>
                <a:spcPct val="100000"/>
              </a:lnSpc>
              <a:spcBef>
                <a:spcPts val="600"/>
              </a:spcBef>
              <a:spcAft>
                <a:spcPts val="1200"/>
              </a:spcAft>
              <a:buClr>
                <a:schemeClr val="accent1"/>
              </a:buClr>
              <a:buSzPct val="120000"/>
              <a:buFont typeface="+mj-lt"/>
              <a:buNone/>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0" algn="just">
              <a:lnSpc>
                <a:spcPct val="100000"/>
              </a:lnSpc>
              <a:spcBef>
                <a:spcPts val="0"/>
              </a:spcBef>
              <a:spcAft>
                <a:spcPts val="600"/>
              </a:spcAft>
              <a:buClr>
                <a:schemeClr val="tx2"/>
              </a:buClr>
              <a:buSzPct val="120000"/>
              <a:buFont typeface="Arial" panose="020B0604020202020204" pitchFamily="34" charset="0"/>
              <a:buNone/>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smtClean="0"/>
              <a:t>Click to edit Master text styles</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210294571"/>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p15:clr>
            <a:srgbClr val="FBAE40"/>
          </p15:clr>
        </p15:guide>
        <p15:guide id="2" pos="3357">
          <p15:clr>
            <a:srgbClr val="FBAE40"/>
          </p15:clr>
        </p15:guide>
        <p15:guide id="3" pos="6532">
          <p15:clr>
            <a:srgbClr val="FBAE40"/>
          </p15:clr>
        </p15:guide>
        <p15:guide id="4" pos="1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pic>
        <p:nvPicPr>
          <p:cNvPr id="16"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8" name="Content Placeholder 11"/>
          <p:cNvSpPr>
            <a:spLocks noGrp="1"/>
          </p:cNvSpPr>
          <p:nvPr>
            <p:ph sz="quarter" idx="14" hasCustomPrompt="1"/>
          </p:nvPr>
        </p:nvSpPr>
        <p:spPr>
          <a:xfrm>
            <a:off x="288444" y="857170"/>
            <a:ext cx="10080000" cy="4417903"/>
          </a:xfrm>
          <a:prstGeom prst="rect">
            <a:avLst/>
          </a:prstGeom>
        </p:spPr>
        <p:txBody>
          <a:bodyPr lIns="0" tIns="45718" rIns="0" bIns="45718"/>
          <a:lstStyle>
            <a:lvl1pPr marL="251982" indent="-251982" algn="l">
              <a:lnSpc>
                <a:spcPct val="100000"/>
              </a:lnSpc>
              <a:spcBef>
                <a:spcPts val="0"/>
              </a:spcBef>
              <a:spcAft>
                <a:spcPts val="600"/>
              </a:spcAft>
              <a:buClr>
                <a:schemeClr val="accent1"/>
              </a:buClr>
              <a:buSzPct val="125000"/>
              <a:buFont typeface="Wingdings" pitchFamily="2" charset="2"/>
              <a:buChar char="§"/>
              <a:defRPr sz="2000" baseline="0">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20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20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20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20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p:txBody>
      </p:sp>
      <p:sp>
        <p:nvSpPr>
          <p:cNvPr id="10"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1"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
        <p:nvSpPr>
          <p:cNvPr id="18"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2" name="Round Same Side Corner Rectangle 11"/>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512014"/>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1" name="Content Placeholder 11"/>
          <p:cNvSpPr>
            <a:spLocks noGrp="1"/>
          </p:cNvSpPr>
          <p:nvPr>
            <p:ph sz="quarter" idx="29" hasCustomPrompt="1"/>
          </p:nvPr>
        </p:nvSpPr>
        <p:spPr>
          <a:xfrm>
            <a:off x="287339" y="1224063"/>
            <a:ext cx="10080625" cy="4051010"/>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4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4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4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4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14"/>
          <p:cNvSpPr>
            <a:spLocks noGrp="1"/>
          </p:cNvSpPr>
          <p:nvPr>
            <p:ph type="body" sz="quarter" idx="27" hasCustomPrompt="1"/>
          </p:nvPr>
        </p:nvSpPr>
        <p:spPr>
          <a:xfrm>
            <a:off x="287339" y="828771"/>
            <a:ext cx="10080625" cy="343679"/>
          </a:xfrm>
          <a:prstGeom prst="rect">
            <a:avLst/>
          </a:prstGeom>
        </p:spPr>
        <p:txBody>
          <a:bodyPr lIns="0" tIns="45718" rIns="91434" bIns="45718"/>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SamsungOne 400" panose="020B0503030303020204" pitchFamily="34" charset="0"/>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cxnSp>
        <p:nvCxnSpPr>
          <p:cNvPr id="12" name="Straight Connector 11"/>
          <p:cNvCxnSpPr/>
          <p:nvPr userDrawn="1"/>
        </p:nvCxnSpPr>
        <p:spPr bwMode="auto">
          <a:xfrm>
            <a:off x="287339" y="1198880"/>
            <a:ext cx="1008062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5"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9"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3"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6" name="Round Same Side Corner Rectangle 15"/>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Tree>
    <p:extLst>
      <p:ext uri="{BB962C8B-B14F-4D97-AF65-F5344CB8AC3E}">
        <p14:creationId xmlns:p14="http://schemas.microsoft.com/office/powerpoint/2010/main" val="1001948016"/>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6667" t="52397"/>
          <a:stretch/>
        </p:blipFill>
        <p:spPr>
          <a:xfrm>
            <a:off x="6680762" y="3545237"/>
            <a:ext cx="3962400" cy="2449163"/>
          </a:xfrm>
          <a:prstGeom prst="rect">
            <a:avLst/>
          </a:prstGeom>
        </p:spPr>
      </p:pic>
      <p:pic>
        <p:nvPicPr>
          <p:cNvPr id="11"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t="50472" r="74083"/>
          <a:stretch/>
        </p:blipFill>
        <p:spPr>
          <a:xfrm>
            <a:off x="0" y="3446177"/>
            <a:ext cx="2369820" cy="2548223"/>
          </a:xfrm>
          <a:prstGeom prst="rect">
            <a:avLst/>
          </a:prstGeom>
        </p:spPr>
      </p:pic>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Arial" pitchFamily="34" charset="0"/>
                <a:ea typeface="HY견고딕" pitchFamily="18" charset="-127"/>
                <a:cs typeface="Arial" pitchFamily="34" charset="0"/>
              </a:rPr>
              <a:t>S</a:t>
            </a:r>
            <a:r>
              <a:rPr lang="en-US" altLang="ko-KR" sz="1400" b="0" dirty="0" smtClean="0">
                <a:solidFill>
                  <a:schemeClr val="tx2"/>
                </a:solidFill>
                <a:latin typeface="Arial" pitchFamily="34" charset="0"/>
                <a:ea typeface="HY견고딕" pitchFamily="18" charset="-127"/>
                <a:cs typeface="Arial" pitchFamily="34" charset="0"/>
              </a:rPr>
              <a:t>amsung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&amp;D Institute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ussia</a:t>
            </a:r>
            <a:endParaRPr lang="en-US" altLang="en-US" sz="1400" b="0" dirty="0">
              <a:solidFill>
                <a:schemeClr val="tx2"/>
              </a:solidFill>
              <a:latin typeface="Arial" pitchFamily="34" charset="0"/>
              <a:ea typeface="HY견고딕" pitchFamily="18" charset="-127"/>
              <a:cs typeface="Arial" pitchFamily="34" charset="0"/>
            </a:endParaRPr>
          </a:p>
        </p:txBody>
      </p:sp>
      <p:sp>
        <p:nvSpPr>
          <p:cNvPr id="16" name="TextBox 15"/>
          <p:cNvSpPr txBox="1"/>
          <p:nvPr userDrawn="1"/>
        </p:nvSpPr>
        <p:spPr>
          <a:xfrm>
            <a:off x="287339" y="649990"/>
            <a:ext cx="10080625" cy="3139321"/>
          </a:xfrm>
          <a:prstGeom prst="rect">
            <a:avLst/>
          </a:prstGeom>
          <a:noFill/>
        </p:spPr>
        <p:txBody>
          <a:bodyPr wrap="square" rtlCol="0">
            <a:spAutoFit/>
          </a:bodyPr>
          <a:lstStyle/>
          <a:p>
            <a:pPr marL="0" algn="l" defTabSz="1072789" rtl="0" eaLnBrk="1" fontAlgn="base" latinLnBrk="0" hangingPunct="1">
              <a:spcBef>
                <a:spcPct val="0"/>
              </a:spcBef>
              <a:spcAft>
                <a:spcPct val="0"/>
              </a:spcAft>
            </a:pPr>
            <a:r>
              <a:rPr lang="en-US"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THANK YOU!</a:t>
            </a:r>
          </a:p>
          <a:p>
            <a:pPr marL="0" algn="ctr" defTabSz="1072789" rtl="0" eaLnBrk="1" fontAlgn="base" latinLnBrk="0" hangingPunct="1">
              <a:spcBef>
                <a:spcPct val="0"/>
              </a:spcBef>
              <a:spcAft>
                <a:spcPct val="0"/>
              </a:spcAft>
            </a:pPr>
            <a:r>
              <a:rPr lang="ko-KR" altLang="en-US" sz="6600" b="1" kern="1200" dirty="0" smtClean="0">
                <a:ln w="12700">
                  <a:solidFill>
                    <a:schemeClr val="bg1"/>
                  </a:solidFill>
                  <a:prstDash val="solid"/>
                </a:ln>
                <a:solidFill>
                  <a:schemeClr val="tx1"/>
                </a:solidFill>
                <a:effectLst/>
                <a:latin typeface="SamsungOne 700" panose="020B0803030303020204" pitchFamily="34" charset="0"/>
                <a:ea typeface="HYGothic-Extra" pitchFamily="18" charset="-127"/>
                <a:cs typeface="Arial" pitchFamily="34" charset="0"/>
              </a:rPr>
              <a:t>감사합니다</a:t>
            </a:r>
            <a:r>
              <a:rPr lang="en-US" altLang="ko-KR"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a:t>
            </a:r>
          </a:p>
          <a:p>
            <a:pPr marL="0" algn="r" defTabSz="1072789" rtl="0" eaLnBrk="1" fontAlgn="base" latinLnBrk="0" hangingPunct="1">
              <a:spcBef>
                <a:spcPct val="0"/>
              </a:spcBef>
              <a:spcAft>
                <a:spcPct val="0"/>
              </a:spcAft>
            </a:pPr>
            <a:r>
              <a:rPr lang="ru-RU"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СПАСИБО!</a:t>
            </a:r>
          </a:p>
        </p:txBody>
      </p:sp>
      <p:pic>
        <p:nvPicPr>
          <p:cNvPr id="14" name="그림 2"/>
          <p:cNvPicPr>
            <a:picLocks noChangeAspect="1"/>
          </p:cNvPicPr>
          <p:nvPr userDrawn="1"/>
        </p:nvPicPr>
        <p:blipFill rotWithShape="1">
          <a:blip r:embed="rId3" cstate="print">
            <a:extLst>
              <a:ext uri="{28A0092B-C50C-407E-A947-70E740481C1C}">
                <a14:useLocalDpi xmlns:a14="http://schemas.microsoft.com/office/drawing/2010/main"/>
              </a:ext>
            </a:extLst>
          </a:blip>
          <a:srcRect l="45416" t="92978" r="45501" b="1987"/>
          <a:stretch/>
        </p:blipFill>
        <p:spPr>
          <a:xfrm>
            <a:off x="4619802" y="5301520"/>
            <a:ext cx="1417284" cy="442087"/>
          </a:xfrm>
          <a:prstGeom prst="rect">
            <a:avLst/>
          </a:prstGeom>
        </p:spPr>
      </p:pic>
    </p:spTree>
    <p:extLst>
      <p:ext uri="{BB962C8B-B14F-4D97-AF65-F5344CB8AC3E}">
        <p14:creationId xmlns:p14="http://schemas.microsoft.com/office/powerpoint/2010/main" val="1275494268"/>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9" r:id="rId2"/>
    <p:sldLayoutId id="2147483668" r:id="rId3"/>
    <p:sldLayoutId id="2147483670" r:id="rId4"/>
    <p:sldLayoutId id="2147483661" r:id="rId5"/>
    <p:sldLayoutId id="2147483663" r:id="rId6"/>
    <p:sldLayoutId id="2147483666" r:id="rId7"/>
  </p:sldLayoutIdLst>
  <p:transition/>
  <p:timing>
    <p:tnLst>
      <p:par>
        <p:cTn id="1" dur="indefinite" restart="never" nodeType="tmRoot"/>
      </p:par>
    </p:tnLst>
  </p:timing>
  <p:txStyles>
    <p:titleStyle>
      <a:lvl1pPr algn="ctr" defTabSz="457116"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11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230"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34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462"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836" indent="-342836" algn="l" defTabSz="457116"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812" indent="-285697" algn="l" defTabSz="457116"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2788" indent="-228557" algn="l" defTabSz="457116"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9904"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018"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135" indent="-228557" algn="l" defTabSz="457116" rtl="0" eaLnBrk="1" latinLnBrk="0" hangingPunct="1">
        <a:spcBef>
          <a:spcPct val="20000"/>
        </a:spcBef>
        <a:buFont typeface="Arial"/>
        <a:buChar char="•"/>
        <a:defRPr sz="2000" kern="1200">
          <a:solidFill>
            <a:schemeClr val="tx1"/>
          </a:solidFill>
          <a:latin typeface="+mn-lt"/>
          <a:ea typeface="+mn-ea"/>
          <a:cs typeface="+mn-cs"/>
        </a:defRPr>
      </a:lvl6pPr>
      <a:lvl7pPr marL="2971249" indent="-228557" algn="l" defTabSz="457116" rtl="0" eaLnBrk="1" latinLnBrk="0" hangingPunct="1">
        <a:spcBef>
          <a:spcPct val="20000"/>
        </a:spcBef>
        <a:buFont typeface="Arial"/>
        <a:buChar char="•"/>
        <a:defRPr sz="2000" kern="1200">
          <a:solidFill>
            <a:schemeClr val="tx1"/>
          </a:solidFill>
          <a:latin typeface="+mn-lt"/>
          <a:ea typeface="+mn-ea"/>
          <a:cs typeface="+mn-cs"/>
        </a:defRPr>
      </a:lvl7pPr>
      <a:lvl8pPr marL="3428364" indent="-228557" algn="l" defTabSz="457116" rtl="0" eaLnBrk="1" latinLnBrk="0" hangingPunct="1">
        <a:spcBef>
          <a:spcPct val="20000"/>
        </a:spcBef>
        <a:buFont typeface="Arial"/>
        <a:buChar char="•"/>
        <a:defRPr sz="2000" kern="1200">
          <a:solidFill>
            <a:schemeClr val="tx1"/>
          </a:solidFill>
          <a:latin typeface="+mn-lt"/>
          <a:ea typeface="+mn-ea"/>
          <a:cs typeface="+mn-cs"/>
        </a:defRPr>
      </a:lvl8pPr>
      <a:lvl9pPr marL="3885480" indent="-228557" algn="l" defTabSz="45711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16" rtl="0" eaLnBrk="1" latinLnBrk="0" hangingPunct="1">
        <a:defRPr sz="1800" kern="1200">
          <a:solidFill>
            <a:schemeClr val="tx1"/>
          </a:solidFill>
          <a:latin typeface="+mn-lt"/>
          <a:ea typeface="+mn-ea"/>
          <a:cs typeface="+mn-cs"/>
        </a:defRPr>
      </a:lvl1pPr>
      <a:lvl2pPr marL="457116" algn="l" defTabSz="457116" rtl="0" eaLnBrk="1" latinLnBrk="0" hangingPunct="1">
        <a:defRPr sz="1800" kern="1200">
          <a:solidFill>
            <a:schemeClr val="tx1"/>
          </a:solidFill>
          <a:latin typeface="+mn-lt"/>
          <a:ea typeface="+mn-ea"/>
          <a:cs typeface="+mn-cs"/>
        </a:defRPr>
      </a:lvl2pPr>
      <a:lvl3pPr marL="914230" algn="l" defTabSz="457116" rtl="0" eaLnBrk="1" latinLnBrk="0" hangingPunct="1">
        <a:defRPr sz="1800" kern="1200">
          <a:solidFill>
            <a:schemeClr val="tx1"/>
          </a:solidFill>
          <a:latin typeface="+mn-lt"/>
          <a:ea typeface="+mn-ea"/>
          <a:cs typeface="+mn-cs"/>
        </a:defRPr>
      </a:lvl3pPr>
      <a:lvl4pPr marL="1371346" algn="l" defTabSz="457116" rtl="0" eaLnBrk="1" latinLnBrk="0" hangingPunct="1">
        <a:defRPr sz="1800" kern="1200">
          <a:solidFill>
            <a:schemeClr val="tx1"/>
          </a:solidFill>
          <a:latin typeface="+mn-lt"/>
          <a:ea typeface="+mn-ea"/>
          <a:cs typeface="+mn-cs"/>
        </a:defRPr>
      </a:lvl4pPr>
      <a:lvl5pPr marL="1828462" algn="l" defTabSz="457116" rtl="0" eaLnBrk="1" latinLnBrk="0" hangingPunct="1">
        <a:defRPr sz="1800" kern="1200">
          <a:solidFill>
            <a:schemeClr val="tx1"/>
          </a:solidFill>
          <a:latin typeface="+mn-lt"/>
          <a:ea typeface="+mn-ea"/>
          <a:cs typeface="+mn-cs"/>
        </a:defRPr>
      </a:lvl5pPr>
      <a:lvl6pPr marL="2285576" algn="l" defTabSz="457116" rtl="0" eaLnBrk="1" latinLnBrk="0" hangingPunct="1">
        <a:defRPr sz="1800" kern="1200">
          <a:solidFill>
            <a:schemeClr val="tx1"/>
          </a:solidFill>
          <a:latin typeface="+mn-lt"/>
          <a:ea typeface="+mn-ea"/>
          <a:cs typeface="+mn-cs"/>
        </a:defRPr>
      </a:lvl6pPr>
      <a:lvl7pPr marL="2742692" algn="l" defTabSz="457116" rtl="0" eaLnBrk="1" latinLnBrk="0" hangingPunct="1">
        <a:defRPr sz="1800" kern="1200">
          <a:solidFill>
            <a:schemeClr val="tx1"/>
          </a:solidFill>
          <a:latin typeface="+mn-lt"/>
          <a:ea typeface="+mn-ea"/>
          <a:cs typeface="+mn-cs"/>
        </a:defRPr>
      </a:lvl7pPr>
      <a:lvl8pPr marL="3199808" algn="l" defTabSz="457116" rtl="0" eaLnBrk="1" latinLnBrk="0" hangingPunct="1">
        <a:defRPr sz="1800" kern="1200">
          <a:solidFill>
            <a:schemeClr val="tx1"/>
          </a:solidFill>
          <a:latin typeface="+mn-lt"/>
          <a:ea typeface="+mn-ea"/>
          <a:cs typeface="+mn-cs"/>
        </a:defRPr>
      </a:lvl8pPr>
      <a:lvl9pPr marL="3656922" algn="l" defTabSz="45711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56" userDrawn="1">
          <p15:clr>
            <a:srgbClr val="F26B43"/>
          </p15:clr>
        </p15:guide>
        <p15:guide id="2" pos="181" userDrawn="1">
          <p15:clr>
            <a:srgbClr val="F26B43"/>
          </p15:clr>
        </p15:guide>
        <p15:guide id="3" pos="65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omic Sans MS" pitchFamily="66" charset="0"/>
              </a:rPr>
              <a:t>System Software Crash Course </a:t>
            </a:r>
            <a:endParaRPr lang="ru-RU" dirty="0"/>
          </a:p>
        </p:txBody>
      </p:sp>
      <p:sp>
        <p:nvSpPr>
          <p:cNvPr id="3" name="Text Placeholder 2"/>
          <p:cNvSpPr>
            <a:spLocks noGrp="1"/>
          </p:cNvSpPr>
          <p:nvPr>
            <p:ph type="body" sz="quarter" idx="10"/>
          </p:nvPr>
        </p:nvSpPr>
        <p:spPr/>
        <p:txBody>
          <a:bodyPr/>
          <a:lstStyle/>
          <a:p>
            <a:r>
              <a:rPr lang="en-US" dirty="0">
                <a:solidFill>
                  <a:srgbClr val="7030A0"/>
                </a:solidFill>
                <a:latin typeface="Comic Sans MS" pitchFamily="66" charset="0"/>
              </a:rPr>
              <a:t>Sergey Ignatov</a:t>
            </a:r>
            <a:endParaRPr lang="ru-RU" dirty="0"/>
          </a:p>
          <a:p>
            <a:endParaRPr lang="ru-RU" dirty="0"/>
          </a:p>
        </p:txBody>
      </p:sp>
      <p:sp>
        <p:nvSpPr>
          <p:cNvPr id="4" name="Text Placeholder 3"/>
          <p:cNvSpPr>
            <a:spLocks noGrp="1"/>
          </p:cNvSpPr>
          <p:nvPr>
            <p:ph type="body" sz="quarter" idx="11"/>
          </p:nvPr>
        </p:nvSpPr>
        <p:spPr>
          <a:xfrm>
            <a:off x="143868" y="1999609"/>
            <a:ext cx="10082211" cy="914400"/>
          </a:xfrm>
        </p:spPr>
        <p:txBody>
          <a:bodyPr/>
          <a:lstStyle/>
          <a:p>
            <a:pPr marL="0" indent="0">
              <a:buNone/>
            </a:pPr>
            <a:r>
              <a:rPr lang="en-US" sz="5400" b="1" dirty="0" smtClean="0">
                <a:solidFill>
                  <a:srgbClr val="FF0000"/>
                </a:solidFill>
                <a:latin typeface="Comic Sans MS" pitchFamily="66" charset="0"/>
              </a:rPr>
              <a:t>Block D: </a:t>
            </a:r>
            <a:r>
              <a:rPr lang="en-US" sz="5400" b="1" dirty="0" smtClean="0">
                <a:solidFill>
                  <a:srgbClr val="FF0000"/>
                </a:solidFill>
                <a:latin typeface="Comic Sans MS" pitchFamily="66" charset="0"/>
              </a:rPr>
              <a:t>Garbage Collection</a:t>
            </a:r>
            <a:endParaRPr lang="ru-RU" sz="5400" dirty="0"/>
          </a:p>
        </p:txBody>
      </p:sp>
    </p:spTree>
    <p:extLst>
      <p:ext uri="{BB962C8B-B14F-4D97-AF65-F5344CB8AC3E}">
        <p14:creationId xmlns:p14="http://schemas.microsoft.com/office/powerpoint/2010/main" val="171288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GC Roots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71860" y="766464"/>
            <a:ext cx="10076468" cy="4677459"/>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System classes:</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classes loaded by bootstrap (</a:t>
            </a:r>
            <a:r>
              <a:rPr lang="en-US" sz="2000" dirty="0" err="1" smtClean="0">
                <a:solidFill>
                  <a:schemeClr val="accent1"/>
                </a:solidFill>
                <a:latin typeface="Comic Sans MS" panose="030F0702030302020204" pitchFamily="66" charset="0"/>
              </a:rPr>
              <a:t>initiall</a:t>
            </a:r>
            <a:r>
              <a:rPr lang="en-US" sz="2000" dirty="0" smtClean="0">
                <a:solidFill>
                  <a:schemeClr val="accent1"/>
                </a:solidFill>
                <a:latin typeface="Comic Sans MS" panose="030F0702030302020204" pitchFamily="66" charset="0"/>
              </a:rPr>
              <a:t> loading) / system class loader</a:t>
            </a:r>
            <a:r>
              <a:rPr lang="en-US" sz="20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JNI locals: </a:t>
            </a:r>
            <a:r>
              <a:rPr lang="en-US" sz="2000" dirty="0" smtClean="0">
                <a:solidFill>
                  <a:schemeClr val="accent1"/>
                </a:solidFill>
                <a:latin typeface="Comic Sans MS" panose="030F0702030302020204" pitchFamily="66" charset="0"/>
              </a:rPr>
              <a:t>local variables in native code, such as user defined JNI code or JVM internal code.</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JNI </a:t>
            </a:r>
            <a:r>
              <a:rPr lang="en-US" sz="2000" dirty="0" err="1" smtClean="0">
                <a:solidFill>
                  <a:srgbClr val="FF0000"/>
                </a:solidFill>
                <a:latin typeface="Comic Sans MS" panose="030F0702030302020204" pitchFamily="66" charset="0"/>
              </a:rPr>
              <a:t>globlals</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global variables in native code, such as user defined JNI code or JVM internal code.</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Thread blocks: </a:t>
            </a:r>
            <a:r>
              <a:rPr lang="en-US" sz="2000" dirty="0" smtClean="0">
                <a:solidFill>
                  <a:schemeClr val="accent1"/>
                </a:solidFill>
                <a:latin typeface="Comic Sans MS" panose="030F0702030302020204" pitchFamily="66" charset="0"/>
              </a:rPr>
              <a:t>objects referred to from a currently active thread block.</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Busy monitors: </a:t>
            </a:r>
            <a:r>
              <a:rPr lang="en-US" sz="2000" dirty="0" smtClean="0">
                <a:solidFill>
                  <a:schemeClr val="accent1"/>
                </a:solidFill>
                <a:latin typeface="Comic Sans MS" panose="030F0702030302020204" pitchFamily="66" charset="0"/>
              </a:rPr>
              <a:t>everything that have called </a:t>
            </a:r>
            <a:r>
              <a:rPr lang="en-US" sz="2000" dirty="0" smtClean="0">
                <a:solidFill>
                  <a:schemeClr val="tx1"/>
                </a:solidFill>
                <a:latin typeface="Consolas" panose="020B0609020204030204" pitchFamily="49" charset="0"/>
                <a:cs typeface="Consolas" panose="020B0609020204030204" pitchFamily="49" charset="0"/>
              </a:rPr>
              <a:t>wait() </a:t>
            </a:r>
            <a:r>
              <a:rPr lang="en-US" sz="2000" dirty="0" smtClean="0">
                <a:solidFill>
                  <a:schemeClr val="accent1"/>
                </a:solidFill>
                <a:latin typeface="Comic Sans MS" panose="030F0702030302020204" pitchFamily="66" charset="0"/>
              </a:rPr>
              <a:t>or </a:t>
            </a:r>
            <a:r>
              <a:rPr lang="en-US" sz="2000" dirty="0" smtClean="0">
                <a:solidFill>
                  <a:schemeClr val="tx1"/>
                </a:solidFill>
                <a:latin typeface="Consolas" panose="020B0609020204030204" pitchFamily="49" charset="0"/>
                <a:cs typeface="Consolas" panose="020B0609020204030204" pitchFamily="49" charset="0"/>
              </a:rPr>
              <a:t>notify() </a:t>
            </a:r>
            <a:r>
              <a:rPr lang="en-US" sz="2000" dirty="0" smtClean="0">
                <a:solidFill>
                  <a:schemeClr val="accent1"/>
                </a:solidFill>
                <a:latin typeface="Comic Sans MS" panose="030F0702030302020204" pitchFamily="66" charset="0"/>
              </a:rPr>
              <a:t>or that is are synchronized.</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Native stack: </a:t>
            </a:r>
            <a:r>
              <a:rPr lang="en-US" sz="2000" dirty="0" smtClean="0">
                <a:solidFill>
                  <a:schemeClr val="accent1"/>
                </a:solidFill>
                <a:latin typeface="Comic Sans MS" panose="030F0702030302020204" pitchFamily="66" charset="0"/>
              </a:rPr>
              <a:t>in or out parameters in native code, such as user defined JNI code or JVM internal code.</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60831980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GC Roots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71860" y="766464"/>
            <a:ext cx="10076468" cy="4677459"/>
          </a:xfrm>
        </p:spPr>
        <p:txBody>
          <a:bodyPr/>
          <a:lstStyle/>
          <a:p>
            <a:pPr marL="342900" indent="-342900">
              <a:buFont typeface="Wingdings" panose="05000000000000000000" pitchFamily="2" charset="2"/>
              <a:buChar char="§"/>
            </a:pPr>
            <a:r>
              <a:rPr lang="en-US" dirty="0" err="1" smtClean="0">
                <a:solidFill>
                  <a:srgbClr val="FF0000"/>
                </a:solidFill>
                <a:latin typeface="Comic Sans MS" panose="030F0702030302020204" pitchFamily="66" charset="0"/>
              </a:rPr>
              <a:t>Finalizable</a:t>
            </a:r>
            <a:r>
              <a:rPr lang="en-US" dirty="0" smtClean="0">
                <a:solidFill>
                  <a:srgbClr val="FF0000"/>
                </a:solidFill>
                <a:latin typeface="Comic Sans MS" panose="030F0702030302020204" pitchFamily="66" charset="0"/>
              </a:rPr>
              <a:t>:</a:t>
            </a:r>
            <a:r>
              <a:rPr lang="en-US" dirty="0" smtClean="0">
                <a:solidFill>
                  <a:srgbClr val="FF0000"/>
                </a:solidFill>
                <a:latin typeface="Comic Sans MS" panose="030F0702030302020204" pitchFamily="66" charset="0"/>
              </a:rPr>
              <a:t> </a:t>
            </a:r>
            <a:r>
              <a:rPr lang="en-US" dirty="0" smtClean="0">
                <a:solidFill>
                  <a:schemeClr val="accent1"/>
                </a:solidFill>
                <a:latin typeface="Comic Sans MS" panose="030F0702030302020204" pitchFamily="66" charset="0"/>
              </a:rPr>
              <a:t>an object which is in a queue awaiting its finalizer to be run.</a:t>
            </a:r>
          </a:p>
          <a:p>
            <a:pPr marL="342900" indent="-342900">
              <a:buFont typeface="Wingdings" panose="05000000000000000000" pitchFamily="2" charset="2"/>
              <a:buChar char="§"/>
            </a:pPr>
            <a:r>
              <a:rPr lang="en-US" dirty="0" err="1" smtClean="0">
                <a:solidFill>
                  <a:srgbClr val="FF0000"/>
                </a:solidFill>
                <a:latin typeface="Comic Sans MS" panose="030F0702030302020204" pitchFamily="66" charset="0"/>
              </a:rPr>
              <a:t>Unfinalizable</a:t>
            </a:r>
            <a:r>
              <a:rPr lang="en-US" dirty="0" smtClean="0">
                <a:solidFill>
                  <a:srgbClr val="FF0000"/>
                </a:solidFill>
                <a:latin typeface="Comic Sans MS" panose="030F0702030302020204" pitchFamily="66" charset="0"/>
              </a:rPr>
              <a:t>: </a:t>
            </a:r>
            <a:r>
              <a:rPr lang="en-US" dirty="0" smtClean="0">
                <a:solidFill>
                  <a:schemeClr val="accent1"/>
                </a:solidFill>
                <a:latin typeface="Comic Sans MS" panose="030F0702030302020204" pitchFamily="66" charset="0"/>
              </a:rPr>
              <a:t>an object which has a finalize method, but has not been finalized and is not yet on the finalizer queue.</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Unreachable: </a:t>
            </a:r>
            <a:r>
              <a:rPr lang="en-US" dirty="0" smtClean="0">
                <a:solidFill>
                  <a:schemeClr val="accent1"/>
                </a:solidFill>
                <a:latin typeface="Comic Sans MS" panose="030F0702030302020204" pitchFamily="66" charset="0"/>
              </a:rPr>
              <a:t>an object which is unreachable from any other root, but has been marked as a root by memory analysis program.</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Java stack frame: </a:t>
            </a:r>
            <a:r>
              <a:rPr lang="en-US" dirty="0" smtClean="0">
                <a:solidFill>
                  <a:schemeClr val="accent1"/>
                </a:solidFill>
                <a:latin typeface="Comic Sans MS" panose="030F0702030302020204" pitchFamily="66" charset="0"/>
              </a:rPr>
              <a:t>when Java stack frames is treated as objects.</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Unknown: </a:t>
            </a:r>
            <a:r>
              <a:rPr lang="en-US" dirty="0" smtClean="0">
                <a:solidFill>
                  <a:schemeClr val="accent1"/>
                </a:solidFill>
                <a:latin typeface="Comic Sans MS" panose="030F0702030302020204" pitchFamily="66" charset="0"/>
              </a:rPr>
              <a:t>an object of unknown root type marked by memory analysis program.</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80172" y="5674699"/>
            <a:ext cx="10080626"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1607533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Roots for Simple Program</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580420" y="1157090"/>
            <a:ext cx="10076468" cy="4677459"/>
          </a:xfrm>
        </p:spPr>
        <p:txBody>
          <a:bodyPr/>
          <a:lstStyle/>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 simple Java application has the following GC roots: </a:t>
            </a:r>
            <a:endParaRPr lang="en-US" sz="28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Local variables in the </a:t>
            </a:r>
            <a:r>
              <a:rPr lang="en-US" sz="2800" dirty="0" smtClean="0">
                <a:solidFill>
                  <a:schemeClr val="tx1"/>
                </a:solidFill>
                <a:latin typeface="Consolas" panose="020B0609020204030204" pitchFamily="49" charset="0"/>
                <a:cs typeface="Consolas" panose="020B0609020204030204" pitchFamily="49" charset="0"/>
              </a:rPr>
              <a:t>main</a:t>
            </a:r>
            <a:r>
              <a:rPr lang="en-US" sz="2800" dirty="0" smtClean="0">
                <a:solidFill>
                  <a:schemeClr val="accent1"/>
                </a:solidFill>
                <a:latin typeface="Comic Sans MS" panose="030F0702030302020204" pitchFamily="66" charset="0"/>
              </a:rPr>
              <a:t> method.</a:t>
            </a:r>
            <a:endParaRPr lang="en-US" sz="28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The </a:t>
            </a:r>
            <a:r>
              <a:rPr lang="en-US" sz="2800" dirty="0" smtClean="0">
                <a:solidFill>
                  <a:schemeClr val="tx1"/>
                </a:solidFill>
                <a:latin typeface="Consolas" panose="020B0609020204030204" pitchFamily="49" charset="0"/>
                <a:cs typeface="Consolas" panose="020B0609020204030204" pitchFamily="49" charset="0"/>
              </a:rPr>
              <a:t>main</a:t>
            </a:r>
            <a:r>
              <a:rPr lang="en-US" sz="2800" dirty="0" smtClean="0">
                <a:solidFill>
                  <a:schemeClr val="accent1"/>
                </a:solidFill>
                <a:latin typeface="Comic Sans MS" panose="030F0702030302020204" pitchFamily="66" charset="0"/>
              </a:rPr>
              <a:t> thread.</a:t>
            </a:r>
            <a:endParaRPr lang="en-US" sz="28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Static variables of the </a:t>
            </a:r>
            <a:r>
              <a:rPr lang="en-US" sz="2800" dirty="0" smtClean="0">
                <a:solidFill>
                  <a:schemeClr val="tx1"/>
                </a:solidFill>
                <a:latin typeface="Consolas" panose="020B0609020204030204" pitchFamily="49" charset="0"/>
                <a:cs typeface="Consolas" panose="020B0609020204030204" pitchFamily="49" charset="0"/>
              </a:rPr>
              <a:t>main</a:t>
            </a:r>
            <a:r>
              <a:rPr lang="en-US" sz="2800" dirty="0" smtClean="0">
                <a:solidFill>
                  <a:schemeClr val="accent1"/>
                </a:solidFill>
                <a:latin typeface="Comic Sans MS" panose="030F0702030302020204" pitchFamily="66" charset="0"/>
              </a:rPr>
              <a:t> class.</a:t>
            </a:r>
            <a:endParaRPr lang="en-US" sz="2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80172" y="5674699"/>
            <a:ext cx="10080626"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79609977"/>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a:t>
            </a:r>
            <a:r>
              <a:rPr lang="en-US" dirty="0" err="1" smtClean="0">
                <a:solidFill>
                  <a:srgbClr val="FFC000"/>
                </a:solidFill>
                <a:latin typeface="Comic Sans MS" panose="030F0702030302020204" pitchFamily="66" charset="0"/>
              </a:rPr>
              <a:t>OopMap</a:t>
            </a:r>
            <a:r>
              <a:rPr lang="en-US" dirty="0" smtClean="0">
                <a:solidFill>
                  <a:srgbClr val="FFC000"/>
                </a:solidFill>
                <a:latin typeface="Comic Sans MS" panose="030F0702030302020204" pitchFamily="66" charset="0"/>
              </a:rPr>
              <a:t> Structure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err="1" smtClean="0">
                <a:solidFill>
                  <a:srgbClr val="FF0000"/>
                </a:solidFill>
                <a:latin typeface="Comic Sans MS" panose="030F0702030302020204" pitchFamily="66" charset="0"/>
              </a:rPr>
              <a:t>OopMap</a:t>
            </a:r>
            <a:r>
              <a:rPr lang="en-US" sz="2000" dirty="0" smtClean="0">
                <a:solidFill>
                  <a:schemeClr val="accent1"/>
                </a:solidFill>
                <a:latin typeface="Comic Sans MS" panose="030F0702030302020204" pitchFamily="66" charset="0"/>
              </a:rPr>
              <a:t> is a </a:t>
            </a:r>
            <a:r>
              <a:rPr lang="en-US" sz="2000" dirty="0" smtClean="0">
                <a:solidFill>
                  <a:schemeClr val="accent1"/>
                </a:solidFill>
                <a:latin typeface="Comic Sans MS" panose="030F0702030302020204" pitchFamily="66" charset="0"/>
              </a:rPr>
              <a:t>structure that records where object references (OOPs) are located on the Java stack. Its primary purpose is to find GC roots on Java stacks and to update the references whenever objects are moved within in the heap.</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There are three kinds of </a:t>
            </a:r>
            <a:r>
              <a:rPr lang="en-US" sz="2000" dirty="0" err="1" smtClean="0">
                <a:solidFill>
                  <a:srgbClr val="FF0000"/>
                </a:solidFill>
                <a:latin typeface="Comic Sans MS" panose="030F0702030302020204" pitchFamily="66" charset="0"/>
              </a:rPr>
              <a:t>OopMaps</a:t>
            </a:r>
            <a:r>
              <a:rPr lang="en-US" sz="2000" dirty="0" smtClean="0">
                <a:solidFill>
                  <a:schemeClr val="accent1"/>
                </a:solidFill>
                <a:latin typeface="Comic Sans MS" panose="030F0702030302020204" pitchFamily="66" charset="0"/>
              </a:rPr>
              <a:t>:</a:t>
            </a:r>
            <a:endParaRPr lang="en-US" sz="20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err="1" smtClean="0">
                <a:solidFill>
                  <a:srgbClr val="FF0000"/>
                </a:solidFill>
                <a:latin typeface="Comic Sans MS" panose="030F0702030302020204" pitchFamily="66" charset="0"/>
              </a:rPr>
              <a:t>OopMaps</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for </a:t>
            </a:r>
            <a:r>
              <a:rPr lang="en-US" sz="2000" dirty="0" smtClean="0">
                <a:solidFill>
                  <a:srgbClr val="FF0000"/>
                </a:solidFill>
                <a:latin typeface="Comic Sans MS" panose="030F0702030302020204" pitchFamily="66" charset="0"/>
              </a:rPr>
              <a:t>interpreted methods</a:t>
            </a:r>
            <a:r>
              <a:rPr lang="en-US" sz="2000" dirty="0" smtClean="0">
                <a:solidFill>
                  <a:schemeClr val="accent1"/>
                </a:solidFill>
                <a:latin typeface="Comic Sans MS" panose="030F0702030302020204" pitchFamily="66" charset="0"/>
              </a:rPr>
              <a:t>. They are computed lazily, i.e. when GC happens, by analyzing bytecode flow.</a:t>
            </a:r>
          </a:p>
          <a:p>
            <a:pPr marL="1062894" lvl="1" indent="-342900">
              <a:buFont typeface="Arial" panose="020B0604020202020204" pitchFamily="34" charset="0"/>
              <a:buChar char="•"/>
            </a:pPr>
            <a:r>
              <a:rPr lang="en-US" sz="2000" dirty="0" err="1" smtClean="0">
                <a:solidFill>
                  <a:srgbClr val="FF0000"/>
                </a:solidFill>
                <a:latin typeface="Comic Sans MS" panose="030F0702030302020204" pitchFamily="66" charset="0"/>
              </a:rPr>
              <a:t>OopMaps</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for </a:t>
            </a:r>
            <a:r>
              <a:rPr lang="en-US" sz="2000" dirty="0" smtClean="0">
                <a:solidFill>
                  <a:srgbClr val="FF0000"/>
                </a:solidFill>
                <a:latin typeface="Comic Sans MS" panose="030F0702030302020204" pitchFamily="66" charset="0"/>
              </a:rPr>
              <a:t>JIT-compiled methods</a:t>
            </a:r>
            <a:r>
              <a:rPr lang="en-US" sz="2000" dirty="0" smtClean="0">
                <a:solidFill>
                  <a:schemeClr val="accent1"/>
                </a:solidFill>
                <a:latin typeface="Comic Sans MS" panose="030F0702030302020204" pitchFamily="66" charset="0"/>
              </a:rPr>
              <a:t>. They are generated during JIT-compilation and kept along with the compiled code so that VM can quickly find by instruction address the stack locations and the registers where the object references are held.</a:t>
            </a:r>
          </a:p>
          <a:p>
            <a:pPr marL="1062894" lvl="1" indent="-342900">
              <a:buFont typeface="Arial" panose="020B0604020202020204" pitchFamily="34" charset="0"/>
              <a:buChar char="•"/>
            </a:pPr>
            <a:r>
              <a:rPr lang="en-US" sz="2000" dirty="0" err="1" smtClean="0">
                <a:solidFill>
                  <a:srgbClr val="FF0000"/>
                </a:solidFill>
                <a:latin typeface="Comic Sans MS" panose="030F0702030302020204" pitchFamily="66" charset="0"/>
              </a:rPr>
              <a:t>OopMaps</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for generated </a:t>
            </a:r>
            <a:r>
              <a:rPr lang="en-US" sz="2000" dirty="0" smtClean="0">
                <a:solidFill>
                  <a:srgbClr val="FF0000"/>
                </a:solidFill>
                <a:latin typeface="Comic Sans MS" panose="030F0702030302020204" pitchFamily="66" charset="0"/>
              </a:rPr>
              <a:t>shared runtime stubs</a:t>
            </a:r>
            <a:r>
              <a:rPr lang="en-US" sz="2000" dirty="0" smtClean="0">
                <a:solidFill>
                  <a:schemeClr val="accent1"/>
                </a:solidFill>
                <a:latin typeface="Comic Sans MS" panose="030F0702030302020204" pitchFamily="66" charset="0"/>
              </a:rPr>
              <a:t>. These maps are constructed manually by the developers – authors of these runtime stubs.</a:t>
            </a:r>
            <a:endParaRPr lang="en-US" sz="2000" dirty="0" smtClean="0">
              <a:solidFill>
                <a:schemeClr val="accent1"/>
              </a:solidFill>
              <a:latin typeface="Comic Sans MS" panose="030F0702030302020204" pitchFamily="66" charset="0"/>
            </a:endParaRPr>
          </a:p>
          <a:p>
            <a:pPr lvl="1"/>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6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775114338"/>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GC </a:t>
            </a:r>
            <a:r>
              <a:rPr lang="en-US" dirty="0" err="1" smtClean="0">
                <a:solidFill>
                  <a:srgbClr val="FFC000"/>
                </a:solidFill>
                <a:latin typeface="Comic Sans MS" panose="030F0702030302020204" pitchFamily="66" charset="0"/>
              </a:rPr>
              <a:t>Safepoints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a:solidFill>
                  <a:schemeClr val="accent1"/>
                </a:solidFill>
                <a:latin typeface="Comic Sans MS" panose="030F0702030302020204" pitchFamily="66" charset="0"/>
              </a:rPr>
              <a:t>A</a:t>
            </a:r>
            <a:r>
              <a:rPr lang="en-US" sz="2000" dirty="0" smtClean="0">
                <a:solidFill>
                  <a:schemeClr val="accent1"/>
                </a:solidFill>
                <a:latin typeface="Comic Sans MS" panose="030F0702030302020204" pitchFamily="66" charset="0"/>
              </a:rPr>
              <a:t> </a:t>
            </a:r>
            <a:r>
              <a:rPr lang="en-US" sz="2000" dirty="0" smtClean="0">
                <a:solidFill>
                  <a:srgbClr val="FF0000"/>
                </a:solidFill>
                <a:latin typeface="Comic Sans MS" panose="030F0702030302020204" pitchFamily="66" charset="0"/>
              </a:rPr>
              <a:t>GC </a:t>
            </a:r>
            <a:r>
              <a:rPr lang="en-US" sz="2000" dirty="0" err="1" smtClean="0">
                <a:solidFill>
                  <a:srgbClr val="FF0000"/>
                </a:solidFill>
                <a:latin typeface="Comic Sans MS" panose="030F0702030302020204" pitchFamily="66" charset="0"/>
              </a:rPr>
              <a:t>Safepoint</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is a point or range in a thread’s execution where the collector can identify all the references in that thread’s execution stack:</a:t>
            </a:r>
            <a:endParaRPr lang="en-US" sz="20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rgbClr val="FF0000"/>
                </a:solidFill>
                <a:latin typeface="Comic Sans MS" panose="030F0702030302020204" pitchFamily="66" charset="0"/>
              </a:rPr>
              <a:t>GC </a:t>
            </a:r>
            <a:r>
              <a:rPr lang="en-US" sz="2000" dirty="0" err="1" smtClean="0">
                <a:solidFill>
                  <a:srgbClr val="FF0000"/>
                </a:solidFill>
                <a:latin typeface="Comic Sans MS" panose="030F0702030302020204" pitchFamily="66" charset="0"/>
              </a:rPr>
              <a:t>Safepoint</a:t>
            </a:r>
            <a:r>
              <a:rPr lang="en-US" sz="2000" dirty="0" err="1" smtClean="0">
                <a:solidFill>
                  <a:srgbClr val="FF0000"/>
                </a:solidFill>
                <a:latin typeface="Comic Sans MS" panose="030F0702030302020204" pitchFamily="66" charset="0"/>
              </a:rPr>
              <a:t>s</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and</a:t>
            </a:r>
            <a:r>
              <a:rPr lang="en-US" sz="2000" dirty="0" smtClean="0">
                <a:solidFill>
                  <a:schemeClr val="accent1"/>
                </a:solidFill>
                <a:latin typeface="Comic Sans MS" panose="030F0702030302020204" pitchFamily="66" charset="0"/>
              </a:rPr>
              <a:t> </a:t>
            </a:r>
            <a:r>
              <a:rPr lang="en-US" sz="2000" dirty="0" err="1" smtClean="0">
                <a:solidFill>
                  <a:srgbClr val="FF0000"/>
                </a:solidFill>
                <a:latin typeface="Comic Sans MS" panose="030F0702030302020204" pitchFamily="66" charset="0"/>
              </a:rPr>
              <a:t>Safepoints</a:t>
            </a:r>
            <a:r>
              <a:rPr lang="en-US" sz="2000" dirty="0" smtClean="0">
                <a:solidFill>
                  <a:schemeClr val="accent1"/>
                </a:solidFill>
                <a:latin typeface="Comic Sans MS" panose="030F0702030302020204" pitchFamily="66" charset="0"/>
              </a:rPr>
              <a:t> are often used interchangeable</a:t>
            </a:r>
            <a:r>
              <a:rPr lang="en-US" sz="20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But there are other types of </a:t>
            </a:r>
            <a:r>
              <a:rPr lang="en-US" sz="2000" dirty="0" err="1" smtClean="0">
                <a:solidFill>
                  <a:schemeClr val="accent1"/>
                </a:solidFill>
                <a:latin typeface="Comic Sans MS" panose="030F0702030302020204" pitchFamily="66" charset="0"/>
              </a:rPr>
              <a:t>safepoints</a:t>
            </a:r>
            <a:r>
              <a:rPr lang="en-US" sz="2000" dirty="0" smtClean="0">
                <a:solidFill>
                  <a:schemeClr val="accent1"/>
                </a:solidFill>
                <a:latin typeface="Comic Sans MS" panose="030F0702030302020204" pitchFamily="66" charset="0"/>
              </a:rPr>
              <a:t>, including ones that require more information than a GC </a:t>
            </a:r>
            <a:r>
              <a:rPr lang="en-US" sz="2000" dirty="0" err="1" smtClean="0">
                <a:solidFill>
                  <a:schemeClr val="accent1"/>
                </a:solidFill>
                <a:latin typeface="Comic Sans MS" panose="030F0702030302020204" pitchFamily="66" charset="0"/>
              </a:rPr>
              <a:t>safepoint</a:t>
            </a:r>
            <a:r>
              <a:rPr lang="en-US" sz="2000" dirty="0" smtClean="0">
                <a:solidFill>
                  <a:schemeClr val="accent1"/>
                </a:solidFill>
                <a:latin typeface="Comic Sans MS" panose="030F0702030302020204" pitchFamily="66" charset="0"/>
              </a:rPr>
              <a:t> does (e.g. </a:t>
            </a:r>
            <a:r>
              <a:rPr lang="en-US" sz="2000" dirty="0" err="1" smtClean="0">
                <a:solidFill>
                  <a:schemeClr val="accent1"/>
                </a:solidFill>
                <a:latin typeface="Comic Sans MS" panose="030F0702030302020204" pitchFamily="66" charset="0"/>
              </a:rPr>
              <a:t>deoptimization</a:t>
            </a:r>
            <a:r>
              <a:rPr lang="en-US" sz="20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“Bringing a thread to a </a:t>
            </a:r>
            <a:r>
              <a:rPr lang="en-US" sz="2000" dirty="0" err="1" smtClean="0">
                <a:solidFill>
                  <a:schemeClr val="accent1"/>
                </a:solidFill>
                <a:latin typeface="Comic Sans MS" panose="030F0702030302020204" pitchFamily="66" charset="0"/>
              </a:rPr>
              <a:t>safepoint</a:t>
            </a:r>
            <a:r>
              <a:rPr lang="en-US" sz="2000" dirty="0" smtClean="0">
                <a:solidFill>
                  <a:schemeClr val="accent1"/>
                </a:solidFill>
                <a:latin typeface="Comic Sans MS" panose="030F0702030302020204" pitchFamily="66" charset="0"/>
              </a:rPr>
              <a:t>” is an act of getting a thread to reach a </a:t>
            </a:r>
            <a:r>
              <a:rPr lang="en-US" sz="2000" dirty="0" err="1" smtClean="0">
                <a:solidFill>
                  <a:schemeClr val="accent1"/>
                </a:solidFill>
                <a:latin typeface="Comic Sans MS" panose="030F0702030302020204" pitchFamily="66" charset="0"/>
              </a:rPr>
              <a:t>safepoint</a:t>
            </a:r>
            <a:r>
              <a:rPr lang="en-US" sz="2000" dirty="0" smtClean="0">
                <a:solidFill>
                  <a:schemeClr val="accent1"/>
                </a:solidFill>
                <a:latin typeface="Comic Sans MS" panose="030F0702030302020204" pitchFamily="66" charset="0"/>
              </a:rPr>
              <a:t> and not execute past it:</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Close to, but not exactly the same as “stop at a </a:t>
            </a:r>
            <a:r>
              <a:rPr lang="en-US" sz="2000" dirty="0" err="1" smtClean="0">
                <a:solidFill>
                  <a:schemeClr val="accent1"/>
                </a:solidFill>
                <a:latin typeface="Comic Sans MS" panose="030F0702030302020204" pitchFamily="66" charset="0"/>
              </a:rPr>
              <a:t>safepoint</a:t>
            </a:r>
            <a:r>
              <a:rPr lang="en-US" sz="2000" dirty="0" smtClean="0">
                <a:solidFill>
                  <a:schemeClr val="accent1"/>
                </a:solidFill>
                <a:latin typeface="Comic Sans MS" panose="030F0702030302020204" pitchFamily="66" charset="0"/>
              </a:rPr>
              <a:t>”, for example JNI: you can keep running in, but not past the </a:t>
            </a:r>
            <a:r>
              <a:rPr lang="en-US" sz="2000" dirty="0" err="1" smtClean="0">
                <a:solidFill>
                  <a:schemeClr val="accent1"/>
                </a:solidFill>
                <a:latin typeface="Comic Sans MS" panose="030F0702030302020204" pitchFamily="66" charset="0"/>
              </a:rPr>
              <a:t>safepoint</a:t>
            </a:r>
            <a:r>
              <a:rPr lang="en-US" sz="2000" dirty="0" smtClean="0">
                <a:solidFill>
                  <a:schemeClr val="accent1"/>
                </a:solidFill>
                <a:latin typeface="Comic Sans MS" panose="030F0702030302020204" pitchFamily="66" charset="0"/>
              </a:rPr>
              <a:t>.</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err="1" smtClean="0">
                <a:solidFill>
                  <a:schemeClr val="accent1"/>
                </a:solidFill>
                <a:latin typeface="Comic Sans MS" panose="030F0702030302020204" pitchFamily="66" charset="0"/>
              </a:rPr>
              <a:t>Safepoint</a:t>
            </a:r>
            <a:r>
              <a:rPr lang="en-US" sz="2000" dirty="0" smtClean="0">
                <a:solidFill>
                  <a:schemeClr val="accent1"/>
                </a:solidFill>
                <a:latin typeface="Comic Sans MS" panose="030F0702030302020204" pitchFamily="66" charset="0"/>
              </a:rPr>
              <a:t> opportunities are (or should be) frequent.</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In </a:t>
            </a:r>
            <a:r>
              <a:rPr lang="en-US" sz="2000" dirty="0" smtClean="0">
                <a:solidFill>
                  <a:srgbClr val="FF0000"/>
                </a:solidFill>
                <a:latin typeface="Comic Sans MS" panose="030F0702030302020204" pitchFamily="66" charset="0"/>
              </a:rPr>
              <a:t>Global </a:t>
            </a:r>
            <a:r>
              <a:rPr lang="en-US" sz="2000" dirty="0" err="1">
                <a:solidFill>
                  <a:srgbClr val="FF0000"/>
                </a:solidFill>
                <a:latin typeface="Comic Sans MS" panose="030F0702030302020204" pitchFamily="66" charset="0"/>
              </a:rPr>
              <a:t>Safepoint</a:t>
            </a:r>
            <a:r>
              <a:rPr lang="en-US" sz="2000" dirty="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all threads are at a </a:t>
            </a:r>
            <a:r>
              <a:rPr lang="en-US" sz="2000" dirty="0" err="1" smtClean="0">
                <a:solidFill>
                  <a:schemeClr val="accent1"/>
                </a:solidFill>
                <a:latin typeface="Comic Sans MS" panose="030F0702030302020204" pitchFamily="66" charset="0"/>
              </a:rPr>
              <a:t>Safepoint</a:t>
            </a:r>
            <a:r>
              <a:rPr lang="en-US" sz="2000" dirty="0" smtClean="0">
                <a:solidFill>
                  <a:schemeClr val="accent1"/>
                </a:solidFill>
                <a:latin typeface="Comic Sans MS" panose="030F0702030302020204" pitchFamily="66" charset="0"/>
              </a:rPr>
              <a:t>.</a:t>
            </a:r>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6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632758760"/>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Generational:</a:t>
            </a:r>
            <a:r>
              <a:rPr lang="en-US" sz="2000" dirty="0" smtClean="0">
                <a:solidFill>
                  <a:schemeClr val="accent1"/>
                </a:solidFill>
                <a:latin typeface="Comic Sans MS" panose="030F0702030302020204" pitchFamily="66" charset="0"/>
              </a:rPr>
              <a:t> collects young objects and long live </a:t>
            </a:r>
            <a:r>
              <a:rPr lang="en-US" sz="2000" dirty="0" err="1" smtClean="0">
                <a:solidFill>
                  <a:schemeClr val="accent1"/>
                </a:solidFill>
                <a:latin typeface="Comic Sans MS" panose="030F0702030302020204" pitchFamily="66" charset="0"/>
              </a:rPr>
              <a:t>objecst</a:t>
            </a:r>
            <a:r>
              <a:rPr lang="en-US" sz="2000" dirty="0" smtClean="0">
                <a:solidFill>
                  <a:schemeClr val="accent1"/>
                </a:solidFill>
                <a:latin typeface="Comic Sans MS" panose="030F0702030302020204" pitchFamily="66" charset="0"/>
              </a:rPr>
              <a:t> separately.</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Promotion:</a:t>
            </a:r>
            <a:r>
              <a:rPr lang="en-US" sz="2000" dirty="0" smtClean="0">
                <a:solidFill>
                  <a:schemeClr val="accent1"/>
                </a:solidFill>
                <a:latin typeface="Comic Sans MS" panose="030F0702030302020204" pitchFamily="66" charset="0"/>
              </a:rPr>
              <a:t> allocation into old generation.</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Marking:</a:t>
            </a:r>
            <a:r>
              <a:rPr lang="en-US" sz="2000" dirty="0" smtClean="0">
                <a:solidFill>
                  <a:schemeClr val="accent1"/>
                </a:solidFill>
                <a:latin typeface="Comic Sans MS" panose="030F0702030302020204" pitchFamily="66" charset="0"/>
              </a:rPr>
              <a:t> finding all live objects.</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Sweeping:</a:t>
            </a:r>
            <a:r>
              <a:rPr lang="en-US" sz="2000" dirty="0" smtClean="0">
                <a:solidFill>
                  <a:schemeClr val="accent1"/>
                </a:solidFill>
                <a:latin typeface="Comic Sans MS" panose="030F0702030302020204" pitchFamily="66" charset="0"/>
              </a:rPr>
              <a:t> locating the dead objects.</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Compaction:</a:t>
            </a:r>
            <a:endParaRPr lang="en-US" sz="20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Defragments heap.</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Moves objects in memory.</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Remaps all affected references.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Frees contiguous memory regions.</a:t>
            </a:r>
          </a:p>
          <a:p>
            <a:pPr marL="1062894" lvl="1" indent="-342900">
              <a:buFont typeface="Arial" panose="020B0604020202020204" pitchFamily="34" charset="0"/>
              <a:buChar char="•"/>
            </a:pPr>
            <a:endParaRPr lang="en-US" sz="2400"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70617911"/>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err="1" smtClean="0">
                <a:solidFill>
                  <a:srgbClr val="FF0000"/>
                </a:solidFill>
                <a:latin typeface="Comic Sans MS" panose="030F0702030302020204" pitchFamily="66" charset="0"/>
              </a:rPr>
              <a:t>Mutator</a:t>
            </a:r>
            <a:r>
              <a:rPr lang="en-US" dirty="0" smtClean="0">
                <a:solidFill>
                  <a:srgbClr val="FF0000"/>
                </a:solidFill>
                <a:latin typeface="Comic Sans MS" panose="030F0702030302020204" pitchFamily="66" charset="0"/>
              </a:rPr>
              <a:t>:</a:t>
            </a:r>
            <a:r>
              <a:rPr lang="en-US" dirty="0" smtClean="0">
                <a:solidFill>
                  <a:schemeClr val="accent1"/>
                </a:solidFill>
                <a:latin typeface="Comic Sans MS" panose="030F0702030302020204" pitchFamily="66" charset="0"/>
              </a:rPr>
              <a:t> user’s program...</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Parallel:</a:t>
            </a:r>
            <a:r>
              <a:rPr lang="en-US" dirty="0" smtClean="0">
                <a:solidFill>
                  <a:schemeClr val="accent1"/>
                </a:solidFill>
                <a:latin typeface="Comic Sans MS" panose="030F0702030302020204" pitchFamily="66" charset="0"/>
              </a:rPr>
              <a:t> can use multiple CPUs.</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Concurrent:</a:t>
            </a:r>
            <a:r>
              <a:rPr lang="en-US" dirty="0" smtClean="0">
                <a:solidFill>
                  <a:schemeClr val="accent1"/>
                </a:solidFill>
                <a:latin typeface="Comic Sans MS" panose="030F0702030302020204" pitchFamily="66" charset="0"/>
              </a:rPr>
              <a:t> runs concurrently with program.</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Pause:</a:t>
            </a:r>
            <a:r>
              <a:rPr lang="en-US" dirty="0" smtClean="0">
                <a:solidFill>
                  <a:schemeClr val="accent1"/>
                </a:solidFill>
                <a:latin typeface="Comic Sans MS" panose="030F0702030302020204" pitchFamily="66" charset="0"/>
              </a:rPr>
              <a:t> a time duration in which the </a:t>
            </a:r>
            <a:r>
              <a:rPr lang="en-US" dirty="0" err="1" smtClean="0">
                <a:solidFill>
                  <a:schemeClr val="accent1"/>
                </a:solidFill>
                <a:latin typeface="Comic Sans MS" panose="030F0702030302020204" pitchFamily="66" charset="0"/>
              </a:rPr>
              <a:t>mutator</a:t>
            </a:r>
            <a:r>
              <a:rPr lang="en-US" dirty="0" smtClean="0">
                <a:solidFill>
                  <a:schemeClr val="accent1"/>
                </a:solidFill>
                <a:latin typeface="Comic Sans MS" panose="030F0702030302020204" pitchFamily="66" charset="0"/>
              </a:rPr>
              <a:t> is not running any code.</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Stop-The-World (STW):</a:t>
            </a:r>
            <a:r>
              <a:rPr lang="en-US" dirty="0" smtClean="0">
                <a:solidFill>
                  <a:schemeClr val="accent1"/>
                </a:solidFill>
                <a:latin typeface="Comic Sans MS" panose="030F0702030302020204" pitchFamily="66" charset="0"/>
              </a:rPr>
              <a:t> something that is done in a pause.</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Monolithic:</a:t>
            </a:r>
            <a:r>
              <a:rPr lang="en-US" dirty="0" smtClean="0">
                <a:solidFill>
                  <a:schemeClr val="accent1"/>
                </a:solidFill>
                <a:latin typeface="Comic Sans MS" panose="030F0702030302020204" pitchFamily="66" charset="0"/>
              </a:rPr>
              <a:t> something that must be done in it’s entirely in a single pause.</a:t>
            </a:r>
            <a:endParaRPr lang="en-US"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386233436"/>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Collector Types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Parallel Collector: </a:t>
            </a:r>
            <a:r>
              <a:rPr lang="en-US" dirty="0" smtClean="0">
                <a:solidFill>
                  <a:schemeClr val="accent1"/>
                </a:solidFill>
                <a:latin typeface="Comic Sans MS" panose="030F0702030302020204" pitchFamily="66" charset="0"/>
              </a:rPr>
              <a:t>uses multiple CPUs to perform Garbage Collection.</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Concurrent </a:t>
            </a:r>
            <a:r>
              <a:rPr lang="en-US" dirty="0">
                <a:solidFill>
                  <a:srgbClr val="FF0000"/>
                </a:solidFill>
                <a:latin typeface="Comic Sans MS" panose="030F0702030302020204" pitchFamily="66" charset="0"/>
              </a:rPr>
              <a:t>Collector: </a:t>
            </a:r>
            <a:r>
              <a:rPr lang="en-US" dirty="0" smtClean="0">
                <a:solidFill>
                  <a:schemeClr val="accent1"/>
                </a:solidFill>
                <a:latin typeface="Comic Sans MS" panose="030F0702030302020204" pitchFamily="66" charset="0"/>
              </a:rPr>
              <a:t>performs Garbage Collection work concurrently with the application’s own execution.</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Stop-The-World </a:t>
            </a:r>
            <a:r>
              <a:rPr lang="en-US" dirty="0">
                <a:solidFill>
                  <a:srgbClr val="FF0000"/>
                </a:solidFill>
                <a:latin typeface="Comic Sans MS" panose="030F0702030302020204" pitchFamily="66" charset="0"/>
              </a:rPr>
              <a:t>Collector: </a:t>
            </a:r>
            <a:r>
              <a:rPr lang="en-US" dirty="0" smtClean="0">
                <a:solidFill>
                  <a:schemeClr val="accent1"/>
                </a:solidFill>
                <a:latin typeface="Comic Sans MS" panose="030F0702030302020204" pitchFamily="66" charset="0"/>
              </a:rPr>
              <a:t>performs </a:t>
            </a:r>
            <a:r>
              <a:rPr lang="en-US" dirty="0">
                <a:solidFill>
                  <a:schemeClr val="accent1"/>
                </a:solidFill>
                <a:latin typeface="Comic Sans MS" panose="030F0702030302020204" pitchFamily="66" charset="0"/>
              </a:rPr>
              <a:t>Garbage Collection </a:t>
            </a:r>
            <a:r>
              <a:rPr lang="en-US" dirty="0" smtClean="0">
                <a:solidFill>
                  <a:schemeClr val="accent1"/>
                </a:solidFill>
                <a:latin typeface="Comic Sans MS" panose="030F0702030302020204" pitchFamily="66" charset="0"/>
              </a:rPr>
              <a:t>while the application is completely stopped.</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Incremental </a:t>
            </a:r>
            <a:r>
              <a:rPr lang="en-US" dirty="0">
                <a:solidFill>
                  <a:srgbClr val="FF0000"/>
                </a:solidFill>
                <a:latin typeface="Comic Sans MS" panose="030F0702030302020204" pitchFamily="66" charset="0"/>
              </a:rPr>
              <a:t>Collector: </a:t>
            </a:r>
            <a:r>
              <a:rPr lang="en-US" dirty="0" smtClean="0">
                <a:solidFill>
                  <a:schemeClr val="accent1"/>
                </a:solidFill>
                <a:latin typeface="Comic Sans MS" panose="030F0702030302020204" pitchFamily="66" charset="0"/>
              </a:rPr>
              <a:t>performs </a:t>
            </a:r>
            <a:r>
              <a:rPr lang="en-US" dirty="0">
                <a:solidFill>
                  <a:schemeClr val="accent1"/>
                </a:solidFill>
                <a:latin typeface="Comic Sans MS" panose="030F0702030302020204" pitchFamily="66" charset="0"/>
              </a:rPr>
              <a:t>Garbage Collection while the application is completely stopped</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59580065"/>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Collector Types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Conservative </a:t>
            </a:r>
            <a:r>
              <a:rPr lang="en-US" sz="2000" dirty="0">
                <a:solidFill>
                  <a:srgbClr val="FF0000"/>
                </a:solidFill>
                <a:latin typeface="Comic Sans MS" panose="030F0702030302020204" pitchFamily="66" charset="0"/>
              </a:rPr>
              <a:t>Collector: </a:t>
            </a:r>
            <a:r>
              <a:rPr lang="en-US" sz="2000" dirty="0" smtClean="0">
                <a:solidFill>
                  <a:schemeClr val="accent1"/>
                </a:solidFill>
                <a:latin typeface="Comic Sans MS" panose="030F0702030302020204" pitchFamily="66" charset="0"/>
              </a:rPr>
              <a:t>if it is unaware of some object references at collection time, or is unsure about whether a field is a referenced or not.</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Precise </a:t>
            </a:r>
            <a:r>
              <a:rPr lang="en-US" sz="2000" dirty="0">
                <a:solidFill>
                  <a:srgbClr val="FF0000"/>
                </a:solidFill>
                <a:latin typeface="Comic Sans MS" panose="030F0702030302020204" pitchFamily="66" charset="0"/>
              </a:rPr>
              <a:t>Collector: </a:t>
            </a:r>
            <a:r>
              <a:rPr lang="en-US" sz="2000" dirty="0">
                <a:solidFill>
                  <a:schemeClr val="accent1"/>
                </a:solidFill>
                <a:latin typeface="Comic Sans MS" panose="030F0702030302020204" pitchFamily="66" charset="0"/>
              </a:rPr>
              <a:t>if it </a:t>
            </a:r>
            <a:r>
              <a:rPr lang="en-US" sz="2000" dirty="0" smtClean="0">
                <a:solidFill>
                  <a:schemeClr val="accent1"/>
                </a:solidFill>
                <a:latin typeface="Comic Sans MS" panose="030F0702030302020204" pitchFamily="66" charset="0"/>
              </a:rPr>
              <a:t>can fully identify and process all object references at the time of collection:</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A collector </a:t>
            </a:r>
            <a:r>
              <a:rPr lang="en-US" sz="2000" dirty="0" smtClean="0">
                <a:solidFill>
                  <a:srgbClr val="FF0000"/>
                </a:solidFill>
                <a:latin typeface="Comic Sans MS" panose="030F0702030302020204" pitchFamily="66" charset="0"/>
              </a:rPr>
              <a:t>MUST</a:t>
            </a:r>
            <a:r>
              <a:rPr lang="en-US" sz="2000" dirty="0" smtClean="0">
                <a:solidFill>
                  <a:schemeClr val="accent1"/>
                </a:solidFill>
                <a:latin typeface="Comic Sans MS" panose="030F0702030302020204" pitchFamily="66" charset="0"/>
              </a:rPr>
              <a:t> be precise in order to move objects.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The </a:t>
            </a:r>
            <a:r>
              <a:rPr lang="en-US" sz="2000" dirty="0" smtClean="0">
                <a:solidFill>
                  <a:srgbClr val="FF0000"/>
                </a:solidFill>
                <a:latin typeface="Comic Sans MS" panose="030F0702030302020204" pitchFamily="66" charset="0"/>
              </a:rPr>
              <a:t>COMPILERS</a:t>
            </a:r>
            <a:r>
              <a:rPr lang="en-US" sz="2000" dirty="0" smtClean="0">
                <a:solidFill>
                  <a:schemeClr val="accent1"/>
                </a:solidFill>
                <a:latin typeface="Comic Sans MS" panose="030F0702030302020204" pitchFamily="66" charset="0"/>
              </a:rPr>
              <a:t> need to produce a lot of information (</a:t>
            </a:r>
            <a:r>
              <a:rPr lang="en-US" sz="2000" dirty="0" err="1" smtClean="0">
                <a:solidFill>
                  <a:srgbClr val="FF0000"/>
                </a:solidFill>
                <a:latin typeface="Comic Sans MS" panose="030F0702030302020204" pitchFamily="66" charset="0"/>
              </a:rPr>
              <a:t>oopmaps</a:t>
            </a:r>
            <a:r>
              <a:rPr lang="en-US" sz="20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All commercial server JVMs use precise collectors.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All commercial server JVMs use some form of a </a:t>
            </a:r>
            <a:r>
              <a:rPr lang="en-US" sz="2000" dirty="0" smtClean="0">
                <a:solidFill>
                  <a:srgbClr val="FF0000"/>
                </a:solidFill>
                <a:latin typeface="Comic Sans MS" panose="030F0702030302020204" pitchFamily="66" charset="0"/>
              </a:rPr>
              <a:t>moving collector</a:t>
            </a:r>
            <a:r>
              <a:rPr lang="en-US" sz="20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Mostly </a:t>
            </a:r>
            <a:r>
              <a:rPr lang="en-US" sz="2000" dirty="0" smtClean="0">
                <a:solidFill>
                  <a:schemeClr val="accent1"/>
                </a:solidFill>
                <a:latin typeface="Comic Sans MS" panose="030F0702030302020204" pitchFamily="66" charset="0"/>
              </a:rPr>
              <a:t>– means sometimes it isn’t (usually means a different fall back  mechanism exists).</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6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25889563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Action Types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Mark (aka “Trace”):</a:t>
            </a:r>
            <a:endParaRPr lang="en-US" sz="18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Starts from “roots” (thread stacks, statics, etc.).</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“Paint” anything you can reach as “live”.</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At the end of </a:t>
            </a:r>
            <a:r>
              <a:rPr lang="en-US" dirty="0" smtClean="0">
                <a:solidFill>
                  <a:srgbClr val="FF0000"/>
                </a:solidFill>
                <a:latin typeface="Comic Sans MS" panose="030F0702030302020204" pitchFamily="66" charset="0"/>
              </a:rPr>
              <a:t>Mark</a:t>
            </a:r>
            <a:r>
              <a:rPr lang="en-US" dirty="0" smtClean="0">
                <a:solidFill>
                  <a:schemeClr val="accent1"/>
                </a:solidFill>
                <a:latin typeface="Comic Sans MS" panose="030F0702030302020204" pitchFamily="66" charset="0"/>
              </a:rPr>
              <a:t> pass:</a:t>
            </a:r>
          </a:p>
          <a:p>
            <a:pPr marL="2857035" lvl="5" indent="-342900">
              <a:buFont typeface="Courier New" panose="02070309020205020404" pitchFamily="49" charset="0"/>
              <a:buChar char="o"/>
            </a:pPr>
            <a:r>
              <a:rPr lang="en-US" sz="1800" b="1" dirty="0" smtClean="0">
                <a:solidFill>
                  <a:schemeClr val="accent1"/>
                </a:solidFill>
                <a:latin typeface="Comic Sans MS" panose="030F0702030302020204" pitchFamily="66" charset="0"/>
              </a:rPr>
              <a:t>All reachable objects will be marked as “live”.</a:t>
            </a:r>
            <a:endParaRPr lang="en-US" sz="1800" b="1" dirty="0">
              <a:solidFill>
                <a:schemeClr val="accent1"/>
              </a:solidFill>
              <a:latin typeface="Comic Sans MS" panose="030F0702030302020204" pitchFamily="66" charset="0"/>
            </a:endParaRPr>
          </a:p>
          <a:p>
            <a:pPr marL="2857035" lvl="5" indent="-342900">
              <a:buFont typeface="Courier New" panose="02070309020205020404" pitchFamily="49" charset="0"/>
              <a:buChar char="o"/>
            </a:pPr>
            <a:r>
              <a:rPr lang="en-US" sz="1800" b="1" dirty="0" smtClean="0">
                <a:solidFill>
                  <a:schemeClr val="accent1"/>
                </a:solidFill>
                <a:latin typeface="Comic Sans MS" panose="030F0702030302020204" pitchFamily="66" charset="0"/>
                <a:cs typeface="Consolas" panose="020B0609020204030204" pitchFamily="49" charset="0"/>
              </a:rPr>
              <a:t>All non-reachable objects will be marked as “dead” (aka “non-live”).</a:t>
            </a:r>
            <a:endParaRPr lang="en-US" sz="1800" b="1" dirty="0">
              <a:solidFill>
                <a:schemeClr val="accent1"/>
              </a:solidFill>
              <a:latin typeface="Comic Sans MS" panose="030F0702030302020204" pitchFamily="66" charset="0"/>
              <a:cs typeface="Consolas" panose="020B0609020204030204" pitchFamily="49" charset="0"/>
            </a:endParaRPr>
          </a:p>
          <a:p>
            <a:pPr marL="1062894" lvl="1" indent="-342900">
              <a:buFont typeface="Arial" panose="020B0604020202020204" pitchFamily="34" charset="0"/>
              <a:buChar char="•"/>
            </a:pPr>
            <a:r>
              <a:rPr lang="en-US" dirty="0" smtClean="0">
                <a:solidFill>
                  <a:srgbClr val="FF0000"/>
                </a:solidFill>
                <a:latin typeface="Comic Sans MS" panose="030F0702030302020204" pitchFamily="66" charset="0"/>
              </a:rPr>
              <a:t>Note</a:t>
            </a:r>
            <a:r>
              <a:rPr lang="en-US" dirty="0" smtClean="0">
                <a:solidFill>
                  <a:schemeClr val="accent1"/>
                </a:solidFill>
                <a:latin typeface="Comic Sans MS" panose="030F0702030302020204" pitchFamily="66" charset="0"/>
              </a:rPr>
              <a:t>: work is generally linear to “live sets”.</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Sweep:</a:t>
            </a:r>
            <a:endParaRPr lang="en-US" sz="18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Scans through the heap, identify “dead” tarts </a:t>
            </a:r>
            <a:r>
              <a:rPr lang="en-US" dirty="0">
                <a:solidFill>
                  <a:schemeClr val="accent1"/>
                </a:solidFill>
                <a:latin typeface="Comic Sans MS" panose="030F0702030302020204" pitchFamily="66" charset="0"/>
              </a:rPr>
              <a:t>from “roots” (thread stacks, statics, etc.).</a:t>
            </a:r>
          </a:p>
          <a:p>
            <a:pPr marL="2857035" lvl="5" indent="-342900">
              <a:buFont typeface="Courier New" panose="02070309020205020404" pitchFamily="49" charset="0"/>
              <a:buChar char="o"/>
            </a:pPr>
            <a:r>
              <a:rPr lang="en-US" sz="1800" b="1" dirty="0" smtClean="0">
                <a:solidFill>
                  <a:schemeClr val="accent1"/>
                </a:solidFill>
                <a:latin typeface="Comic Sans MS" panose="030F0702030302020204" pitchFamily="66" charset="0"/>
              </a:rPr>
              <a:t>Usually in some form of free list.</a:t>
            </a:r>
            <a:endParaRPr lang="en-US" sz="1800" b="1" dirty="0" smtClean="0">
              <a:solidFill>
                <a:schemeClr val="accent1"/>
              </a:solidFill>
              <a:latin typeface="Comic Sans MS" panose="030F0702030302020204" pitchFamily="66" charset="0"/>
              <a:cs typeface="Consolas" panose="020B0609020204030204" pitchFamily="49" charset="0"/>
            </a:endParaRPr>
          </a:p>
          <a:p>
            <a:pPr marL="1062894" lvl="1" indent="-342900">
              <a:buFont typeface="Arial" panose="020B0604020202020204" pitchFamily="34" charset="0"/>
              <a:buChar char="•"/>
            </a:pPr>
            <a:r>
              <a:rPr lang="en-US" dirty="0" smtClean="0">
                <a:solidFill>
                  <a:srgbClr val="FF0000"/>
                </a:solidFill>
                <a:latin typeface="Comic Sans MS" panose="030F0702030302020204" pitchFamily="66" charset="0"/>
              </a:rPr>
              <a:t>Note</a:t>
            </a:r>
            <a:r>
              <a:rPr lang="en-US" dirty="0" smtClean="0">
                <a:solidFill>
                  <a:schemeClr val="accent1"/>
                </a:solidFill>
                <a:latin typeface="Comic Sans MS" panose="030F0702030302020204" pitchFamily="66" charset="0"/>
              </a:rPr>
              <a:t>: work is generally linear to heap size.</a:t>
            </a:r>
          </a:p>
          <a:p>
            <a:pPr marL="1062894" lvl="1" indent="-342900">
              <a:buFont typeface="Arial" panose="020B0604020202020204" pitchFamily="34" charset="0"/>
              <a:buChar char="•"/>
            </a:pPr>
            <a:endParaRPr lang="en-US" sz="16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507011683"/>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What Is </a:t>
            </a:r>
            <a:r>
              <a:rPr lang="en-US" dirty="0" smtClean="0">
                <a:solidFill>
                  <a:srgbClr val="FFC000"/>
                </a:solidFill>
                <a:latin typeface="Comic Sans MS" panose="030F0702030302020204" pitchFamily="66" charset="0"/>
              </a:rPr>
              <a:t>Garbage Collection?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During </a:t>
            </a:r>
            <a:r>
              <a:rPr lang="en-US" sz="2800" dirty="0" smtClean="0">
                <a:solidFill>
                  <a:schemeClr val="accent1"/>
                </a:solidFill>
                <a:latin typeface="Comic Sans MS" panose="030F0702030302020204" pitchFamily="66" charset="0"/>
              </a:rPr>
              <a:t>program execution some data objects come up that cannot be accessed in the future</a:t>
            </a:r>
            <a:r>
              <a:rPr lang="en-US" sz="2800" dirty="0" smtClean="0">
                <a:solidFill>
                  <a:schemeClr val="accent1"/>
                </a:solidFill>
                <a:latin typeface="Comic Sans MS" panose="030F0702030302020204" pitchFamily="66" charset="0"/>
              </a:rPr>
              <a:t>.</a:t>
            </a:r>
            <a:endParaRPr lang="en-US" sz="28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 program can have a memory flaw so it need to reclaim resources used by </a:t>
            </a:r>
            <a:r>
              <a:rPr lang="en-US" sz="2800" dirty="0" err="1" smtClean="0">
                <a:solidFill>
                  <a:schemeClr val="accent1"/>
                </a:solidFill>
                <a:latin typeface="Comic Sans MS" panose="030F0702030302020204" pitchFamily="66" charset="0"/>
              </a:rPr>
              <a:t>unaccessible</a:t>
            </a:r>
            <a:r>
              <a:rPr lang="en-US" sz="2800" dirty="0" smtClean="0">
                <a:solidFill>
                  <a:schemeClr val="accent1"/>
                </a:solidFill>
                <a:latin typeface="Comic Sans MS" panose="030F0702030302020204" pitchFamily="66" charset="0"/>
              </a:rPr>
              <a:t> objects.</a:t>
            </a:r>
            <a:endParaRPr lang="en-US" sz="28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So, Garbage Collection is an automatic reclamation of computer memory storage.</a:t>
            </a:r>
            <a:endParaRPr lang="en-US" sz="2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299677062"/>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Action Types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Compact:</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Over time, heap will get “</a:t>
            </a:r>
            <a:r>
              <a:rPr lang="en-US" sz="2400" dirty="0" err="1" smtClean="0">
                <a:solidFill>
                  <a:schemeClr val="accent1"/>
                </a:solidFill>
                <a:latin typeface="Comic Sans MS" panose="030F0702030302020204" pitchFamily="66" charset="0"/>
              </a:rPr>
              <a:t>swiss</a:t>
            </a:r>
            <a:r>
              <a:rPr lang="en-US" sz="2400" dirty="0" smtClean="0">
                <a:solidFill>
                  <a:schemeClr val="accent1"/>
                </a:solidFill>
                <a:latin typeface="Comic Sans MS" panose="030F0702030302020204" pitchFamily="66" charset="0"/>
              </a:rPr>
              <a:t> cheesed”: contiguous dead space between objects may not be large enough to fit new objects (aka “fragmentation”).</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Compaction moves live objects together to </a:t>
            </a:r>
            <a:r>
              <a:rPr lang="en-US" sz="2400" dirty="0" err="1" smtClean="0">
                <a:solidFill>
                  <a:schemeClr val="accent1"/>
                </a:solidFill>
                <a:latin typeface="Comic Sans MS" panose="030F0702030302020204" pitchFamily="66" charset="0"/>
              </a:rPr>
              <a:t>recaim</a:t>
            </a:r>
            <a:r>
              <a:rPr lang="en-US" sz="2400" dirty="0" smtClean="0">
                <a:solidFill>
                  <a:schemeClr val="accent1"/>
                </a:solidFill>
                <a:latin typeface="Comic Sans MS" panose="030F0702030302020204" pitchFamily="66" charset="0"/>
              </a:rPr>
              <a:t> contiguous empty space (aka “relocate”).</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Compaction has to correct all object references to point to new object locations (aka “remap”).</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Remap scan must cover all references that could possibly point to relocated objects.</a:t>
            </a:r>
            <a:endParaRPr lang="en-US" sz="2400" b="1" dirty="0">
              <a:solidFill>
                <a:schemeClr val="accent1"/>
              </a:solidFill>
              <a:latin typeface="Comic Sans MS" panose="030F0702030302020204" pitchFamily="66" charset="0"/>
              <a:cs typeface="Consolas" panose="020B0609020204030204" pitchFamily="49" charset="0"/>
            </a:endParaRP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Note</a:t>
            </a:r>
            <a:r>
              <a:rPr lang="en-US" sz="2400" dirty="0" smtClean="0">
                <a:solidFill>
                  <a:schemeClr val="accent1"/>
                </a:solidFill>
                <a:latin typeface="Comic Sans MS" panose="030F0702030302020204" pitchFamily="66" charset="0"/>
              </a:rPr>
              <a:t>: work is generally linear to “live sets”.</a:t>
            </a:r>
            <a:endParaRPr lang="en-US"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97786186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Action Types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Copy:</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A copying </a:t>
            </a:r>
            <a:r>
              <a:rPr lang="en-US" sz="2400" dirty="0" err="1" smtClean="0">
                <a:solidFill>
                  <a:schemeClr val="accent1"/>
                </a:solidFill>
                <a:latin typeface="Comic Sans MS" panose="030F0702030302020204" pitchFamily="66" charset="0"/>
              </a:rPr>
              <a:t>collectr</a:t>
            </a:r>
            <a:r>
              <a:rPr lang="en-US" sz="2400" dirty="0" smtClean="0">
                <a:solidFill>
                  <a:schemeClr val="accent1"/>
                </a:solidFill>
                <a:latin typeface="Comic Sans MS" panose="030F0702030302020204" pitchFamily="66" charset="0"/>
              </a:rPr>
              <a:t> moves all live objects from a “from” space to a “to” space &amp; reclaim “from” space.</a:t>
            </a:r>
          </a:p>
          <a:p>
            <a:pPr marL="1062894" lvl="1" indent="-342900">
              <a:buFont typeface="Arial" panose="020B0604020202020204" pitchFamily="34" charset="0"/>
              <a:buChar char="•"/>
            </a:pPr>
            <a:r>
              <a:rPr lang="en-US" sz="2400" b="1" dirty="0" smtClean="0">
                <a:solidFill>
                  <a:schemeClr val="accent1"/>
                </a:solidFill>
                <a:latin typeface="Comic Sans MS" panose="030F0702030302020204" pitchFamily="66" charset="0"/>
                <a:cs typeface="Consolas" panose="020B0609020204030204" pitchFamily="49" charset="0"/>
              </a:rPr>
              <a:t>At start of copy, all objects are in “from” space and all references point to “from” space.</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cs typeface="Consolas" panose="020B0609020204030204" pitchFamily="49" charset="0"/>
              </a:rPr>
              <a:t>Start from “root” references, copy any reachable object to “to” space correcting references as we go.</a:t>
            </a:r>
          </a:p>
          <a:p>
            <a:pPr marL="1062894" lvl="1" indent="-342900">
              <a:buFont typeface="Arial" panose="020B0604020202020204" pitchFamily="34" charset="0"/>
              <a:buChar char="•"/>
            </a:pPr>
            <a:r>
              <a:rPr lang="en-US" sz="2400" b="1" dirty="0" smtClean="0">
                <a:solidFill>
                  <a:schemeClr val="accent1"/>
                </a:solidFill>
                <a:latin typeface="Comic Sans MS" panose="030F0702030302020204" pitchFamily="66" charset="0"/>
                <a:cs typeface="Consolas" panose="020B0609020204030204" pitchFamily="49" charset="0"/>
              </a:rPr>
              <a:t>At and of copy, all objects are in “to” space, and all references point to “to” space.</a:t>
            </a:r>
            <a:endParaRPr lang="en-US" sz="2400" b="1" dirty="0">
              <a:solidFill>
                <a:schemeClr val="accent1"/>
              </a:solidFill>
              <a:latin typeface="Comic Sans MS" panose="030F0702030302020204" pitchFamily="66" charset="0"/>
              <a:cs typeface="Consolas" panose="020B0609020204030204" pitchFamily="49" charset="0"/>
            </a:endParaRP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Note</a:t>
            </a:r>
            <a:r>
              <a:rPr lang="en-US" sz="2400" dirty="0" smtClean="0">
                <a:solidFill>
                  <a:schemeClr val="accent1"/>
                </a:solidFill>
                <a:latin typeface="Comic Sans MS" panose="030F0702030302020204" pitchFamily="66" charset="0"/>
              </a:rPr>
              <a:t>: work is generally linear to “live sets”.</a:t>
            </a:r>
            <a:endParaRPr lang="en-US"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11637943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Action Types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Copy requires 2x the max. live set to be reliable.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Mark/Compact [typically] requires 2x the max. live set in order to fully recover garbage in each cycle.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Mark/Sweep/Compact only requires 1x (plus some).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Copy and Mark/Compact are linear only to live set.</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Mark/Sweep/Compact linear (in Sweep) heap size.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Mark/Sweep/(Compact) may be able to avoid some moving work.</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Copying is [typically] “monolithic”.</a:t>
            </a: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752948403"/>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Common to All Precise GC</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Identify the live objects in the memory heap.</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Reclaim resources held by dead objects.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Periodically relocate live objects.</a:t>
            </a:r>
            <a:endParaRPr lang="en-US" dirty="0" smtClean="0">
              <a:solidFill>
                <a:srgbClr val="FF0000"/>
              </a:solidFill>
              <a:latin typeface="Comic Sans MS" panose="030F0702030302020204" pitchFamily="66" charset="0"/>
            </a:endParaRP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Examples:</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Mark/Sweep/Compact (common for Old Generations).</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Copying Collector (common for Young Generations).</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658538163"/>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Generations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Generational Hypothesis: most objects die young.</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Focus collection efforts on young generation:</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Use a moving collector: work is linear to the live set.</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The live set in the young generation is a small &amp; of the space.</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Promote objects that live long enough to older generations.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Only collect older generations as they fill up:</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“Generational filter” reduces rate of allocation into older generations.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Tends to be (order of magnitude) more efficient:</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Great way to keep up with high allocation rate.</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89803652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Generations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Requires a “Remembered set”: a way to track all references into the young generation from the outside.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Remembered set is also part of “roots” for young generation collection.</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No need for 2x the live set: can “spill over” to old generation.</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Usually want to keep surviving objects in young generation for a while before promoting them to the old generation:</a:t>
            </a: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Immediate promotion can dramatically reduces gen. filter efficiency.</a:t>
            </a: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Waiting too long to promote can dramatically increase copying work.</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55788445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Remembered Set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Generational collectors require a “Remembered Set”: a way to track all references into the young generation from the outside.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Each store of a </a:t>
            </a:r>
            <a:r>
              <a:rPr lang="en-US" sz="2000" dirty="0" err="1" smtClean="0">
                <a:solidFill>
                  <a:schemeClr val="accent1"/>
                </a:solidFill>
                <a:latin typeface="Comic Sans MS" panose="030F0702030302020204" pitchFamily="66" charset="0"/>
              </a:rPr>
              <a:t>NewGen</a:t>
            </a:r>
            <a:r>
              <a:rPr lang="en-US" sz="2000" dirty="0" smtClean="0">
                <a:solidFill>
                  <a:schemeClr val="accent1"/>
                </a:solidFill>
                <a:latin typeface="Comic Sans MS" panose="030F0702030302020204" pitchFamily="66" charset="0"/>
              </a:rPr>
              <a:t> reference into an </a:t>
            </a:r>
            <a:r>
              <a:rPr lang="en-US" sz="2000" dirty="0" err="1" smtClean="0">
                <a:solidFill>
                  <a:schemeClr val="accent1"/>
                </a:solidFill>
                <a:latin typeface="Comic Sans MS" panose="030F0702030302020204" pitchFamily="66" charset="0"/>
              </a:rPr>
              <a:t>OldGen</a:t>
            </a:r>
            <a:r>
              <a:rPr lang="en-US" sz="2000" dirty="0" smtClean="0">
                <a:solidFill>
                  <a:schemeClr val="accent1"/>
                </a:solidFill>
                <a:latin typeface="Comic Sans MS" panose="030F0702030302020204" pitchFamily="66" charset="0"/>
              </a:rPr>
              <a:t> object needs to be intercepted and tracked.</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Common technique: “Card Marking”:</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A bit (or byte) indicating a word (or region) in </a:t>
            </a:r>
            <a:r>
              <a:rPr lang="en-US" sz="2000" dirty="0" err="1" smtClean="0">
                <a:solidFill>
                  <a:schemeClr val="accent1"/>
                </a:solidFill>
                <a:latin typeface="Comic Sans MS" panose="030F0702030302020204" pitchFamily="66" charset="0"/>
              </a:rPr>
              <a:t>OldGen</a:t>
            </a:r>
            <a:r>
              <a:rPr lang="en-US" sz="2000" dirty="0" smtClean="0">
                <a:solidFill>
                  <a:schemeClr val="accent1"/>
                </a:solidFill>
                <a:latin typeface="Comic Sans MS" panose="030F0702030302020204" pitchFamily="66" charset="0"/>
              </a:rPr>
              <a:t> is “suspect”.</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Write barrier used to track references:</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Common technique (e.g. </a:t>
            </a:r>
            <a:r>
              <a:rPr lang="en-US" sz="2000" dirty="0" err="1" smtClean="0">
                <a:solidFill>
                  <a:schemeClr val="accent1"/>
                </a:solidFill>
                <a:latin typeface="Comic Sans MS" panose="030F0702030302020204" pitchFamily="66" charset="0"/>
              </a:rPr>
              <a:t>HotSpot</a:t>
            </a:r>
            <a:r>
              <a:rPr lang="en-US" sz="2000" dirty="0" smtClean="0">
                <a:solidFill>
                  <a:schemeClr val="accent1"/>
                </a:solidFill>
                <a:latin typeface="Comic Sans MS" panose="030F0702030302020204" pitchFamily="66" charset="0"/>
              </a:rPr>
              <a:t>): blind stores on reference write.</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Variants: precise vs. imprecise card marking, conditional vs. non-conditional.</a:t>
            </a:r>
            <a:endParaRPr lang="en-US" sz="2000" dirty="0">
              <a:solidFill>
                <a:srgbClr val="FF0000"/>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rgbClr val="FF0000"/>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118099170"/>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Typical Combos In Commercial JVMs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All notes below about </a:t>
            </a:r>
            <a:r>
              <a:rPr lang="en-US" dirty="0" smtClean="0">
                <a:solidFill>
                  <a:srgbClr val="FF0000"/>
                </a:solidFill>
                <a:latin typeface="Comic Sans MS" panose="030F0702030302020204" pitchFamily="66" charset="0"/>
              </a:rPr>
              <a:t>Server</a:t>
            </a:r>
            <a:r>
              <a:rPr lang="en-US" dirty="0" smtClean="0">
                <a:solidFill>
                  <a:schemeClr val="accent1"/>
                </a:solidFill>
                <a:latin typeface="Comic Sans MS" panose="030F0702030302020204" pitchFamily="66" charset="0"/>
              </a:rPr>
              <a:t> variants.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Young generation </a:t>
            </a:r>
            <a:r>
              <a:rPr lang="en-US" dirty="0" smtClean="0">
                <a:solidFill>
                  <a:srgbClr val="FF0000"/>
                </a:solidFill>
                <a:latin typeface="Comic Sans MS" panose="030F0702030302020204" pitchFamily="66" charset="0"/>
              </a:rPr>
              <a:t>usually</a:t>
            </a:r>
            <a:r>
              <a:rPr lang="en-US" dirty="0" smtClean="0">
                <a:solidFill>
                  <a:schemeClr val="accent1"/>
                </a:solidFill>
                <a:latin typeface="Comic Sans MS" panose="030F0702030302020204" pitchFamily="66" charset="0"/>
              </a:rPr>
              <a:t> uses a copying collector.</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Young generation </a:t>
            </a:r>
            <a:r>
              <a:rPr lang="en-US" dirty="0" smtClean="0">
                <a:solidFill>
                  <a:srgbClr val="FF0000"/>
                </a:solidFill>
                <a:latin typeface="Comic Sans MS" panose="030F0702030302020204" pitchFamily="66" charset="0"/>
              </a:rPr>
              <a:t>usually</a:t>
            </a:r>
            <a:r>
              <a:rPr lang="en-US" dirty="0" smtClean="0">
                <a:solidFill>
                  <a:schemeClr val="accent1"/>
                </a:solidFill>
                <a:latin typeface="Comic Sans MS" panose="030F0702030302020204" pitchFamily="66" charset="0"/>
              </a:rPr>
              <a:t> monolithic, stop-the-world.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Old generation </a:t>
            </a:r>
            <a:r>
              <a:rPr lang="en-US" dirty="0" smtClean="0">
                <a:solidFill>
                  <a:srgbClr val="FF0000"/>
                </a:solidFill>
                <a:latin typeface="Comic Sans MS" panose="030F0702030302020204" pitchFamily="66" charset="0"/>
              </a:rPr>
              <a:t>usually</a:t>
            </a:r>
            <a:r>
              <a:rPr lang="en-US" dirty="0" smtClean="0">
                <a:solidFill>
                  <a:schemeClr val="accent1"/>
                </a:solidFill>
                <a:latin typeface="Comic Sans MS" panose="030F0702030302020204" pitchFamily="66" charset="0"/>
              </a:rPr>
              <a:t> uses Mark/Sweep/Compact.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Old generation may be STW, or Concurrent, or mostly-Concurrent, or incremental-STW, or mostly-incremental-STW.</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56830095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Useful Metrics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Heap population:</a:t>
            </a:r>
            <a:r>
              <a:rPr lang="en-US" dirty="0" smtClean="0">
                <a:solidFill>
                  <a:schemeClr val="accent1"/>
                </a:solidFill>
                <a:latin typeface="Comic Sans MS" panose="030F0702030302020204" pitchFamily="66" charset="0"/>
              </a:rPr>
              <a:t> (aka live set) how much of user’s heap is alive.</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Allocation rate:</a:t>
            </a:r>
            <a:r>
              <a:rPr lang="en-US" dirty="0" smtClean="0">
                <a:solidFill>
                  <a:schemeClr val="accent1"/>
                </a:solidFill>
                <a:latin typeface="Comic Sans MS" panose="030F0702030302020204" pitchFamily="66" charset="0"/>
              </a:rPr>
              <a:t> how fast an user’s program allocate.</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Mutation rate:</a:t>
            </a:r>
            <a:r>
              <a:rPr lang="en-US" dirty="0" smtClean="0">
                <a:solidFill>
                  <a:schemeClr val="accent1"/>
                </a:solidFill>
                <a:latin typeface="Comic Sans MS" panose="030F0702030302020204" pitchFamily="66" charset="0"/>
              </a:rPr>
              <a:t> how fast an user’s program updates references in memory.</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Heap shape:</a:t>
            </a:r>
            <a:r>
              <a:rPr lang="en-US" dirty="0" smtClean="0">
                <a:solidFill>
                  <a:schemeClr val="accent1"/>
                </a:solidFill>
                <a:latin typeface="Comic Sans MS" panose="030F0702030302020204" pitchFamily="66" charset="0"/>
              </a:rPr>
              <a:t> the shape of the live object graph (</a:t>
            </a:r>
            <a:r>
              <a:rPr lang="en-US" dirty="0" smtClean="0">
                <a:solidFill>
                  <a:srgbClr val="FF0000"/>
                </a:solidFill>
                <a:latin typeface="Comic Sans MS" panose="030F0702030302020204" pitchFamily="66" charset="0"/>
              </a:rPr>
              <a:t>hard </a:t>
            </a:r>
            <a:r>
              <a:rPr lang="en-US" dirty="0" smtClean="0">
                <a:solidFill>
                  <a:schemeClr val="accent1"/>
                </a:solidFill>
                <a:latin typeface="Comic Sans MS" panose="030F0702030302020204" pitchFamily="66" charset="0"/>
              </a:rPr>
              <a:t>to quantify as a metric).</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Object lifetime:</a:t>
            </a:r>
            <a:r>
              <a:rPr lang="en-US" dirty="0" smtClean="0">
                <a:solidFill>
                  <a:schemeClr val="accent1"/>
                </a:solidFill>
                <a:latin typeface="Comic Sans MS" panose="030F0702030302020204" pitchFamily="66" charset="0"/>
              </a:rPr>
              <a:t> how long objects live.</a:t>
            </a:r>
            <a:endParaRPr lang="en-US"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098924285"/>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Useful Metrics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Cycle time:</a:t>
            </a:r>
            <a:r>
              <a:rPr lang="en-US" dirty="0" smtClean="0">
                <a:solidFill>
                  <a:schemeClr val="accent1"/>
                </a:solidFill>
                <a:latin typeface="Comic Sans MS" panose="030F0702030302020204" pitchFamily="66" charset="0"/>
              </a:rPr>
              <a:t> how long it takes the collector to free up memory.</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Marking time:</a:t>
            </a:r>
            <a:r>
              <a:rPr lang="en-US" dirty="0" smtClean="0">
                <a:solidFill>
                  <a:schemeClr val="accent1"/>
                </a:solidFill>
                <a:latin typeface="Comic Sans MS" panose="030F0702030302020204" pitchFamily="66" charset="0"/>
              </a:rPr>
              <a:t> how long it takes the collector to find all live objects.</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Sweep time:</a:t>
            </a:r>
            <a:r>
              <a:rPr lang="en-US" dirty="0" smtClean="0">
                <a:solidFill>
                  <a:schemeClr val="accent1"/>
                </a:solidFill>
                <a:latin typeface="Comic Sans MS" panose="030F0702030302020204" pitchFamily="66" charset="0"/>
              </a:rPr>
              <a:t> how long it takes to locate dead objects (</a:t>
            </a:r>
            <a:r>
              <a:rPr lang="en-US" dirty="0" smtClean="0">
                <a:solidFill>
                  <a:srgbClr val="FF0000"/>
                </a:solidFill>
                <a:latin typeface="Comic Sans MS" panose="030F0702030302020204" pitchFamily="66" charset="0"/>
              </a:rPr>
              <a:t>relevant</a:t>
            </a:r>
            <a:r>
              <a:rPr lang="en-US" dirty="0" smtClean="0">
                <a:solidFill>
                  <a:schemeClr val="accent1"/>
                </a:solidFill>
                <a:latin typeface="Comic Sans MS" panose="030F0702030302020204" pitchFamily="66" charset="0"/>
              </a:rPr>
              <a:t> for Mark/Sweep).</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Compaction time:</a:t>
            </a:r>
            <a:r>
              <a:rPr lang="en-US" dirty="0" smtClean="0">
                <a:solidFill>
                  <a:schemeClr val="accent1"/>
                </a:solidFill>
                <a:latin typeface="Comic Sans MS" panose="030F0702030302020204" pitchFamily="66" charset="0"/>
              </a:rPr>
              <a:t> how long it takes </a:t>
            </a:r>
            <a:r>
              <a:rPr lang="en-US" dirty="0" err="1" smtClean="0">
                <a:solidFill>
                  <a:schemeClr val="accent1"/>
                </a:solidFill>
                <a:latin typeface="Comic Sans MS" panose="030F0702030302020204" pitchFamily="66" charset="0"/>
              </a:rPr>
              <a:t>ot</a:t>
            </a:r>
            <a:r>
              <a:rPr lang="en-US" dirty="0" smtClean="0">
                <a:solidFill>
                  <a:schemeClr val="accent1"/>
                </a:solidFill>
                <a:latin typeface="Comic Sans MS" panose="030F0702030302020204" pitchFamily="66" charset="0"/>
              </a:rPr>
              <a:t> free up memory by relocating objects (</a:t>
            </a:r>
            <a:r>
              <a:rPr lang="en-US" dirty="0" smtClean="0">
                <a:solidFill>
                  <a:srgbClr val="FF0000"/>
                </a:solidFill>
                <a:latin typeface="Comic Sans MS" panose="030F0702030302020204" pitchFamily="66" charset="0"/>
              </a:rPr>
              <a:t>relevant </a:t>
            </a:r>
            <a:r>
              <a:rPr lang="en-US" dirty="0" smtClean="0">
                <a:solidFill>
                  <a:schemeClr val="accent1"/>
                </a:solidFill>
                <a:latin typeface="Comic Sans MS" panose="030F0702030302020204" pitchFamily="66" charset="0"/>
              </a:rPr>
              <a:t>for Mark/Sweep).</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186608913"/>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Garbage Collection: Pro &amp; Con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Advantages</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Getting rid of dangling pointer bugs.</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Getting rid of double free bugs.</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Getting rid of certain type of memory leaks.</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Disadvantages</a:t>
            </a:r>
            <a:r>
              <a:rPr lang="en-US" dirty="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Requirement of extra computing resources.</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Unpredictable collection time.</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More memory-related work than useful work.</a:t>
            </a:r>
            <a:endParaRPr lang="en-US" sz="24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44268400"/>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References Counting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1800" dirty="0" smtClean="0">
                <a:solidFill>
                  <a:schemeClr val="accent1"/>
                </a:solidFill>
                <a:latin typeface="Comic Sans MS" panose="030F0702030302020204" pitchFamily="66" charset="0"/>
              </a:rPr>
              <a:t>In this algorithm, the garbage collector maintains a count of the number of pointers to each object in memory. This count is incremented or decremented as necessary when a reference to the object is created or destroyed.</a:t>
            </a:r>
          </a:p>
          <a:p>
            <a:pPr marL="342900" indent="-342900">
              <a:buFont typeface="Wingdings" panose="05000000000000000000" pitchFamily="2" charset="2"/>
              <a:buChar char="§"/>
            </a:pPr>
            <a:r>
              <a:rPr lang="en-US" sz="1800" dirty="0" smtClean="0">
                <a:solidFill>
                  <a:schemeClr val="accent1"/>
                </a:solidFill>
                <a:latin typeface="Comic Sans MS" panose="030F0702030302020204" pitchFamily="66" charset="0"/>
              </a:rPr>
              <a:t>When an object’s reference count reaches zero, that object is reclaimed.</a:t>
            </a:r>
            <a:endParaRPr lang="en-US" sz="1800" dirty="0" smtClean="0">
              <a:solidFill>
                <a:srgbClr val="FF0000"/>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044" y="2349128"/>
            <a:ext cx="6305550" cy="3485421"/>
          </a:xfrm>
          <a:prstGeom prst="rect">
            <a:avLst/>
          </a:prstGeom>
        </p:spPr>
      </p:pic>
    </p:spTree>
    <p:extLst>
      <p:ext uri="{BB962C8B-B14F-4D97-AF65-F5344CB8AC3E}">
        <p14:creationId xmlns:p14="http://schemas.microsoft.com/office/powerpoint/2010/main" val="1598349918"/>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References Counting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Pros:</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Reference counting is a simple algorithm, and is relatively easy to implement correctly.</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Memory reclamation is interleaved with program execution, and is hence “real-time”. At each call to this algorithm, only bounded amount of work is done, halting program execution for only a brief moment. This makes reference counting useful for applications in which guaranteed response time is critical.</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Memory usage is very efficient – a dead object is reclaimed immediately. No heap space is used up by dead objects. </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01392588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References Counting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Cons:</a:t>
            </a:r>
            <a:endParaRPr lang="en-US" sz="20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The counter may take up memory space large enough to represent any number of pointers that might exist in the entire system. </a:t>
            </a:r>
            <a:r>
              <a:rPr lang="en-US" sz="2000" i="1" dirty="0" smtClean="0">
                <a:solidFill>
                  <a:srgbClr val="FF0000"/>
                </a:solidFill>
                <a:latin typeface="Comic Sans MS" panose="030F0702030302020204" pitchFamily="66" charset="0"/>
              </a:rPr>
              <a:t>Remedies</a:t>
            </a:r>
            <a:r>
              <a:rPr lang="en-US" sz="2000" dirty="0" smtClean="0">
                <a:solidFill>
                  <a:schemeClr val="accent1"/>
                </a:solidFill>
                <a:latin typeface="Comic Sans MS" panose="030F0702030302020204" pitchFamily="66" charset="0"/>
              </a:rPr>
              <a:t>:</a:t>
            </a:r>
          </a:p>
          <a:p>
            <a:pPr marL="2857035" lvl="5" indent="-342900">
              <a:buFont typeface="Courier New" panose="02070309020205020404" pitchFamily="49" charset="0"/>
              <a:buChar char="o"/>
            </a:pPr>
            <a:r>
              <a:rPr lang="en-US" b="1" dirty="0" smtClean="0">
                <a:solidFill>
                  <a:schemeClr val="accent1"/>
                </a:solidFill>
                <a:latin typeface="Comic Sans MS" panose="030F0702030302020204" pitchFamily="66" charset="0"/>
              </a:rPr>
              <a:t>Use a smaller field to store counts, and mark all unaccounted for objects when the field’s maximum count is reached.</a:t>
            </a:r>
            <a:endParaRPr lang="en-US" b="1" dirty="0">
              <a:solidFill>
                <a:schemeClr val="accent1"/>
              </a:solidFill>
              <a:latin typeface="Comic Sans MS" panose="030F0702030302020204" pitchFamily="66" charset="0"/>
            </a:endParaRPr>
          </a:p>
          <a:p>
            <a:pPr marL="2857035" lvl="5" indent="-342900">
              <a:buFont typeface="Courier New" panose="02070309020205020404" pitchFamily="49" charset="0"/>
              <a:buChar char="o"/>
            </a:pPr>
            <a:r>
              <a:rPr lang="en-US" b="1" dirty="0" smtClean="0">
                <a:solidFill>
                  <a:schemeClr val="accent1"/>
                </a:solidFill>
                <a:latin typeface="Comic Sans MS" panose="030F0702030302020204" pitchFamily="66" charset="0"/>
                <a:cs typeface="Consolas" panose="020B0609020204030204" pitchFamily="49" charset="0"/>
              </a:rPr>
              <a:t>Use another garbage collection method (usually of a tracing type) to reclaim all marked objects and other objects reachable by the pointers in the full field.</a:t>
            </a:r>
            <a:endParaRPr lang="en-US" b="1" dirty="0">
              <a:solidFill>
                <a:schemeClr val="accent1"/>
              </a:solidFill>
              <a:latin typeface="Comic Sans MS" panose="030F0702030302020204" pitchFamily="66" charset="0"/>
              <a:cs typeface="Consolas" panose="020B0609020204030204" pitchFamily="49"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If a group of objects contain a pointer cycle, their reference count can never reach zero and therefore never be reclaimed. </a:t>
            </a:r>
            <a:r>
              <a:rPr lang="en-US" sz="2000" i="1" dirty="0" smtClean="0">
                <a:solidFill>
                  <a:srgbClr val="FF0000"/>
                </a:solidFill>
                <a:latin typeface="Comic Sans MS" panose="030F0702030302020204" pitchFamily="66" charset="0"/>
              </a:rPr>
              <a:t>Remedy</a:t>
            </a:r>
            <a:r>
              <a:rPr lang="en-US" sz="2000" dirty="0" smtClean="0">
                <a:solidFill>
                  <a:schemeClr val="accent1"/>
                </a:solidFill>
                <a:latin typeface="Comic Sans MS" panose="030F0702030302020204" pitchFamily="66" charset="0"/>
              </a:rPr>
              <a:t>: use a different method of garbage collection when memory becomes saturated with these objects</a:t>
            </a:r>
            <a:r>
              <a:rPr lang="en-US" sz="2000" dirty="0" smtClean="0">
                <a:solidFill>
                  <a:schemeClr val="accent1"/>
                </a:solidFill>
                <a:latin typeface="Comic Sans MS" panose="030F0702030302020204" pitchFamily="66" charset="0"/>
              </a:rPr>
              <a:t>.</a:t>
            </a: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73222310"/>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References Counting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Cons:</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This algorithm deals inefficiently with short-lived objects such as stack variables. When they created and destroyed quickly, a lot of wasted reference counting takes place. </a:t>
            </a:r>
            <a:r>
              <a:rPr lang="en-US" sz="2400" i="1" dirty="0">
                <a:solidFill>
                  <a:srgbClr val="FF0000"/>
                </a:solidFill>
                <a:latin typeface="Comic Sans MS" panose="030F0702030302020204" pitchFamily="66" charset="0"/>
              </a:rPr>
              <a:t>Remedy</a:t>
            </a:r>
            <a:r>
              <a:rPr lang="en-US" sz="2400" dirty="0" smtClean="0">
                <a:solidFill>
                  <a:schemeClr val="accent1"/>
                </a:solidFill>
                <a:latin typeface="Comic Sans MS" panose="030F0702030302020204" pitchFamily="66" charset="0"/>
              </a:rPr>
              <a:t>: (Deferred Reference Counting) Give special treatment to local variables by leaving them out of reference counts. </a:t>
            </a:r>
            <a:r>
              <a:rPr lang="en-US" sz="2400" i="1" dirty="0" smtClean="0">
                <a:solidFill>
                  <a:srgbClr val="FF0000"/>
                </a:solidFill>
                <a:latin typeface="Comic Sans MS" panose="030F0702030302020204" pitchFamily="66" charset="0"/>
              </a:rPr>
              <a:t>Problem</a:t>
            </a:r>
            <a:r>
              <a:rPr lang="en-US" sz="2400" dirty="0" smtClean="0">
                <a:solidFill>
                  <a:schemeClr val="accent1"/>
                </a:solidFill>
                <a:latin typeface="Comic Sans MS" panose="030F0702030302020204" pitchFamily="66" charset="0"/>
              </a:rPr>
              <a:t>: Counts will not reflect the number of pointers to a variable anymore; therefore all the objects with count zero will have to be scanned to check if they have references to heap variables before they can be reclaimed.</a:t>
            </a:r>
            <a:endParaRPr lang="en-US" sz="2400" b="1" dirty="0">
              <a:solidFill>
                <a:schemeClr val="accent1"/>
              </a:solidFill>
              <a:latin typeface="Comic Sans MS" panose="030F0702030302020204" pitchFamily="66" charset="0"/>
              <a:cs typeface="Consolas" panose="020B0609020204030204" pitchFamily="49"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207855792"/>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References Counting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Cons:</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The process of reclamation is </a:t>
            </a:r>
            <a:r>
              <a:rPr lang="en-US" sz="2400" dirty="0" smtClean="0">
                <a:solidFill>
                  <a:srgbClr val="FF0000"/>
                </a:solidFill>
                <a:latin typeface="Comic Sans MS" panose="030F0702030302020204" pitchFamily="66" charset="0"/>
              </a:rPr>
              <a:t>costly</a:t>
            </a:r>
            <a:r>
              <a:rPr lang="en-US" sz="2400" dirty="0" smtClean="0">
                <a:solidFill>
                  <a:schemeClr val="accent1"/>
                </a:solidFill>
                <a:latin typeface="Comic Sans MS" panose="030F0702030302020204" pitchFamily="66" charset="0"/>
              </a:rPr>
              <a:t>. The reclamation process for an object involves linking the freed object to “free lists” of reusable objects. The object also needs to be checked to free all references. Therefore the whole reclamation process takes at least a few instructions per object, which makes the cost of reclamation proportional  to the number of objects allocated to the running program.</a:t>
            </a:r>
            <a:endParaRPr lang="en-US" sz="2400" b="1"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Reference counting is not used in general purpose programming languages because of the above mentioned disadvantages. It is mostly used in applications such as file, disk block management system and some simple graphic toolkits.</a:t>
            </a:r>
            <a:endParaRPr lang="en-US" b="1" dirty="0">
              <a:solidFill>
                <a:schemeClr val="accent1"/>
              </a:solidFill>
              <a:latin typeface="Comic Sans MS" panose="030F0702030302020204" pitchFamily="66" charset="0"/>
              <a:cs typeface="Consolas" panose="020B0609020204030204" pitchFamily="49"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116456019"/>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Mark-Sweep</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Whereas the Reference Counting Algorithm is at work every time an object is referenced or dereferenced, Mark-Sweep is usually run at specified time intervals.</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Algorithm:</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Step 1:</a:t>
            </a:r>
            <a:r>
              <a:rPr lang="en-US" sz="2400" dirty="0" smtClean="0">
                <a:solidFill>
                  <a:schemeClr val="accent1"/>
                </a:solidFill>
                <a:latin typeface="Comic Sans MS" panose="030F0702030302020204" pitchFamily="66" charset="0"/>
              </a:rPr>
              <a:t> Starting from the root set, we trace through our graph of memory. Mark all objects reached.</a:t>
            </a: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Step 2: </a:t>
            </a:r>
            <a:r>
              <a:rPr lang="en-US" sz="2400" dirty="0" smtClean="0">
                <a:solidFill>
                  <a:schemeClr val="accent1"/>
                </a:solidFill>
                <a:latin typeface="Comic Sans MS" panose="030F0702030302020204" pitchFamily="66" charset="0"/>
              </a:rPr>
              <a:t>Sweep through memory and reclaim all unmarked space.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26224303"/>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Mark-Sweep</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Pros:</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The Mark-Sweep algorithm doesn’t create drag on every single memory operation like Reference Counting.</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Cons</a:t>
            </a:r>
            <a:r>
              <a:rPr lang="en-US" sz="2000" dirty="0">
                <a:solidFill>
                  <a:srgbClr val="FF0000"/>
                </a:solidFill>
                <a:latin typeface="Comic Sans MS" panose="030F0702030302020204" pitchFamily="66" charset="0"/>
              </a:rPr>
              <a:t>:</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Every location in memory must be examined during the sweep stage of this algorithm – this can be time consuming.</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Can leave several gaps in used memory when objects are swept out. This fragmentation of available memory can cause serious performance problems for applications which make heavy memory demands. Although in practice, this problem usually isn’t a huge problem, Mark-Sweep garbage collection is usually considered unfit for high-performance systems for exactly this reason.</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895641785"/>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Mark-Compact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This algorithm is essentially a variation on the Mark-Sweep algorithm just described.</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Algorithm:</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Step 1:</a:t>
            </a:r>
            <a:r>
              <a:rPr lang="en-US" sz="2400" dirty="0" smtClean="0">
                <a:solidFill>
                  <a:schemeClr val="accent1"/>
                </a:solidFill>
                <a:latin typeface="Comic Sans MS" panose="030F0702030302020204" pitchFamily="66" charset="0"/>
              </a:rPr>
              <a:t> All live objects in memory are marked, just as in Mark-Sweep.</a:t>
            </a: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Step 2: </a:t>
            </a:r>
            <a:r>
              <a:rPr lang="en-US" sz="2400" dirty="0" smtClean="0">
                <a:solidFill>
                  <a:schemeClr val="accent1"/>
                </a:solidFill>
                <a:latin typeface="Comic Sans MS" panose="030F0702030302020204" pitchFamily="66" charset="0"/>
              </a:rPr>
              <a:t>Instead of sweeping the dead objects out from under the live ones, the live objects are instead pushed to the beginning of the memory space. The rest of memory is reclaimed for future use.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021031436"/>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Mark-Compact</a:t>
            </a:r>
            <a:endParaRPr lang="ru-RU" dirty="0">
              <a:solidFill>
                <a:srgbClr val="FFC000"/>
              </a:solidFill>
              <a:latin typeface="Comic Sans MS" panose="030F0702030302020204" pitchFamily="66"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149172" y="768350"/>
            <a:ext cx="4352194" cy="4906963"/>
          </a:xfrm>
        </p:spPr>
      </p:pic>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751647210"/>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Mark-Compact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Pros:</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The fragmentation problem of Mark-Sweep collection is solved with this algorithm; available memory is put in a big single chunk. </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Also note that the relative ordering of objects in memory stays the same – that is, if object X has a higher memory address than Y before garbage collection, it will still have a higher address afterwards. This property is important for certain data structures like arrays.</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Cons</a:t>
            </a:r>
            <a:r>
              <a:rPr lang="en-US" sz="2000" dirty="0">
                <a:solidFill>
                  <a:srgbClr val="FF0000"/>
                </a:solidFill>
                <a:latin typeface="Comic Sans MS" panose="030F0702030302020204" pitchFamily="66" charset="0"/>
              </a:rPr>
              <a:t>:</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The big problem with Mark-Compact collection is time. It requires even more time than Mark-Sweep collection, which can seriously affect performance.</a:t>
            </a: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13648604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Some Conclusions About GC</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15863"/>
            <a:ext cx="10076468" cy="4677459"/>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Studies showed that performance of systems with well-implemented garbage collectors is highly competitive with systems with explicit deallocation.</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Automatic deallocation allows a programmer not to worry about memory management, increasing </a:t>
            </a:r>
            <a:r>
              <a:rPr lang="en-US" dirty="0" err="1" smtClean="0">
                <a:solidFill>
                  <a:schemeClr val="accent1"/>
                </a:solidFill>
                <a:latin typeface="Comic Sans MS" panose="030F0702030302020204" pitchFamily="66" charset="0"/>
              </a:rPr>
              <a:t>writeability</a:t>
            </a:r>
            <a:r>
              <a:rPr lang="en-US" dirty="0" smtClean="0">
                <a:solidFill>
                  <a:schemeClr val="accent1"/>
                </a:solidFill>
                <a:latin typeface="Comic Sans MS" panose="030F0702030302020204" pitchFamily="66" charset="0"/>
              </a:rPr>
              <a:t> of a system, and decreasing development time and costs.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Explicit management introduces possibilities for making errors in memory management, and thus, decreases reliability.</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Garbage collection promotes purely modular design – explicit deallocation causes one module to be responsible for knowing that other </a:t>
            </a:r>
            <a:r>
              <a:rPr lang="en-US" dirty="0" err="1" smtClean="0">
                <a:solidFill>
                  <a:schemeClr val="accent1"/>
                </a:solidFill>
                <a:latin typeface="Comic Sans MS" panose="030F0702030302020204" pitchFamily="66" charset="0"/>
              </a:rPr>
              <a:t>moudles</a:t>
            </a:r>
            <a:r>
              <a:rPr lang="en-US" dirty="0" smtClean="0">
                <a:solidFill>
                  <a:schemeClr val="accent1"/>
                </a:solidFill>
                <a:latin typeface="Comic Sans MS" panose="030F0702030302020204" pitchFamily="66" charset="0"/>
              </a:rPr>
              <a:t> are not interested in this particular object.</a:t>
            </a:r>
            <a:endParaRPr lang="en-US"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688347074"/>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Copying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1495" y="980976"/>
            <a:ext cx="10076468" cy="4906686"/>
          </a:xfrm>
        </p:spPr>
        <p:txBody>
          <a:bodyPr/>
          <a:lstStyle/>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Like the Mark-Sweep algorithm, Copying garbage collection does not really collect garbage. The collector moves all live objects into an area of memory, so the rest of the heap is available to be used by the program since it contains garbage. This method integrates the copying process into the data transversal, so an object will only be visited once.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147292702"/>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Stop &amp; Copy</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1495" y="980976"/>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In this method the heap space is divided into two contiguous semi-spaces (from-space and to-space). During program execution, only one of these spaces is used.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Memory is allocated linearly upwards in the current semi-space as demanded by the execution program. When the space is exhausted the program is stopped and the garbage collector is executed.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All live objects are copied from the current semi-space to the other semi-space. The roles of the two semi-spaces are reversed each time the garbage collector is invoked.</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564311542"/>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Stop &amp; Copy</a:t>
            </a:r>
            <a:endParaRPr lang="ru-RU" dirty="0">
              <a:solidFill>
                <a:srgbClr val="FFC000"/>
              </a:solidFill>
              <a:latin typeface="Comic Sans MS" panose="030F0702030302020204" pitchFamily="66"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43868" y="1155799"/>
            <a:ext cx="5040560" cy="4095750"/>
          </a:xfrm>
        </p:spPr>
      </p:pic>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584" y="1155799"/>
            <a:ext cx="5384304" cy="4095750"/>
          </a:xfrm>
          <a:prstGeom prst="rect">
            <a:avLst/>
          </a:prstGeom>
        </p:spPr>
      </p:pic>
    </p:spTree>
    <p:extLst>
      <p:ext uri="{BB962C8B-B14F-4D97-AF65-F5344CB8AC3E}">
        <p14:creationId xmlns:p14="http://schemas.microsoft.com/office/powerpoint/2010/main" val="1812338684"/>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Cheney’s Algorithm</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1495" y="980976"/>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Cheney’s Algorithm is Copying Algorithm.</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From an initial queue of objects which can be immediately reached from the root set.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 “scan” pointer is advanced through the objects location by location. Every time a pointer into from-space is encountered, the object the pointer refers to is copied to the end of the queue. </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When the “scan” reaches the end of the queue, all live objects have been copied, so the garbage collector is terminated.</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975597985"/>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Cheney’s Algorithm</a:t>
            </a:r>
            <a:endParaRPr lang="ru-RU" dirty="0">
              <a:solidFill>
                <a:srgbClr val="FFC000"/>
              </a:solidFill>
              <a:latin typeface="Comic Sans MS" panose="030F0702030302020204" pitchFamily="66"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0" y="1269008"/>
            <a:ext cx="4392488" cy="3672408"/>
          </a:xfrm>
        </p:spPr>
      </p:pic>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412" y="1773064"/>
            <a:ext cx="5472608" cy="2562225"/>
          </a:xfrm>
          <a:prstGeom prst="rect">
            <a:avLst/>
          </a:prstGeom>
        </p:spPr>
      </p:pic>
    </p:spTree>
    <p:extLst>
      <p:ext uri="{BB962C8B-B14F-4D97-AF65-F5344CB8AC3E}">
        <p14:creationId xmlns:p14="http://schemas.microsoft.com/office/powerpoint/2010/main" val="276256258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Cheney’s Algorithm</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Advantages:</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The allocation of free objects is simple and fast. </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This method does not cause memory fragmentation, even when objects of different sizes are copied.</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Optimization:</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To increase copying collectors efficiency, increase the amount of memory allocated for the heap space to reduce the number of times the collector is invoked.</a:t>
            </a: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700074434"/>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Non-Copying Implicit Collector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15876" y="784189"/>
            <a:ext cx="10076468" cy="4906686"/>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This method is similar to the copying collector just described.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In the copying collector, the set is an area of memory.</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In non-copying collection, the set can be any kind of set of part of memory that formerly held live objects.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 non-copying system adds two pointer fields and a “color” field to each object. These fields link each part of memory to a doubly-linked list that serves as a set. The color indicates which set an object belongs to.</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 “moving of objects” in non-copying involves unlinking the object from a from-set doubly linked list, toggling its color, and linking it to to-set, which is another doubly linked list.</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893155696"/>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Non-Copying Implicit Collector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Advantages over copying:</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The tracing cost of large objects is smaller. </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Objects without pointers will not be scanned.</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The non-copying method does not require language-level pointers between objects to be changed. Therefore, fewer constraints are imposed on the computer.</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Disadvantages:</a:t>
            </a:r>
            <a:endParaRPr lang="en-US"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This method requires more instructions per object than copying does.</a:t>
            </a: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Memory fragmentation is possible.</a:t>
            </a:r>
            <a:br>
              <a:rPr lang="en-US" sz="2400" dirty="0" smtClean="0">
                <a:solidFill>
                  <a:schemeClr val="accent1"/>
                </a:solidFill>
                <a:latin typeface="Comic Sans MS" panose="030F0702030302020204" pitchFamily="66" charset="0"/>
              </a:rPr>
            </a:br>
            <a:endParaRPr lang="en-US" sz="24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691105832"/>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a:t>
            </a:r>
            <a:r>
              <a:rPr lang="en-US" dirty="0" smtClean="0">
                <a:solidFill>
                  <a:srgbClr val="FFC000"/>
                </a:solidFill>
                <a:latin typeface="Comic Sans MS" panose="030F0702030302020204" pitchFamily="66" charset="0"/>
              </a:rPr>
              <a:t>: Incremental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Why:</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The previous garbage collection algorithms are not feasible for real-time applications because they involve halting execution of the program while it runs. </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Instead, the garbage collector and the </a:t>
            </a:r>
            <a:r>
              <a:rPr lang="en-US" sz="2400" dirty="0" err="1" smtClean="0">
                <a:solidFill>
                  <a:schemeClr val="accent1"/>
                </a:solidFill>
                <a:latin typeface="Comic Sans MS" panose="030F0702030302020204" pitchFamily="66" charset="0"/>
              </a:rPr>
              <a:t>mutator</a:t>
            </a:r>
            <a:r>
              <a:rPr lang="en-US" sz="2400" dirty="0" smtClean="0">
                <a:solidFill>
                  <a:schemeClr val="accent1"/>
                </a:solidFill>
                <a:latin typeface="Comic Sans MS" panose="030F0702030302020204" pitchFamily="66" charset="0"/>
              </a:rPr>
              <a:t> (executing program) should be </a:t>
            </a:r>
            <a:r>
              <a:rPr lang="en-US" sz="2400" dirty="0">
                <a:solidFill>
                  <a:schemeClr val="accent1"/>
                </a:solidFill>
                <a:latin typeface="Comic Sans MS" panose="030F0702030302020204" pitchFamily="66" charset="0"/>
              </a:rPr>
              <a:t>i</a:t>
            </a:r>
            <a:r>
              <a:rPr lang="en-US" sz="2400" dirty="0" smtClean="0">
                <a:solidFill>
                  <a:schemeClr val="accent1"/>
                </a:solidFill>
                <a:latin typeface="Comic Sans MS" panose="030F0702030302020204" pitchFamily="66" charset="0"/>
              </a:rPr>
              <a:t>nterwoven. This allows the garbage collector to be run in small increments, making the pauses in the executing program shorter and more frequent.</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Unfortunately, while the collector is tracing the graph of reachable data structures, the </a:t>
            </a:r>
            <a:r>
              <a:rPr lang="en-US" sz="2400" dirty="0" err="1" smtClean="0">
                <a:solidFill>
                  <a:schemeClr val="accent1"/>
                </a:solidFill>
                <a:latin typeface="Comic Sans MS" panose="030F0702030302020204" pitchFamily="66" charset="0"/>
              </a:rPr>
              <a:t>mutator</a:t>
            </a:r>
            <a:r>
              <a:rPr lang="en-US" sz="2400" dirty="0" smtClean="0">
                <a:solidFill>
                  <a:schemeClr val="accent1"/>
                </a:solidFill>
                <a:latin typeface="Comic Sans MS" panose="030F0702030302020204" pitchFamily="66" charset="0"/>
              </a:rPr>
              <a:t> may be changing the graph.</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252554154"/>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Incremental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Tricolor Marking and Coherence:</a:t>
            </a:r>
            <a:endParaRPr lang="en-US" sz="18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Tricolor marking is a method of marking which objects have been looked at in a collection cycle, and determining which ones to recycle at the end of the cycle. </a:t>
            </a: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Black:</a:t>
            </a:r>
            <a:endParaRPr lang="en-US" sz="1800" dirty="0" smtClean="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Have already been examined by the collector.</a:t>
            </a: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Are assumed to be in use by the </a:t>
            </a:r>
            <a:r>
              <a:rPr lang="en-US" dirty="0" err="1" smtClean="0">
                <a:solidFill>
                  <a:schemeClr val="accent1"/>
                </a:solidFill>
                <a:latin typeface="Comic Sans MS" panose="030F0702030302020204" pitchFamily="66" charset="0"/>
              </a:rPr>
              <a:t>mutator</a:t>
            </a:r>
            <a:r>
              <a:rPr lang="en-US"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Grey:</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Are ready to be examined by the collector.</a:t>
            </a:r>
            <a:endParaRPr lang="en-US"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a:solidFill>
                  <a:schemeClr val="accent1"/>
                </a:solidFill>
                <a:latin typeface="Comic Sans MS" panose="030F0702030302020204" pitchFamily="66" charset="0"/>
              </a:rPr>
              <a:t>Are assumed </a:t>
            </a:r>
            <a:r>
              <a:rPr lang="en-US" dirty="0" smtClean="0">
                <a:solidFill>
                  <a:schemeClr val="accent1"/>
                </a:solidFill>
                <a:latin typeface="Comic Sans MS" panose="030F0702030302020204" pitchFamily="66" charset="0"/>
              </a:rPr>
              <a:t>to be in use by the </a:t>
            </a:r>
            <a:r>
              <a:rPr lang="en-US" dirty="0" err="1" smtClean="0">
                <a:solidFill>
                  <a:schemeClr val="accent1"/>
                </a:solidFill>
                <a:latin typeface="Comic Sans MS" panose="030F0702030302020204" pitchFamily="66" charset="0"/>
              </a:rPr>
              <a:t>mutator</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White:</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Have not yet been examined by the collector.</a:t>
            </a:r>
            <a:endParaRPr lang="en-US"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May or may not be in use by the </a:t>
            </a:r>
            <a:r>
              <a:rPr lang="en-US" dirty="0" err="1" smtClean="0">
                <a:solidFill>
                  <a:schemeClr val="accent1"/>
                </a:solidFill>
                <a:latin typeface="Comic Sans MS" panose="030F0702030302020204" pitchFamily="66" charset="0"/>
              </a:rPr>
              <a:t>mutator</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a:p>
            <a:pPr lvl="1" algn="l"/>
            <a:r>
              <a:rPr lang="en-US" sz="2400" dirty="0" smtClean="0">
                <a:solidFill>
                  <a:schemeClr val="accent1"/>
                </a:solidFill>
                <a:latin typeface="Comic Sans MS" panose="030F0702030302020204" pitchFamily="66" charset="0"/>
              </a:rPr>
              <a:t/>
            </a:r>
            <a:br>
              <a:rPr lang="en-US" sz="2400" dirty="0" smtClean="0">
                <a:solidFill>
                  <a:schemeClr val="accent1"/>
                </a:solidFill>
                <a:latin typeface="Comic Sans MS" panose="030F0702030302020204" pitchFamily="66" charset="0"/>
              </a:rPr>
            </a:br>
            <a:endParaRPr lang="en-US" sz="24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83844008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Brief History</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Automatic Garbage Collectors</a:t>
            </a:r>
            <a:r>
              <a:rPr lang="en-US" dirty="0" smtClean="0">
                <a:solidFill>
                  <a:schemeClr val="accent1"/>
                </a:solidFill>
                <a:latin typeface="Comic Sans MS" panose="030F0702030302020204" pitchFamily="66" charset="0"/>
              </a:rPr>
              <a:t>:</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First automatic </a:t>
            </a:r>
            <a:r>
              <a:rPr lang="en-US" sz="2400" dirty="0" smtClean="0">
                <a:solidFill>
                  <a:schemeClr val="accent1"/>
                </a:solidFill>
                <a:latin typeface="Comic Sans MS" panose="030F0702030302020204" pitchFamily="66" charset="0"/>
              </a:rPr>
              <a:t>garbage collection:</a:t>
            </a:r>
            <a:endParaRPr lang="en-US" sz="2400" dirty="0" smtClean="0">
              <a:solidFill>
                <a:srgbClr val="FF0000"/>
              </a:solidFill>
              <a:latin typeface="Comic Sans MS" panose="030F0702030302020204" pitchFamily="66" charset="0"/>
            </a:endParaRPr>
          </a:p>
          <a:p>
            <a:pPr marL="2857035" lvl="5" indent="-342900">
              <a:buFont typeface="Courier New" panose="02070309020205020404" pitchFamily="49" charset="0"/>
              <a:buChar char="o"/>
            </a:pPr>
            <a:r>
              <a:rPr lang="en-US" sz="2400" b="1" dirty="0" smtClean="0">
                <a:solidFill>
                  <a:schemeClr val="accent1"/>
                </a:solidFill>
                <a:latin typeface="Comic Sans MS" panose="030F0702030302020204" pitchFamily="66" charset="0"/>
              </a:rPr>
              <a:t>LISP (1958)</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Several other languages implemented it:</a:t>
            </a:r>
            <a:endParaRPr lang="en-US" sz="2400" dirty="0">
              <a:solidFill>
                <a:srgbClr val="FF0000"/>
              </a:solidFill>
              <a:latin typeface="Comic Sans MS" panose="030F0702030302020204" pitchFamily="66" charset="0"/>
            </a:endParaRPr>
          </a:p>
          <a:p>
            <a:pPr marL="2857035" lvl="5" indent="-342900">
              <a:buFont typeface="Courier New" panose="02070309020205020404" pitchFamily="49" charset="0"/>
              <a:buChar char="o"/>
            </a:pPr>
            <a:r>
              <a:rPr lang="en-US" sz="2400" b="1" dirty="0" smtClean="0">
                <a:solidFill>
                  <a:schemeClr val="accent1"/>
                </a:solidFill>
                <a:latin typeface="Comic Sans MS" panose="030F0702030302020204" pitchFamily="66" charset="0"/>
              </a:rPr>
              <a:t>BASIC </a:t>
            </a:r>
            <a:r>
              <a:rPr lang="en-US" sz="2400" b="1" dirty="0">
                <a:solidFill>
                  <a:schemeClr val="accent1"/>
                </a:solidFill>
                <a:latin typeface="Comic Sans MS" panose="030F0702030302020204" pitchFamily="66" charset="0"/>
              </a:rPr>
              <a:t>(</a:t>
            </a:r>
            <a:r>
              <a:rPr lang="en-US" sz="2400" b="1" dirty="0" smtClean="0">
                <a:solidFill>
                  <a:schemeClr val="accent1"/>
                </a:solidFill>
                <a:latin typeface="Comic Sans MS" panose="030F0702030302020204" pitchFamily="66" charset="0"/>
              </a:rPr>
              <a:t>1964)</a:t>
            </a:r>
          </a:p>
          <a:p>
            <a:pPr marL="2857035" lvl="5" indent="-342900">
              <a:buFont typeface="Courier New" panose="02070309020205020404" pitchFamily="49" charset="0"/>
              <a:buChar char="o"/>
            </a:pPr>
            <a:r>
              <a:rPr lang="en-US" sz="2400" b="1" dirty="0" smtClean="0">
                <a:solidFill>
                  <a:schemeClr val="accent1"/>
                </a:solidFill>
                <a:latin typeface="Comic Sans MS" panose="030F0702030302020204" pitchFamily="66" charset="0"/>
              </a:rPr>
              <a:t>Logo (1967)</a:t>
            </a:r>
          </a:p>
          <a:p>
            <a:pPr marL="2857035" lvl="5" indent="-342900">
              <a:buFont typeface="Courier New" panose="02070309020205020404" pitchFamily="49" charset="0"/>
              <a:buChar char="o"/>
            </a:pPr>
            <a:r>
              <a:rPr lang="en-US" sz="2400" b="1" dirty="0" smtClean="0">
                <a:solidFill>
                  <a:schemeClr val="accent1"/>
                </a:solidFill>
                <a:latin typeface="Comic Sans MS" panose="030F0702030302020204" pitchFamily="66" charset="0"/>
              </a:rPr>
              <a:t>Java 1.0 (1996)</a:t>
            </a:r>
            <a:endParaRPr lang="en-US" sz="2400" b="1" dirty="0">
              <a:solidFill>
                <a:schemeClr val="accent1"/>
              </a:solidFill>
              <a:latin typeface="Comic Sans MS" panose="030F0702030302020204" pitchFamily="66" charset="0"/>
            </a:endParaRPr>
          </a:p>
          <a:p>
            <a:pPr marL="2857035" lvl="5" indent="-342900">
              <a:buFont typeface="Courier New" panose="02070309020205020404" pitchFamily="49" charset="0"/>
              <a:buChar char="o"/>
            </a:pPr>
            <a:endParaRPr lang="en-US" sz="2400" b="1" dirty="0" smtClean="0">
              <a:solidFill>
                <a:schemeClr val="accent1"/>
              </a:solidFill>
              <a:latin typeface="Comic Sans MS" panose="030F0702030302020204" pitchFamily="66" charset="0"/>
            </a:endParaRPr>
          </a:p>
          <a:p>
            <a:endParaRPr lang="en-US" dirty="0">
              <a:solidFill>
                <a:schemeClr val="accent1"/>
              </a:solidFill>
              <a:latin typeface="Comic Sans MS" panose="030F0702030302020204" pitchFamily="66" charset="0"/>
            </a:endParaRPr>
          </a:p>
          <a:p>
            <a:pPr lvl="1"/>
            <a:endParaRPr lang="en-US" sz="24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896708134"/>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Incremental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2"/>
            <a:ext cx="10076468" cy="5037499"/>
          </a:xfrm>
        </p:spPr>
        <p:txBody>
          <a:bodyPr/>
          <a:lstStyle/>
          <a:p>
            <a:pPr marL="342900" indent="-342900">
              <a:buFont typeface="Wingdings" panose="05000000000000000000" pitchFamily="2" charset="2"/>
              <a:buChar char="§"/>
            </a:pPr>
            <a:r>
              <a:rPr lang="en-US" sz="1800" dirty="0" smtClean="0">
                <a:solidFill>
                  <a:schemeClr val="accent1"/>
                </a:solidFill>
                <a:latin typeface="Comic Sans MS" panose="030F0702030302020204" pitchFamily="66" charset="0"/>
              </a:rPr>
              <a:t>The collector examines all data objects that are in use by starting with the root stack and making successive waves of examining objects. </a:t>
            </a: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Step 1:</a:t>
            </a:r>
            <a:endParaRPr lang="en-US" sz="1800" dirty="0" smtClean="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All objects pointed to by the root stack are colored gray.</a:t>
            </a: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Step 2:</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Each gray object is viewed in turn and all of its child objects (objects pointed to by it) are colored gray, and then it is colored black.</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Step 3:</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The </a:t>
            </a:r>
            <a:r>
              <a:rPr lang="en-US" dirty="0" err="1" smtClean="0">
                <a:solidFill>
                  <a:schemeClr val="accent1"/>
                </a:solidFill>
                <a:latin typeface="Comic Sans MS" panose="030F0702030302020204" pitchFamily="66" charset="0"/>
              </a:rPr>
              <a:t>mutator</a:t>
            </a:r>
            <a:r>
              <a:rPr lang="en-US" dirty="0" smtClean="0">
                <a:solidFill>
                  <a:schemeClr val="accent1"/>
                </a:solidFill>
                <a:latin typeface="Comic Sans MS" panose="030F0702030302020204" pitchFamily="66" charset="0"/>
              </a:rPr>
              <a:t> makes a </a:t>
            </a:r>
            <a:r>
              <a:rPr lang="en-US" dirty="0" err="1" smtClean="0">
                <a:solidFill>
                  <a:schemeClr val="accent1"/>
                </a:solidFill>
                <a:latin typeface="Comic Sans MS" panose="030F0702030302020204" pitchFamily="66" charset="0"/>
              </a:rPr>
              <a:t>cnahge</a:t>
            </a:r>
            <a:r>
              <a:rPr lang="en-US" dirty="0" smtClean="0">
                <a:solidFill>
                  <a:schemeClr val="accent1"/>
                </a:solidFill>
                <a:latin typeface="Comic Sans MS" panose="030F0702030302020204" pitchFamily="66" charset="0"/>
              </a:rPr>
              <a:t> in the graph of objects by swapping the pointer A-&gt;C and B-&gt;D. Now when the collector looks at object B, it is only pointing to object C, which is already gray.</a:t>
            </a:r>
          </a:p>
          <a:p>
            <a:pPr marL="342900" indent="-342900">
              <a:buFont typeface="Wingdings" panose="05000000000000000000" pitchFamily="2" charset="2"/>
              <a:buChar char="§"/>
            </a:pPr>
            <a:r>
              <a:rPr lang="en-US" sz="1800" dirty="0">
                <a:solidFill>
                  <a:srgbClr val="FF0000"/>
                </a:solidFill>
                <a:latin typeface="Comic Sans MS" panose="030F0702030302020204" pitchFamily="66" charset="0"/>
              </a:rPr>
              <a:t>Step </a:t>
            </a:r>
            <a:r>
              <a:rPr lang="en-US" sz="1800" dirty="0" smtClean="0">
                <a:solidFill>
                  <a:srgbClr val="FF0000"/>
                </a:solidFill>
                <a:latin typeface="Comic Sans MS" panose="030F0702030302020204" pitchFamily="66" charset="0"/>
              </a:rPr>
              <a:t>4:</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When the collector finishes its sweep (</a:t>
            </a:r>
            <a:r>
              <a:rPr lang="en-US" dirty="0" err="1" smtClean="0">
                <a:solidFill>
                  <a:schemeClr val="accent1"/>
                </a:solidFill>
                <a:latin typeface="Comic Sans MS" panose="030F0702030302020204" pitchFamily="66" charset="0"/>
              </a:rPr>
              <a:t>thera</a:t>
            </a:r>
            <a:r>
              <a:rPr lang="en-US" dirty="0" smtClean="0">
                <a:solidFill>
                  <a:schemeClr val="accent1"/>
                </a:solidFill>
                <a:latin typeface="Comic Sans MS" panose="030F0702030302020204" pitchFamily="66" charset="0"/>
              </a:rPr>
              <a:t> are no more gray objects) any </a:t>
            </a:r>
            <a:r>
              <a:rPr lang="en-US" dirty="0" err="1" smtClean="0">
                <a:solidFill>
                  <a:schemeClr val="accent1"/>
                </a:solidFill>
                <a:latin typeface="Comic Sans MS" panose="030F0702030302020204" pitchFamily="66" charset="0"/>
              </a:rPr>
              <a:t>rmaining</a:t>
            </a:r>
            <a:r>
              <a:rPr lang="en-US" dirty="0" smtClean="0">
                <a:solidFill>
                  <a:schemeClr val="accent1"/>
                </a:solidFill>
                <a:latin typeface="Comic Sans MS" panose="030F0702030302020204" pitchFamily="66" charset="0"/>
              </a:rPr>
              <a:t> white objects should be garbage (unreachable) but D </a:t>
            </a:r>
            <a:r>
              <a:rPr lang="en-US" dirty="0" err="1" smtClean="0">
                <a:solidFill>
                  <a:schemeClr val="accent1"/>
                </a:solidFill>
                <a:latin typeface="Comic Sans MS" panose="030F0702030302020204" pitchFamily="66" charset="0"/>
              </a:rPr>
              <a:t>ins’t</a:t>
            </a:r>
            <a:r>
              <a:rPr lang="en-US" dirty="0" smtClean="0">
                <a:solidFill>
                  <a:schemeClr val="accent1"/>
                </a:solidFill>
                <a:latin typeface="Comic Sans MS" panose="030F0702030302020204" pitchFamily="66" charset="0"/>
              </a:rPr>
              <a:t> in this case.</a:t>
            </a:r>
            <a:endParaRPr lang="en-US" sz="24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061387279"/>
      </p:ext>
    </p:extLst>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Incremental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2"/>
            <a:ext cx="10076468" cy="5037499"/>
          </a:xfrm>
        </p:spPr>
        <p:txBody>
          <a:bodyPr/>
          <a:lstStyle/>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Step 4:</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When the collector finishes its sweep (there are no more gray objects) any remaining white objects should be garbage (unreachable) but D </a:t>
            </a:r>
            <a:r>
              <a:rPr lang="en-US" dirty="0" err="1" smtClean="0">
                <a:solidFill>
                  <a:schemeClr val="accent1"/>
                </a:solidFill>
                <a:latin typeface="Comic Sans MS" panose="030F0702030302020204" pitchFamily="66" charset="0"/>
              </a:rPr>
              <a:t>ins’t</a:t>
            </a:r>
            <a:r>
              <a:rPr lang="en-US" dirty="0" smtClean="0">
                <a:solidFill>
                  <a:schemeClr val="accent1"/>
                </a:solidFill>
                <a:latin typeface="Comic Sans MS" panose="030F0702030302020204" pitchFamily="66" charset="0"/>
              </a:rPr>
              <a:t> in this case.</a:t>
            </a:r>
            <a:endParaRPr lang="en-US" sz="24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32" y="1917080"/>
            <a:ext cx="5830912" cy="3757619"/>
          </a:xfrm>
          <a:prstGeom prst="rect">
            <a:avLst/>
          </a:prstGeom>
        </p:spPr>
      </p:pic>
    </p:spTree>
    <p:extLst>
      <p:ext uri="{BB962C8B-B14F-4D97-AF65-F5344CB8AC3E}">
        <p14:creationId xmlns:p14="http://schemas.microsoft.com/office/powerpoint/2010/main" val="2899695884"/>
      </p:ext>
    </p:extLst>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Incremental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err="1" smtClean="0">
                <a:solidFill>
                  <a:srgbClr val="FF0000"/>
                </a:solidFill>
                <a:latin typeface="Comic Sans MS" panose="030F0702030302020204" pitchFamily="66" charset="0"/>
              </a:rPr>
              <a:t>Maintaing</a:t>
            </a:r>
            <a:r>
              <a:rPr lang="en-US" sz="2000" dirty="0" smtClean="0">
                <a:solidFill>
                  <a:srgbClr val="FF0000"/>
                </a:solidFill>
                <a:latin typeface="Comic Sans MS" panose="030F0702030302020204" pitchFamily="66" charset="0"/>
              </a:rPr>
              <a:t> Coherence: </a:t>
            </a:r>
            <a:r>
              <a:rPr lang="en-US" sz="2000" dirty="0" smtClean="0">
                <a:solidFill>
                  <a:schemeClr val="accent1"/>
                </a:solidFill>
                <a:latin typeface="Comic Sans MS" panose="030F0702030302020204" pitchFamily="66" charset="0"/>
              </a:rPr>
              <a:t>There are two basic approaches to coordinating the collector with the </a:t>
            </a:r>
            <a:r>
              <a:rPr lang="en-US" sz="2000" dirty="0" err="1" smtClean="0">
                <a:solidFill>
                  <a:schemeClr val="accent1"/>
                </a:solidFill>
                <a:latin typeface="Comic Sans MS" panose="030F0702030302020204" pitchFamily="66" charset="0"/>
              </a:rPr>
              <a:t>mutator</a:t>
            </a:r>
            <a:r>
              <a:rPr lang="en-US" sz="2000" dirty="0" smtClean="0">
                <a:solidFill>
                  <a:schemeClr val="accent1"/>
                </a:solidFill>
                <a:latin typeface="Comic Sans MS" panose="030F0702030302020204" pitchFamily="66" charset="0"/>
              </a:rPr>
              <a:t>:</a:t>
            </a:r>
            <a:endParaRPr lang="en-US" sz="20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sz="2000" dirty="0" smtClean="0">
                <a:solidFill>
                  <a:srgbClr val="FF0000"/>
                </a:solidFill>
                <a:latin typeface="Comic Sans MS" panose="030F0702030302020204" pitchFamily="66" charset="0"/>
              </a:rPr>
              <a:t>Read Barrier </a:t>
            </a:r>
            <a:r>
              <a:rPr lang="en-US" sz="2000" dirty="0" smtClean="0">
                <a:solidFill>
                  <a:schemeClr val="accent1"/>
                </a:solidFill>
                <a:latin typeface="Comic Sans MS" panose="030F0702030302020204" pitchFamily="66" charset="0"/>
              </a:rPr>
              <a:t>– a read barrier detects when the </a:t>
            </a:r>
            <a:r>
              <a:rPr lang="en-US" sz="2000" dirty="0" err="1" smtClean="0">
                <a:solidFill>
                  <a:schemeClr val="accent1"/>
                </a:solidFill>
                <a:latin typeface="Comic Sans MS" panose="030F0702030302020204" pitchFamily="66" charset="0"/>
              </a:rPr>
              <a:t>mutator</a:t>
            </a:r>
            <a:r>
              <a:rPr lang="en-US" sz="2000" dirty="0" smtClean="0">
                <a:solidFill>
                  <a:schemeClr val="accent1"/>
                </a:solidFill>
                <a:latin typeface="Comic Sans MS" panose="030F0702030302020204" pitchFamily="66" charset="0"/>
              </a:rPr>
              <a:t> attempts to reference a white object. The barrier then colors the white object gray and lets the </a:t>
            </a:r>
            <a:r>
              <a:rPr lang="en-US" sz="2000" dirty="0" err="1" smtClean="0">
                <a:solidFill>
                  <a:schemeClr val="accent1"/>
                </a:solidFill>
                <a:latin typeface="Comic Sans MS" panose="030F0702030302020204" pitchFamily="66" charset="0"/>
              </a:rPr>
              <a:t>mutator</a:t>
            </a:r>
            <a:r>
              <a:rPr lang="en-US" sz="2000" dirty="0" smtClean="0">
                <a:solidFill>
                  <a:schemeClr val="accent1"/>
                </a:solidFill>
                <a:latin typeface="Comic Sans MS" panose="030F0702030302020204" pitchFamily="66" charset="0"/>
              </a:rPr>
              <a:t> reference it. This way the </a:t>
            </a:r>
            <a:r>
              <a:rPr lang="en-US" sz="2000" dirty="0" err="1" smtClean="0">
                <a:solidFill>
                  <a:schemeClr val="accent1"/>
                </a:solidFill>
                <a:latin typeface="Comic Sans MS" panose="030F0702030302020204" pitchFamily="66" charset="0"/>
              </a:rPr>
              <a:t>mutator</a:t>
            </a:r>
            <a:r>
              <a:rPr lang="en-US" sz="2000" dirty="0" smtClean="0">
                <a:solidFill>
                  <a:schemeClr val="accent1"/>
                </a:solidFill>
                <a:latin typeface="Comic Sans MS" panose="030F0702030302020204" pitchFamily="66" charset="0"/>
              </a:rPr>
              <a:t> is never allowed to reference white objects and therefore cannot install a reference to a white object in a black one.</a:t>
            </a:r>
          </a:p>
          <a:p>
            <a:pPr marL="1062894" lvl="1" indent="-342900" algn="l">
              <a:buFont typeface="Arial" panose="020B0604020202020204" pitchFamily="34" charset="0"/>
              <a:buChar char="•"/>
            </a:pPr>
            <a:r>
              <a:rPr lang="en-US" sz="2000" dirty="0" smtClean="0">
                <a:solidFill>
                  <a:srgbClr val="FF0000"/>
                </a:solidFill>
                <a:latin typeface="Comic Sans MS" panose="030F0702030302020204" pitchFamily="66" charset="0"/>
              </a:rPr>
              <a:t>Write </a:t>
            </a:r>
            <a:r>
              <a:rPr lang="en-US" sz="2000" dirty="0">
                <a:solidFill>
                  <a:srgbClr val="FF0000"/>
                </a:solidFill>
                <a:latin typeface="Comic Sans MS" panose="030F0702030302020204" pitchFamily="66" charset="0"/>
              </a:rPr>
              <a:t>Barrier </a:t>
            </a:r>
            <a:r>
              <a:rPr lang="en-US" sz="2000" dirty="0" smtClean="0">
                <a:solidFill>
                  <a:schemeClr val="accent1"/>
                </a:solidFill>
                <a:latin typeface="Comic Sans MS" panose="030F0702030302020204" pitchFamily="66" charset="0"/>
              </a:rPr>
              <a:t>– on the write side, the </a:t>
            </a:r>
            <a:r>
              <a:rPr lang="en-US" sz="2000" dirty="0" err="1" smtClean="0">
                <a:solidFill>
                  <a:schemeClr val="accent1"/>
                </a:solidFill>
                <a:latin typeface="Comic Sans MS" panose="030F0702030302020204" pitchFamily="66" charset="0"/>
              </a:rPr>
              <a:t>mutator</a:t>
            </a:r>
            <a:r>
              <a:rPr lang="en-US" sz="2000" dirty="0" smtClean="0">
                <a:solidFill>
                  <a:schemeClr val="accent1"/>
                </a:solidFill>
                <a:latin typeface="Comic Sans MS" panose="030F0702030302020204" pitchFamily="66" charset="0"/>
              </a:rPr>
              <a:t> must do two things to fool the incremental garbage collector. First it must write a pointer from a black object to a white object, and second, it must destroy the original pointer to the white object before the collector gets to it. Since it must do both of these things, a write barrier would only have to prevent one of them from succeeding to maintain coherence.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384340668"/>
      </p:ext>
    </p:extLst>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Incremental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2"/>
            <a:ext cx="10076468" cy="5037499"/>
          </a:xfrm>
        </p:spPr>
        <p:txBody>
          <a:bodyPr/>
          <a:lstStyle/>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Write Barrier </a:t>
            </a:r>
            <a:r>
              <a:rPr lang="en-US" sz="1800" i="1" dirty="0" smtClean="0">
                <a:solidFill>
                  <a:schemeClr val="accent1"/>
                </a:solidFill>
                <a:latin typeface="Comic Sans MS" panose="030F0702030302020204" pitchFamily="66" charset="0"/>
              </a:rPr>
              <a:t>incremental update</a:t>
            </a:r>
            <a:r>
              <a:rPr lang="en-US" sz="1800" dirty="0" smtClean="0">
                <a:solidFill>
                  <a:schemeClr val="accent1"/>
                </a:solidFill>
                <a:latin typeface="Comic Sans MS" panose="030F0702030302020204" pitchFamily="66" charset="0"/>
              </a:rPr>
              <a:t>:</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The first case is handled by a method known as incremental update. This barrier notices when a pointer to a white object is stored in a black object. The collector then converts the black object to gray, denoting that it needs to be examined again by the collector.</a:t>
            </a:r>
          </a:p>
          <a:p>
            <a:pPr marL="342900" indent="-342900">
              <a:buFont typeface="Wingdings" panose="05000000000000000000" pitchFamily="2" charset="2"/>
              <a:buChar char="§"/>
            </a:pPr>
            <a:r>
              <a:rPr lang="en-US" sz="1800" dirty="0">
                <a:solidFill>
                  <a:srgbClr val="FF0000"/>
                </a:solidFill>
                <a:latin typeface="Comic Sans MS" panose="030F0702030302020204" pitchFamily="66" charset="0"/>
              </a:rPr>
              <a:t>Write Barrier </a:t>
            </a:r>
            <a:r>
              <a:rPr lang="en-US" sz="1800" i="1" dirty="0" smtClean="0">
                <a:solidFill>
                  <a:schemeClr val="accent1"/>
                </a:solidFill>
                <a:latin typeface="Comic Sans MS" panose="030F0702030302020204" pitchFamily="66" charset="0"/>
              </a:rPr>
              <a:t>snapshot-at-beginning</a:t>
            </a:r>
            <a:r>
              <a:rPr lang="en-US" sz="1800" dirty="0" smtClean="0">
                <a:solidFill>
                  <a:schemeClr val="accent1"/>
                </a:solidFill>
                <a:latin typeface="Comic Sans MS" panose="030F0702030302020204" pitchFamily="66" charset="0"/>
              </a:rPr>
              <a:t>:</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dirty="0" smtClean="0">
                <a:solidFill>
                  <a:schemeClr val="accent1"/>
                </a:solidFill>
                <a:latin typeface="Comic Sans MS" panose="030F0702030302020204" pitchFamily="66" charset="0"/>
              </a:rPr>
              <a:t>In </a:t>
            </a:r>
            <a:r>
              <a:rPr lang="en-US" i="1" dirty="0" smtClean="0">
                <a:solidFill>
                  <a:schemeClr val="accent1"/>
                </a:solidFill>
                <a:latin typeface="Comic Sans MS" panose="030F0702030302020204" pitchFamily="66" charset="0"/>
              </a:rPr>
              <a:t>snapshot-at-beginning,</a:t>
            </a:r>
            <a:r>
              <a:rPr lang="en-US" dirty="0" smtClean="0">
                <a:solidFill>
                  <a:schemeClr val="accent1"/>
                </a:solidFill>
                <a:latin typeface="Comic Sans MS" panose="030F0702030302020204" pitchFamily="66" charset="0"/>
              </a:rPr>
              <a:t> the collector ensures that the second condition will never happen. It does this by saving a copy of pointes when they are overwritten for later traversal by the collector. This means that no path to a white object can be completely destroyed by the </a:t>
            </a:r>
            <a:r>
              <a:rPr lang="en-US" dirty="0" err="1" smtClean="0">
                <a:solidFill>
                  <a:schemeClr val="accent1"/>
                </a:solidFill>
                <a:latin typeface="Comic Sans MS" panose="030F0702030302020204" pitchFamily="66" charset="0"/>
              </a:rPr>
              <a:t>mutator</a:t>
            </a:r>
            <a:r>
              <a:rPr lang="en-US" dirty="0" smtClean="0">
                <a:solidFill>
                  <a:schemeClr val="accent1"/>
                </a:solidFill>
                <a:latin typeface="Comic Sans MS" panose="030F0702030302020204" pitchFamily="66" charset="0"/>
              </a:rPr>
              <a:t>.</a:t>
            </a:r>
          </a:p>
          <a:p>
            <a:pPr marL="342900" indent="-342900" algn="l">
              <a:buFont typeface="Wingdings" panose="05000000000000000000" pitchFamily="2" charset="2"/>
              <a:buChar char="§"/>
            </a:pPr>
            <a:r>
              <a:rPr lang="en-US" sz="1800" dirty="0" smtClean="0">
                <a:solidFill>
                  <a:schemeClr val="accent1"/>
                </a:solidFill>
                <a:latin typeface="Comic Sans MS" panose="030F0702030302020204" pitchFamily="66" charset="0"/>
              </a:rPr>
              <a:t>Both</a:t>
            </a:r>
            <a:r>
              <a:rPr lang="en-US" sz="1800" i="1" dirty="0" smtClean="0">
                <a:solidFill>
                  <a:schemeClr val="accent1"/>
                </a:solidFill>
                <a:latin typeface="Comic Sans MS" panose="030F0702030302020204" pitchFamily="66" charset="0"/>
              </a:rPr>
              <a:t> </a:t>
            </a:r>
            <a:r>
              <a:rPr lang="en-US" sz="1800" dirty="0" smtClean="0">
                <a:solidFill>
                  <a:srgbClr val="FF0000"/>
                </a:solidFill>
                <a:latin typeface="Comic Sans MS" panose="030F0702030302020204" pitchFamily="66" charset="0"/>
              </a:rPr>
              <a:t>Read </a:t>
            </a:r>
            <a:r>
              <a:rPr lang="en-US" sz="1800" dirty="0" smtClean="0">
                <a:solidFill>
                  <a:schemeClr val="accent1"/>
                </a:solidFill>
                <a:latin typeface="Comic Sans MS" panose="030F0702030302020204" pitchFamily="66" charset="0"/>
              </a:rPr>
              <a:t>and</a:t>
            </a:r>
            <a:r>
              <a:rPr lang="en-US" sz="1800" i="1" dirty="0" smtClean="0">
                <a:solidFill>
                  <a:schemeClr val="accent1"/>
                </a:solidFill>
                <a:latin typeface="Comic Sans MS" panose="030F0702030302020204" pitchFamily="66" charset="0"/>
              </a:rPr>
              <a:t> </a:t>
            </a:r>
            <a:r>
              <a:rPr lang="en-US" sz="1800" dirty="0" smtClean="0">
                <a:solidFill>
                  <a:srgbClr val="FF0000"/>
                </a:solidFill>
                <a:latin typeface="Comic Sans MS" panose="030F0702030302020204" pitchFamily="66" charset="0"/>
              </a:rPr>
              <a:t>Write Barriers </a:t>
            </a:r>
            <a:r>
              <a:rPr lang="en-US" sz="1800" dirty="0" smtClean="0">
                <a:solidFill>
                  <a:schemeClr val="accent1"/>
                </a:solidFill>
                <a:latin typeface="Comic Sans MS" panose="030F0702030302020204" pitchFamily="66" charset="0"/>
              </a:rPr>
              <a:t>are usually implemented in software by having the compiler add instructions in the appropriate place. The overhead for this is great, but less so for the write barriers because heap writes tend to be less common than heap reads. For the read barriers, tens of percent was a common estimate for the increase in overhead.</a:t>
            </a:r>
            <a:endParaRPr lang="en-US" sz="18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endParaRPr lang="en-US" sz="20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endParaRPr lang="en-US" sz="20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448181627"/>
      </p:ext>
    </p:extLst>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Generational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15876" y="784189"/>
            <a:ext cx="1007646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One of the limitations of simple garbage collection algorithms is that the system has to analyze all the data in heap. For example, a Copying Algorithm has to copy all the live data every time it used. This may cause significant increases in execution time.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Studies in 1970s and 1980s found that large Lisp programs were spending from 25 to 40 percent of their execution time for garbage collection.</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Other studies show that most objects live for very short time (so-called “weak generational hypothesis”), so most objects have to be deallocated during the next garbage collection.</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 opposing theory, the “strong generational hypothesis”, which states that the older an object is, the more likely it is to die, does not appear to hold. Object lifetime distribution does not fall smoothly, and if an object has survived a few collections, it is likely to live quite long.</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96179696"/>
      </p:ext>
    </p:extLst>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Algorithms: Generational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15876" y="784189"/>
            <a:ext cx="10076468" cy="4906686"/>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Implication</a:t>
            </a:r>
            <a:r>
              <a:rPr lang="en-US" sz="2800" dirty="0" smtClean="0">
                <a:solidFill>
                  <a:schemeClr val="accent1"/>
                </a:solidFill>
                <a:latin typeface="Comic Sans MS" panose="030F0702030302020204" pitchFamily="66" charset="0"/>
              </a:rPr>
              <a:t>: if we can concentrate on collection of young objects and do not touch too often older ones, the amount of data that has to be analyzed an copies is considerable reduced. We can therefore make significant gains in garbage collection efficiency. </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This approach, which allows us to avoid analyzing older objects during each collection (this keeping the costs of collection down), is called </a:t>
            </a:r>
            <a:r>
              <a:rPr lang="en-US" sz="2800" dirty="0" smtClean="0">
                <a:solidFill>
                  <a:srgbClr val="FF0000"/>
                </a:solidFill>
                <a:latin typeface="Comic Sans MS" panose="030F0702030302020204" pitchFamily="66" charset="0"/>
              </a:rPr>
              <a:t>Generational Collection</a:t>
            </a:r>
            <a:r>
              <a:rPr lang="en-US" sz="2800" dirty="0" smtClean="0">
                <a:solidFill>
                  <a:schemeClr val="accent1"/>
                </a:solidFill>
                <a:latin typeface="Comic Sans MS" panose="030F0702030302020204" pitchFamily="66" charset="0"/>
              </a:rPr>
              <a:t>.</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092243261"/>
      </p:ext>
    </p:extLst>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a:t>
            </a:r>
            <a:r>
              <a:rPr lang="en-US" dirty="0" smtClean="0">
                <a:solidFill>
                  <a:srgbClr val="FFC000"/>
                </a:solidFill>
                <a:latin typeface="Comic Sans MS" panose="030F0702030302020204" pitchFamily="66" charset="0"/>
              </a:rPr>
              <a:t>Generational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2"/>
            <a:ext cx="10076468" cy="503749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How does it work? </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Generational garbage collection divides the heap into two or more regions, called </a:t>
            </a:r>
            <a:r>
              <a:rPr lang="en-US" sz="2400" dirty="0" smtClean="0">
                <a:solidFill>
                  <a:srgbClr val="FF0000"/>
                </a:solidFill>
                <a:latin typeface="Comic Sans MS" panose="030F0702030302020204" pitchFamily="66" charset="0"/>
              </a:rPr>
              <a:t>generations</a:t>
            </a:r>
            <a:r>
              <a:rPr lang="en-US" sz="2400" dirty="0" smtClean="0">
                <a:solidFill>
                  <a:schemeClr val="accent1"/>
                </a:solidFill>
                <a:latin typeface="Comic Sans MS" panose="030F0702030302020204" pitchFamily="66" charset="0"/>
              </a:rPr>
              <a:t>.</a:t>
            </a: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Objects are always allocated in the youngest generation.</a:t>
            </a: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The garbage collection algorithm scans the youngest generation most frequently, and performs scanning of successive generation more rarely.</a:t>
            </a: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Most objects in youngest generation are deallocated during the next scan. However, those objects that survive a few scans or reach a certain age are advanced to the next generation.</a:t>
            </a:r>
            <a:endParaRPr lang="en-US" sz="24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266703317"/>
      </p:ext>
    </p:extLst>
  </p:cSld>
  <p:clrMapOvr>
    <a:masterClrMapping/>
  </p:clrMapOvr>
  <p:transition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a:t>
            </a:r>
            <a:r>
              <a:rPr lang="en-US" dirty="0" smtClean="0">
                <a:solidFill>
                  <a:srgbClr val="FFC000"/>
                </a:solidFill>
                <a:latin typeface="Comic Sans MS" panose="030F0702030302020204" pitchFamily="66" charset="0"/>
              </a:rPr>
              <a:t>Generational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2"/>
            <a:ext cx="10076468" cy="503749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How does it work? </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a:p>
            <a:pPr lvl="1" algn="l"/>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4" y="1629048"/>
            <a:ext cx="4725516" cy="35337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419" y="1519873"/>
            <a:ext cx="5097825" cy="3533775"/>
          </a:xfrm>
          <a:prstGeom prst="rect">
            <a:avLst/>
          </a:prstGeom>
        </p:spPr>
      </p:pic>
    </p:spTree>
    <p:extLst>
      <p:ext uri="{BB962C8B-B14F-4D97-AF65-F5344CB8AC3E}">
        <p14:creationId xmlns:p14="http://schemas.microsoft.com/office/powerpoint/2010/main" val="3184008632"/>
      </p:ext>
    </p:extLst>
  </p:cSld>
  <p:clrMapOvr>
    <a:masterClrMapping/>
  </p:clrMapOvr>
  <p:transition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a:t>
            </a:r>
            <a:r>
              <a:rPr lang="en-US" dirty="0" smtClean="0">
                <a:solidFill>
                  <a:srgbClr val="FFC000"/>
                </a:solidFill>
                <a:latin typeface="Comic Sans MS" panose="030F0702030302020204" pitchFamily="66" charset="0"/>
              </a:rPr>
              <a:t>Generational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2"/>
            <a:ext cx="10076468" cy="503749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Difficulties with Generational Collection</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In order for Generational Collection to work, it must be possible to collect data in younger generations without collecting the older ones.</a:t>
            </a: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This leads to some problems: if there exists a pointer from </a:t>
            </a:r>
            <a:r>
              <a:rPr lang="en-US" sz="2400" dirty="0" smtClean="0">
                <a:solidFill>
                  <a:schemeClr val="tx1"/>
                </a:solidFill>
                <a:latin typeface="Consolas" panose="020B0609020204030204" pitchFamily="49" charset="0"/>
                <a:cs typeface="Consolas" panose="020B0609020204030204" pitchFamily="49" charset="0"/>
              </a:rPr>
              <a:t>object2</a:t>
            </a:r>
            <a:r>
              <a:rPr lang="en-US" sz="2400" dirty="0" smtClean="0">
                <a:solidFill>
                  <a:schemeClr val="accent1"/>
                </a:solidFill>
                <a:latin typeface="Comic Sans MS" panose="030F0702030302020204" pitchFamily="66" charset="0"/>
              </a:rPr>
              <a:t> in the older generation to </a:t>
            </a:r>
            <a:r>
              <a:rPr lang="en-US" sz="2400" dirty="0" smtClean="0">
                <a:solidFill>
                  <a:schemeClr val="tx1"/>
                </a:solidFill>
                <a:latin typeface="Consolas" panose="020B0609020204030204" pitchFamily="49" charset="0"/>
                <a:cs typeface="Consolas" panose="020B0609020204030204" pitchFamily="49" charset="0"/>
              </a:rPr>
              <a:t>object1</a:t>
            </a:r>
            <a:r>
              <a:rPr lang="en-US" sz="2400" dirty="0" smtClean="0">
                <a:solidFill>
                  <a:schemeClr val="accent1"/>
                </a:solidFill>
                <a:latin typeface="Comic Sans MS" panose="030F0702030302020204" pitchFamily="66" charset="0"/>
              </a:rPr>
              <a:t> in the younger, </a:t>
            </a:r>
            <a:r>
              <a:rPr lang="en-US" sz="2400" dirty="0" smtClean="0">
                <a:solidFill>
                  <a:schemeClr val="tx1"/>
                </a:solidFill>
                <a:latin typeface="Consolas" panose="020B0609020204030204" pitchFamily="49" charset="0"/>
                <a:cs typeface="Consolas" panose="020B0609020204030204" pitchFamily="49" charset="0"/>
              </a:rPr>
              <a:t>object1</a:t>
            </a:r>
            <a:r>
              <a:rPr lang="en-US" sz="2400" dirty="0" smtClean="0">
                <a:solidFill>
                  <a:schemeClr val="accent1"/>
                </a:solidFill>
                <a:latin typeface="Comic Sans MS" panose="030F0702030302020204" pitchFamily="66" charset="0"/>
              </a:rPr>
              <a:t> should be obviously considered alive.</a:t>
            </a:r>
          </a:p>
          <a:p>
            <a:pPr marL="1062894" lvl="1" indent="-342900" algn="l">
              <a:buFont typeface="Arial" panose="020B0604020202020204" pitchFamily="34" charset="0"/>
              <a:buChar char="•"/>
            </a:pPr>
            <a:r>
              <a:rPr lang="en-US" sz="2400" dirty="0" smtClean="0">
                <a:solidFill>
                  <a:schemeClr val="accent1"/>
                </a:solidFill>
                <a:latin typeface="Comic Sans MS" panose="030F0702030302020204" pitchFamily="66" charset="0"/>
              </a:rPr>
              <a:t>So, generational collection algorithms should check whether there are any pointers from objects stored in one generation to objects in other, and record inter-generational pointers from older generations to younger ones.</a:t>
            </a:r>
            <a:endParaRPr lang="en-US" sz="2400" dirty="0">
              <a:solidFill>
                <a:schemeClr val="accent1"/>
              </a:solidFill>
              <a:latin typeface="Comic Sans MS" panose="030F0702030302020204" pitchFamily="66" charset="0"/>
            </a:endParaRPr>
          </a:p>
          <a:p>
            <a:pPr marL="1062894" lvl="1" indent="-342900" algn="l">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931949524"/>
      </p:ext>
    </p:extLst>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Algorithms: Generational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a:solidFill>
                  <a:srgbClr val="FF0000"/>
                </a:solidFill>
                <a:latin typeface="Comic Sans MS" panose="030F0702030302020204" pitchFamily="66" charset="0"/>
              </a:rPr>
              <a:t>Difficulties with Generational Collection </a:t>
            </a:r>
            <a:r>
              <a:rPr lang="en-US" sz="2000" dirty="0" smtClean="0">
                <a:solidFill>
                  <a:srgbClr val="FF0000"/>
                </a:solidFill>
                <a:latin typeface="Comic Sans MS" panose="030F0702030302020204" pitchFamily="66" charset="0"/>
              </a:rPr>
              <a:t>:</a:t>
            </a:r>
            <a:endParaRPr lang="en-US" sz="20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Such pointers may arise in two situations:</a:t>
            </a:r>
          </a:p>
          <a:p>
            <a:pPr marL="2857035" lvl="5" indent="-342900">
              <a:buFont typeface="Courier New" panose="02070309020205020404" pitchFamily="49" charset="0"/>
              <a:buChar char="o"/>
            </a:pPr>
            <a:r>
              <a:rPr lang="en-US" b="1" dirty="0" smtClean="0">
                <a:solidFill>
                  <a:schemeClr val="accent1"/>
                </a:solidFill>
                <a:latin typeface="Comic Sans MS" panose="030F0702030302020204" pitchFamily="66" charset="0"/>
              </a:rPr>
              <a:t>An object containing a pointer is promoted to older generation.</a:t>
            </a:r>
            <a:endParaRPr lang="en-US" b="1" dirty="0">
              <a:solidFill>
                <a:schemeClr val="accent1"/>
              </a:solidFill>
              <a:latin typeface="Comic Sans MS" panose="030F0702030302020204" pitchFamily="66" charset="0"/>
            </a:endParaRPr>
          </a:p>
          <a:p>
            <a:pPr marL="2857035" lvl="5" indent="-342900">
              <a:buFont typeface="Courier New" panose="02070309020205020404" pitchFamily="49" charset="0"/>
              <a:buChar char="o"/>
            </a:pPr>
            <a:r>
              <a:rPr lang="en-US" b="1" dirty="0" smtClean="0">
                <a:solidFill>
                  <a:schemeClr val="accent1"/>
                </a:solidFill>
                <a:latin typeface="Comic Sans MS" panose="030F0702030302020204" pitchFamily="66" charset="0"/>
                <a:cs typeface="Consolas" panose="020B0609020204030204" pitchFamily="49" charset="0"/>
              </a:rPr>
              <a:t>The pointer is directly stored in the memory.</a:t>
            </a:r>
            <a:endParaRPr lang="en-US" b="1" dirty="0">
              <a:solidFill>
                <a:schemeClr val="accent1"/>
              </a:solidFill>
              <a:latin typeface="Comic Sans MS" panose="030F0702030302020204" pitchFamily="66" charset="0"/>
              <a:cs typeface="Consolas" panose="020B0609020204030204" pitchFamily="49"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In the first case, inter-generation pointers can be easily recorded by checking each object during its promotion. The second case is harder – the collector needs to check each pointer store and provide some extra bookkeeping in case </a:t>
            </a:r>
            <a:r>
              <a:rPr lang="en-US" sz="2000" dirty="0" smtClean="0">
                <a:solidFill>
                  <a:schemeClr val="accent1"/>
                </a:solidFill>
                <a:latin typeface="Comic Sans MS" panose="030F0702030302020204" pitchFamily="66" charset="0"/>
              </a:rPr>
              <a:t>an inter-generational pointer is created. The process of trapping pointer stores and recording them called “write barrier”.</a:t>
            </a:r>
          </a:p>
          <a:p>
            <a:pPr marL="1062894" lvl="1" indent="-342900">
              <a:buFont typeface="Arial" panose="020B0604020202020204" pitchFamily="34" charset="0"/>
              <a:buChar char="•"/>
            </a:pPr>
            <a:r>
              <a:rPr lang="en-US" sz="2000" dirty="0" smtClean="0">
                <a:solidFill>
                  <a:srgbClr val="FF0000"/>
                </a:solidFill>
                <a:latin typeface="Comic Sans MS" panose="030F0702030302020204" pitchFamily="66" charset="0"/>
              </a:rPr>
              <a:t>Overall</a:t>
            </a:r>
            <a:r>
              <a:rPr lang="en-US" sz="2000" dirty="0" smtClean="0">
                <a:solidFill>
                  <a:schemeClr val="accent1"/>
                </a:solidFill>
                <a:latin typeface="Comic Sans MS" panose="030F0702030302020204" pitchFamily="66" charset="0"/>
              </a:rPr>
              <a:t>: generational collection significantly improves the performance of collectors for most of programs. Such collectors are in widespread use.</a:t>
            </a: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071289342"/>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Dangling Pointers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15863"/>
            <a:ext cx="10076468" cy="467745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Dangling pointer or wild pointers in computer programming are pointers that do not point to a valid object of the appropriate type. These are special cases of memory safety violations. More generally, dangling references </a:t>
            </a:r>
            <a:r>
              <a:rPr lang="en-US" sz="2000" dirty="0">
                <a:solidFill>
                  <a:schemeClr val="accent1"/>
                </a:solidFill>
                <a:latin typeface="Comic Sans MS" panose="030F0702030302020204" pitchFamily="66" charset="0"/>
              </a:rPr>
              <a:t>a</a:t>
            </a:r>
            <a:r>
              <a:rPr lang="en-US" sz="2000" dirty="0" smtClean="0">
                <a:solidFill>
                  <a:schemeClr val="accent1"/>
                </a:solidFill>
                <a:latin typeface="Comic Sans MS" panose="030F0702030302020204" pitchFamily="66" charset="0"/>
              </a:rPr>
              <a:t>nd wild references are references that do not resolve to a valid destination</a:t>
            </a: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7300" y="2133104"/>
            <a:ext cx="4896544" cy="3672408"/>
          </a:xfrm>
          <a:prstGeom prst="rect">
            <a:avLst/>
          </a:prstGeom>
        </p:spPr>
      </p:pic>
    </p:spTree>
    <p:extLst>
      <p:ext uri="{BB962C8B-B14F-4D97-AF65-F5344CB8AC3E}">
        <p14:creationId xmlns:p14="http://schemas.microsoft.com/office/powerpoint/2010/main" val="2764330346"/>
      </p:ext>
    </p:extLst>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Generations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1800" dirty="0" smtClean="0">
                <a:solidFill>
                  <a:schemeClr val="accent1"/>
                </a:solidFill>
                <a:latin typeface="Comic Sans MS" panose="030F0702030302020204" pitchFamily="66" charset="0"/>
              </a:rPr>
              <a:t>The heap is broken into smaller parts of generations:  </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Young Generation.</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Old or Tenured Generation.</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Permanent Generation.</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55" y="2372570"/>
            <a:ext cx="6105461" cy="3360934"/>
          </a:xfrm>
          <a:prstGeom prst="rect">
            <a:avLst/>
          </a:prstGeom>
        </p:spPr>
      </p:pic>
    </p:spTree>
    <p:extLst>
      <p:ext uri="{BB962C8B-B14F-4D97-AF65-F5344CB8AC3E}">
        <p14:creationId xmlns:p14="http://schemas.microsoft.com/office/powerpoint/2010/main" val="2842733384"/>
      </p:ext>
    </p:extLst>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Generations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Permanent Generation</a:t>
            </a:r>
            <a:r>
              <a:rPr lang="en-US" sz="18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Contains metadata required by the JVM to describe the classes and methods used in the application. The permanent generation is populated by the JVM at runtime based on classes in use by the application. In addition, Java SE library classes and methods may be stored here.</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Classes may get collected (unloaded) if the JVM finds they are no longer needed and space may be needed for other classes. The permanent generation is included in a full garbage collection.</a:t>
            </a:r>
          </a:p>
          <a:p>
            <a:pPr marL="342900" indent="-342900">
              <a:buFont typeface="Wingdings" panose="05000000000000000000" pitchFamily="2" charset="2"/>
              <a:buChar char="§"/>
            </a:pPr>
            <a:r>
              <a:rPr lang="en-US" sz="1800" dirty="0">
                <a:solidFill>
                  <a:srgbClr val="FF0000"/>
                </a:solidFill>
                <a:latin typeface="Comic Sans MS" panose="030F0702030302020204" pitchFamily="66" charset="0"/>
              </a:rPr>
              <a:t>Young Generation</a:t>
            </a:r>
            <a:r>
              <a:rPr lang="en-US" sz="1800" dirty="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dirty="0">
                <a:solidFill>
                  <a:schemeClr val="accent1"/>
                </a:solidFill>
                <a:latin typeface="Comic Sans MS" panose="030F0702030302020204" pitchFamily="66" charset="0"/>
              </a:rPr>
              <a:t>Is where all new objects are allocated and aged. When the young generation fills up, this causes a </a:t>
            </a:r>
            <a:r>
              <a:rPr lang="en-US" dirty="0">
                <a:solidFill>
                  <a:srgbClr val="FF0000"/>
                </a:solidFill>
                <a:latin typeface="Comic Sans MS" panose="030F0702030302020204" pitchFamily="66" charset="0"/>
              </a:rPr>
              <a:t>minor garbage collection</a:t>
            </a:r>
            <a:r>
              <a:rPr lang="en-US" dirty="0">
                <a:solidFill>
                  <a:schemeClr val="accent1"/>
                </a:solidFill>
                <a:latin typeface="Comic Sans MS" panose="030F0702030302020204" pitchFamily="66" charset="0"/>
              </a:rPr>
              <a:t>. Minor collections can be optimized assuming a high object mortality rate. A young generation full of dead objects is collected very quickly. Some surviving objects are aged and eventually move to the old generation.</a:t>
            </a: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708926805"/>
      </p:ext>
    </p:extLst>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Generations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Old Generation</a:t>
            </a:r>
            <a:r>
              <a:rPr lang="en-US" sz="20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Is used to store long surviving objects. Typically, a threshold is set for young generation object and when that age is met, the object gets moved to the old generation. Eventually the old generation needs to be collected. This event is called a </a:t>
            </a:r>
            <a:r>
              <a:rPr lang="en-US" sz="2000" dirty="0" smtClean="0">
                <a:solidFill>
                  <a:srgbClr val="FF0000"/>
                </a:solidFill>
                <a:latin typeface="Comic Sans MS" panose="030F0702030302020204" pitchFamily="66" charset="0"/>
              </a:rPr>
              <a:t>major garbage collection</a:t>
            </a:r>
            <a:r>
              <a:rPr lang="en-US" sz="20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sz="2000" dirty="0" smtClean="0">
                <a:solidFill>
                  <a:srgbClr val="FF0000"/>
                </a:solidFill>
                <a:latin typeface="Comic Sans MS" panose="030F0702030302020204" pitchFamily="66" charset="0"/>
              </a:rPr>
              <a:t>Major garbage collection</a:t>
            </a:r>
            <a:r>
              <a:rPr lang="en-US" sz="2000" dirty="0" smtClean="0">
                <a:solidFill>
                  <a:schemeClr val="accent1"/>
                </a:solidFill>
                <a:latin typeface="Comic Sans MS" panose="030F0702030302020204" pitchFamily="66" charset="0"/>
              </a:rPr>
              <a:t> are also Stop-The-World events. Often a major collection is much slower because it involves all live objects. So for </a:t>
            </a:r>
            <a:r>
              <a:rPr lang="en-US" sz="2000" dirty="0" err="1" smtClean="0">
                <a:solidFill>
                  <a:schemeClr val="accent1"/>
                </a:solidFill>
                <a:latin typeface="Comic Sans MS" panose="030F0702030302020204" pitchFamily="66" charset="0"/>
              </a:rPr>
              <a:t>Responisve</a:t>
            </a:r>
            <a:r>
              <a:rPr lang="en-US" sz="2000" dirty="0" smtClean="0">
                <a:solidFill>
                  <a:schemeClr val="accent1"/>
                </a:solidFill>
                <a:latin typeface="Comic Sans MS" panose="030F0702030302020204" pitchFamily="66" charset="0"/>
              </a:rPr>
              <a:t> applications, major garbage collections should be minimized. Also note, that the length of the Stop-The-World event for a major garbage collection is affected by the kind of garbage collector that is used for the old generation space.</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630241394"/>
      </p:ext>
    </p:extLst>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Allocation Phases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First, any new objects are allocated to the </a:t>
            </a:r>
            <a:r>
              <a:rPr lang="en-US" sz="2000" dirty="0" err="1" smtClean="0">
                <a:solidFill>
                  <a:schemeClr val="accent1"/>
                </a:solidFill>
                <a:latin typeface="Comic Sans MS" panose="030F0702030302020204" pitchFamily="66" charset="0"/>
              </a:rPr>
              <a:t>eden</a:t>
            </a:r>
            <a:r>
              <a:rPr lang="en-US" sz="2000" dirty="0" smtClean="0">
                <a:solidFill>
                  <a:schemeClr val="accent1"/>
                </a:solidFill>
                <a:latin typeface="Comic Sans MS" panose="030F0702030302020204" pitchFamily="66" charset="0"/>
              </a:rPr>
              <a:t> space. Both survivor spaces start out empty.</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177" y="1485032"/>
            <a:ext cx="6876587" cy="4104456"/>
          </a:xfrm>
          <a:prstGeom prst="rect">
            <a:avLst/>
          </a:prstGeom>
        </p:spPr>
      </p:pic>
    </p:spTree>
    <p:extLst>
      <p:ext uri="{BB962C8B-B14F-4D97-AF65-F5344CB8AC3E}">
        <p14:creationId xmlns:p14="http://schemas.microsoft.com/office/powerpoint/2010/main" val="2835425510"/>
      </p:ext>
    </p:extLst>
  </p:cSld>
  <p:clrMapOvr>
    <a:masterClrMapping/>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Allocation Phases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When the </a:t>
            </a:r>
            <a:r>
              <a:rPr lang="en-US" sz="2000" dirty="0" err="1" smtClean="0">
                <a:solidFill>
                  <a:schemeClr val="accent1"/>
                </a:solidFill>
                <a:latin typeface="Comic Sans MS" panose="030F0702030302020204" pitchFamily="66" charset="0"/>
              </a:rPr>
              <a:t>eden</a:t>
            </a:r>
            <a:r>
              <a:rPr lang="en-US" sz="2000" dirty="0" smtClean="0">
                <a:solidFill>
                  <a:schemeClr val="accent1"/>
                </a:solidFill>
                <a:latin typeface="Comic Sans MS" panose="030F0702030302020204" pitchFamily="66" charset="0"/>
              </a:rPr>
              <a:t> space fills up, a minor garbage collection is triggered.</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64" y="1269008"/>
            <a:ext cx="7992533" cy="4405691"/>
          </a:xfrm>
          <a:prstGeom prst="rect">
            <a:avLst/>
          </a:prstGeom>
        </p:spPr>
      </p:pic>
    </p:spTree>
    <p:extLst>
      <p:ext uri="{BB962C8B-B14F-4D97-AF65-F5344CB8AC3E}">
        <p14:creationId xmlns:p14="http://schemas.microsoft.com/office/powerpoint/2010/main" val="549428720"/>
      </p:ext>
    </p:extLst>
  </p:cSld>
  <p:clrMapOvr>
    <a:masterClrMapping/>
  </p:clrMapOvr>
  <p:transition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Allocation Phases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Referenced objects are moved to the first survivor space. Unreferenced objects are deleted when the </a:t>
            </a:r>
            <a:r>
              <a:rPr lang="en-US" sz="2000" dirty="0" err="1" smtClean="0">
                <a:solidFill>
                  <a:schemeClr val="accent1"/>
                </a:solidFill>
                <a:latin typeface="Comic Sans MS" panose="030F0702030302020204" pitchFamily="66" charset="0"/>
              </a:rPr>
              <a:t>eden</a:t>
            </a:r>
            <a:r>
              <a:rPr lang="en-US" sz="2000" dirty="0" smtClean="0">
                <a:solidFill>
                  <a:schemeClr val="accent1"/>
                </a:solidFill>
                <a:latin typeface="Comic Sans MS" panose="030F0702030302020204" pitchFamily="66" charset="0"/>
              </a:rPr>
              <a:t> space is cleared.</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177" y="1413024"/>
            <a:ext cx="7092611" cy="4297038"/>
          </a:xfrm>
          <a:prstGeom prst="rect">
            <a:avLst/>
          </a:prstGeom>
        </p:spPr>
      </p:pic>
    </p:spTree>
    <p:extLst>
      <p:ext uri="{BB962C8B-B14F-4D97-AF65-F5344CB8AC3E}">
        <p14:creationId xmlns:p14="http://schemas.microsoft.com/office/powerpoint/2010/main" val="3472209050"/>
      </p:ext>
    </p:extLst>
  </p:cSld>
  <p:clrMapOvr>
    <a:masterClrMapping/>
  </p:clrMapOvr>
  <p:transition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Allocation Phases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At the next minor GC, the same thing happens for the </a:t>
            </a:r>
            <a:r>
              <a:rPr lang="en-US" sz="1600" dirty="0" err="1" smtClean="0">
                <a:solidFill>
                  <a:schemeClr val="accent1"/>
                </a:solidFill>
                <a:latin typeface="Comic Sans MS" panose="030F0702030302020204" pitchFamily="66" charset="0"/>
              </a:rPr>
              <a:t>eden</a:t>
            </a:r>
            <a:r>
              <a:rPr lang="en-US" sz="1600" dirty="0" smtClean="0">
                <a:solidFill>
                  <a:schemeClr val="accent1"/>
                </a:solidFill>
                <a:latin typeface="Comic Sans MS" panose="030F0702030302020204" pitchFamily="66" charset="0"/>
              </a:rPr>
              <a:t> space. Unreferenced objects are deleted and referenced objects are moved to the next survivor space (S1), as the objects from S0 with their age incremented. Both S0 and </a:t>
            </a:r>
            <a:r>
              <a:rPr lang="en-US" sz="1600" dirty="0" err="1" smtClean="0">
                <a:solidFill>
                  <a:schemeClr val="accent1"/>
                </a:solidFill>
                <a:latin typeface="Comic Sans MS" panose="030F0702030302020204" pitchFamily="66" charset="0"/>
              </a:rPr>
              <a:t>eden</a:t>
            </a:r>
            <a:r>
              <a:rPr lang="en-US" sz="1600" dirty="0" smtClean="0">
                <a:solidFill>
                  <a:schemeClr val="accent1"/>
                </a:solidFill>
                <a:latin typeface="Comic Sans MS" panose="030F0702030302020204" pitchFamily="66" charset="0"/>
              </a:rPr>
              <a:t> are cleared.</a:t>
            </a:r>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076" y="1701056"/>
            <a:ext cx="6552373" cy="3816424"/>
          </a:xfrm>
          <a:prstGeom prst="rect">
            <a:avLst/>
          </a:prstGeom>
        </p:spPr>
      </p:pic>
    </p:spTree>
    <p:extLst>
      <p:ext uri="{BB962C8B-B14F-4D97-AF65-F5344CB8AC3E}">
        <p14:creationId xmlns:p14="http://schemas.microsoft.com/office/powerpoint/2010/main" val="1541259999"/>
      </p:ext>
    </p:extLst>
  </p:cSld>
  <p:clrMapOvr>
    <a:masterClrMapping/>
  </p:clrMapOvr>
  <p:transition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Allocation Phases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906686"/>
          </a:xfrm>
        </p:spPr>
        <p:txBody>
          <a:bodyPr/>
          <a:lstStyle/>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At the next minor GC, the same process repeats with the survivor spaces switch: Referenced objects are moved to S0, surviving objects are aged, </a:t>
            </a:r>
            <a:r>
              <a:rPr lang="en-US" sz="1600" dirty="0" err="1" smtClean="0">
                <a:solidFill>
                  <a:schemeClr val="accent1"/>
                </a:solidFill>
                <a:latin typeface="Comic Sans MS" panose="030F0702030302020204" pitchFamily="66" charset="0"/>
              </a:rPr>
              <a:t>eden</a:t>
            </a:r>
            <a:r>
              <a:rPr lang="en-US" sz="1600" dirty="0" smtClean="0">
                <a:solidFill>
                  <a:schemeClr val="accent1"/>
                </a:solidFill>
                <a:latin typeface="Comic Sans MS" panose="030F0702030302020204" pitchFamily="66" charset="0"/>
              </a:rPr>
              <a:t> and S1 are cleared.</a:t>
            </a:r>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012" y="1341016"/>
            <a:ext cx="7380642" cy="4032448"/>
          </a:xfrm>
          <a:prstGeom prst="rect">
            <a:avLst/>
          </a:prstGeom>
        </p:spPr>
      </p:pic>
    </p:spTree>
    <p:extLst>
      <p:ext uri="{BB962C8B-B14F-4D97-AF65-F5344CB8AC3E}">
        <p14:creationId xmlns:p14="http://schemas.microsoft.com/office/powerpoint/2010/main" val="2506980213"/>
      </p:ext>
    </p:extLst>
  </p:cSld>
  <p:clrMapOvr>
    <a:masterClrMapping/>
  </p:clrMapOvr>
  <p:transition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Allocation Phases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317419"/>
          </a:xfrm>
        </p:spPr>
        <p:txBody>
          <a:bodyPr/>
          <a:lstStyle/>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When aged objects reach a certain age threshold (8 in this example) they are promoted from young generation to old generation.</a:t>
            </a:r>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36" y="1304114"/>
            <a:ext cx="6696389" cy="4547638"/>
          </a:xfrm>
          <a:prstGeom prst="rect">
            <a:avLst/>
          </a:prstGeom>
        </p:spPr>
      </p:pic>
    </p:spTree>
    <p:extLst>
      <p:ext uri="{BB962C8B-B14F-4D97-AF65-F5344CB8AC3E}">
        <p14:creationId xmlns:p14="http://schemas.microsoft.com/office/powerpoint/2010/main" val="2581770563"/>
      </p:ext>
    </p:extLst>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Collector Types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Oracle </a:t>
            </a:r>
            <a:r>
              <a:rPr lang="en-US" dirty="0" err="1" smtClean="0">
                <a:solidFill>
                  <a:schemeClr val="accent1"/>
                </a:solidFill>
                <a:latin typeface="Comic Sans MS" panose="030F0702030302020204" pitchFamily="66" charset="0"/>
              </a:rPr>
              <a:t>HotSpot</a:t>
            </a:r>
            <a:r>
              <a:rPr lang="en-US" dirty="0" smtClean="0">
                <a:solidFill>
                  <a:schemeClr val="accent1"/>
                </a:solidFill>
                <a:latin typeface="Comic Sans MS" panose="030F0702030302020204" pitchFamily="66" charset="0"/>
              </a:rPr>
              <a:t> JVM has four types of GC:</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Serial Garbage Collector</a:t>
            </a:r>
            <a:r>
              <a:rPr lang="en-US" dirty="0" smtClean="0">
                <a:solidFill>
                  <a:schemeClr val="accent1"/>
                </a:solidFill>
                <a:latin typeface="Comic Sans MS" panose="030F0702030302020204" pitchFamily="66" charset="0"/>
              </a:rPr>
              <a:t>: the simplest implementations that works with a single thread, it freezes all application threads. It is for using only for client applications.</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Parallel Garbage Collector (</a:t>
            </a:r>
            <a:r>
              <a:rPr lang="en-US" dirty="0">
                <a:solidFill>
                  <a:srgbClr val="FF0000"/>
                </a:solidFill>
                <a:latin typeface="Comic Sans MS" panose="030F0702030302020204" pitchFamily="66" charset="0"/>
              </a:rPr>
              <a:t>T</a:t>
            </a:r>
            <a:r>
              <a:rPr lang="en-US" dirty="0" smtClean="0">
                <a:solidFill>
                  <a:srgbClr val="FF0000"/>
                </a:solidFill>
                <a:latin typeface="Comic Sans MS" panose="030F0702030302020204" pitchFamily="66" charset="0"/>
              </a:rPr>
              <a:t>hroughput Collector)</a:t>
            </a:r>
            <a:r>
              <a:rPr lang="en-US" dirty="0" smtClean="0">
                <a:solidFill>
                  <a:schemeClr val="accent1"/>
                </a:solidFill>
                <a:latin typeface="Comic Sans MS" panose="030F0702030302020204" pitchFamily="66" charset="0"/>
              </a:rPr>
              <a:t>: the default GC uses multiple threads for managing heap space, also freezes other application threads.</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312146355"/>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JNI</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15876" y="1197000"/>
            <a:ext cx="10076468" cy="4677459"/>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Java Native Interface </a:t>
            </a:r>
            <a:r>
              <a:rPr lang="en-US" sz="2800" dirty="0" smtClean="0">
                <a:solidFill>
                  <a:schemeClr val="accent1"/>
                </a:solidFill>
                <a:latin typeface="Comic Sans MS" panose="030F0702030302020204" pitchFamily="66" charset="0"/>
              </a:rPr>
              <a:t>(</a:t>
            </a:r>
            <a:r>
              <a:rPr lang="en-US" sz="2800" dirty="0" smtClean="0">
                <a:solidFill>
                  <a:srgbClr val="FF0000"/>
                </a:solidFill>
                <a:latin typeface="Comic Sans MS" panose="030F0702030302020204" pitchFamily="66" charset="0"/>
              </a:rPr>
              <a:t>JNI</a:t>
            </a:r>
            <a:r>
              <a:rPr lang="en-US" sz="2800" dirty="0" smtClean="0">
                <a:solidFill>
                  <a:schemeClr val="accent1"/>
                </a:solidFill>
                <a:latin typeface="Comic Sans MS" panose="030F0702030302020204" pitchFamily="66" charset="0"/>
              </a:rPr>
              <a:t>) is a programming framework that enables Java code running in a Java Virtual Machine (JVM) to call and be called by native applications (programs specific to a hardware and operating system platform) and libraries written in other languages such as C, C++ and assembly.</a:t>
            </a:r>
            <a:endParaRPr lang="en-US" sz="2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371706920"/>
      </p:ext>
    </p:extLst>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a:t>
            </a:r>
            <a:r>
              <a:rPr lang="en-US" dirty="0" err="1" smtClean="0">
                <a:solidFill>
                  <a:srgbClr val="FFC000"/>
                </a:solidFill>
                <a:latin typeface="Comic Sans MS" panose="030F0702030302020204" pitchFamily="66" charset="0"/>
              </a:rPr>
              <a:t>HotSpot</a:t>
            </a:r>
            <a:r>
              <a:rPr lang="en-US" dirty="0" smtClean="0">
                <a:solidFill>
                  <a:srgbClr val="FFC000"/>
                </a:solidFill>
                <a:latin typeface="Comic Sans MS" panose="030F0702030302020204" pitchFamily="66" charset="0"/>
              </a:rPr>
              <a:t> JVM: </a:t>
            </a:r>
            <a:r>
              <a:rPr lang="en-US" sz="3600" dirty="0" smtClean="0">
                <a:solidFill>
                  <a:srgbClr val="FFC000"/>
                </a:solidFill>
                <a:latin typeface="Comic Sans MS" panose="030F0702030302020204" pitchFamily="66" charset="0"/>
              </a:rPr>
              <a:t>Collector Types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CMS Garbage Collector (Concurrent Mark Sweep)</a:t>
            </a:r>
            <a:r>
              <a:rPr lang="en-US" sz="2000" dirty="0" smtClean="0">
                <a:solidFill>
                  <a:schemeClr val="accent1"/>
                </a:solidFill>
                <a:latin typeface="Comic Sans MS" panose="030F0702030302020204" pitchFamily="66" charset="0"/>
              </a:rPr>
              <a:t>: uses multiple threads for garbage collection and shares processor resources with the application threads. </a:t>
            </a:r>
            <a:r>
              <a:rPr lang="en-US" sz="2000" dirty="0">
                <a:solidFill>
                  <a:schemeClr val="accent1"/>
                </a:solidFill>
                <a:latin typeface="Comic Sans MS" panose="030F0702030302020204" pitchFamily="66" charset="0"/>
              </a:rPr>
              <a:t>Applications using this type of GC respond slower on average but do not stop responding to perform garbage collection</a:t>
            </a:r>
            <a:r>
              <a:rPr lang="en-US" sz="20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Garbage First (G1) Collector</a:t>
            </a:r>
            <a:r>
              <a:rPr lang="en-US" sz="2000" dirty="0" smtClean="0">
                <a:solidFill>
                  <a:schemeClr val="accent1"/>
                </a:solidFill>
                <a:latin typeface="Comic Sans MS" panose="030F0702030302020204" pitchFamily="66" charset="0"/>
              </a:rPr>
              <a:t>: designed for applications running on multiple-processor machines with large memory space. </a:t>
            </a:r>
            <a:r>
              <a:rPr lang="en-US" sz="2000" dirty="0">
                <a:solidFill>
                  <a:schemeClr val="accent1"/>
                </a:solidFill>
                <a:latin typeface="Comic Sans MS" panose="030F0702030302020204" pitchFamily="66" charset="0"/>
                <a:cs typeface="Consolas" panose="020B0609020204030204" pitchFamily="49" charset="0"/>
              </a:rPr>
              <a:t>Unlike other collectors, </a:t>
            </a:r>
            <a:r>
              <a:rPr lang="en-US" sz="2000" i="1" dirty="0">
                <a:solidFill>
                  <a:schemeClr val="accent1"/>
                </a:solidFill>
                <a:latin typeface="Comic Sans MS" panose="030F0702030302020204" pitchFamily="66" charset="0"/>
                <a:cs typeface="Consolas" panose="020B0609020204030204" pitchFamily="49" charset="0"/>
              </a:rPr>
              <a:t>G1 collector</a:t>
            </a:r>
            <a:r>
              <a:rPr lang="en-US" sz="2000" dirty="0">
                <a:solidFill>
                  <a:schemeClr val="accent1"/>
                </a:solidFill>
                <a:latin typeface="Comic Sans MS" panose="030F0702030302020204" pitchFamily="66" charset="0"/>
                <a:cs typeface="Consolas" panose="020B0609020204030204" pitchFamily="49" charset="0"/>
              </a:rPr>
              <a:t> partitions the heap into a set of equal-sized heap regions, each a contiguous range of virtual memory. When performing garbage collections, G1 shows a concurrent global marking phase (i.e. phase 1 known as Marking) to determine the liveness of objects throughout the heap</a:t>
            </a:r>
            <a:r>
              <a:rPr lang="en-US" sz="2000" dirty="0" smtClean="0">
                <a:solidFill>
                  <a:schemeClr val="accent1"/>
                </a:solidFill>
                <a:latin typeface="Comic Sans MS" panose="030F0702030302020204" pitchFamily="66" charset="0"/>
                <a:cs typeface="Consolas" panose="020B0609020204030204" pitchFamily="49" charset="0"/>
              </a:rPr>
              <a:t>. </a:t>
            </a:r>
            <a:r>
              <a:rPr lang="en-US" sz="2000" dirty="0">
                <a:solidFill>
                  <a:schemeClr val="accent1"/>
                </a:solidFill>
                <a:latin typeface="Comic Sans MS" panose="030F0702030302020204" pitchFamily="66" charset="0"/>
              </a:rPr>
              <a:t>After the mark phase is completed, G1 knows which regions are mostly empty. It collects in these areas first, which usually yields a significant amount of free space (i.e. phase 2 known as Sweeping). It is why this method of garbage collection is called </a:t>
            </a:r>
            <a:r>
              <a:rPr lang="en-US" sz="2000" i="1" dirty="0">
                <a:solidFill>
                  <a:schemeClr val="accent1"/>
                </a:solidFill>
                <a:latin typeface="Comic Sans MS" panose="030F0702030302020204" pitchFamily="66" charset="0"/>
              </a:rPr>
              <a:t>Garbage-First</a:t>
            </a:r>
            <a:r>
              <a:rPr lang="en-US" sz="2000" dirty="0">
                <a:solidFill>
                  <a:schemeClr val="accent1"/>
                </a:solidFill>
                <a:latin typeface="Comic Sans MS" panose="030F0702030302020204" pitchFamily="66" charset="0"/>
              </a:rPr>
              <a:t>.</a:t>
            </a: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en-US" sz="20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83718672"/>
      </p:ext>
    </p:extLst>
  </p:cSld>
  <p:clrMapOvr>
    <a:masterClrMapping/>
  </p:clrMapOvr>
  <p:transition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.NET: Algorithm</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1800" dirty="0">
                <a:solidFill>
                  <a:schemeClr val="accent1"/>
                </a:solidFill>
                <a:latin typeface="Comic Sans MS" panose="030F0702030302020204" pitchFamily="66" charset="0"/>
              </a:rPr>
              <a:t>.NET and CLR are making use of tracing garbage collector. That means that on every collection the collector figures out whether the object is used by tracing every object from stack roots, GC handles and static data</a:t>
            </a:r>
            <a:r>
              <a:rPr lang="en-US" sz="18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1800" dirty="0">
                <a:solidFill>
                  <a:schemeClr val="accent1"/>
                </a:solidFill>
                <a:latin typeface="Comic Sans MS" panose="030F0702030302020204" pitchFamily="66" charset="0"/>
              </a:rPr>
              <a:t>Every object that could be traced is marked as live and at the end of tracing the ones without the mark are removed (swept) from the memory and it gets compacted. This is called a simple </a:t>
            </a:r>
            <a:r>
              <a:rPr lang="en-US" sz="1800" dirty="0">
                <a:solidFill>
                  <a:srgbClr val="FF0000"/>
                </a:solidFill>
                <a:latin typeface="Comic Sans MS" panose="030F0702030302020204" pitchFamily="66" charset="0"/>
              </a:rPr>
              <a:t>mark and sweep algorithm</a:t>
            </a:r>
            <a:r>
              <a:rPr lang="en-US" sz="1800" dirty="0">
                <a:solidFill>
                  <a:schemeClr val="accent1"/>
                </a:solidFill>
                <a:latin typeface="Comic Sans MS" panose="030F0702030302020204" pitchFamily="66" charset="0"/>
              </a:rPr>
              <a:t>.</a:t>
            </a: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en-US" sz="20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100" y="2781176"/>
            <a:ext cx="4000500" cy="2997535"/>
          </a:xfrm>
          <a:prstGeom prst="rect">
            <a:avLst/>
          </a:prstGeom>
        </p:spPr>
      </p:pic>
    </p:spTree>
    <p:extLst>
      <p:ext uri="{BB962C8B-B14F-4D97-AF65-F5344CB8AC3E}">
        <p14:creationId xmlns:p14="http://schemas.microsoft.com/office/powerpoint/2010/main" val="2282282057"/>
      </p:ext>
    </p:extLst>
  </p:cSld>
  <p:clrMapOvr>
    <a:masterClrMapping/>
  </p:clrMapOvr>
  <p:transition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.NET: Roots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1495" y="1052984"/>
            <a:ext cx="10076468" cy="503749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Stack references.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Global/static object references.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CPU registers.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Object finalization references.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Interop(ability) (unmanaged) references (.NET object passed to COM/API calls)</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en-US" sz="20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110583039"/>
      </p:ext>
    </p:extLst>
  </p:cSld>
  <p:clrMapOvr>
    <a:masterClrMapping/>
  </p:clrMapOvr>
  <p:transition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.NET: </a:t>
            </a:r>
            <a:r>
              <a:rPr lang="en-US" sz="3600" dirty="0" smtClean="0">
                <a:solidFill>
                  <a:srgbClr val="FFC000"/>
                </a:solidFill>
                <a:latin typeface="Comic Sans MS" panose="030F0702030302020204" pitchFamily="66" charset="0"/>
              </a:rPr>
              <a:t>Managed Object by Size</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73422" y="763234"/>
            <a:ext cx="10076468" cy="5037499"/>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Small Object Heap (SOH) </a:t>
            </a:r>
            <a:r>
              <a:rPr lang="en-US" sz="2000" dirty="0" smtClean="0">
                <a:solidFill>
                  <a:schemeClr val="accent1"/>
                </a:solidFill>
                <a:latin typeface="Comic Sans MS" panose="030F0702030302020204" pitchFamily="66" charset="0"/>
              </a:rPr>
              <a:t>– objects smaller than </a:t>
            </a:r>
            <a:r>
              <a:rPr lang="en-US" sz="2000" dirty="0" smtClean="0">
                <a:solidFill>
                  <a:srgbClr val="FF0000"/>
                </a:solidFill>
                <a:latin typeface="Comic Sans MS" panose="030F0702030302020204" pitchFamily="66" charset="0"/>
              </a:rPr>
              <a:t>85 Kb</a:t>
            </a:r>
            <a:r>
              <a:rPr lang="en-US" sz="20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Large Object Heap (LOH)</a:t>
            </a:r>
            <a:r>
              <a:rPr lang="en-US" sz="20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endParaRPr lang="en-US" sz="20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64" y="1917080"/>
            <a:ext cx="7265293" cy="3563952"/>
          </a:xfrm>
          <a:prstGeom prst="rect">
            <a:avLst/>
          </a:prstGeom>
        </p:spPr>
      </p:pic>
    </p:spTree>
    <p:extLst>
      <p:ext uri="{BB962C8B-B14F-4D97-AF65-F5344CB8AC3E}">
        <p14:creationId xmlns:p14="http://schemas.microsoft.com/office/powerpoint/2010/main" val="390470609"/>
      </p:ext>
    </p:extLst>
  </p:cSld>
  <p:clrMapOvr>
    <a:masterClrMapping/>
  </p:clrMapOvr>
  <p:transition advClick="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a:t>
            </a:r>
            <a:r>
              <a:rPr lang="en-US" dirty="0" smtClean="0">
                <a:solidFill>
                  <a:srgbClr val="FFC000"/>
                </a:solidFill>
                <a:latin typeface="Comic Sans MS" panose="030F0702030302020204" pitchFamily="66" charset="0"/>
              </a:rPr>
              <a:t>in .NET: </a:t>
            </a:r>
            <a:r>
              <a:rPr lang="en-US" sz="3600" dirty="0" smtClean="0">
                <a:solidFill>
                  <a:srgbClr val="FFC000"/>
                </a:solidFill>
                <a:latin typeface="Comic Sans MS" panose="030F0702030302020204" pitchFamily="66" charset="0"/>
              </a:rPr>
              <a:t>Large </a:t>
            </a:r>
            <a:r>
              <a:rPr lang="en-US" sz="3600" dirty="0" err="1" smtClean="0">
                <a:solidFill>
                  <a:srgbClr val="FFC000"/>
                </a:solidFill>
                <a:latin typeface="Comic Sans MS" panose="030F0702030302020204" pitchFamily="66" charset="0"/>
              </a:rPr>
              <a:t>Objecs</a:t>
            </a:r>
            <a:r>
              <a:rPr lang="en-US" sz="3600" dirty="0" smtClean="0">
                <a:solidFill>
                  <a:srgbClr val="FFC000"/>
                </a:solidFill>
                <a:latin typeface="Comic Sans MS" panose="030F0702030302020204" pitchFamily="66" charset="0"/>
              </a:rPr>
              <a:t> Heap (LOH)</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73422" y="763234"/>
            <a:ext cx="10076468" cy="503749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 primary difference is that the garbage collector </a:t>
            </a:r>
            <a:r>
              <a:rPr lang="en-US" sz="2000" dirty="0" smtClean="0">
                <a:solidFill>
                  <a:srgbClr val="FF0000"/>
                </a:solidFill>
                <a:latin typeface="Comic Sans MS" panose="030F0702030302020204" pitchFamily="66" charset="0"/>
              </a:rPr>
              <a:t>never compacts </a:t>
            </a:r>
            <a:r>
              <a:rPr lang="en-US" sz="2000" dirty="0" smtClean="0">
                <a:solidFill>
                  <a:schemeClr val="accent1"/>
                </a:solidFill>
                <a:latin typeface="Comic Sans MS" panose="030F0702030302020204" pitchFamily="66" charset="0"/>
              </a:rPr>
              <a:t>this heap. This increase performance, but there may not be enough room for e new object even with enough available memory. This causes the Common Language Runtime (CLR) to throw </a:t>
            </a:r>
            <a:r>
              <a:rPr lang="en-US" sz="2000" dirty="0" err="1" smtClean="0">
                <a:solidFill>
                  <a:schemeClr val="tx1"/>
                </a:solidFill>
                <a:latin typeface="Consolas" panose="020B0609020204030204" pitchFamily="49" charset="0"/>
                <a:cs typeface="Consolas" panose="020B0609020204030204" pitchFamily="49" charset="0"/>
              </a:rPr>
              <a:t>OutOfMemoryException</a:t>
            </a:r>
            <a:r>
              <a:rPr lang="en-US" sz="2000" dirty="0">
                <a:solidFill>
                  <a:schemeClr val="accent1"/>
                </a:solidFill>
                <a:latin typeface="Comic Sans MS" panose="030F0702030302020204" pitchFamily="66" charset="0"/>
              </a:rPr>
              <a:t>.</a:t>
            </a:r>
            <a:endParaRPr lang="en-US" sz="20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smtClean="0">
              <a:solidFill>
                <a:schemeClr val="accent1"/>
              </a:solidFill>
              <a:latin typeface="Comic Sans MS" panose="030F0702030302020204" pitchFamily="66" charset="0"/>
            </a:endParaRPr>
          </a:p>
          <a:p>
            <a:endParaRPr lang="en-US" sz="20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076" y="2156062"/>
            <a:ext cx="7387020" cy="3488053"/>
          </a:xfrm>
          <a:prstGeom prst="rect">
            <a:avLst/>
          </a:prstGeom>
        </p:spPr>
      </p:pic>
    </p:spTree>
    <p:extLst>
      <p:ext uri="{BB962C8B-B14F-4D97-AF65-F5344CB8AC3E}">
        <p14:creationId xmlns:p14="http://schemas.microsoft.com/office/powerpoint/2010/main" val="2987760553"/>
      </p:ext>
    </p:extLst>
  </p:cSld>
  <p:clrMapOvr>
    <a:masterClrMapping/>
  </p:clrMapOvr>
  <p:transition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mic Sans MS" panose="030F0702030302020204" pitchFamily="66" charset="0"/>
              </a:rPr>
              <a:t>GC in .NET: </a:t>
            </a:r>
            <a:r>
              <a:rPr lang="en-US" sz="3600" dirty="0" smtClean="0">
                <a:solidFill>
                  <a:srgbClr val="FFC000"/>
                </a:solidFill>
                <a:latin typeface="Comic Sans MS" panose="030F0702030302020204" pitchFamily="66" charset="0"/>
              </a:rPr>
              <a:t>Small </a:t>
            </a:r>
            <a:r>
              <a:rPr lang="en-US" sz="3600" dirty="0" err="1">
                <a:solidFill>
                  <a:srgbClr val="FFC000"/>
                </a:solidFill>
                <a:latin typeface="Comic Sans MS" panose="030F0702030302020204" pitchFamily="66" charset="0"/>
              </a:rPr>
              <a:t>Objecs</a:t>
            </a:r>
            <a:r>
              <a:rPr lang="en-US" sz="3600" dirty="0">
                <a:solidFill>
                  <a:srgbClr val="FFC000"/>
                </a:solidFill>
                <a:latin typeface="Comic Sans MS" panose="030F0702030302020204" pitchFamily="66" charset="0"/>
              </a:rPr>
              <a:t> Heap </a:t>
            </a:r>
            <a:r>
              <a:rPr lang="en-US" sz="3600" dirty="0" smtClean="0">
                <a:solidFill>
                  <a:srgbClr val="FFC000"/>
                </a:solidFill>
                <a:latin typeface="Comic Sans MS" panose="030F0702030302020204" pitchFamily="66" charset="0"/>
              </a:rPr>
              <a:t>(</a:t>
            </a:r>
            <a:r>
              <a:rPr lang="en-US" sz="3600" dirty="0">
                <a:solidFill>
                  <a:srgbClr val="FFC000"/>
                </a:solidFill>
                <a:latin typeface="Comic Sans MS" panose="030F0702030302020204" pitchFamily="66" charset="0"/>
              </a:rPr>
              <a:t>S</a:t>
            </a:r>
            <a:r>
              <a:rPr lang="en-US" sz="3600" dirty="0" smtClean="0">
                <a:solidFill>
                  <a:srgbClr val="FFC000"/>
                </a:solidFill>
                <a:latin typeface="Comic Sans MS" panose="030F0702030302020204" pitchFamily="66" charset="0"/>
              </a:rPr>
              <a:t>OH</a:t>
            </a:r>
            <a:r>
              <a:rPr lang="en-US" sz="3600" dirty="0">
                <a:solidFill>
                  <a:srgbClr val="FFC000"/>
                </a:solidFill>
                <a:latin typeface="Comic Sans MS" panose="030F0702030302020204" pitchFamily="66" charset="0"/>
              </a:rPr>
              <a:t>)</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0" y="768013"/>
            <a:ext cx="10656888" cy="4906686"/>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 GC uses three segments, called </a:t>
            </a:r>
            <a:r>
              <a:rPr lang="en-US" sz="2000" dirty="0" smtClean="0">
                <a:solidFill>
                  <a:srgbClr val="FF0000"/>
                </a:solidFill>
                <a:latin typeface="Comic Sans MS" panose="030F0702030302020204" pitchFamily="66" charset="0"/>
              </a:rPr>
              <a:t>generation</a:t>
            </a:r>
            <a:r>
              <a:rPr lang="en-US" sz="2000" dirty="0" smtClean="0">
                <a:solidFill>
                  <a:schemeClr val="accent1"/>
                </a:solidFill>
                <a:latin typeface="Comic Sans MS" panose="030F0702030302020204" pitchFamily="66" charset="0"/>
              </a:rPr>
              <a:t>, for small objects: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Generation 0 “short-live-generation”, new objects are placed here.</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Generation 1 “generation-in-between”.</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Generation 2 “long-live-generation” gets collected less often. GC over it is </a:t>
            </a:r>
            <a:r>
              <a:rPr lang="en-US" sz="2000" i="1" dirty="0" smtClean="0">
                <a:solidFill>
                  <a:schemeClr val="accent1"/>
                </a:solidFill>
                <a:latin typeface="Comic Sans MS" panose="030F0702030302020204" pitchFamily="66" charset="0"/>
              </a:rPr>
              <a:t>full garbage collection</a:t>
            </a:r>
            <a:r>
              <a:rPr lang="en-US" sz="20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80" y="2709168"/>
            <a:ext cx="8906420" cy="2880320"/>
          </a:xfrm>
          <a:prstGeom prst="rect">
            <a:avLst/>
          </a:prstGeom>
        </p:spPr>
      </p:pic>
    </p:spTree>
    <p:extLst>
      <p:ext uri="{BB962C8B-B14F-4D97-AF65-F5344CB8AC3E}">
        <p14:creationId xmlns:p14="http://schemas.microsoft.com/office/powerpoint/2010/main" val="4203099478"/>
      </p:ext>
    </p:extLst>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latin typeface="Comic Sans MS" panose="030F0702030302020204" pitchFamily="66" charset="0"/>
              </a:rPr>
              <a:t>GC in .NET: </a:t>
            </a:r>
            <a:r>
              <a:rPr lang="en-US" sz="3600" dirty="0" smtClean="0">
                <a:solidFill>
                  <a:srgbClr val="FFC000"/>
                </a:solidFill>
                <a:latin typeface="Comic Sans MS" panose="030F0702030302020204" pitchFamily="66" charset="0"/>
              </a:rPr>
              <a:t>Phases</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Mark</a:t>
            </a:r>
            <a:r>
              <a:rPr lang="en-US" sz="1800" dirty="0" smtClean="0">
                <a:solidFill>
                  <a:schemeClr val="accent1"/>
                </a:solidFill>
                <a:latin typeface="Comic Sans MS" panose="030F0702030302020204" pitchFamily="66" charset="0"/>
              </a:rPr>
              <a:t>: </a:t>
            </a:r>
            <a:r>
              <a:rPr lang="en-US" sz="1800" dirty="0">
                <a:solidFill>
                  <a:schemeClr val="accent1"/>
                </a:solidFill>
                <a:latin typeface="Comic Sans MS" panose="030F0702030302020204" pitchFamily="66" charset="0"/>
              </a:rPr>
              <a:t>The goal of the mark phase is to find all live </a:t>
            </a:r>
            <a:r>
              <a:rPr lang="en-US" sz="1800" dirty="0" smtClean="0">
                <a:solidFill>
                  <a:schemeClr val="accent1"/>
                </a:solidFill>
                <a:latin typeface="Comic Sans MS" panose="030F0702030302020204" pitchFamily="66" charset="0"/>
              </a:rPr>
              <a:t>objects.</a:t>
            </a: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Plan</a:t>
            </a:r>
            <a:r>
              <a:rPr lang="en-US" sz="1800" dirty="0" smtClean="0">
                <a:solidFill>
                  <a:schemeClr val="accent1"/>
                </a:solidFill>
                <a:latin typeface="Comic Sans MS" panose="030F0702030302020204" pitchFamily="66" charset="0"/>
              </a:rPr>
              <a:t>: </a:t>
            </a:r>
            <a:r>
              <a:rPr lang="en-US" sz="1800" dirty="0">
                <a:solidFill>
                  <a:schemeClr val="accent1"/>
                </a:solidFill>
                <a:latin typeface="Comic Sans MS" panose="030F0702030302020204" pitchFamily="66" charset="0"/>
              </a:rPr>
              <a:t>S</a:t>
            </a:r>
            <a:r>
              <a:rPr lang="en-US" sz="1800" dirty="0" smtClean="0">
                <a:solidFill>
                  <a:schemeClr val="accent1"/>
                </a:solidFill>
                <a:latin typeface="Comic Sans MS" panose="030F0702030302020204" pitchFamily="66" charset="0"/>
              </a:rPr>
              <a:t>imulates </a:t>
            </a:r>
            <a:r>
              <a:rPr lang="en-US" sz="1800" dirty="0">
                <a:solidFill>
                  <a:schemeClr val="accent1"/>
                </a:solidFill>
                <a:latin typeface="Comic Sans MS" panose="030F0702030302020204" pitchFamily="66" charset="0"/>
              </a:rPr>
              <a:t>a compaction to determine the effective result. If compaction is productive the GC starts an actual compaction; otherwise it sweeps</a:t>
            </a:r>
            <a:r>
              <a:rPr lang="en-US" sz="1800" dirty="0" smtClean="0">
                <a:solidFill>
                  <a:schemeClr val="accent1"/>
                </a:solidFill>
                <a:latin typeface="Comic Sans MS" panose="030F0702030302020204" pitchFamily="66" charset="0"/>
              </a:rPr>
              <a:t>.</a:t>
            </a:r>
            <a:endParaRPr lang="en-US" sz="18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Relocate</a:t>
            </a:r>
            <a:r>
              <a:rPr lang="en-US" sz="1800" dirty="0" smtClean="0">
                <a:solidFill>
                  <a:schemeClr val="accent1"/>
                </a:solidFill>
                <a:latin typeface="Comic Sans MS" panose="030F0702030302020204" pitchFamily="66" charset="0"/>
              </a:rPr>
              <a:t>: </a:t>
            </a:r>
            <a:r>
              <a:rPr lang="en-US" sz="1800" dirty="0">
                <a:solidFill>
                  <a:schemeClr val="accent1"/>
                </a:solidFill>
                <a:latin typeface="Comic Sans MS" panose="030F0702030302020204" pitchFamily="66" charset="0"/>
              </a:rPr>
              <a:t>If the GC decides to compact, which will result in moving objects, then references to these objects must be updated. The relocate phase needs to find all references that point to objects that are in the generations being </a:t>
            </a:r>
            <a:r>
              <a:rPr lang="en-US" sz="1800" dirty="0" smtClean="0">
                <a:solidFill>
                  <a:schemeClr val="accent1"/>
                </a:solidFill>
                <a:latin typeface="Comic Sans MS" panose="030F0702030302020204" pitchFamily="66" charset="0"/>
              </a:rPr>
              <a:t>collected.</a:t>
            </a:r>
            <a:endParaRPr lang="en-US" sz="18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Compact</a:t>
            </a:r>
            <a:r>
              <a:rPr lang="en-US" sz="1800" dirty="0" smtClean="0">
                <a:solidFill>
                  <a:schemeClr val="accent1"/>
                </a:solidFill>
                <a:latin typeface="Comic Sans MS" panose="030F0702030302020204" pitchFamily="66" charset="0"/>
              </a:rPr>
              <a:t>: </a:t>
            </a:r>
            <a:r>
              <a:rPr lang="en-US" sz="1800" dirty="0">
                <a:solidFill>
                  <a:schemeClr val="accent1"/>
                </a:solidFill>
                <a:latin typeface="Comic Sans MS" panose="030F0702030302020204" pitchFamily="66" charset="0"/>
              </a:rPr>
              <a:t>This phase is very straight forward since the plan phase already calculated the new addresses the objects should move to. The compact phase will copy the objects there</a:t>
            </a:r>
            <a:r>
              <a:rPr lang="en-US" sz="1800" dirty="0" smtClean="0">
                <a:solidFill>
                  <a:schemeClr val="accent1"/>
                </a:solidFill>
                <a:latin typeface="Comic Sans MS" panose="030F0702030302020204" pitchFamily="66" charset="0"/>
              </a:rPr>
              <a:t>.</a:t>
            </a:r>
            <a:endParaRPr lang="en-US" sz="18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800" dirty="0" smtClean="0">
                <a:solidFill>
                  <a:srgbClr val="FF0000"/>
                </a:solidFill>
                <a:latin typeface="Comic Sans MS" panose="030F0702030302020204" pitchFamily="66" charset="0"/>
              </a:rPr>
              <a:t>Sweep</a:t>
            </a:r>
            <a:r>
              <a:rPr lang="en-US" sz="1800" dirty="0" smtClean="0">
                <a:solidFill>
                  <a:schemeClr val="accent1"/>
                </a:solidFill>
                <a:latin typeface="Comic Sans MS" panose="030F0702030302020204" pitchFamily="66" charset="0"/>
              </a:rPr>
              <a:t>: </a:t>
            </a:r>
            <a:r>
              <a:rPr lang="en-US" sz="1800" dirty="0">
                <a:solidFill>
                  <a:schemeClr val="accent1"/>
                </a:solidFill>
                <a:latin typeface="Comic Sans MS" panose="030F0702030302020204" pitchFamily="66" charset="0"/>
              </a:rPr>
              <a:t>L</a:t>
            </a:r>
            <a:r>
              <a:rPr lang="en-US" sz="1800" dirty="0" smtClean="0">
                <a:solidFill>
                  <a:schemeClr val="accent1"/>
                </a:solidFill>
                <a:latin typeface="Comic Sans MS" panose="030F0702030302020204" pitchFamily="66" charset="0"/>
              </a:rPr>
              <a:t>ooks </a:t>
            </a:r>
            <a:r>
              <a:rPr lang="en-US" sz="1800" dirty="0">
                <a:solidFill>
                  <a:schemeClr val="accent1"/>
                </a:solidFill>
                <a:latin typeface="Comic Sans MS" panose="030F0702030302020204" pitchFamily="66" charset="0"/>
              </a:rPr>
              <a:t>for the dead space in between live objects. It creates free objects in place of these dead spaces. Adjacent dead objects are made into one free object. It places all of these free objects onto the </a:t>
            </a:r>
            <a:r>
              <a:rPr lang="en-US" sz="1800" dirty="0" err="1">
                <a:solidFill>
                  <a:schemeClr val="accent1"/>
                </a:solidFill>
                <a:latin typeface="Comic Sans MS" panose="030F0702030302020204" pitchFamily="66" charset="0"/>
              </a:rPr>
              <a:t>freelist</a:t>
            </a:r>
            <a:r>
              <a:rPr lang="en-US" sz="1800" smtClean="0">
                <a:solidFill>
                  <a:schemeClr val="accent1"/>
                </a:solidFill>
                <a:latin typeface="Comic Sans MS" panose="030F0702030302020204" pitchFamily="66" charset="0"/>
              </a:rPr>
              <a:t>.</a:t>
            </a:r>
            <a:endParaRPr lang="en-US" sz="1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7638885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GC Roots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71860" y="766464"/>
            <a:ext cx="10076468" cy="467745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A </a:t>
            </a:r>
            <a:r>
              <a:rPr lang="en-US" sz="2000" dirty="0" smtClean="0">
                <a:solidFill>
                  <a:srgbClr val="FF0000"/>
                </a:solidFill>
                <a:latin typeface="Comic Sans MS" panose="030F0702030302020204" pitchFamily="66" charset="0"/>
              </a:rPr>
              <a:t>Garbage Collection Root</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is an object that is accessible from outside the heap. Every object tree must have one or more root objects. As long as the application can reach those roots, the whole tre</a:t>
            </a:r>
            <a:r>
              <a:rPr lang="en-US" sz="2000" dirty="0" smtClean="0">
                <a:solidFill>
                  <a:schemeClr val="accent1"/>
                </a:solidFill>
                <a:latin typeface="Comic Sans MS" panose="030F0702030302020204" pitchFamily="66" charset="0"/>
              </a:rPr>
              <a:t>e is reachable</a:t>
            </a: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020" y="1839928"/>
            <a:ext cx="5832648" cy="3279150"/>
          </a:xfrm>
          <a:prstGeom prst="rect">
            <a:avLst/>
          </a:prstGeom>
        </p:spPr>
      </p:pic>
    </p:spTree>
    <p:extLst>
      <p:ext uri="{BB962C8B-B14F-4D97-AF65-F5344CB8AC3E}">
        <p14:creationId xmlns:p14="http://schemas.microsoft.com/office/powerpoint/2010/main" val="3682012450"/>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GC Terms: GC Roots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71860" y="766464"/>
            <a:ext cx="10076468" cy="4677459"/>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Local variables:</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input parameters or locally created </a:t>
            </a:r>
            <a:r>
              <a:rPr lang="en-US" sz="2000" dirty="0" err="1" smtClean="0">
                <a:solidFill>
                  <a:schemeClr val="accent1"/>
                </a:solidFill>
                <a:latin typeface="Comic Sans MS" panose="030F0702030302020204" pitchFamily="66" charset="0"/>
              </a:rPr>
              <a:t>objecs</a:t>
            </a:r>
            <a:r>
              <a:rPr lang="en-US" sz="2000" dirty="0" smtClean="0">
                <a:solidFill>
                  <a:schemeClr val="accent1"/>
                </a:solidFill>
                <a:latin typeface="Comic Sans MS" panose="030F0702030302020204" pitchFamily="66" charset="0"/>
              </a:rPr>
              <a:t> of methods that are still in the stack of a thread. For all intents and purposes, local </a:t>
            </a:r>
            <a:r>
              <a:rPr lang="en-US" sz="2000" dirty="0" err="1" smtClean="0">
                <a:solidFill>
                  <a:schemeClr val="accent1"/>
                </a:solidFill>
                <a:latin typeface="Comic Sans MS" panose="030F0702030302020204" pitchFamily="66" charset="0"/>
              </a:rPr>
              <a:t>varibles</a:t>
            </a:r>
            <a:r>
              <a:rPr lang="en-US" sz="2000" dirty="0" smtClean="0">
                <a:solidFill>
                  <a:schemeClr val="accent1"/>
                </a:solidFill>
                <a:latin typeface="Comic Sans MS" panose="030F0702030302020204" pitchFamily="66" charset="0"/>
              </a:rPr>
              <a:t> ar</a:t>
            </a:r>
            <a:r>
              <a:rPr lang="en-US" sz="2000" dirty="0" smtClean="0">
                <a:solidFill>
                  <a:schemeClr val="accent1"/>
                </a:solidFill>
                <a:latin typeface="Comic Sans MS" panose="030F0702030302020204" pitchFamily="66" charset="0"/>
              </a:rPr>
              <a:t>e GC roots.</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Active threads: </a:t>
            </a:r>
            <a:r>
              <a:rPr lang="en-US" sz="2000" dirty="0" smtClean="0">
                <a:solidFill>
                  <a:schemeClr val="accent1"/>
                </a:solidFill>
                <a:latin typeface="Comic Sans MS" panose="030F0702030302020204" pitchFamily="66" charset="0"/>
              </a:rPr>
              <a:t>a started, but not stopped thread are always considered live objects and are therefore GC roots. This is especially important for thread local variables.</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Static </a:t>
            </a:r>
            <a:r>
              <a:rPr lang="en-US" sz="2000" dirty="0">
                <a:solidFill>
                  <a:srgbClr val="FF0000"/>
                </a:solidFill>
                <a:latin typeface="Comic Sans MS" panose="030F0702030302020204" pitchFamily="66" charset="0"/>
              </a:rPr>
              <a:t>variables: </a:t>
            </a:r>
            <a:r>
              <a:rPr lang="en-US" sz="2000" dirty="0" smtClean="0">
                <a:solidFill>
                  <a:schemeClr val="accent1"/>
                </a:solidFill>
                <a:latin typeface="Comic Sans MS" panose="030F0702030302020204" pitchFamily="66" charset="0"/>
              </a:rPr>
              <a:t>are referenced by their classes. This fact makes them de facto GC roots. Classes themselves can be garbage-collected, which would remove all referenced static variables.</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JNI references: </a:t>
            </a:r>
            <a:r>
              <a:rPr lang="en-US" sz="2000" dirty="0" smtClean="0">
                <a:solidFill>
                  <a:schemeClr val="accent1"/>
                </a:solidFill>
                <a:latin typeface="Comic Sans MS" panose="030F0702030302020204" pitchFamily="66" charset="0"/>
              </a:rPr>
              <a:t>are objects that the native code has created as part of a JNI call. Objects thus created are treated specially because the JVM does not know if it is being referenced by the native code or not.</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353140916"/>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SRR">
  <a:themeElements>
    <a:clrScheme name="Samsung 2016">
      <a:dk1>
        <a:srgbClr val="000000"/>
      </a:dk1>
      <a:lt1>
        <a:srgbClr val="FFFFFF"/>
      </a:lt1>
      <a:dk2>
        <a:srgbClr val="75787B"/>
      </a:dk2>
      <a:lt2>
        <a:srgbClr val="FFFFFF"/>
      </a:lt2>
      <a:accent1>
        <a:srgbClr val="0689D8"/>
      </a:accent1>
      <a:accent2>
        <a:srgbClr val="C800A1"/>
      </a:accent2>
      <a:accent3>
        <a:srgbClr val="009CA6"/>
      </a:accent3>
      <a:accent4>
        <a:srgbClr val="685BC7"/>
      </a:accent4>
      <a:accent5>
        <a:srgbClr val="1428A0"/>
      </a:accent5>
      <a:accent6>
        <a:srgbClr val="F45C10"/>
      </a:accent6>
      <a:hlink>
        <a:srgbClr val="0689D8"/>
      </a:hlink>
      <a:folHlink>
        <a:srgbClr val="009C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sz="1400" dirty="0" smtClean="0">
            <a:latin typeface="SamsungOne 700" panose="020B0803030303020204" pitchFamily="34" charset="0"/>
            <a:ea typeface="SamsungOne 700" panose="020B0803030303020204" pitchFamily="34" charset="0"/>
          </a:defRPr>
        </a:defPPr>
      </a:lstStyle>
      <a:style>
        <a:lnRef idx="1">
          <a:schemeClr val="accent4"/>
        </a:lnRef>
        <a:fillRef idx="2">
          <a:schemeClr val="accent4"/>
        </a:fillRef>
        <a:effectRef idx="1">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just">
          <a:defRPr sz="1400" dirty="0" smtClean="0"/>
        </a:defPPr>
      </a:lstStyle>
    </a:txDef>
  </a:objectDefaults>
  <a:extraClrSchemeLst/>
  <a:extLst>
    <a:ext uri="{05A4C25C-085E-4340-85A3-A5531E510DB2}">
      <thm15:themeFamily xmlns:thm15="http://schemas.microsoft.com/office/thememl/2012/main" name="Presentation15" id="{C12DD770-011F-4AC3-BF25-C4E5CF3929EB}" vid="{FF45D0EA-BD8E-461C-B813-D5C2738DAE3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Presentation15</Template>
  <TotalTime>1482</TotalTime>
  <Words>6347</Words>
  <Application>Microsoft Office PowerPoint</Application>
  <PresentationFormat>Custom</PresentationFormat>
  <Paragraphs>468</Paragraphs>
  <Slides>76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76</vt:i4>
      </vt:variant>
    </vt:vector>
  </HeadingPairs>
  <TitlesOfParts>
    <vt:vector size="90" baseType="lpstr">
      <vt:lpstr>Gulim</vt:lpstr>
      <vt:lpstr>Malgun Gothic</vt:lpstr>
      <vt:lpstr>MS PGothic</vt:lpstr>
      <vt:lpstr>Arial</vt:lpstr>
      <vt:lpstr>Calibri</vt:lpstr>
      <vt:lpstr>Comic Sans MS</vt:lpstr>
      <vt:lpstr>Consolas</vt:lpstr>
      <vt:lpstr>Courier New</vt:lpstr>
      <vt:lpstr>HYGothic-Extra</vt:lpstr>
      <vt:lpstr>HYGothic-Extra</vt:lpstr>
      <vt:lpstr>SamsungOne 400</vt:lpstr>
      <vt:lpstr>SamsungOne 700</vt:lpstr>
      <vt:lpstr>Wingdings</vt:lpstr>
      <vt:lpstr>SRR</vt:lpstr>
      <vt:lpstr>System Software Crash Course </vt:lpstr>
      <vt:lpstr>What Is Garbage Collection?</vt:lpstr>
      <vt:lpstr>Garbage Collection: Pro &amp; Con</vt:lpstr>
      <vt:lpstr>Some Conclusions About GC</vt:lpstr>
      <vt:lpstr>Brief History</vt:lpstr>
      <vt:lpstr>GC Terms: Dangling Pointers</vt:lpstr>
      <vt:lpstr>GC Terms: JNI</vt:lpstr>
      <vt:lpstr>GC Terms: GC Roots</vt:lpstr>
      <vt:lpstr>GC Terms: GC Roots</vt:lpstr>
      <vt:lpstr>GC Terms: GC Roots</vt:lpstr>
      <vt:lpstr>GC Terms: GC Roots</vt:lpstr>
      <vt:lpstr>GC Roots for Simple Program</vt:lpstr>
      <vt:lpstr>GC Terms: OopMap Structure</vt:lpstr>
      <vt:lpstr>GC Terms: GC Safepoints</vt:lpstr>
      <vt:lpstr>GC Terms</vt:lpstr>
      <vt:lpstr>GC Terms</vt:lpstr>
      <vt:lpstr>GC Terms: Collector Types</vt:lpstr>
      <vt:lpstr>GC Terms: Collector Types</vt:lpstr>
      <vt:lpstr>GC Terms: Action Types</vt:lpstr>
      <vt:lpstr>GC Terms: Action Types</vt:lpstr>
      <vt:lpstr>GC Terms: Action Types</vt:lpstr>
      <vt:lpstr>GC Terms: Action Types</vt:lpstr>
      <vt:lpstr>GC Terms: Common to All Precise GC</vt:lpstr>
      <vt:lpstr>GC Terms: Generations</vt:lpstr>
      <vt:lpstr>GC Terms: Generations</vt:lpstr>
      <vt:lpstr>GC Terms: Remembered Set</vt:lpstr>
      <vt:lpstr>Typical Combos In Commercial JVMs</vt:lpstr>
      <vt:lpstr>GC Terms: Useful Metrics</vt:lpstr>
      <vt:lpstr>GC Terms: Useful Metrics</vt:lpstr>
      <vt:lpstr>GC Algorithms: References Counting</vt:lpstr>
      <vt:lpstr>GC Algorithms: References Counting</vt:lpstr>
      <vt:lpstr>GC Algorithms: References Counting</vt:lpstr>
      <vt:lpstr>GC Algorithms: References Counting</vt:lpstr>
      <vt:lpstr>GC Algorithms: References Counting</vt:lpstr>
      <vt:lpstr>GC Algorithms: Mark-Sweep</vt:lpstr>
      <vt:lpstr>GC Algorithms: Mark-Sweep</vt:lpstr>
      <vt:lpstr>GC Algorithms: Mark-Compact</vt:lpstr>
      <vt:lpstr>GC Algorithms: Mark-Compact</vt:lpstr>
      <vt:lpstr>GC Algorithms: Mark-Compact</vt:lpstr>
      <vt:lpstr>GC Algorithms: Copying</vt:lpstr>
      <vt:lpstr>GC Algorithms: Stop &amp; Copy</vt:lpstr>
      <vt:lpstr>GC Algorithms: Stop &amp; Copy</vt:lpstr>
      <vt:lpstr>GC Algorithms: Cheney’s Algorithm</vt:lpstr>
      <vt:lpstr>GC Algorithms: Cheney’s Algorithm</vt:lpstr>
      <vt:lpstr>GC Algorithms: Cheney’s Algorithm</vt:lpstr>
      <vt:lpstr>Non-Copying Implicit Collector</vt:lpstr>
      <vt:lpstr>Non-Copying Implicit Collector</vt:lpstr>
      <vt:lpstr>GC Algorithms: Incremental</vt:lpstr>
      <vt:lpstr>GC Algorithms: Incremental</vt:lpstr>
      <vt:lpstr>GC Algorithms: Incremental</vt:lpstr>
      <vt:lpstr>GC Algorithms: Incremental</vt:lpstr>
      <vt:lpstr>GC Algorithms: Incremental</vt:lpstr>
      <vt:lpstr>GC Algorithms: Incremental</vt:lpstr>
      <vt:lpstr>GC Algorithms: Generational</vt:lpstr>
      <vt:lpstr>GC Algorithms: Generational</vt:lpstr>
      <vt:lpstr>GC Algorithms: Generational</vt:lpstr>
      <vt:lpstr>GC Algorithms: Generational</vt:lpstr>
      <vt:lpstr>GC Algorithms: Generational</vt:lpstr>
      <vt:lpstr>GC Algorithms: Generational</vt:lpstr>
      <vt:lpstr>GC in HotSpot JVM: Generations</vt:lpstr>
      <vt:lpstr>GC in HotSpot JVM: Generations</vt:lpstr>
      <vt:lpstr>GC in HotSpot JVM: Generations</vt:lpstr>
      <vt:lpstr>GC in HotSpot JVM: Allocation Phases</vt:lpstr>
      <vt:lpstr>GC in HotSpot JVM: Allocation Phases</vt:lpstr>
      <vt:lpstr>GC in HotSpot JVM: Allocation Phases</vt:lpstr>
      <vt:lpstr>GC in HotSpot JVM: Allocation Phases</vt:lpstr>
      <vt:lpstr>GC in HotSpot JVM: Allocation Phases</vt:lpstr>
      <vt:lpstr>GC in HotSpot JVM: Allocation Phases</vt:lpstr>
      <vt:lpstr>GC in HotSpot JVM: Collector Types</vt:lpstr>
      <vt:lpstr>GC in HotSpot JVM: Collector Types</vt:lpstr>
      <vt:lpstr>GC in .NET: Algorithm</vt:lpstr>
      <vt:lpstr>GC in .NET: Roots</vt:lpstr>
      <vt:lpstr>GC in .NET: Managed Object by Size</vt:lpstr>
      <vt:lpstr>GC in .NET: Large Objecs Heap (LOH)</vt:lpstr>
      <vt:lpstr>GC in .NET: Small Objecs Heap (SOH)</vt:lpstr>
      <vt:lpstr>GC in .NET: Phases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SRR Presentation Template</dc:subject>
  <dc:creator>Ignatov Sergey</dc:creator>
  <cp:keywords>SRR Presentation Template</cp:keywords>
  <cp:lastModifiedBy>Ignatov Sergey</cp:lastModifiedBy>
  <cp:revision>154</cp:revision>
  <cp:lastPrinted>2018-03-16T13:14:23Z</cp:lastPrinted>
  <dcterms:created xsi:type="dcterms:W3CDTF">2019-02-12T09:43:42Z</dcterms:created>
  <dcterms:modified xsi:type="dcterms:W3CDTF">2019-02-13T10:26:03Z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0x010100C41B9AF1520EDB4BB853F78C6B8D000F</vt:lpwstr>
  </property>
  <property fmtid="{D5CDD505-2E9C-101B-9397-08002B2CF9AE}" pid="3" name="NSCPROP_SA">
    <vt:lpwstr>\\bobcat\common\RnD-common\SRR Strategy\2018\2018.07 SRR Strategy 2019-2020\Team Vision (Template 2H 2018).pptx</vt:lpwstr>
  </property>
  <property fmtid="{5C58129F-E5B8-477A-9B38-B3E54BFA04C8}" pid="2">
    <vt:lpwstr>6F8581A6F3847B9D66BBE301E6F211325F4E94E680986ADDA1AE427703434A28</vt:lpwstr>
  </property>
</Properties>
</file>