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2" userDrawn="1">
          <p15:clr>
            <a:srgbClr val="A4A3A4"/>
          </p15:clr>
        </p15:guide>
        <p15:guide id="5" pos="3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6FE"/>
    <a:srgbClr val="E3E8FD"/>
    <a:srgbClr val="CCECFF"/>
    <a:srgbClr val="57BDFA"/>
    <a:srgbClr val="8FD3FC"/>
    <a:srgbClr val="0000FF"/>
    <a:srgbClr val="C3BDE9"/>
    <a:srgbClr val="C7E9FD"/>
    <a:srgbClr val="8A98F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785" autoAdjust="0"/>
  </p:normalViewPr>
  <p:slideViewPr>
    <p:cSldViewPr snapToObjects="1">
      <p:cViewPr varScale="1">
        <p:scale>
          <a:sx n="133" d="100"/>
          <a:sy n="133" d="100"/>
        </p:scale>
        <p:origin x="336" y="30"/>
      </p:cViewPr>
      <p:guideLst>
        <p:guide orient="horz" pos="1888"/>
        <p:guide pos="181"/>
        <p:guide pos="6532"/>
        <p:guide pos="3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87338" y="1198882"/>
            <a:ext cx="10082211" cy="1798320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grayscl/>
          </a:blip>
          <a:stretch>
            <a:fillRect/>
          </a:stretch>
        </p:blipFill>
        <p:spPr>
          <a:xfrm>
            <a:off x="285862" y="2397762"/>
            <a:ext cx="3859102" cy="3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63896" y="778899"/>
            <a:ext cx="10082211" cy="1155356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6288" y="2167919"/>
            <a:ext cx="919547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9659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>
          <p15:clr>
            <a:srgbClr val="FBAE40"/>
          </p15:clr>
        </p15:guide>
        <p15:guide id="2" pos="181">
          <p15:clr>
            <a:srgbClr val="FBAE40"/>
          </p15:clr>
        </p15:guide>
        <p15:guide id="3" pos="65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287338" y="928248"/>
            <a:ext cx="10076468" cy="4228577"/>
          </a:xfrm>
          <a:prstGeom prst="rect">
            <a:avLst/>
          </a:prstGeom>
        </p:spPr>
        <p:txBody>
          <a:bodyPr lIns="0" tIns="45718" rIns="91434" bIns="45718"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None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45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>
          <p15:clr>
            <a:srgbClr val="FBAE40"/>
          </p15:clr>
        </p15:guide>
        <p15:guide id="2" pos="3357">
          <p15:clr>
            <a:srgbClr val="FBAE40"/>
          </p15:clr>
        </p15:guide>
        <p15:guide id="3" pos="6532">
          <p15:clr>
            <a:srgbClr val="FBAE40"/>
          </p15:clr>
        </p15:guide>
        <p15:guide id="4" pos="1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 baseline="0"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20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3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СПАСИБО!</a:t>
            </a:r>
          </a:p>
        </p:txBody>
      </p:sp>
      <p:pic>
        <p:nvPicPr>
          <p:cNvPr id="14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16" t="92978" r="45501" b="1987"/>
          <a:stretch/>
        </p:blipFill>
        <p:spPr>
          <a:xfrm>
            <a:off x="4619802" y="5301520"/>
            <a:ext cx="1417284" cy="4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68" r:id="rId3"/>
    <p:sldLayoutId id="2147483670" r:id="rId4"/>
    <p:sldLayoutId id="2147483661" r:id="rId5"/>
    <p:sldLayoutId id="2147483663" r:id="rId6"/>
    <p:sldLayoutId id="2147483666" r:id="rId7"/>
  </p:sldLayoutIdLst>
  <p:transition/>
  <p:timing>
    <p:tnLst>
      <p:par>
        <p:cTn id="1" dur="indefinite" restart="never" nodeType="tmRoot"/>
      </p:par>
    </p:tnLst>
  </p:timing>
  <p:txStyles>
    <p:titleStyle>
      <a:lvl1pPr algn="ctr" defTabSz="457116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56" userDrawn="1">
          <p15:clr>
            <a:srgbClr val="F26B43"/>
          </p15:clr>
        </p15:guide>
        <p15:guide id="2" pos="181" userDrawn="1">
          <p15:clr>
            <a:srgbClr val="F26B43"/>
          </p15:clr>
        </p15:guide>
        <p15:guide id="3" pos="65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System Software Crash Course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Sergey Ignatov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3868" y="1999609"/>
            <a:ext cx="10082211" cy="914400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Block </a:t>
            </a: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: Java Virtual Machine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4368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Virtual Machine Registers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Program Counter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ptop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Pointer to the top of the operand stack.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rame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Pointer to the current execution environment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ars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– Pointer to the first (0</a:t>
            </a:r>
            <a:r>
              <a:rPr lang="en-US" sz="2800" baseline="30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 local variable in the current execution environment.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3834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Instruction Set Architecture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JVM instruction consists of a one-byte opcode specifying the operation to be performed, followed by zero or more operands supplying arguments or data that are used by the operation.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Operands are not required, there are many instructions that consist of only the opcode.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One-byte instructions allow for up to 256 instructions.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Each instruction has a mnemonic name which is mapped to the binary one-byte opcode.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7614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Bytecode Instructions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16159" y="744822"/>
            <a:ext cx="10076468" cy="49654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JVM ISA (Instruction Set Architecture) is a CISC architecture.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JVM has 256 instructions for (see the JVM specification for the full list):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Arithmetic and logic operations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Type conversion.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Branch operations (control transfer).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Constant loading operations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Local operations (load and store).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Stack operations (stack operand management).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Class and object operations (creation and manipulation)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Method operations (invocation and return).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3735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Data Types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9904" y="681778"/>
            <a:ext cx="10076468" cy="49654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JVM operates on two kinds of types: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primitive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 and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reference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Integral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Types:</a:t>
            </a:r>
            <a:endParaRPr lang="en-US" sz="1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Byte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8bit signed integers.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Short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– 16bit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signed integers.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32bit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signed integers.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Long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64bit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signed integers.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16bit unsigned integers representing Unicode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charecters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Byte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– 8bit signed integers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Floation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Point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32bit single-precision float.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64bit single-precision float.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Boolean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values true and false.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returnAddress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– pointers to the opcodes of JVM instructions.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0508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Data Types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9904" y="908968"/>
            <a:ext cx="10076468" cy="49654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Three kinds of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reference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Class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Array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types.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Interface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types.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These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reference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dynamically created classes, arrays or interface implementations.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Can be set to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when not referencing anything and then cast to any type.</a:t>
            </a:r>
          </a:p>
          <a:p>
            <a:pPr lvl="1"/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1668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Data Types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8" y="909638"/>
            <a:ext cx="6840760" cy="496411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6144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Stack Frame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9904" y="908968"/>
            <a:ext cx="10076468" cy="49654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As threads are created each thread get a Java Stack and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register.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JVM creates a stack frame for each method of a class. Each method Stack Frame consists of: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Local Variables.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Execution Environment.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Operand Stack.</a:t>
            </a: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3333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Stack Frame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9904" y="908968"/>
            <a:ext cx="10076468" cy="49654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Local Variables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form array of 32-bit variables: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Types longer than 32-bit (double) use consecutive cells.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Pointed at by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vars</a:t>
            </a:r>
            <a:r>
              <a:rPr lang="en-US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register.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Loaded onto and stored from the operand stack.</a:t>
            </a: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Execution Environment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info about the current state of the JVM stack and consists of: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Pointer to the previous method invoked.</a:t>
            </a: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Pointer to the local variables.</a:t>
            </a: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Pointers to the top and the bottom of the operand stack.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JVM Operand Stack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32-bit </a:t>
            </a:r>
            <a:r>
              <a:rPr lang="en-US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FIFO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Holds the argument for opcodes.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a subsection of the JVM Stack: primary area for the current status of bytecode execution.</a:t>
            </a: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4088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-99144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JVM Memory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30364" y="863626"/>
            <a:ext cx="10076468" cy="49654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JVM Garbage Collected Heap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Memory from which class instances are allocated.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Interpreter monitors memory usage and reclaims memory when no longer in use.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Garbage Collection is automatic.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ethod Area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 bytecodes for all Java Methods.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Constant Pool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– class names, method  and fields names, strings, constants.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JVM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Limitaions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4GB internal addressing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dut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to 32bit wide stack implementation.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Methods are limited to 32Kb due to 16bit offset addressing used for branching.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256 local variables/stack (8bit field).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32KB constant pool entries for a method.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2045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Virtual Machine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Virtual Machine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VM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 is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software implementation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of a machine (for example, a computer) that executes programs like a physical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Virtual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Machines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are separated into to major classification: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System Virtual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Machines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(also termed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Full Virtualization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VMs) provide a substitute for a real machine. They provide functionality needed to execute entire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operating systems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Process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Virtual Machines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are designed to execute computer programs in a platform-independent environment.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717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Virtual Machine (JVM)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Java Virtual Machine (JVM)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a Process Virtual Machine that can execute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Java Byte Code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JVM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converts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Java Byte Code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into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Machine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Language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and executes it.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JVM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platform independent: JVMs are available for many hardware and software platforms.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JVM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gives the flexibility of platform independence.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JVM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enables a set of computer software programs and data structures to use a virtual machine model for the execution of other computer programs and scripts: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Not just Java and Java-clone languages now supports many languages: Ada, C/C++, Lisp, Python.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1357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Why Java Virtual Machine&amp;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Java platform was initially developed to address the problems of building software for networked consumer devices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was designed to support multiple host architectures and to allow secure delivery of software components.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To meet these requirements, compiled code had to survive transport across networks, operate on any client, and assure the client that if was safe to run.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“Write Once, Run Anywhere”.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928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Principles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Sun Microsystems set five primary goals in the creation of the Java language: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should be “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simple, object oriented, and familiar”.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should be “robust and secure”.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should be “architecture neutral and portable”.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should execute with “high performance”.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should be “interpreted, threaded, and dynamic”.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396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Run-Time System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2" y="974274"/>
            <a:ext cx="7776864" cy="46767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3489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Class File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Java compilers generate class file: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Magic number (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0xCAFEBABE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).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inor version/major version.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Constant pool.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Access flags.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This class.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Super class.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Interfaces.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Fields.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Methods.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Attributes (extr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hints for the JVM or other applications).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923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Class Loading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Classes are loaded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laizily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when first accessed.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Class name must match file name.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Super classes are loaded first (transitively).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bytecode is verified.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Static fields are allocated and given default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Static initializers are executed.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4988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Java Virtual Machine Principles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Target Hardware – all CISC and RISC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Machine Type – Stack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“Big Endian” encoding – large order bits in the lower address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Instructions are byte aligned for memory efficiency.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Instructions are closely related to Java sources.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08164" y="5674699"/>
            <a:ext cx="7555642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492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SamsungOne 700" panose="020B0803030303020204" pitchFamily="34" charset="0"/>
            <a:ea typeface="SamsungOne 700" panose="020B0803030303020204" pitchFamily="34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5" id="{C12DD770-011F-4AC3-BF25-C4E5CF3929EB}" vid="{FF45D0EA-BD8E-461C-B813-D5C2738DAE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Presentation15</Template>
  <TotalTime>123</TotalTime>
  <Words>1147</Words>
  <Application>Microsoft Office PowerPoint</Application>
  <PresentationFormat>Custom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굴림</vt:lpstr>
      <vt:lpstr>맑은 고딕</vt:lpstr>
      <vt:lpstr>ＭＳ Ｐゴシック</vt:lpstr>
      <vt:lpstr>Arial</vt:lpstr>
      <vt:lpstr>Calibri</vt:lpstr>
      <vt:lpstr>Comic Sans MS</vt:lpstr>
      <vt:lpstr>Consolas</vt:lpstr>
      <vt:lpstr>HYGothic-Extra</vt:lpstr>
      <vt:lpstr>HYGothic-Extra</vt:lpstr>
      <vt:lpstr>SamsungOne 400</vt:lpstr>
      <vt:lpstr>SamsungOne 700</vt:lpstr>
      <vt:lpstr>Wingdings</vt:lpstr>
      <vt:lpstr>SRR</vt:lpstr>
      <vt:lpstr>System Software Crash Course </vt:lpstr>
      <vt:lpstr>Virtual Machine</vt:lpstr>
      <vt:lpstr>Java Virtual Machine (JVM)</vt:lpstr>
      <vt:lpstr>Why Java Virtual Machine&amp;</vt:lpstr>
      <vt:lpstr>Java Principles</vt:lpstr>
      <vt:lpstr>Java Run-Time System</vt:lpstr>
      <vt:lpstr>Java Class File</vt:lpstr>
      <vt:lpstr>Java Class Loading</vt:lpstr>
      <vt:lpstr>Java Virtual Machine Principles</vt:lpstr>
      <vt:lpstr>Java Virtual Machine Registers</vt:lpstr>
      <vt:lpstr>JVM Instruction Set Architecture</vt:lpstr>
      <vt:lpstr>Java Bytecode Instructions</vt:lpstr>
      <vt:lpstr>JVM Data Types</vt:lpstr>
      <vt:lpstr>JVM Data Types</vt:lpstr>
      <vt:lpstr>JVM Data Types</vt:lpstr>
      <vt:lpstr>JVM Stack Frame</vt:lpstr>
      <vt:lpstr>JVM Stack Frame</vt:lpstr>
      <vt:lpstr>JVM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SRR Presentation Template</dc:subject>
  <dc:creator>Ignatov Sergey</dc:creator>
  <cp:keywords>SRR Presentation Template</cp:keywords>
  <cp:lastModifiedBy>Ignatov Sergey</cp:lastModifiedBy>
  <cp:revision>44</cp:revision>
  <cp:lastPrinted>2018-03-16T13:14:23Z</cp:lastPrinted>
  <dcterms:created xsi:type="dcterms:W3CDTF">2019-02-12T07:27:11Z</dcterms:created>
  <dcterms:modified xsi:type="dcterms:W3CDTF">2019-02-12T09:31:08Z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0x010100C41B9AF1520EDB4BB853F78C6B8D000F</vt:lpwstr>
  </property>
  <property fmtid="{D5CDD505-2E9C-101B-9397-08002B2CF9AE}" pid="3" name="NSCPROP_SA">
    <vt:lpwstr>\\bobcat\common\RnD-common\SRR Strategy\2018\2018.07 SRR Strategy 2019-2020\Team Vision (Template 2H 2018).pptx</vt:lpwstr>
  </property>
  <property fmtid="{5C58129F-E5B8-477A-9B38-B3E54BFA04C8}" pid="2">
    <vt:lpwstr>6F8581A6F3847B9D66BBE301E6F211325F4E94E680986ADDA1AE427703434A28</vt:lpwstr>
  </property>
</Properties>
</file>