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9"/>
  </p:notesMasterIdLst>
  <p:sldIdLst>
    <p:sldId id="599" r:id="rId2"/>
    <p:sldId id="600" r:id="rId3"/>
    <p:sldId id="601" r:id="rId4"/>
    <p:sldId id="618" r:id="rId5"/>
    <p:sldId id="619" r:id="rId6"/>
    <p:sldId id="620" r:id="rId7"/>
    <p:sldId id="602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4" r:id="rId21"/>
    <p:sldId id="633" r:id="rId22"/>
    <p:sldId id="635" r:id="rId23"/>
    <p:sldId id="636" r:id="rId24"/>
    <p:sldId id="637" r:id="rId25"/>
    <p:sldId id="638" r:id="rId26"/>
    <p:sldId id="639" r:id="rId27"/>
    <p:sldId id="640" r:id="rId28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2" userDrawn="1">
          <p15:clr>
            <a:srgbClr val="A4A3A4"/>
          </p15:clr>
        </p15:guide>
        <p15:guide id="5" pos="3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6FE"/>
    <a:srgbClr val="E3E8FD"/>
    <a:srgbClr val="CCECFF"/>
    <a:srgbClr val="57BDFA"/>
    <a:srgbClr val="8FD3FC"/>
    <a:srgbClr val="0000FF"/>
    <a:srgbClr val="C3BDE9"/>
    <a:srgbClr val="C7E9FD"/>
    <a:srgbClr val="8A98F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785" autoAdjust="0"/>
  </p:normalViewPr>
  <p:slideViewPr>
    <p:cSldViewPr snapToObjects="1">
      <p:cViewPr varScale="1">
        <p:scale>
          <a:sx n="133" d="100"/>
          <a:sy n="133" d="100"/>
        </p:scale>
        <p:origin x="336" y="30"/>
      </p:cViewPr>
      <p:guideLst>
        <p:guide orient="horz" pos="1888"/>
        <p:guide pos="181"/>
        <p:guide pos="6532"/>
        <p:guide pos="3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87338" y="1198882"/>
            <a:ext cx="10082211" cy="1798320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grayscl/>
          </a:blip>
          <a:stretch>
            <a:fillRect/>
          </a:stretch>
        </p:blipFill>
        <p:spPr>
          <a:xfrm>
            <a:off x="285862" y="2397762"/>
            <a:ext cx="3859102" cy="3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63896" y="778899"/>
            <a:ext cx="10082211" cy="1155356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6288" y="2167919"/>
            <a:ext cx="919547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9659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>
          <p15:clr>
            <a:srgbClr val="FBAE40"/>
          </p15:clr>
        </p15:guide>
        <p15:guide id="2" pos="181">
          <p15:clr>
            <a:srgbClr val="FBAE40"/>
          </p15:clr>
        </p15:guide>
        <p15:guide id="3" pos="65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287338" y="928248"/>
            <a:ext cx="10076468" cy="4228577"/>
          </a:xfrm>
          <a:prstGeom prst="rect">
            <a:avLst/>
          </a:prstGeom>
        </p:spPr>
        <p:txBody>
          <a:bodyPr lIns="0" tIns="45718" rIns="91434" bIns="45718"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None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45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>
          <p15:clr>
            <a:srgbClr val="FBAE40"/>
          </p15:clr>
        </p15:guide>
        <p15:guide id="2" pos="3357">
          <p15:clr>
            <a:srgbClr val="FBAE40"/>
          </p15:clr>
        </p15:guide>
        <p15:guide id="3" pos="6532">
          <p15:clr>
            <a:srgbClr val="FBAE40"/>
          </p15:clr>
        </p15:guide>
        <p15:guide id="4" pos="1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 baseline="0"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20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3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СПАСИБО!</a:t>
            </a:r>
          </a:p>
        </p:txBody>
      </p:sp>
      <p:pic>
        <p:nvPicPr>
          <p:cNvPr id="14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16" t="92978" r="45501" b="1987"/>
          <a:stretch/>
        </p:blipFill>
        <p:spPr>
          <a:xfrm>
            <a:off x="4619802" y="5301520"/>
            <a:ext cx="1417284" cy="4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68" r:id="rId3"/>
    <p:sldLayoutId id="2147483670" r:id="rId4"/>
    <p:sldLayoutId id="2147483661" r:id="rId5"/>
    <p:sldLayoutId id="2147483663" r:id="rId6"/>
    <p:sldLayoutId id="2147483666" r:id="rId7"/>
  </p:sldLayoutIdLst>
  <p:transition/>
  <p:timing>
    <p:tnLst>
      <p:par>
        <p:cTn id="1" dur="indefinite" restart="never" nodeType="tmRoot"/>
      </p:par>
    </p:tnLst>
  </p:timing>
  <p:txStyles>
    <p:titleStyle>
      <a:lvl1pPr algn="ctr" defTabSz="457116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56" userDrawn="1">
          <p15:clr>
            <a:srgbClr val="F26B43"/>
          </p15:clr>
        </p15:guide>
        <p15:guide id="2" pos="181" userDrawn="1">
          <p15:clr>
            <a:srgbClr val="F26B43"/>
          </p15:clr>
        </p15:guide>
        <p15:guide id="3" pos="65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System Software Crash Course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Sergey Ignatov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3868" y="1999609"/>
            <a:ext cx="10082211" cy="914400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Block D: </a:t>
            </a: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LLVM Framework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5865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Tools: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Bugpoint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Bugpoint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automated bug finder.</a:t>
            </a:r>
            <a:endParaRPr lang="en-US" sz="1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Simple idea - automate “binary” search for bugs: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Bug isolation: which passes interact to produce the bug.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Test case reduction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: reduce input program.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Optimizer/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Codegen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crashes: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Throw portion of test case away, check for crash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If so, keep going.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Otherwise, revert and try something else.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Extremely greedy algorithms for test reduction.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The </a:t>
            </a:r>
            <a:r>
              <a:rPr lang="en-US" sz="1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Bugpoint</a:t>
            </a:r>
            <a:r>
              <a:rPr 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automated bug finder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Completely black-box approach.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0868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Tools: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Bugpoint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Debugging </a:t>
            </a:r>
            <a:r>
              <a:rPr lang="en-US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Miscompilations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Optimizer </a:t>
            </a:r>
            <a:r>
              <a:rPr lang="en-US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miscompilation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Split 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testcase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in two, optimize one. Still broken?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Keep shrinking the portion being optimized.</a:t>
            </a:r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Codegen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miscompilation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Split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testcase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in two, 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compile one with CBE (C 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BackEnd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), broken?</a:t>
            </a:r>
            <a:endParaRPr lang="en-US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Shrink portion being compiled with non CBE 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codegen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Code splitting </a:t>
            </a:r>
            <a:r>
              <a:rPr lang="en-US" sz="2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granlularities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Take out whole functions.</a:t>
            </a:r>
            <a:endParaRPr lang="en-US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Take out loop nest.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Take out individual basic blocks.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5006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Five Point of LLVM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Extremely simple IR to learn and use: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1-to-1 correspondence between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and C++ IR.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Powerful and modular optimizer: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Easy to extend, or just use what is already there.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Clean and modular code generator: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Easy to retarget, easy to replace/tweak components.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Many “productivity tools”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bugpoint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 verifier).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Active development community, good documentation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7793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IR: Goals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Easy to produce, understand, and define.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Language- and Target-Independent: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AST-level IR is not very feasible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Every analysis/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xform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must known about ‘all’ languages.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One IR for analysis and optimizations: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IR must be able to support aggressive IPO, loop opts, scalar opts, … high- and low-level optimizations.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Optimize as much as early as possible: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Can’t postpone everything until link- or runtime.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No lowering in the IR.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7061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Coding Basics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LLVM IR is almost all double-linked lists: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Module contains list of Functions and 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GlobalVariables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Function contains list of 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BasicBlocks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and Arguments.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BasicBlock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contains list of Instructions</a:t>
            </a: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Linked lists are traversed with iterators: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295996" y="3213223"/>
            <a:ext cx="6264696" cy="182512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*M = …;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(Function::iterator I = M-&gt;begin(): I != M-&gt;end(); ++I)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&amp;BB = *I;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ru-RU" sz="1400" dirty="0" smtClean="0">
              <a:latin typeface="Consolas" panose="020B0609020204030204" pitchFamily="49" charset="0"/>
              <a:ea typeface="SamsungOne 700" panose="020B0803030303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68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Instruction Set Overview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Low-level and target-independent semantics: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RISC-like 3-address code (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add,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shift, branch, load, store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etc.).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Only 31 op-codes (types of instructions) exists.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Infinite virtual register set in SSA form</a:t>
            </a:r>
            <a:r>
              <a:rPr lang="en-US" sz="20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Simple, low-level control flow constructs.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Load/store instructions with typed pointers.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Variables: local, global, heap.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IR has text, binary, and in-memory forms: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Human-readable LLVM assembly (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files).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Dense ‘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bitcode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’ binary representation (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files).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C++ classes in memory.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9304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in SSA Form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Each variable is assigned exactly once.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Def-Use chains are explicit and each contains a single element.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All objects have user/use info, even functions.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Control Flow Graph is always available: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Exposed as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BasicBlock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Predecessor/Successor lists.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Many generic graph algorithms usable with the CFG.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Higher-level info implemented as passes: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Dominators,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CallGraph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induction variables, aliasing, Global Value Numbering (GVN), etc.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212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High Level Info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High-level information exposed in the code: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Explicit dataflow through SSA form.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Explicit control-flow graph (CFG), even for exceptions.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Explicit language-independent type information.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Explicit typed-pointer arithmetic: preserve array subscript and structure indexing.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4853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Type System Details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entire type system consists of: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Primitives: label, void, float, integer,…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Arbitrary bit-width </a:t>
            </a:r>
            <a:r>
              <a:rPr lang="en-US" sz="2400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intergers</a:t>
            </a: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Derived: pointer, array, structure, function.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No high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Type system allows arbitrary cast: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Allows expressing weakly-typed languages, like C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b="1" i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Front-ends</a:t>
            </a: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can </a:t>
            </a:r>
            <a:r>
              <a:rPr lang="en-US" sz="2400" b="1" i="1" dirty="0" smtClean="0">
                <a:solidFill>
                  <a:srgbClr val="00B05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implement </a:t>
            </a: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safe languages.</a:t>
            </a:r>
            <a:endParaRPr lang="en-US" sz="2400" b="1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Also easy to define a type-save subset of LLVM.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7709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Lowering Source-Level Types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Source language types are lowered: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Rich type systems expanded to simple type system.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Implicit &amp; abstract types are made explicit &amp; concrete.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Examples of lowering: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References turn into pointers: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T&amp; -&gt; T*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Complex numbers turn into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 float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{float, float}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Bitfields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turn into integers: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{int:4, int:2}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{i32}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Inheritance turn into internal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structs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T: S{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X:}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{S,i32}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Methods turn into functions: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T{void f();}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foo(T*)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149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Primary Components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LLVM Virtual Instructions Set: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common language- and target-independent IR.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Internal (IR) and external (persistence) representations.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collection of well-integrated libraries: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Analysis, optimizations, code generators, JIT compiler, garbage collection support, profiling, …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collection of tools built from the libraries: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Assemblers, automatic debugger, linker, code generators, compiler driver, modular optimizer, 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0287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Operations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Arithmetic: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add, sub,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udiv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sdiv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add i32 %indvar,-512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Logical operations: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shl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lshr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ashr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and,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%srh21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ashr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i32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%mul20,8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Memory access: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getelementptr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tmp3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i64 %tmp2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Comparison: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icmp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select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%cmp12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icmp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i32 %add,1024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0215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Operations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Control flow: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call, ret,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with, …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void @foo(i32 %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phitmp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Function: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add, sub,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udiv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sdiv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&lt;return type&gt; (a list of parameter types)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Ф-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instruction: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&lt;res&gt; = phi &lt;type&gt; [&lt;val0&gt;,&lt;lab0&gt;,&lt;val1&gt;,&lt;lab1&gt;,…]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Returns value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of type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such that the basic block executed right before the current one is of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labi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8036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Primitive Types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v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oid: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bool: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integers: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 where N is 1 to 2</a:t>
            </a:r>
            <a:r>
              <a:rPr lang="en-US" baseline="30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f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loating-points: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 (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16-bit floating point value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(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32-bit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floating point value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(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64-bit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floating point value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Pointer types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&lt;type&gt;*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0652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Registers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Identifier syntax: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Named registers: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[0%][a-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-Z$._][a-zA-Z$.0-9_]*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Unnamed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registers: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%][0-9][0-9]*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register has a function-level scope: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Two registers in different functions may have the same identifier.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register is assigned for a particular type and a value at its first (and the only) definition.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8948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Variables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 LLVM all addressable objects (“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lvalues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”) are explicitly allocated.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Global variables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Each variable has a global scope symbol that points to the memory address of the object.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 identifier: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[@][a-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-Z$._][a-zA-Z$.0-9_]*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Local variables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incstruction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allocates memory in the stack frame.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Deallocated automatically if the function returns.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Heap variables</a:t>
            </a:r>
            <a:r>
              <a:rPr 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function call </a:t>
            </a:r>
            <a:r>
              <a:rPr 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allocates memory in the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hea</a:t>
            </a:r>
            <a:r>
              <a:rPr 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p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function can frees the memory allocated by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7166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Generating Commands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Generate the *.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bc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clang –c –emit-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program.bc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Generate the *.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ll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(human-readable form)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clang –S –emit-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program.ll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Using interpreter to run </a:t>
            </a:r>
            <a:r>
              <a:rPr lang="en-US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bitcode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lli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program.bc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9262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Example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5037499"/>
          </a:xfrm>
        </p:spPr>
        <p:txBody>
          <a:bodyPr/>
          <a:lstStyle/>
          <a:p>
            <a:pPr lvl="1"/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36156" y="5805512"/>
            <a:ext cx="7128792" cy="19356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31900" y="798621"/>
            <a:ext cx="5832648" cy="16225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unsigned add1(unsigned a, unsigned b) {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Perhaps not the most efficient way to add two numbers.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add2(unsigned a, unsigned b) {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 == 0) return b;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add2(a-1, b+1);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200" dirty="0" smtClean="0">
              <a:latin typeface="Consolas" panose="020B0609020204030204" pitchFamily="49" charset="0"/>
              <a:ea typeface="SamsungOne 700" panose="020B080303030302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900" y="2539034"/>
            <a:ext cx="5832648" cy="32311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define i32 @add1(i32 %a, i32 %b) {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tmp1 = add i32 %a, %b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i32 %tmp1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define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i32 @add2(i32 %a, i32 %b) {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tmp1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i32 %a, 0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i1 %tmp1, label %done, label %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recurse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recurse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tmp2 = sub i32 %a, 1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tmp3 = add i32 %b, 1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tmp4 = call i32 @add2(i32 %tmp2, i32 %tmp3)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i32 %tmp4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i32 %b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200" dirty="0" smtClean="0">
              <a:latin typeface="Consolas" panose="020B0609020204030204" pitchFamily="49" charset="0"/>
              <a:ea typeface="SamsungOne 700" panose="020B0803030303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72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IR Aggregate &amp; Function Types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Array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[&lt;# of elements&gt; x &lt;type&gt;]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Single dimension array example: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[40 x i32],[4 x i8]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Multi-dimensional array example: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[3x[x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i8]],[i2 x [10 x float]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Structure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 {&lt;a list of types&gt;}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examples: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type{ i32, i32, i32}, type{ i8, i32 }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Function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6166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Goals of LLVM Compiler Design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Levels and optimize as early as possible: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Compile-time optimizations reduce modify-rebuild-execute cycle.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Compile-time optimizations reduce work at link-time (by shrinking the program.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One IR (without lowering) for analysis and optimizations: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Compile-time optimizations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can be run at link-time too. 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same IR is used as input to the JIT.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IR design is the kernel to these goals!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246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“Primitive” tools - do a single job: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convert from 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ll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(text) to 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(binary).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-dis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: convert from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(binary)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to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ll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(text).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-link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link multiple 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files together.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-prof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print profile output to human readers.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configurable compiler driver.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Aggregate tools: pull in multiple features: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gccas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gccld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Compile/link-time optimizers for C/C++ front-ends.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bugpoint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automatic compiler debugger..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lvm-gcc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-g++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C/C++ compilers.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80172" y="5674699"/>
            <a:ext cx="10080626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2238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“Primitive” tools - do a single job: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-as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convert from 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ll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(text) to 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(binary).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-dis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: convert from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(binary) 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to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ll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(text).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-link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link multiple .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files together.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-prof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print profile output to human readers.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configurable compiler driver.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Aggregate tools: pull in multiple features: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gccas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gccld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Compile/link-time optimizers for C/C++ front-ends.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bugpoint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automatic compiler debugger..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lvm-gcc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-g++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 C/C++ compilers.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80172" y="5674699"/>
            <a:ext cx="10080626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6172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Tools: Analyze tool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Analyze tool: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Visualize analysis result.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Print most LLVM data structures: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Dominators, loops, alias sets, CFG, call graphs, etc. 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Convert most of LLVM data structures to ‘dot’ graphs (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https://en.Wikipedia.org/wiki/DOT_(graph_description_language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).</a:t>
            </a:r>
          </a:p>
          <a:p>
            <a:pPr lvl="1"/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80172" y="5674699"/>
            <a:ext cx="10080626" cy="319701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5477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Tools: LLC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LLC Tool: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Static code generator.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Compiles LLVM to native assembly language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file.bc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–march=x86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–o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Compiles LLVM to portable C code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llc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file.s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march=c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–o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Targets are modular &amp; 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dynamicly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loadable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llc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–load libarm.so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file.bc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–march=arm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5289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Tools: LLI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LLI Tool: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LLVM Execution Engine.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LLI allows direct execution of .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bc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files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grep.bc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–I foo *.c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LLV uses a Just-In-Time compiler if available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Uses the same code generator as LLC.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Emits machine code to memory 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instad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of “.s” file.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JIT is a library that can be embedded in other tools.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Otherwise, it uses LLVM interpreter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Interpreter is extremely simple and very slow.</a:t>
            </a:r>
          </a:p>
          <a:p>
            <a:pPr marL="2857035" lvl="5" indent="-34290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Interpreter is portable.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5736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LLVM Tools: </a:t>
            </a:r>
            <a:r>
              <a:rPr lang="en-US" sz="32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Integrated Debugging Tools</a:t>
            </a:r>
            <a:endParaRPr lang="ru-RU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68013"/>
            <a:ext cx="10076468" cy="46774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Extensive assertions throughout code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Find problems as early as possible (close to source).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LLVM IR Verifier - check module for validity: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Checks type properties, dominance properties, etc.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Automatically run by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Print an error message and abort.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LLVM IR Leak Detector: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Efficient and simple “garbage collector” for IR objects.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Ensure IR objects are deallocated appropriately.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8413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SamsungOne 700" panose="020B0803030303020204" pitchFamily="34" charset="0"/>
            <a:ea typeface="SamsungOne 700" panose="020B0803030303020204" pitchFamily="34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5" id="{C12DD770-011F-4AC3-BF25-C4E5CF3929EB}" vid="{FF45D0EA-BD8E-461C-B813-D5C2738DAE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Presentation15</Template>
  <TotalTime>366</TotalTime>
  <Words>2166</Words>
  <Application>Microsoft Office PowerPoint</Application>
  <PresentationFormat>Custom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Gulim</vt:lpstr>
      <vt:lpstr>Malgun Gothic</vt:lpstr>
      <vt:lpstr>MS PGothic</vt:lpstr>
      <vt:lpstr>Arial</vt:lpstr>
      <vt:lpstr>Calibri</vt:lpstr>
      <vt:lpstr>Comic Sans MS</vt:lpstr>
      <vt:lpstr>Consolas</vt:lpstr>
      <vt:lpstr>Courier New</vt:lpstr>
      <vt:lpstr>HYGothic-Extra</vt:lpstr>
      <vt:lpstr>HYGothic-Extra</vt:lpstr>
      <vt:lpstr>SamsungOne 400</vt:lpstr>
      <vt:lpstr>SamsungOne 700</vt:lpstr>
      <vt:lpstr>Wingdings</vt:lpstr>
      <vt:lpstr>SRR</vt:lpstr>
      <vt:lpstr>System Software Crash Course </vt:lpstr>
      <vt:lpstr>LLVM Primary Components</vt:lpstr>
      <vt:lpstr>Goals of LLVM Compiler Design</vt:lpstr>
      <vt:lpstr>LLVM Tools</vt:lpstr>
      <vt:lpstr>LLVM Tools</vt:lpstr>
      <vt:lpstr>LLVM Tools: Analyze tool</vt:lpstr>
      <vt:lpstr>LLVM Tools: LLC</vt:lpstr>
      <vt:lpstr>LLVM Tools: LLI</vt:lpstr>
      <vt:lpstr>LLVM Tools: Integrated Debugging Tools</vt:lpstr>
      <vt:lpstr>LLVM Tools: Bugpoint</vt:lpstr>
      <vt:lpstr>LLVM Tools: Bugpoint</vt:lpstr>
      <vt:lpstr>Five Point of LLVM</vt:lpstr>
      <vt:lpstr>LLVM IR: Goals</vt:lpstr>
      <vt:lpstr>LLVM Coding Basics</vt:lpstr>
      <vt:lpstr>LLVM Instruction Set Overview</vt:lpstr>
      <vt:lpstr>LLVM IR in SSA Form</vt:lpstr>
      <vt:lpstr>LLVM IR High Level Info</vt:lpstr>
      <vt:lpstr>LLVM Type System Details</vt:lpstr>
      <vt:lpstr>Lowering Source-Level Types</vt:lpstr>
      <vt:lpstr>LLVM IR Operations</vt:lpstr>
      <vt:lpstr>LLVM IR Operations</vt:lpstr>
      <vt:lpstr>LLVM IR Primitive Types</vt:lpstr>
      <vt:lpstr>LLVM IR Registers</vt:lpstr>
      <vt:lpstr>LLVM IR Variables</vt:lpstr>
      <vt:lpstr>LLVM IR Generating Commands</vt:lpstr>
      <vt:lpstr>LLVM IR Example</vt:lpstr>
      <vt:lpstr>LLVM IR Aggregate &amp; Function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 Crash Course </dc:title>
  <dc:subject>SRR Presentation Template</dc:subject>
  <dc:creator>Ignatov Sergey</dc:creator>
  <cp:keywords>SRR Presentation Template</cp:keywords>
  <cp:lastModifiedBy>Ignatov Sergey</cp:lastModifiedBy>
  <cp:revision>104</cp:revision>
  <cp:lastPrinted>2018-03-16T13:14:23Z</cp:lastPrinted>
  <dcterms:created xsi:type="dcterms:W3CDTF">2019-02-11T08:44:14Z</dcterms:created>
  <dcterms:modified xsi:type="dcterms:W3CDTF">2019-02-11T14:50:41Z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0x010100C41B9AF1520EDB4BB853F78C6B8D000F</vt:lpwstr>
  </property>
  <property fmtid="{D5CDD505-2E9C-101B-9397-08002B2CF9AE}" pid="3" name="NSCPROP_SA">
    <vt:lpwstr>\\bobcat\common\RnD-common\SRR Strategy\2018\2018.07 SRR Strategy 2019-2020\Team Vision (Template 2H 2018).pptx</vt:lpwstr>
  </property>
  <property fmtid="{5C58129F-E5B8-477A-9B38-B3E54BFA04C8}" pid="2">
    <vt:lpwstr>6F8581A6F3847B9D66BBE301E6F211325F4E94E680986ADDA1AE427703434A28</vt:lpwstr>
  </property>
</Properties>
</file>