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1" r:id="rId2"/>
  </p:sldMasterIdLst>
  <p:notesMasterIdLst>
    <p:notesMasterId r:id="rId58"/>
  </p:notesMasterIdLst>
  <p:sldIdLst>
    <p:sldId id="272" r:id="rId3"/>
    <p:sldId id="265" r:id="rId4"/>
    <p:sldId id="296" r:id="rId5"/>
    <p:sldId id="270" r:id="rId6"/>
    <p:sldId id="261" r:id="rId7"/>
    <p:sldId id="258" r:id="rId8"/>
    <p:sldId id="298" r:id="rId9"/>
    <p:sldId id="285" r:id="rId10"/>
    <p:sldId id="287" r:id="rId11"/>
    <p:sldId id="288" r:id="rId12"/>
    <p:sldId id="309" r:id="rId13"/>
    <p:sldId id="259" r:id="rId14"/>
    <p:sldId id="260" r:id="rId15"/>
    <p:sldId id="257" r:id="rId16"/>
    <p:sldId id="307" r:id="rId17"/>
    <p:sldId id="271" r:id="rId18"/>
    <p:sldId id="277" r:id="rId19"/>
    <p:sldId id="273" r:id="rId20"/>
    <p:sldId id="278" r:id="rId21"/>
    <p:sldId id="279" r:id="rId22"/>
    <p:sldId id="281" r:id="rId23"/>
    <p:sldId id="282" r:id="rId24"/>
    <p:sldId id="268" r:id="rId25"/>
    <p:sldId id="295" r:id="rId26"/>
    <p:sldId id="283" r:id="rId27"/>
    <p:sldId id="297" r:id="rId28"/>
    <p:sldId id="280" r:id="rId29"/>
    <p:sldId id="274" r:id="rId30"/>
    <p:sldId id="294" r:id="rId31"/>
    <p:sldId id="269" r:id="rId32"/>
    <p:sldId id="299" r:id="rId33"/>
    <p:sldId id="262" r:id="rId34"/>
    <p:sldId id="301" r:id="rId35"/>
    <p:sldId id="286" r:id="rId36"/>
    <p:sldId id="263" r:id="rId37"/>
    <p:sldId id="264" r:id="rId38"/>
    <p:sldId id="290" r:id="rId39"/>
    <p:sldId id="291" r:id="rId40"/>
    <p:sldId id="267" r:id="rId41"/>
    <p:sldId id="289" r:id="rId42"/>
    <p:sldId id="293" r:id="rId43"/>
    <p:sldId id="304" r:id="rId44"/>
    <p:sldId id="315" r:id="rId45"/>
    <p:sldId id="316" r:id="rId46"/>
    <p:sldId id="302" r:id="rId47"/>
    <p:sldId id="300" r:id="rId48"/>
    <p:sldId id="303" r:id="rId49"/>
    <p:sldId id="306" r:id="rId50"/>
    <p:sldId id="313" r:id="rId51"/>
    <p:sldId id="292" r:id="rId52"/>
    <p:sldId id="314" r:id="rId53"/>
    <p:sldId id="308" r:id="rId54"/>
    <p:sldId id="305" r:id="rId55"/>
    <p:sldId id="311" r:id="rId56"/>
    <p:sldId id="256" r:id="rId57"/>
  </p:sldIdLst>
  <p:sldSz cx="10656888" cy="5994400"/>
  <p:notesSz cx="6797675" cy="9926638"/>
  <p:defaultTextStyle>
    <a:defPPr>
      <a:defRPr lang="en-US"/>
    </a:defPPr>
    <a:lvl1pPr marL="0" algn="l" defTabSz="1072680" rtl="0" eaLnBrk="1" latinLnBrk="0" hangingPunct="1">
      <a:defRPr sz="2100" kern="1200">
        <a:solidFill>
          <a:schemeClr val="tx1"/>
        </a:solidFill>
        <a:latin typeface="+mn-lt"/>
        <a:ea typeface="+mn-ea"/>
        <a:cs typeface="+mn-cs"/>
      </a:defRPr>
    </a:lvl1pPr>
    <a:lvl2pPr marL="536340" algn="l" defTabSz="1072680" rtl="0" eaLnBrk="1" latinLnBrk="0" hangingPunct="1">
      <a:defRPr sz="2100" kern="1200">
        <a:solidFill>
          <a:schemeClr val="tx1"/>
        </a:solidFill>
        <a:latin typeface="+mn-lt"/>
        <a:ea typeface="+mn-ea"/>
        <a:cs typeface="+mn-cs"/>
      </a:defRPr>
    </a:lvl2pPr>
    <a:lvl3pPr marL="1072680" algn="l" defTabSz="1072680" rtl="0" eaLnBrk="1" latinLnBrk="0" hangingPunct="1">
      <a:defRPr sz="2100" kern="1200">
        <a:solidFill>
          <a:schemeClr val="tx1"/>
        </a:solidFill>
        <a:latin typeface="+mn-lt"/>
        <a:ea typeface="+mn-ea"/>
        <a:cs typeface="+mn-cs"/>
      </a:defRPr>
    </a:lvl3pPr>
    <a:lvl4pPr marL="1609021" algn="l" defTabSz="1072680" rtl="0" eaLnBrk="1" latinLnBrk="0" hangingPunct="1">
      <a:defRPr sz="2100" kern="1200">
        <a:solidFill>
          <a:schemeClr val="tx1"/>
        </a:solidFill>
        <a:latin typeface="+mn-lt"/>
        <a:ea typeface="+mn-ea"/>
        <a:cs typeface="+mn-cs"/>
      </a:defRPr>
    </a:lvl4pPr>
    <a:lvl5pPr marL="2145359" algn="l" defTabSz="1072680" rtl="0" eaLnBrk="1" latinLnBrk="0" hangingPunct="1">
      <a:defRPr sz="2100" kern="1200">
        <a:solidFill>
          <a:schemeClr val="tx1"/>
        </a:solidFill>
        <a:latin typeface="+mn-lt"/>
        <a:ea typeface="+mn-ea"/>
        <a:cs typeface="+mn-cs"/>
      </a:defRPr>
    </a:lvl5pPr>
    <a:lvl6pPr marL="2681699" algn="l" defTabSz="1072680" rtl="0" eaLnBrk="1" latinLnBrk="0" hangingPunct="1">
      <a:defRPr sz="2100" kern="1200">
        <a:solidFill>
          <a:schemeClr val="tx1"/>
        </a:solidFill>
        <a:latin typeface="+mn-lt"/>
        <a:ea typeface="+mn-ea"/>
        <a:cs typeface="+mn-cs"/>
      </a:defRPr>
    </a:lvl6pPr>
    <a:lvl7pPr marL="3218040" algn="l" defTabSz="1072680" rtl="0" eaLnBrk="1" latinLnBrk="0" hangingPunct="1">
      <a:defRPr sz="2100" kern="1200">
        <a:solidFill>
          <a:schemeClr val="tx1"/>
        </a:solidFill>
        <a:latin typeface="+mn-lt"/>
        <a:ea typeface="+mn-ea"/>
        <a:cs typeface="+mn-cs"/>
      </a:defRPr>
    </a:lvl7pPr>
    <a:lvl8pPr marL="3754379" algn="l" defTabSz="1072680" rtl="0" eaLnBrk="1" latinLnBrk="0" hangingPunct="1">
      <a:defRPr sz="2100" kern="1200">
        <a:solidFill>
          <a:schemeClr val="tx1"/>
        </a:solidFill>
        <a:latin typeface="+mn-lt"/>
        <a:ea typeface="+mn-ea"/>
        <a:cs typeface="+mn-cs"/>
      </a:defRPr>
    </a:lvl8pPr>
    <a:lvl9pPr marL="4290720" algn="l" defTabSz="107268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3" pos="181" userDrawn="1">
          <p15:clr>
            <a:srgbClr val="A4A3A4"/>
          </p15:clr>
        </p15:guide>
        <p15:guide id="4" pos="6532" userDrawn="1">
          <p15:clr>
            <a:srgbClr val="A4A3A4"/>
          </p15:clr>
        </p15:guide>
        <p15:guide id="5" pos="3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896FE"/>
    <a:srgbClr val="57BDFA"/>
    <a:srgbClr val="E3E8FD"/>
    <a:srgbClr val="CCECFF"/>
    <a:srgbClr val="8FD3FC"/>
    <a:srgbClr val="C3BDE9"/>
    <a:srgbClr val="C7E9FD"/>
    <a:srgbClr val="8A98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4785" autoAdjust="0"/>
  </p:normalViewPr>
  <p:slideViewPr>
    <p:cSldViewPr snapToObjects="1">
      <p:cViewPr varScale="1">
        <p:scale>
          <a:sx n="89" d="100"/>
          <a:sy n="89" d="100"/>
        </p:scale>
        <p:origin x="630" y="66"/>
      </p:cViewPr>
      <p:guideLst>
        <p:guide orient="horz" pos="1888"/>
        <p:guide pos="181"/>
        <p:guide pos="6532"/>
        <p:guide pos="335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8D5C3BD-AA9D-4985-8BCA-A61C5996F9BF}" type="datetimeFigureOut">
              <a:rPr lang="en-US" smtClean="0"/>
              <a:pPr/>
              <a:t>12/29/2018</a:t>
            </a:fld>
            <a:endParaRPr 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3E18DF-29F7-467D-AE61-24A211DADF20}" type="slidenum">
              <a:rPr lang="en-US" smtClean="0"/>
              <a:pPr/>
              <a:t>‹#›</a:t>
            </a:fld>
            <a:endParaRPr lang="en-US"/>
          </a:p>
        </p:txBody>
      </p:sp>
    </p:spTree>
    <p:extLst>
      <p:ext uri="{BB962C8B-B14F-4D97-AF65-F5344CB8AC3E}">
        <p14:creationId xmlns:p14="http://schemas.microsoft.com/office/powerpoint/2010/main" val="1793362109"/>
      </p:ext>
    </p:extLst>
  </p:cSld>
  <p:clrMap bg1="lt1" tx1="dk1" bg2="lt2" tx2="dk2" accent1="accent1" accent2="accent2" accent3="accent3" accent4="accent4" accent5="accent5" accent6="accent6" hlink="hlink" folHlink="folHlink"/>
  <p:notesStyle>
    <a:lvl1pPr marL="0" algn="l" defTabSz="1072680" rtl="0" eaLnBrk="1" latinLnBrk="0" hangingPunct="1">
      <a:defRPr sz="1400" kern="1200">
        <a:solidFill>
          <a:schemeClr val="tx1"/>
        </a:solidFill>
        <a:latin typeface="+mn-lt"/>
        <a:ea typeface="+mn-ea"/>
        <a:cs typeface="+mn-cs"/>
      </a:defRPr>
    </a:lvl1pPr>
    <a:lvl2pPr marL="536340" algn="l" defTabSz="1072680" rtl="0" eaLnBrk="1" latinLnBrk="0" hangingPunct="1">
      <a:defRPr sz="1400" kern="1200">
        <a:solidFill>
          <a:schemeClr val="tx1"/>
        </a:solidFill>
        <a:latin typeface="+mn-lt"/>
        <a:ea typeface="+mn-ea"/>
        <a:cs typeface="+mn-cs"/>
      </a:defRPr>
    </a:lvl2pPr>
    <a:lvl3pPr marL="1072680" algn="l" defTabSz="1072680" rtl="0" eaLnBrk="1" latinLnBrk="0" hangingPunct="1">
      <a:defRPr sz="1400" kern="1200">
        <a:solidFill>
          <a:schemeClr val="tx1"/>
        </a:solidFill>
        <a:latin typeface="+mn-lt"/>
        <a:ea typeface="+mn-ea"/>
        <a:cs typeface="+mn-cs"/>
      </a:defRPr>
    </a:lvl3pPr>
    <a:lvl4pPr marL="1609021" algn="l" defTabSz="1072680" rtl="0" eaLnBrk="1" latinLnBrk="0" hangingPunct="1">
      <a:defRPr sz="1400" kern="1200">
        <a:solidFill>
          <a:schemeClr val="tx1"/>
        </a:solidFill>
        <a:latin typeface="+mn-lt"/>
        <a:ea typeface="+mn-ea"/>
        <a:cs typeface="+mn-cs"/>
      </a:defRPr>
    </a:lvl4pPr>
    <a:lvl5pPr marL="2145359" algn="l" defTabSz="1072680" rtl="0" eaLnBrk="1" latinLnBrk="0" hangingPunct="1">
      <a:defRPr sz="1400" kern="1200">
        <a:solidFill>
          <a:schemeClr val="tx1"/>
        </a:solidFill>
        <a:latin typeface="+mn-lt"/>
        <a:ea typeface="+mn-ea"/>
        <a:cs typeface="+mn-cs"/>
      </a:defRPr>
    </a:lvl5pPr>
    <a:lvl6pPr marL="2681699" algn="l" defTabSz="1072680" rtl="0" eaLnBrk="1" latinLnBrk="0" hangingPunct="1">
      <a:defRPr sz="1400" kern="1200">
        <a:solidFill>
          <a:schemeClr val="tx1"/>
        </a:solidFill>
        <a:latin typeface="+mn-lt"/>
        <a:ea typeface="+mn-ea"/>
        <a:cs typeface="+mn-cs"/>
      </a:defRPr>
    </a:lvl6pPr>
    <a:lvl7pPr marL="3218040" algn="l" defTabSz="1072680" rtl="0" eaLnBrk="1" latinLnBrk="0" hangingPunct="1">
      <a:defRPr sz="1400" kern="1200">
        <a:solidFill>
          <a:schemeClr val="tx1"/>
        </a:solidFill>
        <a:latin typeface="+mn-lt"/>
        <a:ea typeface="+mn-ea"/>
        <a:cs typeface="+mn-cs"/>
      </a:defRPr>
    </a:lvl7pPr>
    <a:lvl8pPr marL="3754379" algn="l" defTabSz="1072680" rtl="0" eaLnBrk="1" latinLnBrk="0" hangingPunct="1">
      <a:defRPr sz="1400" kern="1200">
        <a:solidFill>
          <a:schemeClr val="tx1"/>
        </a:solidFill>
        <a:latin typeface="+mn-lt"/>
        <a:ea typeface="+mn-ea"/>
        <a:cs typeface="+mn-cs"/>
      </a:defRPr>
    </a:lvl8pPr>
    <a:lvl9pPr marL="4290720" algn="l" defTabSz="10726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FC3E18DF-29F7-467D-AE61-24A211DADF20}" type="slidenum">
              <a:rPr lang="en-US" smtClean="0"/>
              <a:pPr/>
              <a:t>2</a:t>
            </a:fld>
            <a:endParaRPr lang="en-US"/>
          </a:p>
        </p:txBody>
      </p:sp>
    </p:spTree>
    <p:extLst>
      <p:ext uri="{BB962C8B-B14F-4D97-AF65-F5344CB8AC3E}">
        <p14:creationId xmlns:p14="http://schemas.microsoft.com/office/powerpoint/2010/main" val="4054818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287338" y="1198882"/>
            <a:ext cx="10082211" cy="1798320"/>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userDrawn="1"/>
        </p:nvPicPr>
        <p:blipFill>
          <a:blip r:embed="rId6">
            <a:grayscl/>
          </a:blip>
          <a:stretch>
            <a:fillRect/>
          </a:stretch>
        </p:blipFill>
        <p:spPr>
          <a:xfrm>
            <a:off x="285862" y="2397762"/>
            <a:ext cx="3859102" cy="30483"/>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pic>
        <p:nvPicPr>
          <p:cNvPr id="11" name="그림 7"/>
          <p:cNvPicPr>
            <a:picLocks noChangeAspect="1"/>
          </p:cNvPicPr>
          <p:nvPr/>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smtClean="0"/>
              <a:t>First level</a:t>
            </a:r>
          </a:p>
          <a:p>
            <a:pPr lvl="1"/>
            <a:r>
              <a:rPr lang="en-US" dirty="0" smtClean="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10"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6"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ound Same Side Corner Rectangle 17"/>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3713261142"/>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0" orient="horz" pos="1888" userDrawn="1">
          <p15:clr>
            <a:srgbClr val="FBAE40"/>
          </p15:clr>
        </p15:guide>
        <p15:guide id="1" pos="3357" userDrawn="1">
          <p15:clr>
            <a:srgbClr val="FBAE40"/>
          </p15:clr>
        </p15:guide>
        <p15:guide id="2" pos="6532" userDrawn="1">
          <p15:clr>
            <a:srgbClr val="FBAE40"/>
          </p15:clr>
        </p15:guide>
        <p15:guide id="3" pos="1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ntents">
    <p:spTree>
      <p:nvGrpSpPr>
        <p:cNvPr id="1" name=""/>
        <p:cNvGrpSpPr/>
        <p:nvPr/>
      </p:nvGrpSpPr>
      <p:grpSpPr>
        <a:xfrm>
          <a:off x="0" y="0"/>
          <a:ext cx="0" cy="0"/>
          <a:chOff x="0" y="0"/>
          <a:chExt cx="0" cy="0"/>
        </a:xfrm>
      </p:grpSpPr>
      <p:pic>
        <p:nvPicPr>
          <p:cNvPr id="11" name="그림 7"/>
          <p:cNvPicPr>
            <a:picLocks noChangeAspect="1"/>
          </p:cNvPicPr>
          <p:nvPr/>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p:nvPr>
        </p:nvSpPr>
        <p:spPr>
          <a:xfrm>
            <a:off x="287338" y="928248"/>
            <a:ext cx="10076468" cy="4228577"/>
          </a:xfrm>
          <a:prstGeom prst="rect">
            <a:avLst/>
          </a:prstGeom>
        </p:spPr>
        <p:txBody>
          <a:bodyPr lIns="0" tIns="45718" rIns="91434" bIns="45718"/>
          <a:lstStyle>
            <a:lvl1pPr marL="0" indent="0" algn="just">
              <a:lnSpc>
                <a:spcPct val="100000"/>
              </a:lnSpc>
              <a:spcBef>
                <a:spcPts val="600"/>
              </a:spcBef>
              <a:spcAft>
                <a:spcPts val="1200"/>
              </a:spcAft>
              <a:buClr>
                <a:schemeClr val="accent1"/>
              </a:buClr>
              <a:buSzPct val="120000"/>
              <a:buFont typeface="+mj-lt"/>
              <a:buNone/>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0" algn="just">
              <a:lnSpc>
                <a:spcPct val="100000"/>
              </a:lnSpc>
              <a:spcBef>
                <a:spcPts val="0"/>
              </a:spcBef>
              <a:spcAft>
                <a:spcPts val="600"/>
              </a:spcAft>
              <a:buClr>
                <a:schemeClr val="tx2"/>
              </a:buClr>
              <a:buSzPct val="120000"/>
              <a:buFont typeface="Arial" panose="020B0604020202020204" pitchFamily="34" charset="0"/>
              <a:buNone/>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smtClean="0"/>
              <a:t>Click to edit Master text styles</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10"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6"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ound Same Side Corner Rectangle 17"/>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63910872"/>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p15:clr>
            <a:srgbClr val="FBAE40"/>
          </p15:clr>
        </p15:guide>
        <p15:guide id="2" pos="3357">
          <p15:clr>
            <a:srgbClr val="FBAE40"/>
          </p15:clr>
        </p15:guide>
        <p15:guide id="3" pos="6532">
          <p15:clr>
            <a:srgbClr val="FBAE40"/>
          </p15:clr>
        </p15:guide>
        <p15:guide id="4" pos="1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asic Text">
    <p:spTree>
      <p:nvGrpSpPr>
        <p:cNvPr id="1" name=""/>
        <p:cNvGrpSpPr/>
        <p:nvPr/>
      </p:nvGrpSpPr>
      <p:grpSpPr>
        <a:xfrm>
          <a:off x="0" y="0"/>
          <a:ext cx="0" cy="0"/>
          <a:chOff x="0" y="0"/>
          <a:chExt cx="0" cy="0"/>
        </a:xfrm>
      </p:grpSpPr>
      <p:pic>
        <p:nvPicPr>
          <p:cNvPr id="16" name="그림 7"/>
          <p:cNvPicPr>
            <a:picLocks noChangeAspect="1"/>
          </p:cNvPicPr>
          <p:nvPr/>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2000" baseline="0">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20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20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20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20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5" name="Rectangle 6"/>
          <p:cNvSpPr>
            <a:spLocks noChangeArrowheads="1"/>
          </p:cNvSpPr>
          <p:nvPr/>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1" name="그림 6"/>
          <p:cNvPicPr>
            <a:picLocks noChangeAspect="1"/>
          </p:cNvPicPr>
          <p:nvPr/>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8"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2" name="Round Same Side Corner Rectangle 11"/>
          <p:cNvSpPr/>
          <p:nvPr/>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7"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772310"/>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0" pos="3356" userDrawn="1">
          <p15:clr>
            <a:srgbClr val="FBAE40"/>
          </p15:clr>
        </p15:guide>
        <p15:guide id="1" pos="181" userDrawn="1">
          <p15:clr>
            <a:srgbClr val="FBAE40"/>
          </p15:clr>
        </p15:guide>
        <p15:guide id="2" pos="653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SamsungOne 400" panose="020B0503030303020204" pitchFamily="34" charset="0"/>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cxnSp>
        <p:nvCxnSpPr>
          <p:cNvPr id="12" name="Straight Connector 11"/>
          <p:cNvCxnSpPr/>
          <p:nvPr/>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9" name="Rectangle 6"/>
          <p:cNvSpPr>
            <a:spLocks noChangeArrowheads="1"/>
          </p:cNvSpPr>
          <p:nvPr/>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3" name="그림 7"/>
          <p:cNvPicPr>
            <a:picLocks noChangeAspect="1"/>
          </p:cNvPicPr>
          <p:nvPr/>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6" name="Round Same Side Corner Rectangle 15"/>
          <p:cNvSpPr/>
          <p:nvPr/>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그림 6"/>
          <p:cNvPicPr>
            <a:picLocks noChangeAspect="1"/>
          </p:cNvPicPr>
          <p:nvPr/>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cxnSp>
        <p:nvCxnSpPr>
          <p:cNvPr id="17" name="Straight Connector 16"/>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0"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2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2" name="Round Same Side Corner Rectangle 21"/>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Tree>
    <p:extLst>
      <p:ext uri="{BB962C8B-B14F-4D97-AF65-F5344CB8AC3E}">
        <p14:creationId xmlns:p14="http://schemas.microsoft.com/office/powerpoint/2010/main" val="639500584"/>
      </p:ext>
    </p:extLst>
  </p:cSld>
  <p:clrMapOvr>
    <a:masterClrMapping/>
  </p:clrMapOvr>
  <p:transition advClick="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그림 4"/>
          <p:cNvPicPr>
            <a:picLocks noChangeAspect="1"/>
          </p:cNvPicPr>
          <p:nvPr/>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5" name="Rectangle 6"/>
          <p:cNvSpPr>
            <a:spLocks noChangeArrowheads="1"/>
          </p:cNvSpPr>
          <p:nvPr/>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6" name="TextBox 15"/>
          <p:cNvSpPr txBox="1"/>
          <p:nvPr/>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4" name="그림 2"/>
          <p:cNvPicPr>
            <a:picLocks noChangeAspect="1"/>
          </p:cNvPicPr>
          <p:nvPr/>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pic>
        <p:nvPicPr>
          <p:cNvPr id="7"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8"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9"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0" name="TextBox 9"/>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2" name="그림 2"/>
          <p:cNvPicPr>
            <a:picLocks noChangeAspect="1"/>
          </p:cNvPicPr>
          <p:nvPr userDrawn="1"/>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spTree>
    <p:extLst>
      <p:ext uri="{BB962C8B-B14F-4D97-AF65-F5344CB8AC3E}">
        <p14:creationId xmlns:p14="http://schemas.microsoft.com/office/powerpoint/2010/main" val="690463721"/>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190090" y="2084666"/>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itle 11"/>
          <p:cNvSpPr txBox="1">
            <a:spLocks/>
          </p:cNvSpPr>
          <p:nvPr userDrawn="1"/>
        </p:nvSpPr>
        <p:spPr>
          <a:xfrm>
            <a:off x="214125" y="742069"/>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smtClean="0"/>
              <a:t>Click to insert title</a:t>
            </a:r>
            <a:endParaRPr lang="en-US" dirty="0"/>
          </a:p>
        </p:txBody>
      </p:sp>
    </p:spTree>
    <p:extLst>
      <p:ext uri="{BB962C8B-B14F-4D97-AF65-F5344CB8AC3E}">
        <p14:creationId xmlns:p14="http://schemas.microsoft.com/office/powerpoint/2010/main" val="29849659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p15:clr>
            <a:srgbClr val="FBAE40"/>
          </p15:clr>
        </p15:guide>
        <p15:guide id="2" pos="181">
          <p15:clr>
            <a:srgbClr val="FBAE40"/>
          </p15:clr>
        </p15:guide>
        <p15:guide id="3" pos="65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smtClean="0"/>
              <a:t>First level</a:t>
            </a:r>
          </a:p>
          <a:p>
            <a:pPr lvl="1"/>
            <a:r>
              <a:rPr lang="en-US" dirty="0" smtClean="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20001858"/>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userDrawn="1">
          <p15:clr>
            <a:srgbClr val="FBAE40"/>
          </p15:clr>
        </p15:guide>
        <p15:guide id="2" pos="3357" userDrawn="1">
          <p15:clr>
            <a:srgbClr val="FBAE40"/>
          </p15:clr>
        </p15:guide>
        <p15:guide id="3" pos="6532" userDrawn="1">
          <p15:clr>
            <a:srgbClr val="FBAE40"/>
          </p15:clr>
        </p15:guide>
        <p15:guide id="4" pos="1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p:nvPr>
        </p:nvSpPr>
        <p:spPr>
          <a:xfrm>
            <a:off x="287338" y="928248"/>
            <a:ext cx="10076468" cy="4228577"/>
          </a:xfrm>
          <a:prstGeom prst="rect">
            <a:avLst/>
          </a:prstGeom>
        </p:spPr>
        <p:txBody>
          <a:bodyPr lIns="0" tIns="45718" rIns="91434" bIns="45718"/>
          <a:lstStyle>
            <a:lvl1pPr marL="0" indent="0" algn="just">
              <a:lnSpc>
                <a:spcPct val="100000"/>
              </a:lnSpc>
              <a:spcBef>
                <a:spcPts val="600"/>
              </a:spcBef>
              <a:spcAft>
                <a:spcPts val="1200"/>
              </a:spcAft>
              <a:buClr>
                <a:schemeClr val="accent1"/>
              </a:buClr>
              <a:buSzPct val="120000"/>
              <a:buFont typeface="+mj-lt"/>
              <a:buNone/>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0" algn="just">
              <a:lnSpc>
                <a:spcPct val="100000"/>
              </a:lnSpc>
              <a:spcBef>
                <a:spcPts val="0"/>
              </a:spcBef>
              <a:spcAft>
                <a:spcPts val="600"/>
              </a:spcAft>
              <a:buClr>
                <a:schemeClr val="tx2"/>
              </a:buClr>
              <a:buSzPct val="120000"/>
              <a:buFont typeface="Arial" panose="020B0604020202020204" pitchFamily="34" charset="0"/>
              <a:buNone/>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smtClean="0"/>
              <a:t>Click to edit Master text styles</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210294571"/>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p15:clr>
            <a:srgbClr val="FBAE40"/>
          </p15:clr>
        </p15:guide>
        <p15:guide id="2" pos="3357">
          <p15:clr>
            <a:srgbClr val="FBAE40"/>
          </p15:clr>
        </p15:guide>
        <p15:guide id="3" pos="6532">
          <p15:clr>
            <a:srgbClr val="FBAE40"/>
          </p15:clr>
        </p15:guide>
        <p15:guide id="4" pos="1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pic>
        <p:nvPicPr>
          <p:cNvPr id="16"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2000" baseline="0">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20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20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20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20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1"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8"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2" name="Round Same Side Corner Rectangle 11"/>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512014"/>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SamsungOne 400" panose="020B0503030303020204" pitchFamily="34" charset="0"/>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cxnSp>
        <p:nvCxnSpPr>
          <p:cNvPr id="12" name="Straight Connector 11"/>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9"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3"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6" name="Round Same Side Corner Rectangle 15"/>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Tree>
    <p:extLst>
      <p:ext uri="{BB962C8B-B14F-4D97-AF65-F5344CB8AC3E}">
        <p14:creationId xmlns:p14="http://schemas.microsoft.com/office/powerpoint/2010/main" val="1001948016"/>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6" name="TextBox 15"/>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4" name="그림 2"/>
          <p:cNvPicPr>
            <a:picLocks noChangeAspect="1"/>
          </p:cNvPicPr>
          <p:nvPr userDrawn="1"/>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spTree>
    <p:extLst>
      <p:ext uri="{BB962C8B-B14F-4D97-AF65-F5344CB8AC3E}">
        <p14:creationId xmlns:p14="http://schemas.microsoft.com/office/powerpoint/2010/main" val="1275494268"/>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9" name="그림 3"/>
          <p:cNvPicPr>
            <a:picLocks noChangeAspect="1"/>
          </p:cNvPicPr>
          <p:nvPr/>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287338" y="1198882"/>
            <a:ext cx="10082211" cy="1798320"/>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6">
            <a:grayscl/>
          </a:blip>
          <a:stretch>
            <a:fillRect/>
          </a:stretch>
        </p:blipFill>
        <p:spPr>
          <a:xfrm>
            <a:off x="285862" y="2397762"/>
            <a:ext cx="3859102" cy="30483"/>
          </a:xfrm>
          <a:prstGeom prst="rect">
            <a:avLst/>
          </a:prstGeom>
        </p:spPr>
      </p:pic>
      <p:pic>
        <p:nvPicPr>
          <p:cNvPr id="48"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49"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50"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pic>
        <p:nvPicPr>
          <p:cNvPr id="52"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53"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54" name="그룹 12"/>
          <p:cNvGrpSpPr/>
          <p:nvPr userDrawn="1"/>
        </p:nvGrpSpPr>
        <p:grpSpPr>
          <a:xfrm>
            <a:off x="7272714" y="3608009"/>
            <a:ext cx="2622615" cy="2089004"/>
            <a:chOff x="5767933" y="2769486"/>
            <a:chExt cx="2622615" cy="2089004"/>
          </a:xfrm>
        </p:grpSpPr>
        <p:grpSp>
          <p:nvGrpSpPr>
            <p:cNvPr id="55" name="그룹 13"/>
            <p:cNvGrpSpPr/>
            <p:nvPr/>
          </p:nvGrpSpPr>
          <p:grpSpPr>
            <a:xfrm>
              <a:off x="6541882" y="2811185"/>
              <a:ext cx="426202" cy="386340"/>
              <a:chOff x="6541882" y="2811185"/>
              <a:chExt cx="426202" cy="386340"/>
            </a:xfrm>
          </p:grpSpPr>
          <p:sp>
            <p:nvSpPr>
              <p:cNvPr id="80"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81" name="그룹 39"/>
              <p:cNvGrpSpPr/>
              <p:nvPr/>
            </p:nvGrpSpPr>
            <p:grpSpPr>
              <a:xfrm>
                <a:off x="6541882" y="2811185"/>
                <a:ext cx="291573" cy="270894"/>
                <a:chOff x="8942400" y="1782766"/>
                <a:chExt cx="447676" cy="415926"/>
              </a:xfrm>
            </p:grpSpPr>
            <p:sp>
              <p:nvSpPr>
                <p:cNvPr id="82"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83"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84"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56" name="그룹 14"/>
            <p:cNvGrpSpPr/>
            <p:nvPr/>
          </p:nvGrpSpPr>
          <p:grpSpPr>
            <a:xfrm>
              <a:off x="6576984" y="4402643"/>
              <a:ext cx="445077" cy="455847"/>
              <a:chOff x="6576984" y="4402643"/>
              <a:chExt cx="445077" cy="455847"/>
            </a:xfrm>
          </p:grpSpPr>
          <p:sp>
            <p:nvSpPr>
              <p:cNvPr id="78"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79"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57" name="그룹 15"/>
            <p:cNvGrpSpPr/>
            <p:nvPr/>
          </p:nvGrpSpPr>
          <p:grpSpPr>
            <a:xfrm>
              <a:off x="7013576" y="3536641"/>
              <a:ext cx="507462" cy="549758"/>
              <a:chOff x="7013576" y="3536641"/>
              <a:chExt cx="507462" cy="549758"/>
            </a:xfrm>
          </p:grpSpPr>
          <p:sp>
            <p:nvSpPr>
              <p:cNvPr id="74"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75" name="그룹 33"/>
              <p:cNvGrpSpPr/>
              <p:nvPr/>
            </p:nvGrpSpPr>
            <p:grpSpPr>
              <a:xfrm>
                <a:off x="7013576" y="3536641"/>
                <a:ext cx="324759" cy="478728"/>
                <a:chOff x="2857500" y="5413375"/>
                <a:chExt cx="398463" cy="587375"/>
              </a:xfrm>
            </p:grpSpPr>
            <p:sp>
              <p:nvSpPr>
                <p:cNvPr id="76"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77"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58" name="그룹 16"/>
            <p:cNvGrpSpPr/>
            <p:nvPr/>
          </p:nvGrpSpPr>
          <p:grpSpPr>
            <a:xfrm>
              <a:off x="7517386" y="4452940"/>
              <a:ext cx="434844" cy="382702"/>
              <a:chOff x="7517386" y="4452940"/>
              <a:chExt cx="434844" cy="382702"/>
            </a:xfrm>
          </p:grpSpPr>
          <p:sp>
            <p:nvSpPr>
              <p:cNvPr id="71"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72"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73"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59" name="그룹 17"/>
            <p:cNvGrpSpPr/>
            <p:nvPr/>
          </p:nvGrpSpPr>
          <p:grpSpPr>
            <a:xfrm>
              <a:off x="6066160" y="3556317"/>
              <a:ext cx="432024" cy="443802"/>
              <a:chOff x="6066160" y="3556317"/>
              <a:chExt cx="432024" cy="443802"/>
            </a:xfrm>
          </p:grpSpPr>
          <p:sp>
            <p:nvSpPr>
              <p:cNvPr id="69"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70"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60" name="그룹 18"/>
            <p:cNvGrpSpPr/>
            <p:nvPr/>
          </p:nvGrpSpPr>
          <p:grpSpPr>
            <a:xfrm>
              <a:off x="8035806" y="3566555"/>
              <a:ext cx="354742" cy="413852"/>
              <a:chOff x="8035806" y="3566555"/>
              <a:chExt cx="354742" cy="413852"/>
            </a:xfrm>
          </p:grpSpPr>
          <p:sp>
            <p:nvSpPr>
              <p:cNvPr id="67"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68"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61" name="그룹 19"/>
            <p:cNvGrpSpPr/>
            <p:nvPr/>
          </p:nvGrpSpPr>
          <p:grpSpPr>
            <a:xfrm>
              <a:off x="7506336" y="2769486"/>
              <a:ext cx="427976" cy="436103"/>
              <a:chOff x="7506336" y="2769486"/>
              <a:chExt cx="427976" cy="436103"/>
            </a:xfrm>
          </p:grpSpPr>
          <p:sp>
            <p:nvSpPr>
              <p:cNvPr id="65"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66"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62" name="그룹 20"/>
            <p:cNvGrpSpPr/>
            <p:nvPr/>
          </p:nvGrpSpPr>
          <p:grpSpPr>
            <a:xfrm>
              <a:off x="5767933" y="3040349"/>
              <a:ext cx="244002" cy="272089"/>
              <a:chOff x="5767933" y="3040349"/>
              <a:chExt cx="244002" cy="272089"/>
            </a:xfrm>
          </p:grpSpPr>
          <p:sp>
            <p:nvSpPr>
              <p:cNvPr id="63"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64"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85"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6">
            <a:grayscl/>
          </a:blip>
          <a:stretch>
            <a:fillRect/>
          </a:stretch>
        </p:blipFill>
        <p:spPr>
          <a:xfrm>
            <a:off x="285862" y="2397762"/>
            <a:ext cx="3859102" cy="30483"/>
          </a:xfrm>
          <a:prstGeom prst="rect">
            <a:avLst/>
          </a:prstGeom>
        </p:spPr>
      </p:pic>
    </p:spTree>
    <p:extLst>
      <p:ext uri="{BB962C8B-B14F-4D97-AF65-F5344CB8AC3E}">
        <p14:creationId xmlns:p14="http://schemas.microsoft.com/office/powerpoint/2010/main" val="1180705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0" pos="3356" userDrawn="1">
          <p15:clr>
            <a:srgbClr val="FBAE40"/>
          </p15:clr>
        </p15:guide>
        <p15:guide id="1" pos="181" userDrawn="1">
          <p15:clr>
            <a:srgbClr val="FBAE40"/>
          </p15:clr>
        </p15:guide>
        <p15:guide id="2" pos="653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9" name="그림 3"/>
          <p:cNvPicPr>
            <a:picLocks noChangeAspect="1"/>
          </p:cNvPicPr>
          <p:nvPr/>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363896" y="778899"/>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1"/>
          </p:nvPr>
        </p:nvSpPr>
        <p:spPr>
          <a:xfrm>
            <a:off x="576288" y="2167919"/>
            <a:ext cx="9195478" cy="9144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556331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p15:clr>
            <a:srgbClr val="FBAE40"/>
          </p15:clr>
        </p15:guide>
        <p15:guide id="2" pos="181">
          <p15:clr>
            <a:srgbClr val="FBAE40"/>
          </p15:clr>
        </p15:guide>
        <p15:guide id="3" pos="65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9" r:id="rId2"/>
    <p:sldLayoutId id="2147483668" r:id="rId3"/>
    <p:sldLayoutId id="2147483670" r:id="rId4"/>
    <p:sldLayoutId id="2147483661" r:id="rId5"/>
    <p:sldLayoutId id="2147483663" r:id="rId6"/>
    <p:sldLayoutId id="2147483666" r:id="rId7"/>
  </p:sldLayoutIdLst>
  <p:transition/>
  <p:timing>
    <p:tnLst>
      <p:par>
        <p:cTn id="1" dur="indefinite" restart="never" nodeType="tmRoot"/>
      </p:par>
    </p:tnLst>
  </p:timing>
  <p:txStyles>
    <p:titleStyle>
      <a:lvl1pPr algn="ctr" defTabSz="457116"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56" userDrawn="1">
          <p15:clr>
            <a:srgbClr val="F26B43"/>
          </p15:clr>
        </p15:guide>
        <p15:guide id="2" pos="181" userDrawn="1">
          <p15:clr>
            <a:srgbClr val="F26B43"/>
          </p15:clr>
        </p15:guide>
        <p15:guide id="3" pos="65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7051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Lst>
  <p:transition/>
  <p:timing>
    <p:tnLst>
      <p:par>
        <p:cTn id="1" dur="indefinite" restart="never" nodeType="tmRoot"/>
      </p:par>
    </p:tnLst>
  </p:timing>
  <p:txStyles>
    <p:titleStyle>
      <a:lvl1pPr algn="ctr" defTabSz="457116"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356" userDrawn="1">
          <p15:clr>
            <a:srgbClr val="F26B43"/>
          </p15:clr>
        </p15:guide>
        <p15:guide id="1" pos="181" userDrawn="1">
          <p15:clr>
            <a:srgbClr val="F26B43"/>
          </p15:clr>
        </p15:guide>
        <p15:guide id="2" pos="65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27" y="799149"/>
            <a:ext cx="10082211" cy="1155356"/>
          </a:xfrm>
        </p:spPr>
        <p:txBody>
          <a:bodyPr/>
          <a:lstStyle/>
          <a:p>
            <a:r>
              <a:rPr lang="en-US" dirty="0" smtClean="0">
                <a:solidFill>
                  <a:srgbClr val="0070C0"/>
                </a:solidFill>
                <a:latin typeface="Comic Sans MS" pitchFamily="66" charset="0"/>
              </a:rPr>
              <a:t>System Software Crash Course </a:t>
            </a:r>
            <a:endParaRPr lang="ru-RU" dirty="0"/>
          </a:p>
        </p:txBody>
      </p:sp>
      <p:sp>
        <p:nvSpPr>
          <p:cNvPr id="3" name="Text Placeholder 2"/>
          <p:cNvSpPr>
            <a:spLocks noGrp="1"/>
          </p:cNvSpPr>
          <p:nvPr>
            <p:ph type="body" sz="quarter" idx="10"/>
          </p:nvPr>
        </p:nvSpPr>
        <p:spPr/>
        <p:txBody>
          <a:bodyPr/>
          <a:lstStyle/>
          <a:p>
            <a:r>
              <a:rPr lang="en-US" dirty="0" smtClean="0">
                <a:solidFill>
                  <a:srgbClr val="7030A0"/>
                </a:solidFill>
                <a:latin typeface="Comic Sans MS" pitchFamily="66" charset="0"/>
              </a:rPr>
              <a:t>Sergey Ignatov</a:t>
            </a:r>
            <a:endParaRPr lang="ru-RU" dirty="0"/>
          </a:p>
        </p:txBody>
      </p:sp>
      <p:sp>
        <p:nvSpPr>
          <p:cNvPr id="4" name="Text Placeholder 3"/>
          <p:cNvSpPr>
            <a:spLocks noGrp="1"/>
          </p:cNvSpPr>
          <p:nvPr>
            <p:ph type="body" sz="quarter" idx="11"/>
          </p:nvPr>
        </p:nvSpPr>
        <p:spPr>
          <a:xfrm>
            <a:off x="791940" y="2133104"/>
            <a:ext cx="10082211" cy="914400"/>
          </a:xfrm>
        </p:spPr>
        <p:txBody>
          <a:bodyPr/>
          <a:lstStyle/>
          <a:p>
            <a:pPr marL="0" indent="0">
              <a:buNone/>
            </a:pPr>
            <a:r>
              <a:rPr lang="en-US" sz="5400" b="1" dirty="0" smtClean="0">
                <a:solidFill>
                  <a:srgbClr val="FF0000"/>
                </a:solidFill>
                <a:latin typeface="Comic Sans MS" pitchFamily="66" charset="0"/>
              </a:rPr>
              <a:t>Block E: Linkers</a:t>
            </a:r>
            <a:endParaRPr lang="ru-RU" sz="5400" dirty="0"/>
          </a:p>
        </p:txBody>
      </p:sp>
    </p:spTree>
    <p:extLst>
      <p:ext uri="{BB962C8B-B14F-4D97-AF65-F5344CB8AC3E}">
        <p14:creationId xmlns:p14="http://schemas.microsoft.com/office/powerpoint/2010/main" val="3172311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Linking Process</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25" name="Скругленный прямоугольник 6"/>
          <p:cNvSpPr/>
          <p:nvPr/>
        </p:nvSpPr>
        <p:spPr>
          <a:xfrm>
            <a:off x="4150204" y="3124158"/>
            <a:ext cx="1609162" cy="792163"/>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dirty="0" smtClean="0">
                <a:solidFill>
                  <a:schemeClr val="tx1"/>
                </a:solidFill>
              </a:rPr>
              <a:t>Linker</a:t>
            </a:r>
            <a:endParaRPr lang="ru-RU" dirty="0">
              <a:solidFill>
                <a:schemeClr val="tx1"/>
              </a:solidFill>
            </a:endParaRPr>
          </a:p>
        </p:txBody>
      </p:sp>
      <p:sp>
        <p:nvSpPr>
          <p:cNvPr id="29" name="TextBox 27"/>
          <p:cNvSpPr txBox="1">
            <a:spLocks noChangeArrowheads="1"/>
          </p:cNvSpPr>
          <p:nvPr/>
        </p:nvSpPr>
        <p:spPr bwMode="auto">
          <a:xfrm>
            <a:off x="1996151" y="4323469"/>
            <a:ext cx="1584325" cy="904875"/>
          </a:xfrm>
          <a:prstGeom prst="rect">
            <a:avLst/>
          </a:prstGeom>
          <a:solidFill>
            <a:srgbClr val="FF6600"/>
          </a:solidFill>
          <a:ln w="9525">
            <a:noFill/>
            <a:miter lim="800000"/>
            <a:headEnd/>
            <a:tailEnd/>
          </a:ln>
        </p:spPr>
        <p:txBody>
          <a:bodyPr lIns="0" rIns="0"/>
          <a:lstStyle/>
          <a:p>
            <a:pPr algn="ctr"/>
            <a:r>
              <a:rPr lang="en-US" sz="1400" b="1" dirty="0" smtClean="0"/>
              <a:t>Debug Symbol File</a:t>
            </a:r>
            <a:endParaRPr lang="ru-RU" sz="1400" b="1" dirty="0" smtClean="0"/>
          </a:p>
          <a:p>
            <a:pPr algn="ctr"/>
            <a:r>
              <a:rPr lang="ru-RU" sz="1200" dirty="0" smtClean="0"/>
              <a:t>01010111001110101100110011010101111010</a:t>
            </a:r>
            <a:endParaRPr lang="ru-RU" sz="1200" dirty="0"/>
          </a:p>
        </p:txBody>
      </p:sp>
      <p:sp>
        <p:nvSpPr>
          <p:cNvPr id="38" name="TextBox 27"/>
          <p:cNvSpPr txBox="1">
            <a:spLocks noChangeArrowheads="1"/>
          </p:cNvSpPr>
          <p:nvPr/>
        </p:nvSpPr>
        <p:spPr bwMode="auto">
          <a:xfrm>
            <a:off x="1634940" y="937077"/>
            <a:ext cx="1584325" cy="904875"/>
          </a:xfrm>
          <a:prstGeom prst="rect">
            <a:avLst/>
          </a:prstGeom>
          <a:solidFill>
            <a:srgbClr val="FF6600"/>
          </a:solidFill>
          <a:ln w="9525">
            <a:noFill/>
            <a:miter lim="800000"/>
            <a:headEnd/>
            <a:tailEnd/>
          </a:ln>
        </p:spPr>
        <p:txBody>
          <a:bodyPr lIns="0" rIns="0"/>
          <a:lstStyle/>
          <a:p>
            <a:pPr algn="ctr"/>
            <a:r>
              <a:rPr lang="en-US" sz="1400" b="1" dirty="0" smtClean="0"/>
              <a:t>Object </a:t>
            </a:r>
            <a:r>
              <a:rPr lang="en-US" sz="1400" b="1" dirty="0" err="1" smtClean="0"/>
              <a:t>FIel</a:t>
            </a:r>
            <a:endParaRPr lang="ru-RU" sz="1400" b="1" dirty="0" smtClean="0"/>
          </a:p>
          <a:p>
            <a:pPr algn="ctr"/>
            <a:r>
              <a:rPr lang="ru-RU" sz="1200" dirty="0" smtClean="0"/>
              <a:t>010101110011101010000110111101010101100110011010101111010</a:t>
            </a:r>
            <a:endParaRPr lang="ru-RU" sz="1200" dirty="0"/>
          </a:p>
        </p:txBody>
      </p:sp>
      <p:sp>
        <p:nvSpPr>
          <p:cNvPr id="39" name="TextBox 27"/>
          <p:cNvSpPr txBox="1">
            <a:spLocks noChangeArrowheads="1"/>
          </p:cNvSpPr>
          <p:nvPr/>
        </p:nvSpPr>
        <p:spPr bwMode="auto">
          <a:xfrm>
            <a:off x="1996152" y="1175716"/>
            <a:ext cx="1584325" cy="904875"/>
          </a:xfrm>
          <a:prstGeom prst="rect">
            <a:avLst/>
          </a:prstGeom>
          <a:solidFill>
            <a:srgbClr val="FF6600"/>
          </a:solidFill>
          <a:ln w="9525">
            <a:noFill/>
            <a:miter lim="800000"/>
            <a:headEnd/>
            <a:tailEnd/>
          </a:ln>
        </p:spPr>
        <p:txBody>
          <a:bodyPr lIns="0" rIns="0"/>
          <a:lstStyle/>
          <a:p>
            <a:pPr algn="ctr"/>
            <a:r>
              <a:rPr lang="en-US" sz="1400" b="1" dirty="0" smtClean="0"/>
              <a:t>Object File</a:t>
            </a:r>
            <a:endParaRPr lang="ru-RU" sz="1400" b="1" dirty="0" smtClean="0"/>
          </a:p>
          <a:p>
            <a:pPr algn="ctr"/>
            <a:r>
              <a:rPr lang="ru-RU" sz="1200" dirty="0" smtClean="0"/>
              <a:t>010101110011101010000110111101010101100110011010101111010</a:t>
            </a:r>
            <a:endParaRPr lang="ru-RU" sz="1200" dirty="0"/>
          </a:p>
        </p:txBody>
      </p:sp>
      <p:sp>
        <p:nvSpPr>
          <p:cNvPr id="40" name="TextBox 27"/>
          <p:cNvSpPr txBox="1">
            <a:spLocks noChangeArrowheads="1"/>
          </p:cNvSpPr>
          <p:nvPr/>
        </p:nvSpPr>
        <p:spPr bwMode="auto">
          <a:xfrm>
            <a:off x="2357365" y="1425015"/>
            <a:ext cx="1584325" cy="904875"/>
          </a:xfrm>
          <a:prstGeom prst="rect">
            <a:avLst/>
          </a:prstGeom>
          <a:solidFill>
            <a:srgbClr val="FF6600"/>
          </a:solidFill>
          <a:ln w="9525">
            <a:noFill/>
            <a:miter lim="800000"/>
            <a:headEnd/>
            <a:tailEnd/>
          </a:ln>
        </p:spPr>
        <p:txBody>
          <a:bodyPr lIns="0" rIns="0"/>
          <a:lstStyle/>
          <a:p>
            <a:pPr algn="ctr"/>
            <a:r>
              <a:rPr lang="en-US" sz="1400" b="1" dirty="0" smtClean="0"/>
              <a:t>Object File</a:t>
            </a:r>
            <a:endParaRPr lang="ru-RU" sz="1400" b="1" dirty="0" smtClean="0"/>
          </a:p>
          <a:p>
            <a:pPr algn="ctr"/>
            <a:r>
              <a:rPr lang="ru-RU" sz="1200" dirty="0" smtClean="0"/>
              <a:t>010101110011101010000110111101010101100110011010101111010</a:t>
            </a:r>
            <a:endParaRPr lang="ru-RU" sz="1200" dirty="0"/>
          </a:p>
        </p:txBody>
      </p:sp>
      <p:sp>
        <p:nvSpPr>
          <p:cNvPr id="41" name="TextBox 27"/>
          <p:cNvSpPr txBox="1">
            <a:spLocks noChangeArrowheads="1"/>
          </p:cNvSpPr>
          <p:nvPr/>
        </p:nvSpPr>
        <p:spPr bwMode="auto">
          <a:xfrm>
            <a:off x="5812138" y="999040"/>
            <a:ext cx="1584325" cy="904875"/>
          </a:xfrm>
          <a:prstGeom prst="rect">
            <a:avLst/>
          </a:prstGeom>
          <a:solidFill>
            <a:srgbClr val="FF6600"/>
          </a:solidFill>
          <a:ln w="9525">
            <a:noFill/>
            <a:miter lim="800000"/>
            <a:headEnd/>
            <a:tailEnd/>
          </a:ln>
        </p:spPr>
        <p:txBody>
          <a:bodyPr lIns="0" rIns="0"/>
          <a:lstStyle/>
          <a:p>
            <a:pPr algn="ctr"/>
            <a:r>
              <a:rPr lang="en-US" sz="1400" b="1" dirty="0" smtClean="0"/>
              <a:t>Shared Library</a:t>
            </a:r>
            <a:endParaRPr lang="ru-RU" sz="1400" b="1" dirty="0" smtClean="0"/>
          </a:p>
          <a:p>
            <a:pPr algn="ctr"/>
            <a:r>
              <a:rPr lang="ru-RU" sz="1200" dirty="0" smtClean="0"/>
              <a:t>010101110011101010000110111101010101100110011010101111010</a:t>
            </a:r>
            <a:endParaRPr lang="ru-RU" sz="1200" dirty="0"/>
          </a:p>
        </p:txBody>
      </p:sp>
      <p:sp>
        <p:nvSpPr>
          <p:cNvPr id="42" name="TextBox 27"/>
          <p:cNvSpPr txBox="1">
            <a:spLocks noChangeArrowheads="1"/>
          </p:cNvSpPr>
          <p:nvPr/>
        </p:nvSpPr>
        <p:spPr bwMode="auto">
          <a:xfrm>
            <a:off x="5450925" y="1304634"/>
            <a:ext cx="1584325" cy="904875"/>
          </a:xfrm>
          <a:prstGeom prst="rect">
            <a:avLst/>
          </a:prstGeom>
          <a:solidFill>
            <a:srgbClr val="FF6600"/>
          </a:solidFill>
          <a:ln w="9525">
            <a:noFill/>
            <a:miter lim="800000"/>
            <a:headEnd/>
            <a:tailEnd/>
          </a:ln>
        </p:spPr>
        <p:txBody>
          <a:bodyPr lIns="0" rIns="0"/>
          <a:lstStyle/>
          <a:p>
            <a:pPr algn="ctr"/>
            <a:r>
              <a:rPr lang="en-US" sz="1400" b="1" dirty="0" smtClean="0"/>
              <a:t>Shared Library</a:t>
            </a:r>
            <a:endParaRPr lang="ru-RU" sz="1400" b="1" dirty="0" smtClean="0"/>
          </a:p>
          <a:p>
            <a:pPr algn="ctr"/>
            <a:r>
              <a:rPr lang="ru-RU" sz="1200" dirty="0" smtClean="0"/>
              <a:t>010101110011101010000110111101010101100110011010101111010</a:t>
            </a:r>
            <a:endParaRPr lang="ru-RU" sz="1200" dirty="0"/>
          </a:p>
        </p:txBody>
      </p:sp>
      <p:sp>
        <p:nvSpPr>
          <p:cNvPr id="43" name="TextBox 27"/>
          <p:cNvSpPr txBox="1">
            <a:spLocks noChangeArrowheads="1"/>
          </p:cNvSpPr>
          <p:nvPr/>
        </p:nvSpPr>
        <p:spPr bwMode="auto">
          <a:xfrm>
            <a:off x="5089712" y="1610228"/>
            <a:ext cx="1584325" cy="904875"/>
          </a:xfrm>
          <a:prstGeom prst="rect">
            <a:avLst/>
          </a:prstGeom>
          <a:solidFill>
            <a:srgbClr val="FF6600"/>
          </a:solidFill>
          <a:ln w="9525">
            <a:noFill/>
            <a:miter lim="800000"/>
            <a:headEnd/>
            <a:tailEnd/>
          </a:ln>
        </p:spPr>
        <p:txBody>
          <a:bodyPr lIns="0" rIns="0"/>
          <a:lstStyle/>
          <a:p>
            <a:pPr algn="ctr"/>
            <a:r>
              <a:rPr lang="en-US" sz="1400" b="1" dirty="0" smtClean="0"/>
              <a:t>Shared Library</a:t>
            </a:r>
            <a:endParaRPr lang="ru-RU" sz="1400" b="1" dirty="0" smtClean="0"/>
          </a:p>
          <a:p>
            <a:pPr algn="ctr"/>
            <a:r>
              <a:rPr lang="ru-RU" sz="1200" dirty="0" smtClean="0"/>
              <a:t>010101110011101010000110111101010101100110011010101111010</a:t>
            </a:r>
            <a:endParaRPr lang="ru-RU" sz="1200" dirty="0"/>
          </a:p>
        </p:txBody>
      </p:sp>
      <p:sp>
        <p:nvSpPr>
          <p:cNvPr id="44" name="TextBox 27"/>
          <p:cNvSpPr txBox="1">
            <a:spLocks noChangeArrowheads="1"/>
          </p:cNvSpPr>
          <p:nvPr/>
        </p:nvSpPr>
        <p:spPr bwMode="auto">
          <a:xfrm>
            <a:off x="8424788" y="2197786"/>
            <a:ext cx="1584325" cy="904875"/>
          </a:xfrm>
          <a:prstGeom prst="rect">
            <a:avLst/>
          </a:prstGeom>
          <a:solidFill>
            <a:srgbClr val="FF6600"/>
          </a:solidFill>
          <a:ln w="9525">
            <a:noFill/>
            <a:miter lim="800000"/>
            <a:headEnd/>
            <a:tailEnd/>
          </a:ln>
        </p:spPr>
        <p:txBody>
          <a:bodyPr lIns="0" rIns="0"/>
          <a:lstStyle/>
          <a:p>
            <a:pPr algn="ctr"/>
            <a:r>
              <a:rPr lang="en-US" sz="1400" b="1" dirty="0" smtClean="0"/>
              <a:t>Static Library</a:t>
            </a:r>
            <a:endParaRPr lang="ru-RU" sz="1400" b="1" dirty="0" smtClean="0"/>
          </a:p>
          <a:p>
            <a:pPr algn="ctr"/>
            <a:r>
              <a:rPr lang="ru-RU" sz="1200" dirty="0" smtClean="0"/>
              <a:t>010101110011101010000110111101010101100110011010101111010</a:t>
            </a:r>
            <a:endParaRPr lang="ru-RU" sz="1200" dirty="0"/>
          </a:p>
        </p:txBody>
      </p:sp>
      <p:sp>
        <p:nvSpPr>
          <p:cNvPr id="45" name="TextBox 27"/>
          <p:cNvSpPr txBox="1">
            <a:spLocks noChangeArrowheads="1"/>
          </p:cNvSpPr>
          <p:nvPr/>
        </p:nvSpPr>
        <p:spPr bwMode="auto">
          <a:xfrm>
            <a:off x="8070458" y="2463320"/>
            <a:ext cx="1584325" cy="904875"/>
          </a:xfrm>
          <a:prstGeom prst="rect">
            <a:avLst/>
          </a:prstGeom>
          <a:solidFill>
            <a:srgbClr val="FF6600"/>
          </a:solidFill>
          <a:ln w="9525">
            <a:noFill/>
            <a:miter lim="800000"/>
            <a:headEnd/>
            <a:tailEnd/>
          </a:ln>
        </p:spPr>
        <p:txBody>
          <a:bodyPr lIns="0" rIns="0"/>
          <a:lstStyle/>
          <a:p>
            <a:pPr algn="ctr"/>
            <a:r>
              <a:rPr lang="en-US" sz="1400" b="1" dirty="0" smtClean="0"/>
              <a:t>Static Library</a:t>
            </a:r>
            <a:endParaRPr lang="ru-RU" sz="1400" b="1" dirty="0" smtClean="0"/>
          </a:p>
          <a:p>
            <a:pPr algn="ctr"/>
            <a:r>
              <a:rPr lang="ru-RU" sz="1200" dirty="0" smtClean="0"/>
              <a:t>010101110011101010000110111101010101100110011010101111010</a:t>
            </a:r>
            <a:endParaRPr lang="ru-RU" sz="1200" dirty="0"/>
          </a:p>
        </p:txBody>
      </p:sp>
      <p:sp>
        <p:nvSpPr>
          <p:cNvPr id="46" name="TextBox 27"/>
          <p:cNvSpPr txBox="1">
            <a:spLocks noChangeArrowheads="1"/>
          </p:cNvSpPr>
          <p:nvPr/>
        </p:nvSpPr>
        <p:spPr bwMode="auto">
          <a:xfrm>
            <a:off x="7727855" y="2741897"/>
            <a:ext cx="1584325" cy="904875"/>
          </a:xfrm>
          <a:prstGeom prst="rect">
            <a:avLst/>
          </a:prstGeom>
          <a:solidFill>
            <a:srgbClr val="FF6600"/>
          </a:solidFill>
          <a:ln w="9525">
            <a:noFill/>
            <a:miter lim="800000"/>
            <a:headEnd/>
            <a:tailEnd/>
          </a:ln>
        </p:spPr>
        <p:txBody>
          <a:bodyPr lIns="0" rIns="0"/>
          <a:lstStyle/>
          <a:p>
            <a:pPr algn="ctr"/>
            <a:r>
              <a:rPr lang="en-US" sz="1400" b="1" dirty="0" smtClean="0"/>
              <a:t>Static Library</a:t>
            </a:r>
            <a:endParaRPr lang="ru-RU" sz="1400" b="1" dirty="0" smtClean="0"/>
          </a:p>
          <a:p>
            <a:pPr algn="ctr"/>
            <a:r>
              <a:rPr lang="ru-RU" sz="1200" dirty="0" smtClean="0"/>
              <a:t>010101110011101010000110111101010101100110011010101111010</a:t>
            </a:r>
            <a:endParaRPr lang="ru-RU" sz="1200" dirty="0"/>
          </a:p>
        </p:txBody>
      </p:sp>
      <p:sp>
        <p:nvSpPr>
          <p:cNvPr id="47" name="TextBox 27"/>
          <p:cNvSpPr txBox="1">
            <a:spLocks noChangeArrowheads="1"/>
          </p:cNvSpPr>
          <p:nvPr/>
        </p:nvSpPr>
        <p:spPr bwMode="auto">
          <a:xfrm>
            <a:off x="4535488" y="4555411"/>
            <a:ext cx="1584325" cy="904875"/>
          </a:xfrm>
          <a:prstGeom prst="rect">
            <a:avLst/>
          </a:prstGeom>
          <a:solidFill>
            <a:srgbClr val="FF6600"/>
          </a:solidFill>
          <a:ln w="9525">
            <a:noFill/>
            <a:miter lim="800000"/>
            <a:headEnd/>
            <a:tailEnd/>
          </a:ln>
        </p:spPr>
        <p:txBody>
          <a:bodyPr lIns="0" rIns="0"/>
          <a:lstStyle/>
          <a:p>
            <a:pPr algn="ctr"/>
            <a:r>
              <a:rPr lang="en-US" sz="1400" b="1" dirty="0" smtClean="0"/>
              <a:t>Executable File</a:t>
            </a:r>
            <a:endParaRPr lang="ru-RU" sz="1400" b="1" dirty="0" smtClean="0"/>
          </a:p>
          <a:p>
            <a:pPr algn="ctr"/>
            <a:r>
              <a:rPr lang="ru-RU" sz="1200" dirty="0" smtClean="0"/>
              <a:t>010101110011101010000110111101010101100110011010101111010</a:t>
            </a:r>
            <a:endParaRPr lang="ru-RU" sz="1200" dirty="0"/>
          </a:p>
        </p:txBody>
      </p:sp>
      <p:sp>
        <p:nvSpPr>
          <p:cNvPr id="48" name="TextBox 27"/>
          <p:cNvSpPr txBox="1">
            <a:spLocks noChangeArrowheads="1"/>
          </p:cNvSpPr>
          <p:nvPr/>
        </p:nvSpPr>
        <p:spPr bwMode="auto">
          <a:xfrm>
            <a:off x="7270918" y="4207033"/>
            <a:ext cx="1584325" cy="904875"/>
          </a:xfrm>
          <a:prstGeom prst="rect">
            <a:avLst/>
          </a:prstGeom>
          <a:solidFill>
            <a:srgbClr val="FF6600"/>
          </a:solidFill>
          <a:ln w="9525">
            <a:noFill/>
            <a:miter lim="800000"/>
            <a:headEnd/>
            <a:tailEnd/>
          </a:ln>
        </p:spPr>
        <p:txBody>
          <a:bodyPr lIns="0" rIns="0"/>
          <a:lstStyle/>
          <a:p>
            <a:pPr algn="ctr"/>
            <a:r>
              <a:rPr lang="en-US" sz="1400" b="1" dirty="0" smtClean="0"/>
              <a:t>Link/Load Map</a:t>
            </a:r>
            <a:endParaRPr lang="ru-RU" sz="1400" b="1" dirty="0" smtClean="0"/>
          </a:p>
          <a:p>
            <a:pPr algn="ctr"/>
            <a:r>
              <a:rPr lang="ru-RU" sz="1200" dirty="0" smtClean="0"/>
              <a:t>010101110011101010000110111101010101100110011010101111010</a:t>
            </a:r>
            <a:endParaRPr lang="ru-RU" sz="1200" dirty="0"/>
          </a:p>
        </p:txBody>
      </p:sp>
      <p:cxnSp>
        <p:nvCxnSpPr>
          <p:cNvPr id="49" name="Straight Arrow Connector 48"/>
          <p:cNvCxnSpPr>
            <a:endCxn id="25" idx="1"/>
          </p:cNvCxnSpPr>
          <p:nvPr/>
        </p:nvCxnSpPr>
        <p:spPr>
          <a:xfrm flipV="1">
            <a:off x="2176293" y="3520240"/>
            <a:ext cx="1973911" cy="106922"/>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580476" y="3876461"/>
            <a:ext cx="569728" cy="566134"/>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5" idx="2"/>
          </p:cNvCxnSpPr>
          <p:nvPr/>
        </p:nvCxnSpPr>
        <p:spPr>
          <a:xfrm>
            <a:off x="4954785" y="3916321"/>
            <a:ext cx="134928" cy="63909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8" idx="1"/>
          </p:cNvCxnSpPr>
          <p:nvPr/>
        </p:nvCxnSpPr>
        <p:spPr>
          <a:xfrm>
            <a:off x="5724076" y="3876461"/>
            <a:ext cx="1546842" cy="78301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1"/>
          </p:cNvCxnSpPr>
          <p:nvPr/>
        </p:nvCxnSpPr>
        <p:spPr>
          <a:xfrm flipH="1">
            <a:off x="5769471" y="3194335"/>
            <a:ext cx="1958384" cy="17386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0" idx="2"/>
          </p:cNvCxnSpPr>
          <p:nvPr/>
        </p:nvCxnSpPr>
        <p:spPr>
          <a:xfrm>
            <a:off x="3149528" y="2329890"/>
            <a:ext cx="1134765" cy="772771"/>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5089712" y="2515103"/>
            <a:ext cx="361213" cy="615602"/>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24121" y="2430056"/>
            <a:ext cx="1746058" cy="338554"/>
          </a:xfrm>
          <a:prstGeom prst="rect">
            <a:avLst/>
          </a:prstGeom>
          <a:noFill/>
        </p:spPr>
        <p:txBody>
          <a:bodyPr wrap="square" rtlCol="0">
            <a:spAutoFit/>
          </a:bodyPr>
          <a:lstStyle/>
          <a:p>
            <a:pPr algn="just"/>
            <a:r>
              <a:rPr lang="en-US" sz="1600" b="1" i="1" dirty="0" smtClean="0"/>
              <a:t>Command Line</a:t>
            </a:r>
            <a:endParaRPr lang="ru-RU" sz="1600" b="1" i="1" dirty="0" smtClean="0"/>
          </a:p>
        </p:txBody>
      </p:sp>
      <p:cxnSp>
        <p:nvCxnSpPr>
          <p:cNvPr id="70" name="Straight Arrow Connector 69"/>
          <p:cNvCxnSpPr/>
          <p:nvPr/>
        </p:nvCxnSpPr>
        <p:spPr>
          <a:xfrm>
            <a:off x="2310382" y="2657194"/>
            <a:ext cx="1845243" cy="584498"/>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81"/>
          <p:cNvSpPr>
            <a:spLocks noGrp="1"/>
          </p:cNvSpPr>
          <p:nvPr>
            <p:ph sz="quarter" idx="14"/>
          </p:nvPr>
        </p:nvSpPr>
        <p:spPr/>
        <p:txBody>
          <a:bodyPr/>
          <a:lstStyle/>
          <a:p>
            <a:endParaRPr lang="ru-RU" dirty="0"/>
          </a:p>
        </p:txBody>
      </p:sp>
      <p:sp>
        <p:nvSpPr>
          <p:cNvPr id="83" name="Flowchart: Process 82"/>
          <p:cNvSpPr/>
          <p:nvPr/>
        </p:nvSpPr>
        <p:spPr>
          <a:xfrm>
            <a:off x="521289" y="2915757"/>
            <a:ext cx="1186143" cy="768382"/>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latin typeface="SamsungOne 400" panose="020B0503030303020204"/>
                <a:ea typeface="SamsungOne 700" panose="020B0803030303020204" pitchFamily="34" charset="0"/>
              </a:rPr>
              <a:t>Linker </a:t>
            </a:r>
          </a:p>
          <a:p>
            <a:pPr algn="ctr"/>
            <a:r>
              <a:rPr lang="en-US" sz="1400" b="1" dirty="0" smtClean="0">
                <a:latin typeface="SamsungOne 400" panose="020B0503030303020204"/>
                <a:ea typeface="SamsungOne 700" panose="020B0803030303020204" pitchFamily="34" charset="0"/>
              </a:rPr>
              <a:t>Control</a:t>
            </a:r>
          </a:p>
          <a:p>
            <a:pPr algn="ctr"/>
            <a:r>
              <a:rPr lang="en-US" sz="1400" b="1" dirty="0" smtClean="0">
                <a:latin typeface="SamsungOne 400" panose="020B0503030303020204"/>
                <a:ea typeface="SamsungOne 700" panose="020B0803030303020204" pitchFamily="34" charset="0"/>
              </a:rPr>
              <a:t>File (txt)</a:t>
            </a:r>
            <a:endParaRPr lang="ru-RU" sz="1400" b="1" dirty="0" smtClean="0">
              <a:latin typeface="SamsungOne 700" panose="020B0803030303020204" pitchFamily="34" charset="0"/>
              <a:ea typeface="SamsungOne 700" panose="020B0803030303020204" pitchFamily="34" charset="0"/>
            </a:endParaRPr>
          </a:p>
        </p:txBody>
      </p:sp>
      <p:sp>
        <p:nvSpPr>
          <p:cNvPr id="84" name="Flowchart: Process 83"/>
          <p:cNvSpPr/>
          <p:nvPr/>
        </p:nvSpPr>
        <p:spPr>
          <a:xfrm>
            <a:off x="772544" y="3171314"/>
            <a:ext cx="1186143" cy="768382"/>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latin typeface="SamsungOne 400" panose="020B0503030303020204"/>
                <a:ea typeface="SamsungOne 700" panose="020B0803030303020204" pitchFamily="34" charset="0"/>
              </a:rPr>
              <a:t>Linker </a:t>
            </a:r>
          </a:p>
          <a:p>
            <a:pPr algn="ctr"/>
            <a:r>
              <a:rPr lang="en-US" sz="1400" b="1" dirty="0" smtClean="0">
                <a:latin typeface="SamsungOne 400" panose="020B0503030303020204"/>
                <a:ea typeface="SamsungOne 700" panose="020B0803030303020204" pitchFamily="34" charset="0"/>
              </a:rPr>
              <a:t>Control</a:t>
            </a:r>
          </a:p>
          <a:p>
            <a:pPr algn="ctr"/>
            <a:r>
              <a:rPr lang="en-US" sz="1400" b="1" dirty="0" smtClean="0">
                <a:latin typeface="SamsungOne 400" panose="020B0503030303020204"/>
                <a:ea typeface="SamsungOne 700" panose="020B0803030303020204" pitchFamily="34" charset="0"/>
              </a:rPr>
              <a:t>File (txt)</a:t>
            </a:r>
            <a:endParaRPr lang="ru-RU" sz="1400" b="1" dirty="0" smtClean="0">
              <a:latin typeface="SamsungOne 700" panose="020B0803030303020204" pitchFamily="34" charset="0"/>
              <a:ea typeface="SamsungOne 700" panose="020B0803030303020204" pitchFamily="34" charset="0"/>
            </a:endParaRPr>
          </a:p>
        </p:txBody>
      </p:sp>
      <p:sp>
        <p:nvSpPr>
          <p:cNvPr id="85" name="Flowchart: Process 84"/>
          <p:cNvSpPr/>
          <p:nvPr/>
        </p:nvSpPr>
        <p:spPr>
          <a:xfrm>
            <a:off x="974332" y="3432780"/>
            <a:ext cx="1186143" cy="768382"/>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latin typeface="SamsungOne 400" panose="020B0503030303020204"/>
                <a:ea typeface="SamsungOne 700" panose="020B0803030303020204" pitchFamily="34" charset="0"/>
              </a:rPr>
              <a:t>Linker </a:t>
            </a:r>
          </a:p>
          <a:p>
            <a:pPr algn="ctr"/>
            <a:r>
              <a:rPr lang="en-US" sz="1400" b="1" dirty="0" smtClean="0">
                <a:latin typeface="SamsungOne 400" panose="020B0503030303020204"/>
                <a:ea typeface="SamsungOne 700" panose="020B0803030303020204" pitchFamily="34" charset="0"/>
              </a:rPr>
              <a:t>Control</a:t>
            </a:r>
          </a:p>
          <a:p>
            <a:pPr algn="ctr"/>
            <a:r>
              <a:rPr lang="en-US" sz="1400" b="1" dirty="0" smtClean="0">
                <a:latin typeface="SamsungOne 400" panose="020B0503030303020204"/>
                <a:ea typeface="SamsungOne 700" panose="020B0803030303020204" pitchFamily="34" charset="0"/>
              </a:rPr>
              <a:t>File (txt)</a:t>
            </a:r>
            <a:endParaRPr lang="ru-RU" sz="1400" b="1" dirty="0" smtClean="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50254520"/>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Tiling Sections &amp; Relocation </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4952"/>
            <a:ext cx="10076468" cy="4608512"/>
          </a:xfrm>
        </p:spPr>
        <p:txBody>
          <a:bodyPr/>
          <a:lstStyle/>
          <a:p>
            <a:pPr marL="342900" indent="-342900">
              <a:buFont typeface="Wingdings" panose="05000000000000000000" pitchFamily="2" charset="2"/>
              <a:buChar char="§"/>
            </a:pPr>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Flowchart: Process 4"/>
          <p:cNvSpPr/>
          <p:nvPr/>
        </p:nvSpPr>
        <p:spPr>
          <a:xfrm>
            <a:off x="935956" y="1557039"/>
            <a:ext cx="2808312" cy="3685731"/>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6" name="Round Single Corner Rectangle 5"/>
          <p:cNvSpPr/>
          <p:nvPr/>
        </p:nvSpPr>
        <p:spPr>
          <a:xfrm>
            <a:off x="6192540" y="1413024"/>
            <a:ext cx="72008" cy="144015"/>
          </a:xfrm>
          <a:prstGeom prst="round1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7" name="Flowchart: Process 6"/>
          <p:cNvSpPr/>
          <p:nvPr/>
        </p:nvSpPr>
        <p:spPr>
          <a:xfrm>
            <a:off x="6192540" y="1016979"/>
            <a:ext cx="1800200" cy="936104"/>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8" name="Flowchart: Process 7"/>
          <p:cNvSpPr/>
          <p:nvPr/>
        </p:nvSpPr>
        <p:spPr>
          <a:xfrm>
            <a:off x="6192540" y="2067757"/>
            <a:ext cx="1800200" cy="936104"/>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9" name="Flowchart: Process 8"/>
          <p:cNvSpPr/>
          <p:nvPr/>
        </p:nvSpPr>
        <p:spPr>
          <a:xfrm>
            <a:off x="6192540" y="4239630"/>
            <a:ext cx="1800200" cy="951570"/>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10" name="Flowchart: Process 9"/>
          <p:cNvSpPr/>
          <p:nvPr/>
        </p:nvSpPr>
        <p:spPr>
          <a:xfrm>
            <a:off x="6264548" y="1337821"/>
            <a:ext cx="1656184"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Data</a:t>
            </a:r>
            <a:endParaRPr lang="ru-RU" sz="1400" dirty="0" smtClean="0">
              <a:latin typeface="SamsungOne 700" panose="020B0803030303020204" pitchFamily="34" charset="0"/>
              <a:ea typeface="SamsungOne 700" panose="020B0803030303020204" pitchFamily="34" charset="0"/>
            </a:endParaRPr>
          </a:p>
        </p:txBody>
      </p:sp>
      <p:sp>
        <p:nvSpPr>
          <p:cNvPr id="11" name="Flowchart: Process 10"/>
          <p:cNvSpPr/>
          <p:nvPr/>
        </p:nvSpPr>
        <p:spPr>
          <a:xfrm>
            <a:off x="6264548" y="2336650"/>
            <a:ext cx="1656184"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Data</a:t>
            </a:r>
            <a:endParaRPr lang="ru-RU" sz="1400" dirty="0" smtClean="0">
              <a:latin typeface="SamsungOne 700" panose="020B0803030303020204" pitchFamily="34" charset="0"/>
              <a:ea typeface="SamsungOne 700" panose="020B0803030303020204" pitchFamily="34" charset="0"/>
            </a:endParaRPr>
          </a:p>
        </p:txBody>
      </p:sp>
      <p:sp>
        <p:nvSpPr>
          <p:cNvPr id="14" name="Flowchart: Process 13"/>
          <p:cNvSpPr/>
          <p:nvPr/>
        </p:nvSpPr>
        <p:spPr>
          <a:xfrm>
            <a:off x="6264548" y="4590523"/>
            <a:ext cx="1656184"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Data</a:t>
            </a:r>
            <a:endParaRPr lang="ru-RU" sz="1400" dirty="0" smtClean="0">
              <a:latin typeface="SamsungOne 700" panose="020B0803030303020204" pitchFamily="34" charset="0"/>
              <a:ea typeface="SamsungOne 700" panose="020B0803030303020204" pitchFamily="34" charset="0"/>
            </a:endParaRPr>
          </a:p>
        </p:txBody>
      </p:sp>
      <p:sp>
        <p:nvSpPr>
          <p:cNvPr id="15" name="Flowchart: Process 14"/>
          <p:cNvSpPr/>
          <p:nvPr/>
        </p:nvSpPr>
        <p:spPr>
          <a:xfrm>
            <a:off x="6264548" y="1612140"/>
            <a:ext cx="1656184" cy="283891"/>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Code</a:t>
            </a:r>
            <a:endParaRPr lang="ru-RU" sz="1400" dirty="0" smtClean="0">
              <a:latin typeface="SamsungOne 700" panose="020B0803030303020204" pitchFamily="34" charset="0"/>
              <a:ea typeface="SamsungOne 700" panose="020B0803030303020204" pitchFamily="34" charset="0"/>
            </a:endParaRPr>
          </a:p>
        </p:txBody>
      </p:sp>
      <p:sp>
        <p:nvSpPr>
          <p:cNvPr id="16" name="Flowchart: Process 15"/>
          <p:cNvSpPr/>
          <p:nvPr/>
        </p:nvSpPr>
        <p:spPr>
          <a:xfrm>
            <a:off x="6264548" y="2627694"/>
            <a:ext cx="1656184" cy="283891"/>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Code</a:t>
            </a:r>
            <a:endParaRPr lang="ru-RU" sz="1400" dirty="0" smtClean="0">
              <a:latin typeface="SamsungOne 700" panose="020B0803030303020204" pitchFamily="34" charset="0"/>
              <a:ea typeface="SamsungOne 700" panose="020B0803030303020204" pitchFamily="34" charset="0"/>
            </a:endParaRPr>
          </a:p>
        </p:txBody>
      </p:sp>
      <p:sp>
        <p:nvSpPr>
          <p:cNvPr id="17" name="Flowchart: Process 16"/>
          <p:cNvSpPr/>
          <p:nvPr/>
        </p:nvSpPr>
        <p:spPr>
          <a:xfrm>
            <a:off x="6264548" y="4849427"/>
            <a:ext cx="1656184" cy="283891"/>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Code</a:t>
            </a:r>
            <a:endParaRPr lang="ru-RU" sz="1400" dirty="0" smtClean="0">
              <a:latin typeface="SamsungOne 700" panose="020B0803030303020204" pitchFamily="34" charset="0"/>
              <a:ea typeface="SamsungOne 700" panose="020B0803030303020204" pitchFamily="34" charset="0"/>
            </a:endParaRPr>
          </a:p>
        </p:txBody>
      </p:sp>
      <p:sp>
        <p:nvSpPr>
          <p:cNvPr id="18" name="Flowchart: Process 17"/>
          <p:cNvSpPr/>
          <p:nvPr/>
        </p:nvSpPr>
        <p:spPr>
          <a:xfrm>
            <a:off x="935992" y="4077320"/>
            <a:ext cx="2808276" cy="1170420"/>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19" name="Flowchart: Process 18"/>
          <p:cNvSpPr/>
          <p:nvPr/>
        </p:nvSpPr>
        <p:spPr>
          <a:xfrm>
            <a:off x="931798" y="2922077"/>
            <a:ext cx="2808312" cy="1155540"/>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23" name="Flowchart: Process 22"/>
          <p:cNvSpPr/>
          <p:nvPr/>
        </p:nvSpPr>
        <p:spPr>
          <a:xfrm>
            <a:off x="1086968" y="3013507"/>
            <a:ext cx="752986"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Data1</a:t>
            </a:r>
            <a:endParaRPr lang="ru-RU" sz="1400" dirty="0" smtClean="0">
              <a:latin typeface="SamsungOne 700" panose="020B0803030303020204" pitchFamily="34" charset="0"/>
              <a:ea typeface="SamsungOne 700" panose="020B0803030303020204" pitchFamily="34" charset="0"/>
            </a:endParaRPr>
          </a:p>
        </p:txBody>
      </p:sp>
      <p:sp>
        <p:nvSpPr>
          <p:cNvPr id="24" name="Flowchart: Process 23"/>
          <p:cNvSpPr/>
          <p:nvPr/>
        </p:nvSpPr>
        <p:spPr>
          <a:xfrm>
            <a:off x="2037976" y="3003861"/>
            <a:ext cx="684076"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Data2</a:t>
            </a:r>
            <a:endParaRPr lang="ru-RU" sz="1400" dirty="0" smtClean="0">
              <a:latin typeface="SamsungOne 700" panose="020B0803030303020204" pitchFamily="34" charset="0"/>
              <a:ea typeface="SamsungOne 700" panose="020B0803030303020204" pitchFamily="34" charset="0"/>
            </a:endParaRPr>
          </a:p>
        </p:txBody>
      </p:sp>
      <p:sp>
        <p:nvSpPr>
          <p:cNvPr id="25" name="Flowchart: Process 24"/>
          <p:cNvSpPr/>
          <p:nvPr/>
        </p:nvSpPr>
        <p:spPr>
          <a:xfrm>
            <a:off x="2952180" y="3739808"/>
            <a:ext cx="684076" cy="234317"/>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smtClean="0">
                <a:latin typeface="SamsungOne 700" panose="020B0803030303020204" pitchFamily="34" charset="0"/>
                <a:ea typeface="SamsungOne 700" panose="020B0803030303020204" pitchFamily="34" charset="0"/>
              </a:rPr>
              <a:t>DataN</a:t>
            </a:r>
            <a:endParaRPr lang="ru-RU" sz="1400" dirty="0" smtClean="0">
              <a:latin typeface="SamsungOne 700" panose="020B0803030303020204" pitchFamily="34" charset="0"/>
              <a:ea typeface="SamsungOne 700" panose="020B0803030303020204" pitchFamily="34" charset="0"/>
            </a:endParaRPr>
          </a:p>
        </p:txBody>
      </p:sp>
      <p:sp>
        <p:nvSpPr>
          <p:cNvPr id="26" name="Flowchart: Process 25"/>
          <p:cNvSpPr/>
          <p:nvPr/>
        </p:nvSpPr>
        <p:spPr>
          <a:xfrm>
            <a:off x="2009024" y="3726465"/>
            <a:ext cx="684076" cy="223136"/>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27" name="Flowchart: Process 26"/>
          <p:cNvSpPr/>
          <p:nvPr/>
        </p:nvSpPr>
        <p:spPr>
          <a:xfrm>
            <a:off x="1086968" y="3726465"/>
            <a:ext cx="684076" cy="223136"/>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28" name="Flowchart: Process 27"/>
          <p:cNvSpPr/>
          <p:nvPr/>
        </p:nvSpPr>
        <p:spPr>
          <a:xfrm>
            <a:off x="2952180" y="2999926"/>
            <a:ext cx="684076" cy="223136"/>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29" name="Flowchart: Process 28"/>
          <p:cNvSpPr/>
          <p:nvPr/>
        </p:nvSpPr>
        <p:spPr>
          <a:xfrm>
            <a:off x="1072580" y="4169047"/>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Code1</a:t>
            </a:r>
            <a:endParaRPr lang="ru-RU" sz="1400" dirty="0" smtClean="0">
              <a:latin typeface="SamsungOne 700" panose="020B0803030303020204" pitchFamily="34" charset="0"/>
              <a:ea typeface="SamsungOne 700" panose="020B0803030303020204" pitchFamily="34" charset="0"/>
            </a:endParaRPr>
          </a:p>
        </p:txBody>
      </p:sp>
      <p:sp>
        <p:nvSpPr>
          <p:cNvPr id="30" name="Flowchart: Process 29"/>
          <p:cNvSpPr/>
          <p:nvPr/>
        </p:nvSpPr>
        <p:spPr>
          <a:xfrm>
            <a:off x="1993916" y="4157013"/>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Code2</a:t>
            </a:r>
            <a:endParaRPr lang="ru-RU" sz="1400" dirty="0" smtClean="0">
              <a:latin typeface="SamsungOne 700" panose="020B0803030303020204" pitchFamily="34" charset="0"/>
              <a:ea typeface="SamsungOne 700" panose="020B0803030303020204" pitchFamily="34" charset="0"/>
            </a:endParaRPr>
          </a:p>
        </p:txBody>
      </p:sp>
      <p:sp>
        <p:nvSpPr>
          <p:cNvPr id="31" name="Flowchart: Process 30"/>
          <p:cNvSpPr/>
          <p:nvPr/>
        </p:nvSpPr>
        <p:spPr>
          <a:xfrm>
            <a:off x="2943689" y="4824840"/>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smtClean="0">
                <a:latin typeface="SamsungOne 700" panose="020B0803030303020204" pitchFamily="34" charset="0"/>
                <a:ea typeface="SamsungOne 700" panose="020B0803030303020204" pitchFamily="34" charset="0"/>
              </a:rPr>
              <a:t>CodeN</a:t>
            </a:r>
            <a:endParaRPr lang="ru-RU" sz="1400" dirty="0" smtClean="0">
              <a:latin typeface="SamsungOne 700" panose="020B0803030303020204" pitchFamily="34" charset="0"/>
              <a:ea typeface="SamsungOne 700" panose="020B0803030303020204" pitchFamily="34" charset="0"/>
            </a:endParaRPr>
          </a:p>
        </p:txBody>
      </p:sp>
      <p:sp>
        <p:nvSpPr>
          <p:cNvPr id="32" name="Flowchart: Process 31"/>
          <p:cNvSpPr/>
          <p:nvPr/>
        </p:nvSpPr>
        <p:spPr>
          <a:xfrm>
            <a:off x="2915252" y="4180812"/>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33" name="Flowchart: Process 32"/>
          <p:cNvSpPr/>
          <p:nvPr/>
        </p:nvSpPr>
        <p:spPr>
          <a:xfrm>
            <a:off x="2027394" y="4857826"/>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35" name="Rectangle 34"/>
          <p:cNvSpPr/>
          <p:nvPr/>
        </p:nvSpPr>
        <p:spPr>
          <a:xfrm>
            <a:off x="1255834" y="1182669"/>
            <a:ext cx="2160240" cy="299137"/>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Program memory map</a:t>
            </a:r>
            <a:endParaRPr lang="ru-RU" sz="1400" dirty="0" smtClean="0">
              <a:latin typeface="SamsungOne 700" panose="020B0803030303020204" pitchFamily="34" charset="0"/>
              <a:ea typeface="SamsungOne 700" panose="020B0803030303020204" pitchFamily="34" charset="0"/>
            </a:endParaRPr>
          </a:p>
        </p:txBody>
      </p:sp>
      <p:sp>
        <p:nvSpPr>
          <p:cNvPr id="36" name="Rectangle 35"/>
          <p:cNvSpPr/>
          <p:nvPr/>
        </p:nvSpPr>
        <p:spPr>
          <a:xfrm>
            <a:off x="1303584" y="3365035"/>
            <a:ext cx="705440" cy="333580"/>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SamsungOne 700" panose="020B0803030303020204" pitchFamily="34" charset="0"/>
                <a:ea typeface="SamsungOne 700" panose="020B0803030303020204" pitchFamily="34" charset="0"/>
              </a:rPr>
              <a:t>Data</a:t>
            </a:r>
            <a:r>
              <a:rPr lang="en-US" sz="1400" dirty="0" smtClean="0">
                <a:latin typeface="SamsungOne 700" panose="020B0803030303020204" pitchFamily="34" charset="0"/>
                <a:ea typeface="SamsungOne 700" panose="020B0803030303020204" pitchFamily="34" charset="0"/>
              </a:rPr>
              <a:t> </a:t>
            </a:r>
            <a:endParaRPr lang="ru-RU" sz="1400" dirty="0" smtClean="0">
              <a:latin typeface="SamsungOne 700" panose="020B0803030303020204" pitchFamily="34" charset="0"/>
              <a:ea typeface="SamsungOne 700" panose="020B0803030303020204" pitchFamily="34" charset="0"/>
            </a:endParaRPr>
          </a:p>
        </p:txBody>
      </p:sp>
      <p:sp>
        <p:nvSpPr>
          <p:cNvPr id="37" name="Rectangle 36"/>
          <p:cNvSpPr/>
          <p:nvPr/>
        </p:nvSpPr>
        <p:spPr>
          <a:xfrm>
            <a:off x="8079968" y="2067757"/>
            <a:ext cx="705440" cy="333580"/>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file2.o</a:t>
            </a:r>
            <a:endParaRPr lang="ru-RU" sz="1400" dirty="0" smtClean="0">
              <a:latin typeface="SamsungOne 700" panose="020B0803030303020204" pitchFamily="34" charset="0"/>
              <a:ea typeface="SamsungOne 700" panose="020B0803030303020204" pitchFamily="34" charset="0"/>
            </a:endParaRPr>
          </a:p>
        </p:txBody>
      </p:sp>
      <p:sp>
        <p:nvSpPr>
          <p:cNvPr id="38" name="Rectangle 37"/>
          <p:cNvSpPr/>
          <p:nvPr/>
        </p:nvSpPr>
        <p:spPr>
          <a:xfrm>
            <a:off x="8030588" y="4184082"/>
            <a:ext cx="705440" cy="333580"/>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smtClean="0">
                <a:latin typeface="SamsungOne 700" panose="020B0803030303020204" pitchFamily="34" charset="0"/>
                <a:ea typeface="SamsungOne 700" panose="020B0803030303020204" pitchFamily="34" charset="0"/>
              </a:rPr>
              <a:t>fileN.o</a:t>
            </a:r>
            <a:endParaRPr lang="ru-RU" sz="1400" dirty="0" smtClean="0">
              <a:latin typeface="SamsungOne 700" panose="020B0803030303020204" pitchFamily="34" charset="0"/>
              <a:ea typeface="SamsungOne 700" panose="020B0803030303020204" pitchFamily="34" charset="0"/>
            </a:endParaRPr>
          </a:p>
        </p:txBody>
      </p:sp>
      <p:sp>
        <p:nvSpPr>
          <p:cNvPr id="39" name="Rectangle 38"/>
          <p:cNvSpPr/>
          <p:nvPr/>
        </p:nvSpPr>
        <p:spPr>
          <a:xfrm>
            <a:off x="1363827" y="4501471"/>
            <a:ext cx="705440" cy="333580"/>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SamsungOne 700" panose="020B0803030303020204" pitchFamily="34" charset="0"/>
                <a:ea typeface="SamsungOne 700" panose="020B0803030303020204" pitchFamily="34" charset="0"/>
              </a:rPr>
              <a:t>Code</a:t>
            </a:r>
            <a:r>
              <a:rPr lang="en-US" sz="1400" dirty="0" smtClean="0">
                <a:latin typeface="SamsungOne 700" panose="020B0803030303020204" pitchFamily="34" charset="0"/>
                <a:ea typeface="SamsungOne 700" panose="020B0803030303020204" pitchFamily="34" charset="0"/>
              </a:rPr>
              <a:t> </a:t>
            </a:r>
            <a:endParaRPr lang="ru-RU" sz="1400" dirty="0" smtClean="0">
              <a:latin typeface="SamsungOne 700" panose="020B0803030303020204" pitchFamily="34" charset="0"/>
              <a:ea typeface="SamsungOne 700" panose="020B0803030303020204" pitchFamily="34" charset="0"/>
            </a:endParaRPr>
          </a:p>
        </p:txBody>
      </p:sp>
      <p:sp>
        <p:nvSpPr>
          <p:cNvPr id="41" name="Flowchart: Process 40"/>
          <p:cNvSpPr/>
          <p:nvPr/>
        </p:nvSpPr>
        <p:spPr>
          <a:xfrm>
            <a:off x="1072952" y="4845580"/>
            <a:ext cx="684076" cy="258286"/>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42" name="Rectangle 41"/>
          <p:cNvSpPr/>
          <p:nvPr/>
        </p:nvSpPr>
        <p:spPr>
          <a:xfrm>
            <a:off x="8040216" y="1009595"/>
            <a:ext cx="705440" cy="333580"/>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SamsungOne 700" panose="020B0803030303020204" pitchFamily="34" charset="0"/>
                <a:ea typeface="SamsungOne 700" panose="020B0803030303020204" pitchFamily="34" charset="0"/>
              </a:rPr>
              <a:t>file1.o</a:t>
            </a:r>
            <a:endParaRPr lang="ru-RU" sz="1400" dirty="0" smtClean="0">
              <a:latin typeface="SamsungOne 700" panose="020B0803030303020204" pitchFamily="34" charset="0"/>
              <a:ea typeface="SamsungOne 700" panose="020B0803030303020204" pitchFamily="34" charset="0"/>
            </a:endParaRPr>
          </a:p>
        </p:txBody>
      </p:sp>
      <p:cxnSp>
        <p:nvCxnSpPr>
          <p:cNvPr id="44" name="Curved Connector 43"/>
          <p:cNvCxnSpPr>
            <a:stCxn id="10" idx="1"/>
          </p:cNvCxnSpPr>
          <p:nvPr/>
        </p:nvCxnSpPr>
        <p:spPr>
          <a:xfrm rot="10800000" flipV="1">
            <a:off x="1823614" y="1454979"/>
            <a:ext cx="4440935" cy="1675179"/>
          </a:xfrm>
          <a:prstGeom prst="curvedConnector3">
            <a:avLst>
              <a:gd name="adj1" fmla="val 5000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2" name="Curved Connector 51"/>
          <p:cNvCxnSpPr>
            <a:stCxn id="15" idx="1"/>
            <a:endCxn id="29" idx="3"/>
          </p:cNvCxnSpPr>
          <p:nvPr/>
        </p:nvCxnSpPr>
        <p:spPr>
          <a:xfrm rot="10800000" flipV="1">
            <a:off x="1756656" y="1754086"/>
            <a:ext cx="4507892" cy="254410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6" name="Curved Connector 55"/>
          <p:cNvCxnSpPr>
            <a:stCxn id="16" idx="1"/>
          </p:cNvCxnSpPr>
          <p:nvPr/>
        </p:nvCxnSpPr>
        <p:spPr>
          <a:xfrm rot="10800000" flipV="1">
            <a:off x="2686486" y="2769639"/>
            <a:ext cx="3578062" cy="1538681"/>
          </a:xfrm>
          <a:prstGeom prst="curved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1" name="Curved Connector 60"/>
          <p:cNvCxnSpPr>
            <a:stCxn id="11" idx="1"/>
            <a:endCxn id="24" idx="3"/>
          </p:cNvCxnSpPr>
          <p:nvPr/>
        </p:nvCxnSpPr>
        <p:spPr>
          <a:xfrm rot="10800000" flipV="1">
            <a:off x="2722052" y="2453808"/>
            <a:ext cx="3542496" cy="667211"/>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69" name="Flowchart: Process 68"/>
          <p:cNvSpPr/>
          <p:nvPr/>
        </p:nvSpPr>
        <p:spPr>
          <a:xfrm>
            <a:off x="5114123" y="4828110"/>
            <a:ext cx="1042413" cy="16361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solidFill>
                  <a:srgbClr val="FF0000"/>
                </a:solidFill>
                <a:latin typeface="SamsungOne 700" panose="020B0803030303020204" pitchFamily="34" charset="0"/>
                <a:ea typeface="SamsungOne 700" panose="020B0803030303020204" pitchFamily="34" charset="0"/>
              </a:rPr>
              <a:t>0x00003210</a:t>
            </a:r>
            <a:endParaRPr lang="ru-RU" sz="1000" dirty="0" smtClean="0">
              <a:solidFill>
                <a:srgbClr val="FF0000"/>
              </a:solidFill>
              <a:latin typeface="SamsungOne 700" panose="020B0803030303020204" pitchFamily="34" charset="0"/>
              <a:ea typeface="SamsungOne 700" panose="020B0803030303020204" pitchFamily="34" charset="0"/>
            </a:endParaRPr>
          </a:p>
        </p:txBody>
      </p:sp>
      <p:sp>
        <p:nvSpPr>
          <p:cNvPr id="70" name="Flowchart: Process 69"/>
          <p:cNvSpPr/>
          <p:nvPr/>
        </p:nvSpPr>
        <p:spPr>
          <a:xfrm>
            <a:off x="5114123" y="5084126"/>
            <a:ext cx="1042413" cy="16361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solidFill>
                  <a:srgbClr val="FF0000"/>
                </a:solidFill>
                <a:latin typeface="SamsungOne 700" panose="020B0803030303020204" pitchFamily="34" charset="0"/>
                <a:ea typeface="SamsungOne 700" panose="020B0803030303020204" pitchFamily="34" charset="0"/>
              </a:rPr>
              <a:t>0x00000000</a:t>
            </a:r>
            <a:endParaRPr lang="ru-RU" sz="1000" dirty="0" smtClean="0">
              <a:solidFill>
                <a:srgbClr val="FF0000"/>
              </a:solidFill>
              <a:latin typeface="SamsungOne 700" panose="020B0803030303020204" pitchFamily="34" charset="0"/>
              <a:ea typeface="SamsungOne 700" panose="020B0803030303020204" pitchFamily="34" charset="0"/>
            </a:endParaRPr>
          </a:p>
        </p:txBody>
      </p:sp>
      <p:sp>
        <p:nvSpPr>
          <p:cNvPr id="71" name="Flowchart: Process 70"/>
          <p:cNvSpPr/>
          <p:nvPr/>
        </p:nvSpPr>
        <p:spPr>
          <a:xfrm>
            <a:off x="3793257" y="4795432"/>
            <a:ext cx="1042413" cy="16361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solidFill>
                  <a:srgbClr val="FF0000"/>
                </a:solidFill>
                <a:latin typeface="SamsungOne 700" panose="020B0803030303020204" pitchFamily="34" charset="0"/>
                <a:ea typeface="SamsungOne 700" panose="020B0803030303020204" pitchFamily="34" charset="0"/>
              </a:rPr>
              <a:t>0x08003210</a:t>
            </a:r>
            <a:endParaRPr lang="ru-RU" sz="1000" dirty="0" smtClean="0">
              <a:solidFill>
                <a:srgbClr val="FF0000"/>
              </a:solidFill>
              <a:latin typeface="SamsungOne 700" panose="020B0803030303020204" pitchFamily="34" charset="0"/>
              <a:ea typeface="SamsungOne 700" panose="020B0803030303020204" pitchFamily="34" charset="0"/>
            </a:endParaRPr>
          </a:p>
        </p:txBody>
      </p:sp>
      <p:sp>
        <p:nvSpPr>
          <p:cNvPr id="72" name="Flowchart: Process 71"/>
          <p:cNvSpPr/>
          <p:nvPr/>
        </p:nvSpPr>
        <p:spPr>
          <a:xfrm>
            <a:off x="3800949" y="5100169"/>
            <a:ext cx="1042413" cy="16361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solidFill>
                  <a:srgbClr val="FF0000"/>
                </a:solidFill>
                <a:latin typeface="SamsungOne 700" panose="020B0803030303020204" pitchFamily="34" charset="0"/>
                <a:ea typeface="SamsungOne 700" panose="020B0803030303020204" pitchFamily="34" charset="0"/>
              </a:rPr>
              <a:t>0x08000000</a:t>
            </a:r>
            <a:endParaRPr lang="ru-RU" sz="1000" dirty="0" smtClean="0">
              <a:solidFill>
                <a:srgbClr val="FF0000"/>
              </a:solidFill>
              <a:latin typeface="SamsungOne 700" panose="020B0803030303020204" pitchFamily="34" charset="0"/>
              <a:ea typeface="SamsungOne 700" panose="020B0803030303020204" pitchFamily="34" charset="0"/>
            </a:endParaRPr>
          </a:p>
        </p:txBody>
      </p:sp>
      <p:sp>
        <p:nvSpPr>
          <p:cNvPr id="73" name="Left Brace 72"/>
          <p:cNvSpPr/>
          <p:nvPr/>
        </p:nvSpPr>
        <p:spPr>
          <a:xfrm>
            <a:off x="5130075" y="4829100"/>
            <a:ext cx="156277" cy="40595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ru-RU"/>
          </a:p>
        </p:txBody>
      </p:sp>
      <p:sp>
        <p:nvSpPr>
          <p:cNvPr id="76" name="Right Brace 75"/>
          <p:cNvSpPr/>
          <p:nvPr/>
        </p:nvSpPr>
        <p:spPr>
          <a:xfrm>
            <a:off x="4674041" y="4795432"/>
            <a:ext cx="140385" cy="479641"/>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ru-RU"/>
          </a:p>
        </p:txBody>
      </p:sp>
      <p:sp>
        <p:nvSpPr>
          <p:cNvPr id="80" name="Left Arrow 79"/>
          <p:cNvSpPr/>
          <p:nvPr/>
        </p:nvSpPr>
        <p:spPr>
          <a:xfrm>
            <a:off x="4865102" y="4780042"/>
            <a:ext cx="221568" cy="484632"/>
          </a:xfrm>
          <a:prstGeom prst="left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cxnSp>
        <p:nvCxnSpPr>
          <p:cNvPr id="82" name="Straight Connector 81"/>
          <p:cNvCxnSpPr/>
          <p:nvPr/>
        </p:nvCxnSpPr>
        <p:spPr>
          <a:xfrm flipV="1">
            <a:off x="5992858" y="4881801"/>
            <a:ext cx="283129" cy="20216"/>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flipV="1">
            <a:off x="5989073" y="5133318"/>
            <a:ext cx="283129" cy="20216"/>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Straight Connector 87"/>
          <p:cNvCxnSpPr/>
          <p:nvPr/>
        </p:nvCxnSpPr>
        <p:spPr>
          <a:xfrm>
            <a:off x="3649505" y="4845580"/>
            <a:ext cx="289789" cy="40680"/>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3633158" y="5084126"/>
            <a:ext cx="312676" cy="81807"/>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72771460"/>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latin typeface="Comic Sans MS" panose="030F0702030302020204" pitchFamily="66" charset="0"/>
              </a:rPr>
              <a:t>Linkers:Introduction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q"/>
            </a:pPr>
            <a:r>
              <a:rPr lang="en-US" sz="3200" b="0" dirty="0" smtClean="0">
                <a:solidFill>
                  <a:srgbClr val="0070C0"/>
                </a:solidFill>
                <a:latin typeface="Comic Sans MS" pitchFamily="66" charset="0"/>
              </a:rPr>
              <a:t>Translation Time Address: </a:t>
            </a:r>
            <a:r>
              <a:rPr lang="en-US" sz="3200" b="0" dirty="0" smtClean="0">
                <a:solidFill>
                  <a:schemeClr val="tx1"/>
                </a:solidFill>
                <a:latin typeface="Comic Sans MS" pitchFamily="66" charset="0"/>
              </a:rPr>
              <a:t>is used at the translation time. This address is assigned by translator.</a:t>
            </a:r>
          </a:p>
          <a:p>
            <a:pPr marL="342900" indent="-342900">
              <a:buFont typeface="Wingdings" panose="05000000000000000000" pitchFamily="2" charset="2"/>
              <a:buChar char="q"/>
            </a:pPr>
            <a:r>
              <a:rPr lang="en-US" sz="3200" b="0" dirty="0" smtClean="0">
                <a:solidFill>
                  <a:srgbClr val="0070C0"/>
                </a:solidFill>
                <a:latin typeface="Comic Sans MS" pitchFamily="66" charset="0"/>
              </a:rPr>
              <a:t>Linked </a:t>
            </a:r>
            <a:r>
              <a:rPr lang="en-US" sz="3200" b="0" dirty="0">
                <a:solidFill>
                  <a:srgbClr val="0070C0"/>
                </a:solidFill>
                <a:latin typeface="Comic Sans MS" pitchFamily="66" charset="0"/>
              </a:rPr>
              <a:t>Time </a:t>
            </a:r>
            <a:r>
              <a:rPr lang="en-US" sz="3200" b="0" dirty="0" smtClean="0">
                <a:solidFill>
                  <a:srgbClr val="0070C0"/>
                </a:solidFill>
                <a:latin typeface="Comic Sans MS" pitchFamily="66" charset="0"/>
              </a:rPr>
              <a:t>Address: </a:t>
            </a:r>
            <a:r>
              <a:rPr lang="en-US" sz="3200" b="0" dirty="0" smtClean="0">
                <a:solidFill>
                  <a:schemeClr val="tx1"/>
                </a:solidFill>
                <a:latin typeface="Comic Sans MS" pitchFamily="66" charset="0"/>
              </a:rPr>
              <a:t>is </a:t>
            </a:r>
            <a:r>
              <a:rPr lang="en-US" sz="3200" b="0" dirty="0">
                <a:solidFill>
                  <a:schemeClr val="tx1"/>
                </a:solidFill>
                <a:latin typeface="Comic Sans MS" pitchFamily="66" charset="0"/>
              </a:rPr>
              <a:t>used at the </a:t>
            </a:r>
            <a:r>
              <a:rPr lang="en-US" sz="3200" b="0" dirty="0" smtClean="0">
                <a:solidFill>
                  <a:schemeClr val="tx1"/>
                </a:solidFill>
                <a:latin typeface="Comic Sans MS" pitchFamily="66" charset="0"/>
              </a:rPr>
              <a:t>link </a:t>
            </a:r>
            <a:r>
              <a:rPr lang="en-US" sz="3200" b="0" dirty="0">
                <a:solidFill>
                  <a:schemeClr val="tx1"/>
                </a:solidFill>
                <a:latin typeface="Comic Sans MS" pitchFamily="66" charset="0"/>
              </a:rPr>
              <a:t>time. This address is assigned by </a:t>
            </a:r>
            <a:r>
              <a:rPr lang="en-US" sz="3200" b="0" dirty="0" smtClean="0">
                <a:solidFill>
                  <a:schemeClr val="tx1"/>
                </a:solidFill>
                <a:latin typeface="Comic Sans MS" pitchFamily="66" charset="0"/>
              </a:rPr>
              <a:t>linker.</a:t>
            </a:r>
            <a:endParaRPr lang="en-US" sz="3200" b="0" dirty="0">
              <a:solidFill>
                <a:schemeClr val="tx1"/>
              </a:solidFill>
              <a:latin typeface="Comic Sans MS" pitchFamily="66" charset="0"/>
            </a:endParaRPr>
          </a:p>
          <a:p>
            <a:pPr marL="342900" indent="-342900">
              <a:buFont typeface="Wingdings" panose="05000000000000000000" pitchFamily="2" charset="2"/>
              <a:buChar char="q"/>
            </a:pPr>
            <a:r>
              <a:rPr lang="en-US" sz="3200" b="0" dirty="0" smtClean="0">
                <a:solidFill>
                  <a:srgbClr val="0070C0"/>
                </a:solidFill>
                <a:latin typeface="Comic Sans MS" pitchFamily="66" charset="0"/>
              </a:rPr>
              <a:t>Load </a:t>
            </a:r>
            <a:r>
              <a:rPr lang="en-US" sz="3200" b="0" dirty="0">
                <a:solidFill>
                  <a:srgbClr val="0070C0"/>
                </a:solidFill>
                <a:latin typeface="Comic Sans MS" pitchFamily="66" charset="0"/>
              </a:rPr>
              <a:t>Time Address: </a:t>
            </a:r>
            <a:r>
              <a:rPr lang="en-US" sz="3200" b="0" dirty="0">
                <a:solidFill>
                  <a:schemeClr val="tx1"/>
                </a:solidFill>
                <a:latin typeface="Comic Sans MS" pitchFamily="66" charset="0"/>
              </a:rPr>
              <a:t>is used at the </a:t>
            </a:r>
            <a:r>
              <a:rPr lang="en-US" sz="3200" b="0" dirty="0" smtClean="0">
                <a:solidFill>
                  <a:schemeClr val="tx1"/>
                </a:solidFill>
                <a:latin typeface="Comic Sans MS" pitchFamily="66" charset="0"/>
              </a:rPr>
              <a:t>load </a:t>
            </a:r>
            <a:r>
              <a:rPr lang="en-US" sz="3200" b="0" dirty="0">
                <a:solidFill>
                  <a:schemeClr val="tx1"/>
                </a:solidFill>
                <a:latin typeface="Comic Sans MS" pitchFamily="66" charset="0"/>
              </a:rPr>
              <a:t>time. This address is assigned by </a:t>
            </a:r>
            <a:r>
              <a:rPr lang="en-US" sz="3200" b="0" dirty="0" smtClean="0">
                <a:solidFill>
                  <a:schemeClr val="tx1"/>
                </a:solidFill>
                <a:latin typeface="Comic Sans MS" pitchFamily="66" charset="0"/>
              </a:rPr>
              <a:t>loader.</a:t>
            </a:r>
            <a:endParaRPr lang="en-US" sz="3200" b="0" dirty="0">
              <a:solidFill>
                <a:schemeClr val="tx1"/>
              </a:solidFill>
              <a:latin typeface="Comic Sans MS" pitchFamily="66" charset="0"/>
            </a:endParaRPr>
          </a:p>
          <a:p>
            <a:endParaRPr lang="en-US" b="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339238096"/>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latin typeface="Comic Sans MS" panose="030F0702030302020204" pitchFamily="66" charset="0"/>
              </a:rPr>
              <a:t>Linkers:Introduction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q"/>
            </a:pPr>
            <a:r>
              <a:rPr lang="en-US" sz="3200" b="0" dirty="0" smtClean="0">
                <a:solidFill>
                  <a:srgbClr val="0070C0"/>
                </a:solidFill>
                <a:latin typeface="Comic Sans MS" pitchFamily="66" charset="0"/>
              </a:rPr>
              <a:t>Translated Origin: </a:t>
            </a:r>
            <a:r>
              <a:rPr lang="en-US" sz="3200" b="0" dirty="0" smtClean="0">
                <a:solidFill>
                  <a:schemeClr val="tx1"/>
                </a:solidFill>
                <a:latin typeface="Comic Sans MS" pitchFamily="66" charset="0"/>
              </a:rPr>
              <a:t>Address of origin assumed by the translator (address specified in ORIGIN or START or default).</a:t>
            </a:r>
            <a:endParaRPr lang="en-US" sz="3200" b="0" dirty="0">
              <a:solidFill>
                <a:schemeClr val="tx1"/>
              </a:solidFill>
              <a:latin typeface="Comic Sans MS" pitchFamily="66" charset="0"/>
            </a:endParaRPr>
          </a:p>
          <a:p>
            <a:pPr marL="342900" indent="-342900">
              <a:buFont typeface="Wingdings" panose="05000000000000000000" pitchFamily="2" charset="2"/>
              <a:buChar char="q"/>
            </a:pPr>
            <a:r>
              <a:rPr lang="en-US" sz="3200" b="0" dirty="0">
                <a:solidFill>
                  <a:srgbClr val="0070C0"/>
                </a:solidFill>
                <a:latin typeface="Comic Sans MS" pitchFamily="66" charset="0"/>
              </a:rPr>
              <a:t>Linked </a:t>
            </a:r>
            <a:r>
              <a:rPr lang="en-US" sz="3200" b="0" dirty="0" smtClean="0">
                <a:solidFill>
                  <a:srgbClr val="0070C0"/>
                </a:solidFill>
                <a:latin typeface="Comic Sans MS" pitchFamily="66" charset="0"/>
              </a:rPr>
              <a:t>Origin: </a:t>
            </a:r>
            <a:r>
              <a:rPr lang="en-US" sz="3200" b="0" dirty="0" smtClean="0">
                <a:solidFill>
                  <a:schemeClr val="tx1"/>
                </a:solidFill>
                <a:latin typeface="Comic Sans MS" pitchFamily="66" charset="0"/>
              </a:rPr>
              <a:t>Address of origin assumed by the linker while producing a binary program.</a:t>
            </a:r>
            <a:endParaRPr lang="en-US" sz="3200" b="0" dirty="0">
              <a:solidFill>
                <a:schemeClr val="tx1"/>
              </a:solidFill>
              <a:latin typeface="Comic Sans MS" pitchFamily="66" charset="0"/>
            </a:endParaRPr>
          </a:p>
          <a:p>
            <a:pPr marL="342900" indent="-342900">
              <a:buFont typeface="Wingdings" panose="05000000000000000000" pitchFamily="2" charset="2"/>
              <a:buChar char="q"/>
            </a:pPr>
            <a:r>
              <a:rPr lang="en-US" sz="3200" b="0" dirty="0">
                <a:solidFill>
                  <a:srgbClr val="0070C0"/>
                </a:solidFill>
                <a:latin typeface="Comic Sans MS" pitchFamily="66" charset="0"/>
              </a:rPr>
              <a:t>Load </a:t>
            </a:r>
            <a:r>
              <a:rPr lang="en-US" sz="3200" b="0" dirty="0" smtClean="0">
                <a:solidFill>
                  <a:srgbClr val="0070C0"/>
                </a:solidFill>
                <a:latin typeface="Comic Sans MS" pitchFamily="66" charset="0"/>
              </a:rPr>
              <a:t>Origin: </a:t>
            </a:r>
            <a:r>
              <a:rPr lang="en-US" sz="3200" b="0" dirty="0" smtClean="0">
                <a:solidFill>
                  <a:schemeClr val="tx1"/>
                </a:solidFill>
                <a:latin typeface="Comic Sans MS" pitchFamily="66" charset="0"/>
              </a:rPr>
              <a:t>Address of origin assumed by the loader while loading the program for execution.</a:t>
            </a:r>
            <a:endParaRPr lang="en-US" sz="3200" b="0" dirty="0">
              <a:solidFill>
                <a:schemeClr val="tx1"/>
              </a:solidFill>
              <a:latin typeface="Comic Sans MS" pitchFamily="66" charset="0"/>
            </a:endParaRPr>
          </a:p>
          <a:p>
            <a:endParaRPr lang="en-US" b="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43635756"/>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and Linking Concept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424175"/>
          </a:xfrm>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Computer programs typically comprises several parts or modules; all these parts/modules need not be contained within a single </a:t>
            </a:r>
            <a:r>
              <a:rPr lang="en-US" dirty="0" smtClean="0">
                <a:solidFill>
                  <a:srgbClr val="0070C0"/>
                </a:solidFill>
                <a:latin typeface="Comic Sans MS" pitchFamily="66" charset="0"/>
              </a:rPr>
              <a:t>object file</a:t>
            </a:r>
            <a:r>
              <a:rPr lang="en-US" b="0" dirty="0" smtClean="0">
                <a:solidFill>
                  <a:srgbClr val="0070C0"/>
                </a:solidFill>
                <a:latin typeface="Comic Sans MS" pitchFamily="66" charset="0"/>
              </a:rPr>
              <a:t>, and in such care refer to each other by means of </a:t>
            </a:r>
            <a:r>
              <a:rPr lang="en-US" dirty="0" smtClean="0">
                <a:solidFill>
                  <a:srgbClr val="0070C0"/>
                </a:solidFill>
                <a:latin typeface="Comic Sans MS" pitchFamily="66" charset="0"/>
              </a:rPr>
              <a:t>symbols</a:t>
            </a:r>
            <a:r>
              <a:rPr lang="en-US" b="0" dirty="0" smtClean="0">
                <a:solidFill>
                  <a:srgbClr val="0070C0"/>
                </a:solidFill>
                <a:latin typeface="Comic Sans MS" pitchFamily="66" charset="0"/>
              </a:rPr>
              <a:t>. Typically, an object file can contain three kinds of symbols:</a:t>
            </a:r>
            <a:endParaRPr lang="en-US" dirty="0" smtClean="0">
              <a:solidFill>
                <a:srgbClr val="6896FE"/>
              </a:solidFill>
              <a:latin typeface="Comic Sans MS" panose="030F0702030302020204" pitchFamily="66" charset="0"/>
            </a:endParaRPr>
          </a:p>
          <a:p>
            <a:pPr marL="1062894" lvl="1" indent="-342900">
              <a:buFont typeface="Wingdings" panose="05000000000000000000" pitchFamily="2" charset="2"/>
              <a:buChar char="ü"/>
            </a:pPr>
            <a:r>
              <a:rPr lang="en-US" sz="2400" i="1" dirty="0" smtClean="0">
                <a:solidFill>
                  <a:schemeClr val="tx1"/>
                </a:solidFill>
                <a:latin typeface="Comic Sans MS" pitchFamily="66" charset="0"/>
              </a:rPr>
              <a:t>Publicly defined symbols</a:t>
            </a:r>
            <a:r>
              <a:rPr lang="en-US" sz="2400" b="0" dirty="0" smtClean="0">
                <a:solidFill>
                  <a:srgbClr val="0070C0"/>
                </a:solidFill>
                <a:latin typeface="Comic Sans MS" pitchFamily="66" charset="0"/>
              </a:rPr>
              <a:t>, which allow it to be called by other modules, also called as </a:t>
            </a:r>
            <a:r>
              <a:rPr lang="en-US" sz="2400" dirty="0" smtClean="0">
                <a:solidFill>
                  <a:srgbClr val="0070C0"/>
                </a:solidFill>
                <a:latin typeface="Comic Sans MS" pitchFamily="66" charset="0"/>
              </a:rPr>
              <a:t>public definition.</a:t>
            </a:r>
            <a:endParaRPr lang="en-US" sz="2400" b="0" dirty="0" smtClean="0">
              <a:solidFill>
                <a:srgbClr val="0070C0"/>
              </a:solidFill>
              <a:latin typeface="Comic Sans MS" pitchFamily="66" charset="0"/>
            </a:endParaRPr>
          </a:p>
          <a:p>
            <a:pPr marL="1062894" lvl="1" indent="-342900">
              <a:buFont typeface="Wingdings" panose="05000000000000000000" pitchFamily="2" charset="2"/>
              <a:buChar char="ü"/>
            </a:pPr>
            <a:r>
              <a:rPr lang="en-US" sz="2400" i="1" dirty="0" smtClean="0">
                <a:solidFill>
                  <a:schemeClr val="tx1"/>
                </a:solidFill>
                <a:latin typeface="Comic Sans MS" pitchFamily="66" charset="0"/>
              </a:rPr>
              <a:t>Externally defined symbols </a:t>
            </a:r>
            <a:r>
              <a:rPr lang="en-US" sz="2400" b="0" dirty="0" smtClean="0">
                <a:solidFill>
                  <a:srgbClr val="0070C0"/>
                </a:solidFill>
                <a:latin typeface="Comic Sans MS" pitchFamily="66" charset="0"/>
              </a:rPr>
              <a:t>(undefined symbols), which calls the other modules where these symbols are defined, also called as </a:t>
            </a:r>
            <a:r>
              <a:rPr lang="en-US" sz="2400" dirty="0" smtClean="0">
                <a:solidFill>
                  <a:srgbClr val="0070C0"/>
                </a:solidFill>
                <a:latin typeface="Comic Sans MS" pitchFamily="66" charset="0"/>
              </a:rPr>
              <a:t>external reference.</a:t>
            </a:r>
          </a:p>
          <a:p>
            <a:pPr marL="1062894" lvl="1" indent="-342900">
              <a:buFont typeface="Wingdings" panose="05000000000000000000" pitchFamily="2" charset="2"/>
              <a:buChar char="ü"/>
            </a:pPr>
            <a:r>
              <a:rPr lang="en-US" sz="2400" i="1" dirty="0" smtClean="0">
                <a:solidFill>
                  <a:schemeClr val="tx1"/>
                </a:solidFill>
                <a:latin typeface="Comic Sans MS" pitchFamily="66" charset="0"/>
              </a:rPr>
              <a:t>Local symbols</a:t>
            </a:r>
            <a:r>
              <a:rPr lang="en-US" sz="2400" i="1" dirty="0" smtClean="0">
                <a:solidFill>
                  <a:srgbClr val="0070C0"/>
                </a:solidFill>
                <a:latin typeface="Comic Sans MS" pitchFamily="66" charset="0"/>
              </a:rPr>
              <a:t>, </a:t>
            </a:r>
            <a:r>
              <a:rPr lang="en-US" sz="2400" b="0" dirty="0" smtClean="0">
                <a:solidFill>
                  <a:srgbClr val="0070C0"/>
                </a:solidFill>
                <a:latin typeface="Comic Sans MS" pitchFamily="66" charset="0"/>
              </a:rPr>
              <a:t>used internally within the object file to facilitate relocation.</a:t>
            </a:r>
            <a:endParaRPr lang="en-US" sz="2400" i="1" dirty="0" smtClean="0">
              <a:solidFill>
                <a:srgbClr val="0070C0"/>
              </a:solidFill>
              <a:latin typeface="Comic Sans MS"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61276460"/>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and Linking Concept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Let AA be the set of absolute addresses – instruction or data addresses – used in the instruction of a program P.</a:t>
            </a:r>
            <a:endParaRPr lang="en-US" dirty="0" smtClean="0">
              <a:solidFill>
                <a:srgbClr val="6896FE"/>
              </a:solidFill>
              <a:latin typeface="Comic Sans MS" panose="030F0702030302020204" pitchFamily="66" charset="0"/>
            </a:endParaRPr>
          </a:p>
          <a:p>
            <a:pPr marL="342900" indent="-342900">
              <a:buFont typeface="Wingdings" panose="05000000000000000000" pitchFamily="2" charset="2"/>
              <a:buChar char="§"/>
            </a:pPr>
            <a:r>
              <a:rPr lang="en-US" b="0" dirty="0" smtClean="0">
                <a:solidFill>
                  <a:srgbClr val="0070C0"/>
                </a:solidFill>
                <a:latin typeface="Comic Sans MS" pitchFamily="66" charset="0"/>
              </a:rPr>
              <a:t>AA ≠</a:t>
            </a:r>
            <a:r>
              <a:rPr lang="ru-RU" b="0" dirty="0" smtClean="0">
                <a:solidFill>
                  <a:srgbClr val="0070C0"/>
                </a:solidFill>
                <a:latin typeface="Comic Sans MS" pitchFamily="66" charset="0"/>
              </a:rPr>
              <a:t>ø</a:t>
            </a:r>
            <a:r>
              <a:rPr lang="en-US" b="0" dirty="0" smtClean="0">
                <a:solidFill>
                  <a:srgbClr val="0070C0"/>
                </a:solidFill>
                <a:latin typeface="Comic Sans MS" pitchFamily="66" charset="0"/>
              </a:rPr>
              <a:t> implies that program P assumes its instructions and data to occupy memory words with specific addresses.</a:t>
            </a:r>
          </a:p>
          <a:p>
            <a:pPr marL="342900" indent="-342900">
              <a:buFont typeface="Wingdings" panose="05000000000000000000" pitchFamily="2" charset="2"/>
              <a:buChar char="§"/>
            </a:pPr>
            <a:r>
              <a:rPr lang="en-US" b="0" dirty="0" smtClean="0">
                <a:solidFill>
                  <a:srgbClr val="0070C0"/>
                </a:solidFill>
                <a:latin typeface="Comic Sans MS" pitchFamily="66" charset="0"/>
              </a:rPr>
              <a:t>Such a program – called an </a:t>
            </a:r>
            <a:r>
              <a:rPr lang="en-US" b="0" dirty="0" smtClean="0">
                <a:solidFill>
                  <a:srgbClr val="FF0000"/>
                </a:solidFill>
                <a:latin typeface="Comic Sans MS" pitchFamily="66" charset="0"/>
              </a:rPr>
              <a:t>address sensitive program</a:t>
            </a:r>
            <a:r>
              <a:rPr lang="en-US" b="0" dirty="0" smtClean="0">
                <a:solidFill>
                  <a:srgbClr val="0070C0"/>
                </a:solidFill>
                <a:latin typeface="Comic Sans MS" pitchFamily="66" charset="0"/>
              </a:rPr>
              <a:t> – contains one or more of the following:</a:t>
            </a:r>
          </a:p>
          <a:p>
            <a:pPr marL="1062894" lvl="1" indent="-342900">
              <a:buFont typeface="Arial" panose="020B0604020202020204" pitchFamily="34" charset="0"/>
              <a:buChar char="•"/>
            </a:pPr>
            <a:r>
              <a:rPr lang="en-US" sz="2000" dirty="0" smtClean="0">
                <a:solidFill>
                  <a:schemeClr val="tx1"/>
                </a:solidFill>
                <a:latin typeface="Comic Sans MS" panose="030F0702030302020204" pitchFamily="66" charset="0"/>
              </a:rPr>
              <a:t>An address sensitive instruction: </a:t>
            </a:r>
            <a:r>
              <a:rPr lang="en-US" sz="2000" b="0" dirty="0" smtClean="0">
                <a:solidFill>
                  <a:srgbClr val="0070C0"/>
                </a:solidFill>
                <a:latin typeface="Comic Sans MS" pitchFamily="66" charset="0"/>
              </a:rPr>
              <a:t>an instruction which uses an address </a:t>
            </a:r>
            <a:r>
              <a:rPr lang="el-GR" sz="2000" b="0" dirty="0" smtClean="0">
                <a:solidFill>
                  <a:srgbClr val="0070C0"/>
                </a:solidFill>
                <a:latin typeface="Comic Sans MS" pitchFamily="66" charset="0"/>
              </a:rPr>
              <a:t>α</a:t>
            </a:r>
            <a:r>
              <a:rPr lang="el-GR" sz="2000" b="0" baseline="-25000" dirty="0" smtClean="0">
                <a:solidFill>
                  <a:srgbClr val="0070C0"/>
                </a:solidFill>
                <a:latin typeface="Comic Sans MS" pitchFamily="66" charset="0"/>
              </a:rPr>
              <a:t>ί</a:t>
            </a:r>
            <a:r>
              <a:rPr lang="en-US" sz="2000" b="0" dirty="0" smtClean="0">
                <a:solidFill>
                  <a:srgbClr val="0070C0"/>
                </a:solidFill>
                <a:latin typeface="Comic Sans MS" pitchFamily="66" charset="0"/>
              </a:rPr>
              <a:t>, included in set AA</a:t>
            </a:r>
          </a:p>
          <a:p>
            <a:pPr marL="1062894" lvl="1" indent="-342900">
              <a:buFont typeface="Arial" panose="020B0604020202020204" pitchFamily="34" charset="0"/>
              <a:buChar char="•"/>
            </a:pPr>
            <a:r>
              <a:rPr lang="en-US" sz="2000" dirty="0">
                <a:solidFill>
                  <a:schemeClr val="tx1"/>
                </a:solidFill>
                <a:latin typeface="Comic Sans MS" panose="030F0702030302020204" pitchFamily="66" charset="0"/>
              </a:rPr>
              <a:t>An </a:t>
            </a:r>
            <a:r>
              <a:rPr lang="en-US" sz="2000" dirty="0" smtClean="0">
                <a:solidFill>
                  <a:schemeClr val="tx1"/>
                </a:solidFill>
                <a:latin typeface="Comic Sans MS" panose="030F0702030302020204" pitchFamily="66" charset="0"/>
              </a:rPr>
              <a:t>address constant: </a:t>
            </a:r>
            <a:r>
              <a:rPr lang="en-US" sz="2000" b="0" dirty="0" smtClean="0">
                <a:solidFill>
                  <a:srgbClr val="0070C0"/>
                </a:solidFill>
                <a:latin typeface="Comic Sans MS" pitchFamily="66" charset="0"/>
              </a:rPr>
              <a:t>a data word which contains an address </a:t>
            </a:r>
            <a:r>
              <a:rPr lang="el-GR" sz="2000" b="0" dirty="0" smtClean="0">
                <a:solidFill>
                  <a:srgbClr val="0070C0"/>
                </a:solidFill>
                <a:latin typeface="Comic Sans MS" pitchFamily="66" charset="0"/>
              </a:rPr>
              <a:t>α</a:t>
            </a:r>
            <a:r>
              <a:rPr lang="en-US" sz="2000" b="0" baseline="-25000" dirty="0" err="1" smtClean="0">
                <a:solidFill>
                  <a:srgbClr val="0070C0"/>
                </a:solidFill>
                <a:latin typeface="Comic Sans MS" pitchFamily="66" charset="0"/>
              </a:rPr>
              <a:t>i</a:t>
            </a:r>
            <a:r>
              <a:rPr lang="en-US" sz="2000" b="0" baseline="-25000" dirty="0" smtClean="0">
                <a:solidFill>
                  <a:srgbClr val="0070C0"/>
                </a:solidFill>
                <a:latin typeface="Comic Sans MS" pitchFamily="66" charset="0"/>
              </a:rPr>
              <a:t> </a:t>
            </a:r>
            <a:r>
              <a:rPr lang="ru-RU" sz="2000" b="0" dirty="0" smtClean="0">
                <a:solidFill>
                  <a:srgbClr val="0070C0"/>
                </a:solidFill>
                <a:latin typeface="Comic Sans MS" pitchFamily="66" charset="0"/>
              </a:rPr>
              <a:t>Є</a:t>
            </a:r>
            <a:r>
              <a:rPr lang="en-US" sz="2000" b="0" dirty="0" smtClean="0">
                <a:solidFill>
                  <a:srgbClr val="0070C0"/>
                </a:solidFill>
                <a:latin typeface="Comic Sans MS" pitchFamily="66" charset="0"/>
              </a:rPr>
              <a:t> AA.</a:t>
            </a:r>
            <a:endParaRPr lang="ru-RU" sz="2000" dirty="0">
              <a:solidFill>
                <a:schemeClr val="tx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96511588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and Linking Concept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800" b="0" dirty="0" smtClean="0">
                <a:solidFill>
                  <a:srgbClr val="0070C0"/>
                </a:solidFill>
                <a:latin typeface="Comic Sans MS" pitchFamily="66" charset="0"/>
              </a:rPr>
              <a:t>An address sensitive program P can be executed correctly only if the start address of the memory area allocated to it is the same as its translated origin.</a:t>
            </a:r>
          </a:p>
          <a:p>
            <a:pPr marL="342900" indent="-342900">
              <a:buFont typeface="Wingdings" panose="05000000000000000000" pitchFamily="2" charset="2"/>
              <a:buChar char="§"/>
            </a:pPr>
            <a:r>
              <a:rPr lang="en-US" sz="2800" b="0" dirty="0" smtClean="0">
                <a:solidFill>
                  <a:srgbClr val="0070C0"/>
                </a:solidFill>
                <a:latin typeface="Comic Sans MS" pitchFamily="66" charset="0"/>
              </a:rPr>
              <a:t>To execute correctly from any other memory area, the address used in each address sensitive instruction of P must be “corrected”.</a:t>
            </a:r>
          </a:p>
          <a:p>
            <a:pPr marL="342900" indent="-342900">
              <a:buFont typeface="Wingdings" panose="05000000000000000000" pitchFamily="2" charset="2"/>
              <a:buChar char="§"/>
            </a:pPr>
            <a:r>
              <a:rPr lang="en-US" sz="2800" b="0" dirty="0" smtClean="0">
                <a:solidFill>
                  <a:srgbClr val="0070C0"/>
                </a:solidFill>
                <a:latin typeface="Comic Sans MS" pitchFamily="66" charset="0"/>
              </a:rPr>
              <a:t>It is achieved through program relocation</a:t>
            </a:r>
            <a:r>
              <a:rPr lang="en-US" b="0" dirty="0" smtClean="0">
                <a:solidFill>
                  <a:srgbClr val="0070C0"/>
                </a:solidFill>
                <a:latin typeface="Comic Sans MS" pitchFamily="66" charset="0"/>
              </a:rPr>
              <a:t>.</a:t>
            </a:r>
            <a:endParaRPr lang="en-US" dirty="0">
              <a:solidFill>
                <a:srgbClr val="6896FE"/>
              </a:solidFill>
              <a:latin typeface="Comic Sans MS" panose="030F0702030302020204"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084842380"/>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Program Relocation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800" b="0" dirty="0" smtClean="0">
                <a:solidFill>
                  <a:srgbClr val="0070C0"/>
                </a:solidFill>
                <a:latin typeface="Comic Sans MS" pitchFamily="66" charset="0"/>
              </a:rPr>
              <a:t>Program relocation is the process of </a:t>
            </a:r>
            <a:r>
              <a:rPr lang="en-US" sz="2800" b="0" dirty="0" smtClean="0">
                <a:solidFill>
                  <a:schemeClr val="tx1"/>
                </a:solidFill>
                <a:latin typeface="Comic Sans MS" pitchFamily="66" charset="0"/>
              </a:rPr>
              <a:t>modifying the addresses </a:t>
            </a:r>
            <a:r>
              <a:rPr lang="en-US" sz="2800" b="0" dirty="0" smtClean="0">
                <a:solidFill>
                  <a:srgbClr val="0070C0"/>
                </a:solidFill>
                <a:latin typeface="Comic Sans MS" pitchFamily="66" charset="0"/>
              </a:rPr>
              <a:t>used in the address sensitive instructions of a program such that the program can execute correctly from the designated are of memory.</a:t>
            </a:r>
          </a:p>
          <a:p>
            <a:pPr marL="342900" indent="-342900">
              <a:buFont typeface="Wingdings" panose="05000000000000000000" pitchFamily="2" charset="2"/>
              <a:buChar char="§"/>
            </a:pPr>
            <a:r>
              <a:rPr lang="en-US" sz="2800" b="0" dirty="0" smtClean="0">
                <a:solidFill>
                  <a:srgbClr val="0070C0"/>
                </a:solidFill>
                <a:latin typeface="Comic Sans MS" pitchFamily="66" charset="0"/>
              </a:rPr>
              <a:t>If linked origin ≠ translated origin, </a:t>
            </a:r>
            <a:r>
              <a:rPr lang="en-US" sz="2800" b="0" dirty="0" smtClean="0">
                <a:solidFill>
                  <a:schemeClr val="tx1"/>
                </a:solidFill>
                <a:latin typeface="Comic Sans MS" pitchFamily="66" charset="0"/>
              </a:rPr>
              <a:t>relocation</a:t>
            </a:r>
            <a:r>
              <a:rPr lang="en-US" sz="2800" b="0" dirty="0" smtClean="0">
                <a:solidFill>
                  <a:srgbClr val="0070C0"/>
                </a:solidFill>
                <a:latin typeface="Comic Sans MS" pitchFamily="66" charset="0"/>
              </a:rPr>
              <a:t> must be performed by the linker.</a:t>
            </a:r>
          </a:p>
          <a:p>
            <a:pPr marL="342900" indent="-342900">
              <a:buFont typeface="Wingdings" panose="05000000000000000000" pitchFamily="2" charset="2"/>
              <a:buChar char="§"/>
            </a:pPr>
            <a:r>
              <a:rPr lang="en-US" sz="2800" b="0" dirty="0" smtClean="0">
                <a:solidFill>
                  <a:srgbClr val="0070C0"/>
                </a:solidFill>
                <a:latin typeface="Comic Sans MS" pitchFamily="66" charset="0"/>
              </a:rPr>
              <a:t>If load origin ≠ linked origin, </a:t>
            </a:r>
            <a:r>
              <a:rPr lang="en-US" sz="2800" b="0" dirty="0" smtClean="0">
                <a:solidFill>
                  <a:schemeClr val="tx1"/>
                </a:solidFill>
                <a:latin typeface="Comic Sans MS" pitchFamily="66" charset="0"/>
              </a:rPr>
              <a:t>relocation</a:t>
            </a:r>
            <a:r>
              <a:rPr lang="en-US" sz="2800" b="0" dirty="0" smtClean="0">
                <a:solidFill>
                  <a:srgbClr val="0070C0"/>
                </a:solidFill>
                <a:latin typeface="Comic Sans MS" pitchFamily="66" charset="0"/>
              </a:rPr>
              <a:t> must be performed by the loader.</a:t>
            </a:r>
            <a:endParaRPr lang="en-US" sz="2800" b="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15007184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Performing Relocation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Let the translated an linked origins of program </a:t>
            </a:r>
            <a:r>
              <a:rPr lang="en-US" b="0" dirty="0" smtClean="0">
                <a:solidFill>
                  <a:schemeClr val="tx1"/>
                </a:solidFill>
                <a:latin typeface="Comic Sans MS" pitchFamily="66" charset="0"/>
              </a:rPr>
              <a:t>P</a:t>
            </a:r>
            <a:r>
              <a:rPr lang="en-US" b="0" dirty="0" smtClean="0">
                <a:solidFill>
                  <a:srgbClr val="0070C0"/>
                </a:solidFill>
                <a:latin typeface="Comic Sans MS" pitchFamily="66" charset="0"/>
              </a:rPr>
              <a:t> be </a:t>
            </a:r>
            <a:r>
              <a:rPr lang="en-US" b="0" dirty="0" err="1" smtClean="0">
                <a:solidFill>
                  <a:schemeClr val="tx1"/>
                </a:solidFill>
                <a:latin typeface="Comic Sans MS" pitchFamily="66" charset="0"/>
              </a:rPr>
              <a:t>t_origin</a:t>
            </a:r>
            <a:r>
              <a:rPr lang="el-GR" b="0" baseline="-25000" dirty="0" smtClean="0">
                <a:solidFill>
                  <a:schemeClr val="tx1"/>
                </a:solidFill>
                <a:latin typeface="Comic Sans MS" pitchFamily="66" charset="0"/>
              </a:rPr>
              <a:t>ρ</a:t>
            </a:r>
            <a:r>
              <a:rPr lang="en-US" b="0" baseline="-25000" dirty="0" smtClean="0">
                <a:solidFill>
                  <a:srgbClr val="0070C0"/>
                </a:solidFill>
                <a:latin typeface="Comic Sans MS" pitchFamily="66" charset="0"/>
              </a:rPr>
              <a:t> </a:t>
            </a:r>
            <a:r>
              <a:rPr lang="en-US" b="0" dirty="0" smtClean="0">
                <a:solidFill>
                  <a:srgbClr val="0070C0"/>
                </a:solidFill>
                <a:latin typeface="Comic Sans MS" pitchFamily="66" charset="0"/>
              </a:rPr>
              <a:t>and </a:t>
            </a:r>
            <a:r>
              <a:rPr lang="en-US" b="0" dirty="0" err="1" smtClean="0">
                <a:solidFill>
                  <a:schemeClr val="tx1"/>
                </a:solidFill>
                <a:latin typeface="Comic Sans MS" pitchFamily="66" charset="0"/>
              </a:rPr>
              <a:t>l_origin</a:t>
            </a:r>
            <a:r>
              <a:rPr lang="el-GR" b="0" baseline="-25000" dirty="0" smtClean="0">
                <a:solidFill>
                  <a:schemeClr val="tx1"/>
                </a:solidFill>
                <a:latin typeface="Comic Sans MS" pitchFamily="66" charset="0"/>
              </a:rPr>
              <a:t>ρ</a:t>
            </a:r>
            <a:r>
              <a:rPr lang="en-US" b="0" dirty="0" smtClean="0">
                <a:solidFill>
                  <a:srgbClr val="0070C0"/>
                </a:solidFill>
                <a:latin typeface="Comic Sans MS" pitchFamily="66" charset="0"/>
              </a:rPr>
              <a:t>, respectively.</a:t>
            </a:r>
          </a:p>
          <a:p>
            <a:pPr marL="342900" indent="-342900">
              <a:buFont typeface="Wingdings" panose="05000000000000000000" pitchFamily="2" charset="2"/>
              <a:buChar char="§"/>
            </a:pPr>
            <a:r>
              <a:rPr lang="en-US" b="0" dirty="0" smtClean="0">
                <a:solidFill>
                  <a:srgbClr val="0070C0"/>
                </a:solidFill>
                <a:latin typeface="Comic Sans MS" pitchFamily="66" charset="0"/>
              </a:rPr>
              <a:t>Consider a symbol </a:t>
            </a:r>
            <a:r>
              <a:rPr lang="en-US" b="0" dirty="0" err="1" smtClean="0">
                <a:solidFill>
                  <a:schemeClr val="tx1"/>
                </a:solidFill>
                <a:latin typeface="Comic Sans MS" pitchFamily="66" charset="0"/>
              </a:rPr>
              <a:t>symb</a:t>
            </a:r>
            <a:r>
              <a:rPr lang="en-US" b="0" dirty="0" smtClean="0">
                <a:solidFill>
                  <a:srgbClr val="0070C0"/>
                </a:solidFill>
                <a:latin typeface="Comic Sans MS" pitchFamily="66" charset="0"/>
              </a:rPr>
              <a:t> in </a:t>
            </a:r>
            <a:r>
              <a:rPr lang="en-US" b="0" dirty="0" smtClean="0">
                <a:solidFill>
                  <a:schemeClr val="tx1"/>
                </a:solidFill>
                <a:latin typeface="Comic Sans MS" pitchFamily="66" charset="0"/>
              </a:rPr>
              <a:t>P</a:t>
            </a:r>
            <a:r>
              <a:rPr lang="en-US" b="0" dirty="0" smtClean="0">
                <a:solidFill>
                  <a:srgbClr val="0070C0"/>
                </a:solidFill>
                <a:latin typeface="Comic Sans MS" pitchFamily="66" charset="0"/>
              </a:rPr>
              <a:t>.</a:t>
            </a:r>
          </a:p>
          <a:p>
            <a:pPr marL="342900" indent="-342900">
              <a:buFont typeface="Wingdings" panose="05000000000000000000" pitchFamily="2" charset="2"/>
              <a:buChar char="§"/>
            </a:pPr>
            <a:r>
              <a:rPr lang="en-US" b="0" dirty="0" smtClean="0">
                <a:solidFill>
                  <a:srgbClr val="0070C0"/>
                </a:solidFill>
                <a:latin typeface="Comic Sans MS" pitchFamily="66" charset="0"/>
              </a:rPr>
              <a:t>Let its translation time </a:t>
            </a:r>
            <a:r>
              <a:rPr lang="en-US" b="0" dirty="0" err="1" smtClean="0">
                <a:solidFill>
                  <a:srgbClr val="0070C0"/>
                </a:solidFill>
                <a:latin typeface="Comic Sans MS" pitchFamily="66" charset="0"/>
              </a:rPr>
              <a:t>addres</a:t>
            </a:r>
            <a:r>
              <a:rPr lang="en-US" b="0" dirty="0" smtClean="0">
                <a:solidFill>
                  <a:srgbClr val="0070C0"/>
                </a:solidFill>
                <a:latin typeface="Comic Sans MS" pitchFamily="66" charset="0"/>
              </a:rPr>
              <a:t> be </a:t>
            </a:r>
            <a:r>
              <a:rPr lang="en-US" b="0" dirty="0" err="1" smtClean="0">
                <a:solidFill>
                  <a:schemeClr val="tx1"/>
                </a:solidFill>
                <a:latin typeface="Comic Sans MS" pitchFamily="66" charset="0"/>
              </a:rPr>
              <a:t>t</a:t>
            </a:r>
            <a:r>
              <a:rPr lang="en-US" b="0" baseline="-25000" dirty="0" err="1" smtClean="0">
                <a:solidFill>
                  <a:schemeClr val="tx1"/>
                </a:solidFill>
                <a:latin typeface="Comic Sans MS" pitchFamily="66" charset="0"/>
              </a:rPr>
              <a:t>symb</a:t>
            </a:r>
            <a:r>
              <a:rPr lang="en-US" b="0" dirty="0" smtClean="0">
                <a:solidFill>
                  <a:srgbClr val="0070C0"/>
                </a:solidFill>
                <a:latin typeface="Comic Sans MS" pitchFamily="66" charset="0"/>
              </a:rPr>
              <a:t> and link </a:t>
            </a:r>
            <a:r>
              <a:rPr lang="en-US" b="0" dirty="0">
                <a:solidFill>
                  <a:srgbClr val="0070C0"/>
                </a:solidFill>
                <a:latin typeface="Comic Sans MS" pitchFamily="66" charset="0"/>
              </a:rPr>
              <a:t>t</a:t>
            </a:r>
            <a:r>
              <a:rPr lang="en-US" b="0" dirty="0" smtClean="0">
                <a:solidFill>
                  <a:srgbClr val="0070C0"/>
                </a:solidFill>
                <a:latin typeface="Comic Sans MS" pitchFamily="66" charset="0"/>
              </a:rPr>
              <a:t>ime address be </a:t>
            </a:r>
            <a:r>
              <a:rPr lang="en-US" b="0" dirty="0" err="1" smtClean="0">
                <a:solidFill>
                  <a:schemeClr val="tx1"/>
                </a:solidFill>
                <a:latin typeface="Comic Sans MS" pitchFamily="66" charset="0"/>
              </a:rPr>
              <a:t>l</a:t>
            </a:r>
            <a:r>
              <a:rPr lang="en-US" b="0" baseline="-25000" dirty="0" err="1" smtClean="0">
                <a:solidFill>
                  <a:schemeClr val="tx1"/>
                </a:solidFill>
                <a:latin typeface="Comic Sans MS" pitchFamily="66" charset="0"/>
              </a:rPr>
              <a:t>symb</a:t>
            </a:r>
            <a:r>
              <a:rPr lang="en-US" b="0" dirty="0" smtClean="0">
                <a:solidFill>
                  <a:srgbClr val="0070C0"/>
                </a:solidFill>
                <a:latin typeface="Comic Sans MS" pitchFamily="66" charset="0"/>
              </a:rPr>
              <a:t>.</a:t>
            </a:r>
          </a:p>
          <a:p>
            <a:pPr marL="342900" indent="-342900">
              <a:buFont typeface="Wingdings" panose="05000000000000000000" pitchFamily="2" charset="2"/>
              <a:buChar char="§"/>
            </a:pPr>
            <a:r>
              <a:rPr lang="en-US" b="0" dirty="0" smtClean="0">
                <a:solidFill>
                  <a:srgbClr val="0070C0"/>
                </a:solidFill>
                <a:latin typeface="Comic Sans MS" pitchFamily="66" charset="0"/>
              </a:rPr>
              <a:t>The relocation factor of </a:t>
            </a:r>
            <a:r>
              <a:rPr lang="en-US" b="0" dirty="0" smtClean="0">
                <a:solidFill>
                  <a:schemeClr val="tx1"/>
                </a:solidFill>
                <a:latin typeface="Comic Sans MS" pitchFamily="66" charset="0"/>
              </a:rPr>
              <a:t>P</a:t>
            </a:r>
            <a:r>
              <a:rPr lang="en-US" b="0" dirty="0" smtClean="0">
                <a:solidFill>
                  <a:srgbClr val="0070C0"/>
                </a:solidFill>
                <a:latin typeface="Comic Sans MS" pitchFamily="66" charset="0"/>
              </a:rPr>
              <a:t> is defined as </a:t>
            </a:r>
          </a:p>
          <a:p>
            <a:r>
              <a:rPr lang="en-US" b="0" dirty="0" smtClean="0">
                <a:solidFill>
                  <a:schemeClr val="tx1"/>
                </a:solidFill>
                <a:latin typeface="Comic Sans MS" pitchFamily="66" charset="0"/>
              </a:rPr>
              <a:t>         </a:t>
            </a:r>
            <a:r>
              <a:rPr lang="en-US" b="0" dirty="0" err="1">
                <a:solidFill>
                  <a:schemeClr val="tx1"/>
                </a:solidFill>
                <a:latin typeface="Comic Sans MS" pitchFamily="66" charset="0"/>
              </a:rPr>
              <a:t>r</a:t>
            </a:r>
            <a:r>
              <a:rPr lang="en-US" b="0" dirty="0" err="1" smtClean="0">
                <a:solidFill>
                  <a:schemeClr val="tx1"/>
                </a:solidFill>
                <a:latin typeface="Comic Sans MS" pitchFamily="66" charset="0"/>
              </a:rPr>
              <a:t>elocation_factor</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l_origin</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t_origin</a:t>
            </a:r>
            <a:r>
              <a:rPr lang="en-US" b="0" baseline="-25000" dirty="0" err="1">
                <a:solidFill>
                  <a:schemeClr val="tx1"/>
                </a:solidFill>
                <a:latin typeface="Comic Sans MS" pitchFamily="66" charset="0"/>
              </a:rPr>
              <a:t>ρ</a:t>
            </a:r>
            <a:r>
              <a:rPr lang="en-US" b="0" dirty="0" smtClean="0">
                <a:solidFill>
                  <a:schemeClr val="tx1"/>
                </a:solidFill>
                <a:latin typeface="Comic Sans MS" pitchFamily="66" charset="0"/>
              </a:rPr>
              <a:t> </a:t>
            </a:r>
          </a:p>
          <a:p>
            <a:pPr marL="342900" indent="-342900">
              <a:buFont typeface="Arial" panose="020B0604020202020204" pitchFamily="34" charset="0"/>
              <a:buChar char="•"/>
            </a:pPr>
            <a:r>
              <a:rPr lang="en-US" b="0" dirty="0" smtClean="0">
                <a:solidFill>
                  <a:srgbClr val="0070C0"/>
                </a:solidFill>
                <a:latin typeface="Comic Sans MS" pitchFamily="66" charset="0"/>
              </a:rPr>
              <a:t>Note that </a:t>
            </a:r>
            <a:r>
              <a:rPr lang="en-US" b="0" dirty="0" err="1" smtClean="0">
                <a:solidFill>
                  <a:schemeClr val="tx1"/>
                </a:solidFill>
                <a:latin typeface="Comic Sans MS" pitchFamily="66" charset="0"/>
              </a:rPr>
              <a:t>relocation_factor</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a:t>
            </a:r>
            <a:r>
              <a:rPr lang="en-US" b="0" dirty="0" smtClean="0">
                <a:solidFill>
                  <a:srgbClr val="0070C0"/>
                </a:solidFill>
                <a:latin typeface="Comic Sans MS" pitchFamily="66" charset="0"/>
              </a:rPr>
              <a:t>can be positive, negative or zero</a:t>
            </a:r>
            <a:r>
              <a:rPr lang="en-US" b="0" dirty="0" smtClean="0">
                <a:solidFill>
                  <a:schemeClr val="tx1"/>
                </a:solidFill>
                <a:latin typeface="Comic Sans MS" pitchFamily="66" charset="0"/>
              </a:rPr>
              <a:t>.</a:t>
            </a:r>
            <a:endParaRPr lang="ru-RU" baseline="-25000" dirty="0">
              <a:solidFill>
                <a:schemeClr val="tx1"/>
              </a:solidFill>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1447508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Performing Relocation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Consider a statement which uses </a:t>
            </a:r>
            <a:r>
              <a:rPr lang="en-US" b="0" dirty="0" err="1" smtClean="0">
                <a:solidFill>
                  <a:schemeClr val="tx1"/>
                </a:solidFill>
                <a:latin typeface="Comic Sans MS" pitchFamily="66" charset="0"/>
              </a:rPr>
              <a:t>symb</a:t>
            </a:r>
            <a:r>
              <a:rPr lang="en-US" b="0" dirty="0" smtClean="0">
                <a:solidFill>
                  <a:schemeClr val="tx1"/>
                </a:solidFill>
                <a:latin typeface="Comic Sans MS" pitchFamily="66" charset="0"/>
              </a:rPr>
              <a:t> </a:t>
            </a:r>
            <a:r>
              <a:rPr lang="en-US" b="0" dirty="0" smtClean="0">
                <a:solidFill>
                  <a:srgbClr val="0070C0"/>
                </a:solidFill>
                <a:latin typeface="Comic Sans MS" pitchFamily="66" charset="0"/>
              </a:rPr>
              <a:t>as an operand.</a:t>
            </a:r>
          </a:p>
          <a:p>
            <a:pPr marL="342900" indent="-342900">
              <a:buFont typeface="Wingdings" panose="05000000000000000000" pitchFamily="2" charset="2"/>
              <a:buChar char="§"/>
            </a:pPr>
            <a:r>
              <a:rPr lang="en-US" b="0" dirty="0" smtClean="0">
                <a:solidFill>
                  <a:srgbClr val="0070C0"/>
                </a:solidFill>
                <a:latin typeface="Comic Sans MS" pitchFamily="66" charset="0"/>
              </a:rPr>
              <a:t>The translator puts the address </a:t>
            </a:r>
            <a:r>
              <a:rPr lang="en-US" b="0" dirty="0" err="1" smtClean="0">
                <a:solidFill>
                  <a:schemeClr val="tx1"/>
                </a:solidFill>
                <a:latin typeface="Comic Sans MS" pitchFamily="66" charset="0"/>
              </a:rPr>
              <a:t>t</a:t>
            </a:r>
            <a:r>
              <a:rPr lang="en-US" b="0" baseline="-25000" dirty="0" err="1" smtClean="0">
                <a:solidFill>
                  <a:schemeClr val="tx1"/>
                </a:solidFill>
                <a:latin typeface="Comic Sans MS" pitchFamily="66" charset="0"/>
              </a:rPr>
              <a:t>symb</a:t>
            </a:r>
            <a:r>
              <a:rPr lang="en-US" b="0" dirty="0" smtClean="0">
                <a:solidFill>
                  <a:srgbClr val="0070C0"/>
                </a:solidFill>
                <a:latin typeface="Comic Sans MS" pitchFamily="66" charset="0"/>
              </a:rPr>
              <a:t> in the instruction generated for it.</a:t>
            </a:r>
          </a:p>
          <a:p>
            <a:pPr marL="342900" indent="-342900">
              <a:buFont typeface="Wingdings" panose="05000000000000000000" pitchFamily="2" charset="2"/>
              <a:buChar char="§"/>
            </a:pPr>
            <a:r>
              <a:rPr lang="en-US" b="0" dirty="0" smtClean="0">
                <a:solidFill>
                  <a:srgbClr val="0070C0"/>
                </a:solidFill>
                <a:latin typeface="Comic Sans MS" pitchFamily="66" charset="0"/>
              </a:rPr>
              <a:t>Now, </a:t>
            </a:r>
            <a:r>
              <a:rPr lang="en-US" b="0" dirty="0" err="1" smtClean="0">
                <a:solidFill>
                  <a:schemeClr val="tx1"/>
                </a:solidFill>
                <a:latin typeface="Comic Sans MS" pitchFamily="66" charset="0"/>
              </a:rPr>
              <a:t>t</a:t>
            </a:r>
            <a:r>
              <a:rPr lang="en-US" b="0" baseline="-25000" dirty="0" err="1" smtClean="0">
                <a:solidFill>
                  <a:schemeClr val="tx1"/>
                </a:solidFill>
                <a:latin typeface="Comic Sans MS" pitchFamily="66" charset="0"/>
              </a:rPr>
              <a:t>symb</a:t>
            </a:r>
            <a:r>
              <a:rPr lang="en-US" b="0" dirty="0">
                <a:solidFill>
                  <a:schemeClr val="tx1"/>
                </a:solidFill>
                <a:latin typeface="Comic Sans MS" pitchFamily="66" charset="0"/>
              </a:rPr>
              <a:t> </a:t>
            </a:r>
            <a:r>
              <a:rPr lang="en-US" b="0" dirty="0" smtClean="0">
                <a:solidFill>
                  <a:schemeClr val="tx1"/>
                </a:solidFill>
                <a:latin typeface="Comic Sans MS" pitchFamily="66" charset="0"/>
              </a:rPr>
              <a:t>= </a:t>
            </a:r>
            <a:r>
              <a:rPr lang="en-US" b="0" dirty="0" err="1" smtClean="0">
                <a:solidFill>
                  <a:schemeClr val="tx1"/>
                </a:solidFill>
                <a:latin typeface="Comic Sans MS" pitchFamily="66" charset="0"/>
              </a:rPr>
              <a:t>t_origin</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d</a:t>
            </a:r>
            <a:r>
              <a:rPr lang="en-US" b="0" baseline="-25000" dirty="0" err="1" smtClean="0">
                <a:solidFill>
                  <a:schemeClr val="tx1"/>
                </a:solidFill>
                <a:latin typeface="Comic Sans MS" pitchFamily="66" charset="0"/>
              </a:rPr>
              <a:t>symb</a:t>
            </a:r>
            <a:r>
              <a:rPr lang="en-US" b="0" dirty="0" smtClean="0">
                <a:solidFill>
                  <a:srgbClr val="0070C0"/>
                </a:solidFill>
                <a:latin typeface="Comic Sans MS" pitchFamily="66" charset="0"/>
              </a:rPr>
              <a:t>, where </a:t>
            </a:r>
            <a:r>
              <a:rPr lang="en-US" b="0" dirty="0" err="1" smtClean="0">
                <a:solidFill>
                  <a:schemeClr val="tx1"/>
                </a:solidFill>
                <a:latin typeface="Comic Sans MS" pitchFamily="66" charset="0"/>
              </a:rPr>
              <a:t>d</a:t>
            </a:r>
            <a:r>
              <a:rPr lang="en-US" b="0" baseline="-25000" dirty="0" err="1" smtClean="0">
                <a:solidFill>
                  <a:schemeClr val="tx1"/>
                </a:solidFill>
                <a:latin typeface="Comic Sans MS" pitchFamily="66" charset="0"/>
              </a:rPr>
              <a:t>symb</a:t>
            </a:r>
            <a:r>
              <a:rPr lang="en-US" b="0" dirty="0" smtClean="0">
                <a:solidFill>
                  <a:schemeClr val="tx1"/>
                </a:solidFill>
                <a:latin typeface="Comic Sans MS" pitchFamily="66" charset="0"/>
              </a:rPr>
              <a:t> </a:t>
            </a:r>
            <a:r>
              <a:rPr lang="en-US" b="0" dirty="0" smtClean="0">
                <a:solidFill>
                  <a:srgbClr val="0070C0"/>
                </a:solidFill>
                <a:latin typeface="Comic Sans MS" pitchFamily="66" charset="0"/>
              </a:rPr>
              <a:t>is the offset of </a:t>
            </a:r>
            <a:r>
              <a:rPr lang="en-US" b="0" dirty="0" err="1" smtClean="0">
                <a:solidFill>
                  <a:schemeClr val="tx1"/>
                </a:solidFill>
                <a:latin typeface="Comic Sans MS" pitchFamily="66" charset="0"/>
              </a:rPr>
              <a:t>symb</a:t>
            </a:r>
            <a:r>
              <a:rPr lang="en-US" b="0" dirty="0" smtClean="0">
                <a:solidFill>
                  <a:schemeClr val="tx1"/>
                </a:solidFill>
                <a:latin typeface="Comic Sans MS" pitchFamily="66" charset="0"/>
              </a:rPr>
              <a:t> </a:t>
            </a:r>
            <a:r>
              <a:rPr lang="en-US" b="0" dirty="0" smtClean="0">
                <a:solidFill>
                  <a:srgbClr val="0070C0"/>
                </a:solidFill>
                <a:latin typeface="Comic Sans MS" pitchFamily="66" charset="0"/>
              </a:rPr>
              <a:t>in</a:t>
            </a:r>
            <a:r>
              <a:rPr lang="en-US" b="0" dirty="0" smtClean="0">
                <a:solidFill>
                  <a:schemeClr val="tx1"/>
                </a:solidFill>
                <a:latin typeface="Comic Sans MS" pitchFamily="66" charset="0"/>
              </a:rPr>
              <a:t> P.</a:t>
            </a:r>
          </a:p>
          <a:p>
            <a:pPr marL="342900" indent="-342900">
              <a:buFont typeface="Wingdings" panose="05000000000000000000" pitchFamily="2" charset="2"/>
              <a:buChar char="§"/>
            </a:pPr>
            <a:r>
              <a:rPr lang="en-US" b="0" dirty="0" smtClean="0">
                <a:solidFill>
                  <a:srgbClr val="0070C0"/>
                </a:solidFill>
                <a:latin typeface="Comic Sans MS" pitchFamily="66" charset="0"/>
              </a:rPr>
              <a:t>Hence, </a:t>
            </a:r>
            <a:r>
              <a:rPr lang="en-US" b="0" dirty="0" err="1" smtClean="0">
                <a:solidFill>
                  <a:schemeClr val="tx1"/>
                </a:solidFill>
                <a:latin typeface="Comic Sans MS" pitchFamily="66" charset="0"/>
              </a:rPr>
              <a:t>l</a:t>
            </a:r>
            <a:r>
              <a:rPr lang="en-US" b="0" baseline="-25000" dirty="0" err="1" smtClean="0">
                <a:solidFill>
                  <a:schemeClr val="tx1"/>
                </a:solidFill>
                <a:latin typeface="Comic Sans MS" pitchFamily="66" charset="0"/>
              </a:rPr>
              <a:t>symb</a:t>
            </a:r>
            <a:r>
              <a:rPr lang="en-US" b="0" baseline="-25000" dirty="0" smtClean="0">
                <a:solidFill>
                  <a:schemeClr val="tx1"/>
                </a:solidFill>
                <a:latin typeface="Comic Sans MS" pitchFamily="66" charset="0"/>
              </a:rPr>
              <a:t> </a:t>
            </a:r>
            <a:r>
              <a:rPr lang="en-US" b="0" dirty="0" smtClean="0">
                <a:solidFill>
                  <a:schemeClr val="tx1"/>
                </a:solidFill>
                <a:latin typeface="Comic Sans MS" pitchFamily="66" charset="0"/>
              </a:rPr>
              <a:t>= </a:t>
            </a:r>
            <a:r>
              <a:rPr lang="en-US" b="0" dirty="0" err="1" smtClean="0">
                <a:solidFill>
                  <a:schemeClr val="tx1"/>
                </a:solidFill>
                <a:latin typeface="Comic Sans MS" pitchFamily="66" charset="0"/>
              </a:rPr>
              <a:t>l_origin</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d</a:t>
            </a:r>
            <a:r>
              <a:rPr lang="en-US" b="0" baseline="-25000" dirty="0" err="1" smtClean="0">
                <a:solidFill>
                  <a:schemeClr val="tx1"/>
                </a:solidFill>
                <a:latin typeface="Comic Sans MS" pitchFamily="66" charset="0"/>
              </a:rPr>
              <a:t>symb</a:t>
            </a:r>
            <a:r>
              <a:rPr lang="en-US" dirty="0" smtClean="0">
                <a:solidFill>
                  <a:schemeClr val="tx1"/>
                </a:solidFill>
              </a:rPr>
              <a:t> </a:t>
            </a:r>
          </a:p>
          <a:p>
            <a:r>
              <a:rPr lang="en-US" b="0" dirty="0" smtClean="0">
                <a:solidFill>
                  <a:schemeClr val="tx1"/>
                </a:solidFill>
                <a:latin typeface="Comic Sans MS" pitchFamily="66" charset="0"/>
              </a:rPr>
              <a:t>    </a:t>
            </a:r>
            <a:r>
              <a:rPr lang="en-US" b="0" dirty="0" err="1" smtClean="0">
                <a:solidFill>
                  <a:schemeClr val="tx1"/>
                </a:solidFill>
                <a:latin typeface="Comic Sans MS" pitchFamily="66" charset="0"/>
              </a:rPr>
              <a:t>l</a:t>
            </a:r>
            <a:r>
              <a:rPr lang="en-US" b="0" baseline="-25000" dirty="0" err="1" smtClean="0">
                <a:solidFill>
                  <a:schemeClr val="tx1"/>
                </a:solidFill>
                <a:latin typeface="Comic Sans MS" pitchFamily="66" charset="0"/>
              </a:rPr>
              <a:t>symb</a:t>
            </a:r>
            <a:r>
              <a:rPr lang="en-US" b="0" baseline="-25000" dirty="0" smtClean="0">
                <a:solidFill>
                  <a:schemeClr val="tx1"/>
                </a:solidFill>
                <a:latin typeface="Comic Sans MS" pitchFamily="66" charset="0"/>
              </a:rPr>
              <a:t> </a:t>
            </a:r>
            <a:r>
              <a:rPr lang="en-US" b="0" dirty="0" smtClean="0">
                <a:solidFill>
                  <a:schemeClr val="tx1"/>
                </a:solidFill>
                <a:latin typeface="Comic Sans MS" pitchFamily="66" charset="0"/>
              </a:rPr>
              <a:t>= </a:t>
            </a:r>
            <a:r>
              <a:rPr lang="en-US" b="0" dirty="0" err="1" smtClean="0">
                <a:solidFill>
                  <a:schemeClr val="tx1"/>
                </a:solidFill>
                <a:latin typeface="Comic Sans MS" pitchFamily="66" charset="0"/>
              </a:rPr>
              <a:t>t_origin</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relocation_factor</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d</a:t>
            </a:r>
            <a:r>
              <a:rPr lang="en-US" b="0" baseline="-25000" dirty="0" err="1" smtClean="0">
                <a:solidFill>
                  <a:schemeClr val="tx1"/>
                </a:solidFill>
                <a:latin typeface="Comic Sans MS" pitchFamily="66" charset="0"/>
              </a:rPr>
              <a:t>symb</a:t>
            </a:r>
            <a:endParaRPr lang="en-US" b="0" baseline="-25000" dirty="0" smtClean="0">
              <a:solidFill>
                <a:schemeClr val="tx1"/>
              </a:solidFill>
              <a:latin typeface="Comic Sans MS" pitchFamily="66" charset="0"/>
            </a:endParaRPr>
          </a:p>
          <a:p>
            <a:r>
              <a:rPr lang="en-US" b="0" baseline="-25000" dirty="0" smtClean="0">
                <a:solidFill>
                  <a:schemeClr val="tx1"/>
                </a:solidFill>
                <a:latin typeface="Comic Sans MS" pitchFamily="66" charset="0"/>
              </a:rPr>
              <a:t> </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t_origin</a:t>
            </a:r>
            <a:r>
              <a:rPr lang="el-GR" b="0" baseline="-25000" dirty="0" smtClean="0">
                <a:solidFill>
                  <a:schemeClr val="tx1"/>
                </a:solidFill>
                <a:latin typeface="Comic Sans MS" pitchFamily="66" charset="0"/>
              </a:rPr>
              <a:t>ρ</a:t>
            </a:r>
            <a:r>
              <a:rPr lang="en-US" b="0" dirty="0" smtClean="0">
                <a:solidFill>
                  <a:schemeClr val="tx1"/>
                </a:solidFill>
                <a:latin typeface="Comic Sans MS" pitchFamily="66" charset="0"/>
              </a:rPr>
              <a:t> + </a:t>
            </a:r>
            <a:r>
              <a:rPr lang="en-US" b="0" dirty="0" err="1" smtClean="0">
                <a:solidFill>
                  <a:schemeClr val="tx1"/>
                </a:solidFill>
                <a:latin typeface="Comic Sans MS" pitchFamily="66" charset="0"/>
              </a:rPr>
              <a:t>d</a:t>
            </a:r>
            <a:r>
              <a:rPr lang="en-US" b="0" baseline="-25000" dirty="0" err="1" smtClean="0">
                <a:solidFill>
                  <a:schemeClr val="tx1"/>
                </a:solidFill>
                <a:latin typeface="Comic Sans MS" pitchFamily="66" charset="0"/>
              </a:rPr>
              <a:t>symb</a:t>
            </a:r>
            <a:r>
              <a:rPr lang="en-US" b="0" baseline="-25000" dirty="0" smtClean="0">
                <a:solidFill>
                  <a:schemeClr val="tx1"/>
                </a:solidFill>
                <a:latin typeface="Comic Sans MS" pitchFamily="66" charset="0"/>
              </a:rPr>
              <a:t> </a:t>
            </a:r>
            <a:r>
              <a:rPr lang="en-US" b="0" dirty="0" smtClean="0">
                <a:solidFill>
                  <a:schemeClr val="tx1"/>
                </a:solidFill>
                <a:latin typeface="Comic Sans MS" pitchFamily="66" charset="0"/>
              </a:rPr>
              <a:t>+ </a:t>
            </a:r>
            <a:r>
              <a:rPr lang="en-US" b="0" dirty="0" err="1" smtClean="0">
                <a:solidFill>
                  <a:schemeClr val="tx1"/>
                </a:solidFill>
                <a:latin typeface="Comic Sans MS" pitchFamily="66" charset="0"/>
              </a:rPr>
              <a:t>relocation_factor</a:t>
            </a:r>
            <a:r>
              <a:rPr lang="en-US" b="0" baseline="-25000" dirty="0" err="1" smtClean="0">
                <a:solidFill>
                  <a:schemeClr val="tx1"/>
                </a:solidFill>
                <a:latin typeface="Comic Sans MS" pitchFamily="66" charset="0"/>
              </a:rPr>
              <a:t>ρ</a:t>
            </a:r>
            <a:endParaRPr lang="en-US" b="0" baseline="-25000" dirty="0" smtClean="0">
              <a:solidFill>
                <a:schemeClr val="tx1"/>
              </a:solidFill>
              <a:latin typeface="Comic Sans MS" pitchFamily="66" charset="0"/>
            </a:endParaRPr>
          </a:p>
          <a:p>
            <a:r>
              <a:rPr lang="en-US" baseline="-25000" dirty="0">
                <a:solidFill>
                  <a:schemeClr val="tx1"/>
                </a:solidFill>
                <a:latin typeface="Comic Sans MS" pitchFamily="66" charset="0"/>
              </a:rPr>
              <a:t> </a:t>
            </a:r>
            <a:r>
              <a:rPr lang="en-US" baseline="-25000" dirty="0" smtClean="0">
                <a:solidFill>
                  <a:schemeClr val="tx1"/>
                </a:solidFill>
                <a:latin typeface="Comic Sans MS" pitchFamily="66" charset="0"/>
              </a:rPr>
              <a:t>                 </a:t>
            </a:r>
            <a:r>
              <a:rPr lang="en-US" dirty="0" err="1" smtClean="0">
                <a:solidFill>
                  <a:schemeClr val="tx1"/>
                </a:solidFill>
                <a:latin typeface="Comic Sans MS" pitchFamily="66" charset="0"/>
              </a:rPr>
              <a:t>l</a:t>
            </a:r>
            <a:r>
              <a:rPr lang="en-US" baseline="-25000" dirty="0" err="1" smtClean="0">
                <a:solidFill>
                  <a:schemeClr val="tx1"/>
                </a:solidFill>
                <a:latin typeface="Comic Sans MS" pitchFamily="66" charset="0"/>
              </a:rPr>
              <a:t>symb</a:t>
            </a:r>
            <a:r>
              <a:rPr lang="en-US" dirty="0" smtClean="0">
                <a:solidFill>
                  <a:schemeClr val="tx1"/>
                </a:solidFill>
                <a:latin typeface="Comic Sans MS" pitchFamily="66" charset="0"/>
              </a:rPr>
              <a:t> = </a:t>
            </a:r>
            <a:r>
              <a:rPr lang="en-US" dirty="0" err="1" smtClean="0">
                <a:solidFill>
                  <a:schemeClr val="tx1"/>
                </a:solidFill>
                <a:latin typeface="Comic Sans MS" pitchFamily="66" charset="0"/>
              </a:rPr>
              <a:t>t</a:t>
            </a:r>
            <a:r>
              <a:rPr lang="en-US" baseline="-25000" dirty="0" err="1" smtClean="0">
                <a:solidFill>
                  <a:schemeClr val="tx1"/>
                </a:solidFill>
                <a:latin typeface="Comic Sans MS" pitchFamily="66" charset="0"/>
              </a:rPr>
              <a:t>symb</a:t>
            </a:r>
            <a:r>
              <a:rPr lang="en-US" dirty="0" smtClean="0">
                <a:solidFill>
                  <a:schemeClr val="tx1"/>
                </a:solidFill>
                <a:latin typeface="Comic Sans MS" pitchFamily="66" charset="0"/>
              </a:rPr>
              <a:t> + </a:t>
            </a:r>
            <a:r>
              <a:rPr lang="en-US" dirty="0" err="1" smtClean="0">
                <a:solidFill>
                  <a:schemeClr val="tx1"/>
                </a:solidFill>
                <a:latin typeface="Comic Sans MS" pitchFamily="66" charset="0"/>
              </a:rPr>
              <a:t>relocation_factor</a:t>
            </a:r>
            <a:r>
              <a:rPr lang="el-GR" baseline="-25000" dirty="0" smtClean="0">
                <a:solidFill>
                  <a:schemeClr val="tx1"/>
                </a:solidFill>
                <a:latin typeface="Comic Sans MS" pitchFamily="66" charset="0"/>
              </a:rPr>
              <a:t>ρ</a:t>
            </a:r>
            <a:r>
              <a:rPr lang="en-US" dirty="0" smtClean="0">
                <a:solidFill>
                  <a:schemeClr val="tx1"/>
                </a:solidFill>
                <a:latin typeface="Comic Sans MS" pitchFamily="66" charset="0"/>
              </a:rPr>
              <a:t>          </a:t>
            </a:r>
          </a:p>
        </p:txBody>
      </p:sp>
      <p:sp>
        <p:nvSpPr>
          <p:cNvPr id="4" name="Text Placeholder 3"/>
          <p:cNvSpPr>
            <a:spLocks noGrp="1"/>
          </p:cNvSpPr>
          <p:nvPr>
            <p:ph type="body" sz="quarter" idx="19"/>
          </p:nvPr>
        </p:nvSpPr>
        <p:spPr>
          <a:xfrm>
            <a:off x="287338" y="5264162"/>
            <a:ext cx="10080626"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12574684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Linux Process Memory Map Layout</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24" name="Left Arrow 23"/>
          <p:cNvSpPr/>
          <p:nvPr/>
        </p:nvSpPr>
        <p:spPr>
          <a:xfrm>
            <a:off x="3625404" y="1197000"/>
            <a:ext cx="978408" cy="484632"/>
          </a:xfrm>
          <a:prstGeom prst="leftArrow">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49" name="Rectangle 48"/>
          <p:cNvSpPr/>
          <p:nvPr/>
        </p:nvSpPr>
        <p:spPr>
          <a:xfrm>
            <a:off x="3174380" y="987044"/>
            <a:ext cx="3312368" cy="5757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o</a:t>
            </a:r>
            <a:r>
              <a:rPr lang="en-US" sz="800" b="1" dirty="0" smtClean="0">
                <a:latin typeface="Comic Sans MS" panose="030F0702030302020204" pitchFamily="66" charset="0"/>
                <a:ea typeface="SamsungOne 700" panose="020B0803030303020204" pitchFamily="34" charset="0"/>
              </a:rPr>
              <a:t>perating system functionality for</a:t>
            </a:r>
          </a:p>
          <a:p>
            <a:pPr algn="ctr"/>
            <a:r>
              <a:rPr lang="en-US" sz="800" b="1" dirty="0">
                <a:latin typeface="Comic Sans MS" panose="030F0702030302020204" pitchFamily="66" charset="0"/>
                <a:ea typeface="SamsungOne 700" panose="020B0803030303020204" pitchFamily="34" charset="0"/>
              </a:rPr>
              <a:t>c</a:t>
            </a:r>
            <a:r>
              <a:rPr lang="en-US" sz="800" b="1" dirty="0" smtClean="0">
                <a:latin typeface="Comic Sans MS" panose="030F0702030302020204" pitchFamily="66" charset="0"/>
                <a:ea typeface="SamsungOne 700" panose="020B0803030303020204" pitchFamily="34" charset="0"/>
              </a:rPr>
              <a:t>ontrolling the program execution</a:t>
            </a:r>
            <a:endParaRPr lang="ru-RU" sz="800" b="1" dirty="0" smtClean="0">
              <a:latin typeface="Comic Sans MS" panose="030F0702030302020204" pitchFamily="66" charset="0"/>
              <a:ea typeface="SamsungOne 700" panose="020B0803030303020204" pitchFamily="34" charset="0"/>
            </a:endParaRPr>
          </a:p>
        </p:txBody>
      </p:sp>
      <p:sp>
        <p:nvSpPr>
          <p:cNvPr id="53" name="Rectangle 52"/>
          <p:cNvSpPr/>
          <p:nvPr/>
        </p:nvSpPr>
        <p:spPr>
          <a:xfrm>
            <a:off x="3174380" y="1565934"/>
            <a:ext cx="3312368" cy="4630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e</a:t>
            </a:r>
            <a:r>
              <a:rPr lang="en-US" sz="800" b="1" dirty="0" smtClean="0">
                <a:latin typeface="Comic Sans MS" panose="030F0702030302020204" pitchFamily="66" charset="0"/>
                <a:ea typeface="SamsungOne 700" panose="020B0803030303020204" pitchFamily="34" charset="0"/>
              </a:rPr>
              <a:t>nvironment variables</a:t>
            </a:r>
          </a:p>
          <a:p>
            <a:pPr algn="ctr"/>
            <a:r>
              <a:rPr lang="en-US" sz="800" b="1" dirty="0">
                <a:latin typeface="Comic Sans MS" panose="030F0702030302020204" pitchFamily="66" charset="0"/>
                <a:ea typeface="SamsungOne 700" panose="020B0803030303020204" pitchFamily="34" charset="0"/>
              </a:rPr>
              <a:t>l</a:t>
            </a:r>
            <a:r>
              <a:rPr lang="en-US" sz="800" b="1" dirty="0" smtClean="0">
                <a:latin typeface="Comic Sans MS" panose="030F0702030302020204" pitchFamily="66" charset="0"/>
                <a:ea typeface="SamsungOne 700" panose="020B0803030303020204" pitchFamily="34" charset="0"/>
              </a:rPr>
              <a:t>ist of command line arguments (</a:t>
            </a:r>
            <a:r>
              <a:rPr lang="en-US" sz="800" b="1" dirty="0" err="1" smtClean="0">
                <a:latin typeface="Comic Sans MS" panose="030F0702030302020204" pitchFamily="66" charset="0"/>
                <a:ea typeface="SamsungOne 700" panose="020B0803030303020204" pitchFamily="34" charset="0"/>
              </a:rPr>
              <a:t>argv</a:t>
            </a:r>
            <a:r>
              <a:rPr lang="en-US" sz="800" b="1" dirty="0" smtClean="0">
                <a:latin typeface="Comic Sans MS" panose="030F0702030302020204" pitchFamily="66" charset="0"/>
                <a:ea typeface="SamsungOne 700" panose="020B0803030303020204" pitchFamily="34" charset="0"/>
              </a:rPr>
              <a:t>)</a:t>
            </a:r>
          </a:p>
          <a:p>
            <a:pPr algn="ctr"/>
            <a:r>
              <a:rPr lang="en-US" sz="800" b="1" dirty="0">
                <a:latin typeface="Comic Sans MS" panose="030F0702030302020204" pitchFamily="66" charset="0"/>
                <a:ea typeface="SamsungOne 700" panose="020B0803030303020204" pitchFamily="34" charset="0"/>
              </a:rPr>
              <a:t>n</a:t>
            </a:r>
            <a:r>
              <a:rPr lang="en-US" sz="800" b="1" dirty="0" smtClean="0">
                <a:latin typeface="Comic Sans MS" panose="030F0702030302020204" pitchFamily="66" charset="0"/>
                <a:ea typeface="SamsungOne 700" panose="020B0803030303020204" pitchFamily="34" charset="0"/>
              </a:rPr>
              <a:t>umber of command line arguments (</a:t>
            </a:r>
            <a:r>
              <a:rPr lang="en-US" sz="800" b="1" dirty="0" err="1" smtClean="0">
                <a:latin typeface="Comic Sans MS" panose="030F0702030302020204" pitchFamily="66" charset="0"/>
                <a:ea typeface="SamsungOne 700" panose="020B0803030303020204" pitchFamily="34" charset="0"/>
              </a:rPr>
              <a:t>argc</a:t>
            </a:r>
            <a:r>
              <a:rPr lang="en-US" sz="800" b="1" dirty="0" smtClean="0">
                <a:latin typeface="Comic Sans MS" panose="030F0702030302020204" pitchFamily="66" charset="0"/>
                <a:ea typeface="SamsungOne 700" panose="020B0803030303020204" pitchFamily="34" charset="0"/>
              </a:rPr>
              <a:t>)</a:t>
            </a:r>
            <a:endParaRPr lang="ru-RU" sz="800" b="1" dirty="0" smtClean="0">
              <a:latin typeface="Comic Sans MS" panose="030F0702030302020204" pitchFamily="66" charset="0"/>
              <a:ea typeface="SamsungOne 700" panose="020B0803030303020204" pitchFamily="34" charset="0"/>
            </a:endParaRPr>
          </a:p>
        </p:txBody>
      </p:sp>
      <p:sp>
        <p:nvSpPr>
          <p:cNvPr id="54" name="Rectangle 53"/>
          <p:cNvSpPr/>
          <p:nvPr/>
        </p:nvSpPr>
        <p:spPr>
          <a:xfrm>
            <a:off x="3174380" y="2415822"/>
            <a:ext cx="3312368" cy="361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55" name="Rectangle 54"/>
          <p:cNvSpPr/>
          <p:nvPr/>
        </p:nvSpPr>
        <p:spPr>
          <a:xfrm>
            <a:off x="3174944" y="3516079"/>
            <a:ext cx="3312368" cy="49379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56" name="Rectangle 55"/>
          <p:cNvSpPr/>
          <p:nvPr/>
        </p:nvSpPr>
        <p:spPr>
          <a:xfrm>
            <a:off x="3174380" y="3154559"/>
            <a:ext cx="3312368" cy="361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57" name="Rectangle 56"/>
          <p:cNvSpPr/>
          <p:nvPr/>
        </p:nvSpPr>
        <p:spPr>
          <a:xfrm>
            <a:off x="3174380" y="2785335"/>
            <a:ext cx="3312368" cy="361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f</a:t>
            </a:r>
            <a:r>
              <a:rPr lang="en-US" sz="800" b="1" dirty="0" smtClean="0">
                <a:latin typeface="Comic Sans MS" panose="030F0702030302020204" pitchFamily="66" charset="0"/>
                <a:ea typeface="SamsungOne 700" panose="020B0803030303020204" pitchFamily="34" charset="0"/>
              </a:rPr>
              <a:t>unctions from linked dynamic libraries</a:t>
            </a:r>
            <a:endParaRPr lang="ru-RU" sz="800" b="1" dirty="0">
              <a:latin typeface="Comic Sans MS" panose="030F0702030302020204" pitchFamily="66" charset="0"/>
              <a:ea typeface="SamsungOne 700" panose="020B0803030303020204" pitchFamily="34" charset="0"/>
            </a:endParaRPr>
          </a:p>
        </p:txBody>
      </p:sp>
      <p:sp>
        <p:nvSpPr>
          <p:cNvPr id="58" name="Rectangle 57"/>
          <p:cNvSpPr/>
          <p:nvPr/>
        </p:nvSpPr>
        <p:spPr>
          <a:xfrm>
            <a:off x="3174380" y="2215397"/>
            <a:ext cx="3312368" cy="2140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l</a:t>
            </a:r>
            <a:r>
              <a:rPr lang="en-US" sz="800" b="1" dirty="0" smtClean="0">
                <a:latin typeface="Comic Sans MS" panose="030F0702030302020204" pitchFamily="66" charset="0"/>
                <a:ea typeface="SamsungOne 700" panose="020B0803030303020204" pitchFamily="34" charset="0"/>
              </a:rPr>
              <a:t>ocal variables from other function</a:t>
            </a:r>
            <a:endParaRPr lang="ru-RU" sz="800" b="1" dirty="0">
              <a:latin typeface="Comic Sans MS" panose="030F0702030302020204" pitchFamily="66" charset="0"/>
              <a:ea typeface="SamsungOne 700" panose="020B0803030303020204" pitchFamily="34" charset="0"/>
            </a:endParaRPr>
          </a:p>
        </p:txBody>
      </p:sp>
      <p:sp>
        <p:nvSpPr>
          <p:cNvPr id="61" name="Rectangle 60"/>
          <p:cNvSpPr/>
          <p:nvPr/>
        </p:nvSpPr>
        <p:spPr>
          <a:xfrm>
            <a:off x="3174944" y="4365967"/>
            <a:ext cx="3312368" cy="3499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smtClean="0">
                <a:latin typeface="Comic Sans MS" panose="030F0702030302020204" pitchFamily="66" charset="0"/>
                <a:ea typeface="SamsungOne 700" panose="020B0803030303020204" pitchFamily="34" charset="0"/>
              </a:rPr>
              <a:t>initialized data (.data)</a:t>
            </a:r>
            <a:endParaRPr lang="ru-RU" sz="800" b="1" dirty="0">
              <a:latin typeface="Comic Sans MS" panose="030F0702030302020204" pitchFamily="66" charset="0"/>
              <a:ea typeface="SamsungOne 700" panose="020B0803030303020204" pitchFamily="34" charset="0"/>
            </a:endParaRPr>
          </a:p>
        </p:txBody>
      </p:sp>
      <p:sp>
        <p:nvSpPr>
          <p:cNvPr id="62" name="Rectangle 61"/>
          <p:cNvSpPr/>
          <p:nvPr/>
        </p:nvSpPr>
        <p:spPr>
          <a:xfrm>
            <a:off x="3174944" y="4725392"/>
            <a:ext cx="3312368" cy="369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f</a:t>
            </a:r>
            <a:r>
              <a:rPr lang="en-US" sz="800" b="1" dirty="0" smtClean="0">
                <a:latin typeface="Comic Sans MS" panose="030F0702030302020204" pitchFamily="66" charset="0"/>
                <a:ea typeface="SamsungOne 700" panose="020B0803030303020204" pitchFamily="34" charset="0"/>
              </a:rPr>
              <a:t>unctions from linked static libraries (.text)</a:t>
            </a:r>
            <a:endParaRPr lang="ru-RU" sz="800" b="1" dirty="0">
              <a:latin typeface="Comic Sans MS" panose="030F0702030302020204" pitchFamily="66" charset="0"/>
              <a:ea typeface="SamsungOne 700" panose="020B0803030303020204" pitchFamily="34" charset="0"/>
            </a:endParaRPr>
          </a:p>
        </p:txBody>
      </p:sp>
      <p:sp>
        <p:nvSpPr>
          <p:cNvPr id="63" name="Rectangle 62"/>
          <p:cNvSpPr/>
          <p:nvPr/>
        </p:nvSpPr>
        <p:spPr>
          <a:xfrm>
            <a:off x="3174944" y="5092780"/>
            <a:ext cx="3312368" cy="2213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smtClean="0">
                <a:latin typeface="Comic Sans MS" panose="030F0702030302020204" pitchFamily="66" charset="0"/>
                <a:ea typeface="SamsungOne 700" panose="020B0803030303020204" pitchFamily="34" charset="0"/>
              </a:rPr>
              <a:t>Other program functions (.text)</a:t>
            </a:r>
            <a:endParaRPr lang="ru-RU" sz="800" b="1" dirty="0">
              <a:latin typeface="Comic Sans MS" panose="030F0702030302020204" pitchFamily="66" charset="0"/>
              <a:ea typeface="SamsungOne 700" panose="020B0803030303020204" pitchFamily="34" charset="0"/>
            </a:endParaRPr>
          </a:p>
        </p:txBody>
      </p:sp>
      <p:sp>
        <p:nvSpPr>
          <p:cNvPr id="64" name="Rectangle 63"/>
          <p:cNvSpPr/>
          <p:nvPr/>
        </p:nvSpPr>
        <p:spPr>
          <a:xfrm>
            <a:off x="3174944" y="5306024"/>
            <a:ext cx="3312368" cy="2114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smtClean="0">
                <a:latin typeface="Comic Sans MS" panose="030F0702030302020204" pitchFamily="66" charset="0"/>
                <a:ea typeface="SamsungOne 700" panose="020B0803030303020204" pitchFamily="34" charset="0"/>
              </a:rPr>
              <a:t>main() function of the program (.text)</a:t>
            </a:r>
            <a:endParaRPr lang="ru-RU" sz="800" b="1" dirty="0">
              <a:latin typeface="Comic Sans MS" panose="030F0702030302020204" pitchFamily="66" charset="0"/>
              <a:ea typeface="SamsungOne 700" panose="020B0803030303020204" pitchFamily="34" charset="0"/>
            </a:endParaRPr>
          </a:p>
        </p:txBody>
      </p:sp>
      <p:sp>
        <p:nvSpPr>
          <p:cNvPr id="65" name="Rectangle 64"/>
          <p:cNvSpPr/>
          <p:nvPr/>
        </p:nvSpPr>
        <p:spPr>
          <a:xfrm>
            <a:off x="3168204" y="5511185"/>
            <a:ext cx="3312368" cy="2160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smtClean="0">
                <a:solidFill>
                  <a:srgbClr val="FF0000"/>
                </a:solidFill>
                <a:latin typeface="Comic Sans MS" panose="030F0702030302020204" pitchFamily="66" charset="0"/>
                <a:ea typeface="SamsungOne 700" panose="020B0803030303020204" pitchFamily="34" charset="0"/>
              </a:rPr>
              <a:t>Startup routines (crt1.o)</a:t>
            </a:r>
            <a:endParaRPr lang="ru-RU" sz="800" b="1" dirty="0" smtClean="0">
              <a:solidFill>
                <a:srgbClr val="FF0000"/>
              </a:solidFill>
              <a:latin typeface="Comic Sans MS" panose="030F0702030302020204" pitchFamily="66" charset="0"/>
              <a:ea typeface="SamsungOne 700" panose="020B0803030303020204" pitchFamily="34" charset="0"/>
            </a:endParaRPr>
          </a:p>
        </p:txBody>
      </p:sp>
      <p:sp>
        <p:nvSpPr>
          <p:cNvPr id="66" name="Rectangle 65"/>
          <p:cNvSpPr/>
          <p:nvPr/>
        </p:nvSpPr>
        <p:spPr>
          <a:xfrm>
            <a:off x="3174944" y="4009002"/>
            <a:ext cx="3312368" cy="3499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smtClean="0">
                <a:latin typeface="Comic Sans MS" panose="030F0702030302020204" pitchFamily="66" charset="0"/>
                <a:ea typeface="SamsungOne 700" panose="020B0803030303020204" pitchFamily="34" charset="0"/>
              </a:rPr>
              <a:t>uninitialized data (.</a:t>
            </a:r>
            <a:r>
              <a:rPr lang="en-US" sz="800" b="1" dirty="0" err="1" smtClean="0">
                <a:latin typeface="Comic Sans MS" panose="030F0702030302020204" pitchFamily="66" charset="0"/>
                <a:ea typeface="SamsungOne 700" panose="020B0803030303020204" pitchFamily="34" charset="0"/>
              </a:rPr>
              <a:t>bss</a:t>
            </a:r>
            <a:r>
              <a:rPr lang="en-US" sz="800" b="1" dirty="0" smtClean="0">
                <a:latin typeface="Comic Sans MS" panose="030F0702030302020204" pitchFamily="66" charset="0"/>
                <a:ea typeface="SamsungOne 700" panose="020B0803030303020204" pitchFamily="34" charset="0"/>
              </a:rPr>
              <a:t>)</a:t>
            </a:r>
            <a:endParaRPr lang="ru-RU" sz="800" b="1" dirty="0">
              <a:latin typeface="Comic Sans MS" panose="030F0702030302020204" pitchFamily="66" charset="0"/>
              <a:ea typeface="SamsungOne 700" panose="020B0803030303020204" pitchFamily="34" charset="0"/>
            </a:endParaRPr>
          </a:p>
        </p:txBody>
      </p:sp>
      <p:sp>
        <p:nvSpPr>
          <p:cNvPr id="68" name="Up Arrow 67"/>
          <p:cNvSpPr/>
          <p:nvPr/>
        </p:nvSpPr>
        <p:spPr>
          <a:xfrm>
            <a:off x="4464348" y="3237527"/>
            <a:ext cx="484632" cy="225654"/>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69" name="Up Arrow 68"/>
          <p:cNvSpPr/>
          <p:nvPr/>
        </p:nvSpPr>
        <p:spPr>
          <a:xfrm rot="10800000">
            <a:off x="4464348" y="2483376"/>
            <a:ext cx="484632" cy="225654"/>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70" name="Rectangle 69"/>
          <p:cNvSpPr/>
          <p:nvPr/>
        </p:nvSpPr>
        <p:spPr>
          <a:xfrm>
            <a:off x="3175452" y="2019799"/>
            <a:ext cx="3312368" cy="2140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latin typeface="Comic Sans MS" panose="030F0702030302020204" pitchFamily="66" charset="0"/>
                <a:ea typeface="SamsungOne 700" panose="020B0803030303020204" pitchFamily="34" charset="0"/>
              </a:rPr>
              <a:t>l</a:t>
            </a:r>
            <a:r>
              <a:rPr lang="en-US" sz="800" b="1" dirty="0" smtClean="0">
                <a:latin typeface="Comic Sans MS" panose="030F0702030302020204" pitchFamily="66" charset="0"/>
                <a:ea typeface="SamsungOne 700" panose="020B0803030303020204" pitchFamily="34" charset="0"/>
              </a:rPr>
              <a:t>ocal variables from main() function</a:t>
            </a:r>
            <a:endParaRPr lang="ru-RU" sz="800" b="1" dirty="0">
              <a:latin typeface="Comic Sans MS" panose="030F0702030302020204" pitchFamily="66" charset="0"/>
              <a:ea typeface="SamsungOne 700" panose="020B0803030303020204" pitchFamily="34" charset="0"/>
            </a:endParaRPr>
          </a:p>
        </p:txBody>
      </p:sp>
      <p:sp>
        <p:nvSpPr>
          <p:cNvPr id="74" name="Content Placeholder 73"/>
          <p:cNvSpPr>
            <a:spLocks noGrp="1"/>
          </p:cNvSpPr>
          <p:nvPr>
            <p:ph sz="quarter" idx="14"/>
          </p:nvPr>
        </p:nvSpPr>
        <p:spPr>
          <a:xfrm>
            <a:off x="863948" y="-3849003"/>
            <a:ext cx="10076468" cy="4651435"/>
          </a:xfrm>
        </p:spPr>
        <p:txBody>
          <a:bodyPr/>
          <a:lstStyle/>
          <a:p>
            <a:endParaRPr lang="ru-RU" dirty="0"/>
          </a:p>
        </p:txBody>
      </p:sp>
      <p:sp>
        <p:nvSpPr>
          <p:cNvPr id="75" name="TextBox 74"/>
          <p:cNvSpPr txBox="1"/>
          <p:nvPr/>
        </p:nvSpPr>
        <p:spPr>
          <a:xfrm>
            <a:off x="2215274" y="2007759"/>
            <a:ext cx="1190721" cy="338554"/>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STACK</a:t>
            </a:r>
            <a:endParaRPr lang="ru-RU" sz="1600" b="1" dirty="0" smtClean="0">
              <a:solidFill>
                <a:schemeClr val="accent1"/>
              </a:solidFill>
              <a:latin typeface="Comic Sans MS" panose="030F0702030302020204" pitchFamily="66" charset="0"/>
            </a:endParaRPr>
          </a:p>
        </p:txBody>
      </p:sp>
      <p:sp>
        <p:nvSpPr>
          <p:cNvPr id="77" name="TextBox 76"/>
          <p:cNvSpPr txBox="1"/>
          <p:nvPr/>
        </p:nvSpPr>
        <p:spPr>
          <a:xfrm>
            <a:off x="1984731" y="1107432"/>
            <a:ext cx="1190721" cy="372409"/>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SYSTEM</a:t>
            </a:r>
            <a:endParaRPr lang="ru-RU" sz="1600" b="1" dirty="0" smtClean="0">
              <a:solidFill>
                <a:schemeClr val="accent1"/>
              </a:solidFill>
              <a:latin typeface="Comic Sans MS" panose="030F0702030302020204" pitchFamily="66" charset="0"/>
            </a:endParaRPr>
          </a:p>
        </p:txBody>
      </p:sp>
      <p:sp>
        <p:nvSpPr>
          <p:cNvPr id="78" name="TextBox 77"/>
          <p:cNvSpPr txBox="1"/>
          <p:nvPr/>
        </p:nvSpPr>
        <p:spPr>
          <a:xfrm>
            <a:off x="2033283" y="2697762"/>
            <a:ext cx="1190721" cy="584775"/>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SHARED</a:t>
            </a:r>
          </a:p>
          <a:p>
            <a:pPr algn="just"/>
            <a:r>
              <a:rPr lang="en-US" sz="1600" b="1" dirty="0" smtClean="0">
                <a:solidFill>
                  <a:schemeClr val="accent1"/>
                </a:solidFill>
                <a:latin typeface="Comic Sans MS" panose="030F0702030302020204" pitchFamily="66" charset="0"/>
              </a:rPr>
              <a:t>MEMORY</a:t>
            </a:r>
            <a:endParaRPr lang="ru-RU" sz="1600" b="1" dirty="0" smtClean="0">
              <a:solidFill>
                <a:schemeClr val="accent1"/>
              </a:solidFill>
              <a:latin typeface="Comic Sans MS" panose="030F0702030302020204" pitchFamily="66" charset="0"/>
            </a:endParaRPr>
          </a:p>
        </p:txBody>
      </p:sp>
      <p:sp>
        <p:nvSpPr>
          <p:cNvPr id="79" name="TextBox 78"/>
          <p:cNvSpPr txBox="1"/>
          <p:nvPr/>
        </p:nvSpPr>
        <p:spPr>
          <a:xfrm>
            <a:off x="2376116" y="3681320"/>
            <a:ext cx="1190721" cy="338554"/>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HEAP</a:t>
            </a:r>
            <a:endParaRPr lang="ru-RU" sz="1600" b="1" dirty="0" smtClean="0">
              <a:solidFill>
                <a:schemeClr val="accent1"/>
              </a:solidFill>
              <a:latin typeface="Comic Sans MS" panose="030F0702030302020204" pitchFamily="66" charset="0"/>
            </a:endParaRPr>
          </a:p>
        </p:txBody>
      </p:sp>
      <p:sp>
        <p:nvSpPr>
          <p:cNvPr id="80" name="TextBox 79"/>
          <p:cNvSpPr txBox="1"/>
          <p:nvPr/>
        </p:nvSpPr>
        <p:spPr>
          <a:xfrm>
            <a:off x="2304108" y="4050404"/>
            <a:ext cx="1190721" cy="338554"/>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DATA</a:t>
            </a:r>
            <a:endParaRPr lang="ru-RU" sz="1600" b="1" dirty="0" smtClean="0">
              <a:solidFill>
                <a:schemeClr val="accent1"/>
              </a:solidFill>
              <a:latin typeface="Comic Sans MS" panose="030F0702030302020204" pitchFamily="66" charset="0"/>
            </a:endParaRPr>
          </a:p>
        </p:txBody>
      </p:sp>
      <p:sp>
        <p:nvSpPr>
          <p:cNvPr id="81" name="TextBox 80"/>
          <p:cNvSpPr txBox="1"/>
          <p:nvPr/>
        </p:nvSpPr>
        <p:spPr>
          <a:xfrm>
            <a:off x="2304107" y="5013341"/>
            <a:ext cx="1190721" cy="338554"/>
          </a:xfrm>
          <a:prstGeom prst="rect">
            <a:avLst/>
          </a:prstGeom>
          <a:noFill/>
        </p:spPr>
        <p:txBody>
          <a:bodyPr wrap="square" rtlCol="0">
            <a:spAutoFit/>
          </a:bodyPr>
          <a:lstStyle/>
          <a:p>
            <a:pPr algn="just"/>
            <a:r>
              <a:rPr lang="en-US" sz="1600" b="1" dirty="0" smtClean="0">
                <a:solidFill>
                  <a:schemeClr val="accent1"/>
                </a:solidFill>
                <a:latin typeface="Comic Sans MS" panose="030F0702030302020204" pitchFamily="66" charset="0"/>
              </a:rPr>
              <a:t>TEXT</a:t>
            </a:r>
            <a:endParaRPr lang="ru-RU" sz="1600" b="1" dirty="0" smtClean="0">
              <a:solidFill>
                <a:schemeClr val="accent1"/>
              </a:solidFill>
              <a:latin typeface="Comic Sans MS" panose="030F0702030302020204" pitchFamily="66" charset="0"/>
            </a:endParaRPr>
          </a:p>
        </p:txBody>
      </p:sp>
      <p:sp>
        <p:nvSpPr>
          <p:cNvPr id="82" name="Right Brace 81"/>
          <p:cNvSpPr/>
          <p:nvPr/>
        </p:nvSpPr>
        <p:spPr>
          <a:xfrm>
            <a:off x="6690880" y="1009564"/>
            <a:ext cx="155448" cy="9882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83" name="Right Brace 82"/>
          <p:cNvSpPr/>
          <p:nvPr/>
        </p:nvSpPr>
        <p:spPr>
          <a:xfrm>
            <a:off x="6690880" y="2067632"/>
            <a:ext cx="293748" cy="35938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84" name="TextBox 83"/>
          <p:cNvSpPr txBox="1"/>
          <p:nvPr/>
        </p:nvSpPr>
        <p:spPr>
          <a:xfrm>
            <a:off x="6958431" y="2596763"/>
            <a:ext cx="1338828" cy="738664"/>
          </a:xfrm>
          <a:prstGeom prst="rect">
            <a:avLst/>
          </a:prstGeom>
          <a:noFill/>
        </p:spPr>
        <p:txBody>
          <a:bodyPr wrap="none" rtlCol="0">
            <a:spAutoFit/>
          </a:bodyPr>
          <a:lstStyle/>
          <a:p>
            <a:pPr algn="just"/>
            <a:r>
              <a:rPr lang="en-US" sz="1400" i="1" dirty="0" smtClean="0">
                <a:solidFill>
                  <a:schemeClr val="accent1"/>
                </a:solidFill>
                <a:latin typeface="Comic Sans MS" panose="030F0702030302020204" pitchFamily="66" charset="0"/>
              </a:rPr>
              <a:t>Originated </a:t>
            </a:r>
          </a:p>
          <a:p>
            <a:pPr algn="just"/>
            <a:r>
              <a:rPr lang="en-US" sz="1400" i="1" dirty="0" smtClean="0">
                <a:solidFill>
                  <a:schemeClr val="accent1"/>
                </a:solidFill>
                <a:latin typeface="Comic Sans MS" panose="030F0702030302020204" pitchFamily="66" charset="0"/>
              </a:rPr>
              <a:t>from program</a:t>
            </a:r>
          </a:p>
          <a:p>
            <a:pPr algn="just"/>
            <a:r>
              <a:rPr lang="en-US" sz="1400" i="1" dirty="0">
                <a:solidFill>
                  <a:schemeClr val="accent1"/>
                </a:solidFill>
                <a:latin typeface="Comic Sans MS" panose="030F0702030302020204" pitchFamily="66" charset="0"/>
              </a:rPr>
              <a:t>s</a:t>
            </a:r>
            <a:r>
              <a:rPr lang="en-US" sz="1400" i="1" dirty="0" smtClean="0">
                <a:solidFill>
                  <a:schemeClr val="accent1"/>
                </a:solidFill>
                <a:latin typeface="Comic Sans MS" panose="030F0702030302020204" pitchFamily="66" charset="0"/>
              </a:rPr>
              <a:t>ource code</a:t>
            </a:r>
            <a:endParaRPr lang="ru-RU" sz="1400" i="1" dirty="0" smtClean="0">
              <a:solidFill>
                <a:schemeClr val="accent1"/>
              </a:solidFill>
              <a:latin typeface="Comic Sans MS" panose="030F0702030302020204" pitchFamily="66" charset="0"/>
            </a:endParaRPr>
          </a:p>
        </p:txBody>
      </p:sp>
      <p:sp>
        <p:nvSpPr>
          <p:cNvPr id="85" name="TextBox 84"/>
          <p:cNvSpPr txBox="1"/>
          <p:nvPr/>
        </p:nvSpPr>
        <p:spPr>
          <a:xfrm>
            <a:off x="7069685" y="3540341"/>
            <a:ext cx="881973" cy="738664"/>
          </a:xfrm>
          <a:prstGeom prst="rect">
            <a:avLst/>
          </a:prstGeom>
          <a:noFill/>
        </p:spPr>
        <p:txBody>
          <a:bodyPr wrap="none" rtlCol="0">
            <a:spAutoFit/>
          </a:bodyPr>
          <a:lstStyle/>
          <a:p>
            <a:pPr algn="just"/>
            <a:r>
              <a:rPr lang="en-US" sz="1400" b="1" i="1" dirty="0" smtClean="0"/>
              <a:t>Process</a:t>
            </a:r>
          </a:p>
          <a:p>
            <a:pPr algn="just"/>
            <a:r>
              <a:rPr lang="en-US" sz="1400" b="1" i="1" dirty="0" smtClean="0"/>
              <a:t>virtual </a:t>
            </a:r>
          </a:p>
          <a:p>
            <a:pPr algn="just"/>
            <a:r>
              <a:rPr lang="en-US" sz="1400" b="1" i="1" dirty="0" smtClean="0"/>
              <a:t>memory</a:t>
            </a:r>
            <a:endParaRPr lang="ru-RU" sz="1400" b="1" i="1" dirty="0" smtClean="0"/>
          </a:p>
        </p:txBody>
      </p:sp>
      <p:sp>
        <p:nvSpPr>
          <p:cNvPr id="87" name="TextBox 86"/>
          <p:cNvSpPr txBox="1"/>
          <p:nvPr/>
        </p:nvSpPr>
        <p:spPr>
          <a:xfrm>
            <a:off x="6968359" y="1163006"/>
            <a:ext cx="845103" cy="738664"/>
          </a:xfrm>
          <a:prstGeom prst="rect">
            <a:avLst/>
          </a:prstGeom>
          <a:noFill/>
        </p:spPr>
        <p:txBody>
          <a:bodyPr wrap="none" rtlCol="0">
            <a:spAutoFit/>
          </a:bodyPr>
          <a:lstStyle/>
          <a:p>
            <a:pPr algn="just"/>
            <a:r>
              <a:rPr lang="en-US" sz="1400" b="1" i="1" dirty="0" smtClean="0">
                <a:latin typeface="Comic Sans MS" panose="030F0702030302020204" pitchFamily="66" charset="0"/>
              </a:rPr>
              <a:t>Kernel </a:t>
            </a:r>
          </a:p>
          <a:p>
            <a:pPr algn="just"/>
            <a:r>
              <a:rPr lang="en-US" sz="1400" b="1" i="1" dirty="0" smtClean="0">
                <a:latin typeface="Comic Sans MS" panose="030F0702030302020204" pitchFamily="66" charset="0"/>
              </a:rPr>
              <a:t>virtual </a:t>
            </a:r>
          </a:p>
          <a:p>
            <a:pPr algn="just"/>
            <a:r>
              <a:rPr lang="en-US" sz="1400" b="1" i="1" dirty="0" smtClean="0">
                <a:latin typeface="Comic Sans MS" panose="030F0702030302020204" pitchFamily="66" charset="0"/>
              </a:rPr>
              <a:t>memory</a:t>
            </a:r>
            <a:endParaRPr lang="ru-RU" sz="1400" b="1" i="1" dirty="0" smtClean="0">
              <a:latin typeface="Comic Sans MS" panose="030F0702030302020204" pitchFamily="66" charset="0"/>
            </a:endParaRPr>
          </a:p>
        </p:txBody>
      </p:sp>
      <p:sp>
        <p:nvSpPr>
          <p:cNvPr id="88" name="TextBox 87"/>
          <p:cNvSpPr txBox="1"/>
          <p:nvPr/>
        </p:nvSpPr>
        <p:spPr>
          <a:xfrm>
            <a:off x="7742144" y="4765010"/>
            <a:ext cx="2898550" cy="553998"/>
          </a:xfrm>
          <a:prstGeom prst="rect">
            <a:avLst/>
          </a:prstGeom>
          <a:noFill/>
        </p:spPr>
        <p:txBody>
          <a:bodyPr wrap="none" rtlCol="0">
            <a:spAutoFit/>
          </a:bodyPr>
          <a:lstStyle/>
          <a:p>
            <a:pPr algn="just"/>
            <a:r>
              <a:rPr lang="en-US" sz="1000" dirty="0" smtClean="0">
                <a:latin typeface="Comic Sans MS" panose="030F0702030302020204" pitchFamily="66" charset="0"/>
              </a:rPr>
              <a:t>Startup routine with support for tasks to be </a:t>
            </a:r>
          </a:p>
          <a:p>
            <a:pPr algn="just"/>
            <a:r>
              <a:rPr lang="en-US" sz="1000" dirty="0" smtClean="0">
                <a:latin typeface="Comic Sans MS" panose="030F0702030302020204" pitchFamily="66" charset="0"/>
              </a:rPr>
              <a:t>completed before the </a:t>
            </a:r>
            <a:r>
              <a:rPr lang="en-US" sz="1000" dirty="0" smtClean="0">
                <a:latin typeface="Consolas" panose="020B0609020204030204" pitchFamily="49" charset="0"/>
                <a:cs typeface="Consolas" panose="020B0609020204030204" pitchFamily="49" charset="0"/>
              </a:rPr>
              <a:t>main()</a:t>
            </a:r>
            <a:r>
              <a:rPr lang="en-US" sz="1000" dirty="0" smtClean="0">
                <a:latin typeface="Comic Sans MS" panose="030F0702030302020204" pitchFamily="66" charset="0"/>
              </a:rPr>
              <a:t>function gets </a:t>
            </a:r>
          </a:p>
          <a:p>
            <a:pPr algn="just"/>
            <a:r>
              <a:rPr lang="en-US" sz="1000" dirty="0" smtClean="0">
                <a:latin typeface="Comic Sans MS" panose="030F0702030302020204" pitchFamily="66" charset="0"/>
              </a:rPr>
              <a:t>executed and after the program terminated</a:t>
            </a:r>
            <a:endParaRPr lang="ru-RU" sz="1000" dirty="0" smtClean="0">
              <a:latin typeface="Comic Sans MS" panose="030F0702030302020204" pitchFamily="66" charset="0"/>
            </a:endParaRPr>
          </a:p>
        </p:txBody>
      </p:sp>
      <p:cxnSp>
        <p:nvCxnSpPr>
          <p:cNvPr id="90" name="Straight Arrow Connector 89"/>
          <p:cNvCxnSpPr>
            <a:stCxn id="88" idx="1"/>
            <a:endCxn id="65" idx="3"/>
          </p:cNvCxnSpPr>
          <p:nvPr/>
        </p:nvCxnSpPr>
        <p:spPr>
          <a:xfrm flipH="1">
            <a:off x="6480572" y="5042009"/>
            <a:ext cx="1261572" cy="577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8048402" y="898920"/>
            <a:ext cx="2603598" cy="769441"/>
          </a:xfrm>
          <a:prstGeom prst="rect">
            <a:avLst/>
          </a:prstGeom>
          <a:noFill/>
        </p:spPr>
        <p:txBody>
          <a:bodyPr wrap="none" rtlCol="0">
            <a:spAutoFit/>
          </a:bodyPr>
          <a:lstStyle/>
          <a:p>
            <a:pPr algn="just"/>
            <a:r>
              <a:rPr lang="en-US" sz="1100" b="1" u="sng" dirty="0" smtClean="0">
                <a:latin typeface="Consolas" panose="020B0609020204030204" pitchFamily="49" charset="0"/>
                <a:cs typeface="Consolas" panose="020B0609020204030204" pitchFamily="49" charset="0"/>
              </a:rPr>
              <a:t>Different for each process</a:t>
            </a:r>
            <a:r>
              <a:rPr lang="en-US" sz="1100" dirty="0" smtClean="0">
                <a:solidFill>
                  <a:schemeClr val="accent1"/>
                </a:solidFill>
                <a:latin typeface="Consolas" panose="020B0609020204030204" pitchFamily="49" charset="0"/>
                <a:cs typeface="Consolas" panose="020B0609020204030204" pitchFamily="49" charset="0"/>
              </a:rPr>
              <a:t>:</a:t>
            </a:r>
          </a:p>
          <a:p>
            <a:pPr algn="just"/>
            <a:r>
              <a:rPr lang="en-US" sz="1100" b="1" dirty="0" smtClean="0">
                <a:solidFill>
                  <a:schemeClr val="accent1"/>
                </a:solidFill>
                <a:latin typeface="Comic Sans MS" panose="030F0702030302020204" pitchFamily="66" charset="0"/>
                <a:cs typeface="Consolas" panose="020B0609020204030204" pitchFamily="49" charset="0"/>
              </a:rPr>
              <a:t>Process-specific</a:t>
            </a:r>
            <a:r>
              <a:rPr lang="en-US" sz="1100" b="1" dirty="0" smtClean="0">
                <a:solidFill>
                  <a:schemeClr val="accent1"/>
                </a:solidFill>
                <a:latin typeface="Consolas" panose="020B0609020204030204" pitchFamily="49" charset="0"/>
                <a:cs typeface="Consolas" panose="020B0609020204030204" pitchFamily="49" charset="0"/>
              </a:rPr>
              <a:t> data structures </a:t>
            </a:r>
          </a:p>
          <a:p>
            <a:pPr algn="just"/>
            <a:r>
              <a:rPr lang="en-US" sz="1100" b="1" dirty="0" smtClean="0">
                <a:solidFill>
                  <a:schemeClr val="accent1"/>
                </a:solidFill>
                <a:latin typeface="Consolas" panose="020B0609020204030204" pitchFamily="49" charset="0"/>
                <a:cs typeface="Consolas" panose="020B0609020204030204" pitchFamily="49" charset="0"/>
              </a:rPr>
              <a:t>(page tables, kernel stack, </a:t>
            </a:r>
          </a:p>
          <a:p>
            <a:pPr algn="just"/>
            <a:r>
              <a:rPr lang="en-US" sz="1100" b="1" dirty="0" smtClean="0">
                <a:solidFill>
                  <a:schemeClr val="accent1"/>
                </a:solidFill>
                <a:latin typeface="Consolas" panose="020B0609020204030204" pitchFamily="49" charset="0"/>
                <a:cs typeface="Consolas" panose="020B0609020204030204" pitchFamily="49" charset="0"/>
              </a:rPr>
              <a:t>task structures </a:t>
            </a:r>
            <a:r>
              <a:rPr lang="en-US" sz="1100" b="1" dirty="0" err="1" smtClean="0">
                <a:solidFill>
                  <a:schemeClr val="accent1"/>
                </a:solidFill>
                <a:latin typeface="Consolas" panose="020B0609020204030204" pitchFamily="49" charset="0"/>
                <a:cs typeface="Consolas" panose="020B0609020204030204" pitchFamily="49" charset="0"/>
              </a:rPr>
              <a:t>etc</a:t>
            </a:r>
            <a:r>
              <a:rPr lang="en-US" sz="1100" b="1" dirty="0" smtClean="0">
                <a:solidFill>
                  <a:schemeClr val="accent1"/>
                </a:solidFill>
              </a:rPr>
              <a:t>)</a:t>
            </a:r>
            <a:endParaRPr lang="ru-RU" sz="1100" b="1" dirty="0" smtClean="0">
              <a:solidFill>
                <a:schemeClr val="accent1"/>
              </a:solidFill>
            </a:endParaRPr>
          </a:p>
        </p:txBody>
      </p:sp>
      <p:sp>
        <p:nvSpPr>
          <p:cNvPr id="94" name="TextBox 93"/>
          <p:cNvSpPr txBox="1"/>
          <p:nvPr/>
        </p:nvSpPr>
        <p:spPr>
          <a:xfrm>
            <a:off x="8121769" y="1864535"/>
            <a:ext cx="2045753" cy="600164"/>
          </a:xfrm>
          <a:prstGeom prst="rect">
            <a:avLst/>
          </a:prstGeom>
          <a:noFill/>
        </p:spPr>
        <p:txBody>
          <a:bodyPr wrap="none" rtlCol="0">
            <a:spAutoFit/>
          </a:bodyPr>
          <a:lstStyle/>
          <a:p>
            <a:pPr algn="just"/>
            <a:r>
              <a:rPr lang="en-US" sz="1100" b="1" u="sng" dirty="0" smtClean="0">
                <a:latin typeface="Comic Sans MS" panose="030F0702030302020204" pitchFamily="66" charset="0"/>
                <a:cs typeface="Consolas" panose="020B0609020204030204" pitchFamily="49" charset="0"/>
              </a:rPr>
              <a:t>Identical for each process</a:t>
            </a:r>
            <a:r>
              <a:rPr lang="en-US" sz="1100" dirty="0" smtClean="0">
                <a:latin typeface="Comic Sans MS" panose="030F0702030302020204" pitchFamily="66" charset="0"/>
                <a:cs typeface="Consolas" panose="020B0609020204030204" pitchFamily="49" charset="0"/>
              </a:rPr>
              <a:t>:</a:t>
            </a:r>
          </a:p>
          <a:p>
            <a:pPr algn="just"/>
            <a:r>
              <a:rPr lang="en-US" sz="1100" dirty="0" smtClean="0">
                <a:solidFill>
                  <a:schemeClr val="accent1"/>
                </a:solidFill>
                <a:latin typeface="Comic Sans MS" panose="030F0702030302020204" pitchFamily="66" charset="0"/>
                <a:cs typeface="Consolas" panose="020B0609020204030204" pitchFamily="49" charset="0"/>
              </a:rPr>
              <a:t>Physical memory,</a:t>
            </a:r>
          </a:p>
          <a:p>
            <a:pPr algn="just"/>
            <a:r>
              <a:rPr lang="en-US" sz="1100" dirty="0" smtClean="0">
                <a:solidFill>
                  <a:schemeClr val="accent1"/>
                </a:solidFill>
                <a:latin typeface="Comic Sans MS" panose="030F0702030302020204" pitchFamily="66" charset="0"/>
                <a:cs typeface="Consolas" panose="020B0609020204030204" pitchFamily="49" charset="0"/>
              </a:rPr>
              <a:t>Kernel code and data</a:t>
            </a:r>
            <a:endParaRPr lang="ru-RU" sz="1100" dirty="0" smtClean="0">
              <a:solidFill>
                <a:schemeClr val="accent1"/>
              </a:solidFill>
              <a:latin typeface="Comic Sans MS" panose="030F0702030302020204" pitchFamily="66" charset="0"/>
              <a:cs typeface="Consolas" panose="020B0609020204030204" pitchFamily="49" charset="0"/>
            </a:endParaRPr>
          </a:p>
        </p:txBody>
      </p:sp>
      <p:cxnSp>
        <p:nvCxnSpPr>
          <p:cNvPr id="96" name="Straight Arrow Connector 95"/>
          <p:cNvCxnSpPr/>
          <p:nvPr/>
        </p:nvCxnSpPr>
        <p:spPr>
          <a:xfrm flipV="1">
            <a:off x="7676397" y="1086278"/>
            <a:ext cx="388351" cy="2956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7676397" y="1504551"/>
            <a:ext cx="540751" cy="524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078971"/>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Consider an application program AP consisting of a set of program units SP = {P</a:t>
            </a:r>
            <a:r>
              <a:rPr lang="en-US" b="0" baseline="-25000" dirty="0" smtClean="0">
                <a:solidFill>
                  <a:srgbClr val="0070C0"/>
                </a:solidFill>
                <a:latin typeface="Comic Sans MS" pitchFamily="66" charset="0"/>
              </a:rPr>
              <a:t>i</a:t>
            </a:r>
            <a:r>
              <a:rPr lang="en-US" b="0" dirty="0" smtClean="0">
                <a:solidFill>
                  <a:srgbClr val="0070C0"/>
                </a:solidFill>
                <a:latin typeface="Comic Sans MS" pitchFamily="66" charset="0"/>
              </a:rPr>
              <a:t>}.</a:t>
            </a:r>
          </a:p>
          <a:p>
            <a:pPr marL="342900" indent="-342900">
              <a:buFont typeface="Wingdings" panose="05000000000000000000" pitchFamily="2" charset="2"/>
              <a:buChar char="§"/>
            </a:pPr>
            <a:r>
              <a:rPr lang="en-US" b="0" dirty="0" smtClean="0">
                <a:solidFill>
                  <a:srgbClr val="0070C0"/>
                </a:solidFill>
                <a:latin typeface="Comic Sans MS" pitchFamily="66" charset="0"/>
              </a:rPr>
              <a:t>A program unit P</a:t>
            </a:r>
            <a:r>
              <a:rPr lang="en-US" b="0" baseline="-25000" dirty="0" smtClean="0">
                <a:solidFill>
                  <a:srgbClr val="0070C0"/>
                </a:solidFill>
                <a:latin typeface="Comic Sans MS" pitchFamily="66" charset="0"/>
              </a:rPr>
              <a:t>i</a:t>
            </a:r>
            <a:r>
              <a:rPr lang="en-US" b="0" dirty="0" smtClean="0">
                <a:solidFill>
                  <a:srgbClr val="0070C0"/>
                </a:solidFill>
                <a:latin typeface="Comic Sans MS" pitchFamily="66" charset="0"/>
              </a:rPr>
              <a:t> interacts with another program unit </a:t>
            </a:r>
            <a:r>
              <a:rPr lang="en-US" b="0" dirty="0" err="1" smtClean="0">
                <a:solidFill>
                  <a:srgbClr val="0070C0"/>
                </a:solidFill>
                <a:latin typeface="Comic Sans MS" pitchFamily="66" charset="0"/>
              </a:rPr>
              <a:t>P</a:t>
            </a:r>
            <a:r>
              <a:rPr lang="en-US" b="0" baseline="-25000" dirty="0" err="1" smtClean="0">
                <a:solidFill>
                  <a:srgbClr val="0070C0"/>
                </a:solidFill>
                <a:latin typeface="Comic Sans MS" pitchFamily="66" charset="0"/>
              </a:rPr>
              <a:t>j</a:t>
            </a:r>
            <a:r>
              <a:rPr lang="en-US" b="0" dirty="0" smtClean="0">
                <a:solidFill>
                  <a:srgbClr val="0070C0"/>
                </a:solidFill>
                <a:latin typeface="Comic Sans MS" pitchFamily="66" charset="0"/>
              </a:rPr>
              <a:t> by using addresses of </a:t>
            </a:r>
            <a:r>
              <a:rPr lang="en-US" b="0" dirty="0" err="1" smtClean="0">
                <a:solidFill>
                  <a:srgbClr val="0070C0"/>
                </a:solidFill>
                <a:latin typeface="Comic Sans MS" pitchFamily="66" charset="0"/>
              </a:rPr>
              <a:t>P</a:t>
            </a:r>
            <a:r>
              <a:rPr lang="en-US" b="0" baseline="-25000" dirty="0" err="1" smtClean="0">
                <a:solidFill>
                  <a:srgbClr val="0070C0"/>
                </a:solidFill>
                <a:latin typeface="Comic Sans MS" pitchFamily="66" charset="0"/>
              </a:rPr>
              <a:t>j</a:t>
            </a:r>
            <a:r>
              <a:rPr lang="en-US" b="0" dirty="0" err="1" smtClean="0">
                <a:solidFill>
                  <a:srgbClr val="0070C0"/>
                </a:solidFill>
                <a:latin typeface="Comic Sans MS" pitchFamily="66" charset="0"/>
              </a:rPr>
              <a:t>’s</a:t>
            </a:r>
            <a:r>
              <a:rPr lang="en-US" b="0" dirty="0" smtClean="0">
                <a:solidFill>
                  <a:srgbClr val="0070C0"/>
                </a:solidFill>
                <a:latin typeface="Comic Sans MS" pitchFamily="66" charset="0"/>
              </a:rPr>
              <a:t> instructions and data in its own instructions.</a:t>
            </a:r>
          </a:p>
          <a:p>
            <a:pPr marL="342900" indent="-342900">
              <a:buFont typeface="Wingdings" panose="05000000000000000000" pitchFamily="2" charset="2"/>
              <a:buChar char="§"/>
            </a:pPr>
            <a:r>
              <a:rPr lang="en-US" b="0" dirty="0" smtClean="0">
                <a:solidFill>
                  <a:srgbClr val="0070C0"/>
                </a:solidFill>
                <a:latin typeface="Comic Sans MS" pitchFamily="66" charset="0"/>
              </a:rPr>
              <a:t>To realize such interactions, </a:t>
            </a:r>
            <a:r>
              <a:rPr lang="en-US" b="0" dirty="0" err="1" smtClean="0">
                <a:solidFill>
                  <a:srgbClr val="0070C0"/>
                </a:solidFill>
                <a:latin typeface="Comic Sans MS" pitchFamily="66" charset="0"/>
              </a:rPr>
              <a:t>P</a:t>
            </a:r>
            <a:r>
              <a:rPr lang="en-US" b="0" baseline="-25000" dirty="0" err="1" smtClean="0">
                <a:solidFill>
                  <a:srgbClr val="0070C0"/>
                </a:solidFill>
                <a:latin typeface="Comic Sans MS" pitchFamily="66" charset="0"/>
              </a:rPr>
              <a:t>j</a:t>
            </a:r>
            <a:r>
              <a:rPr lang="en-US" b="0" baseline="-25000" dirty="0">
                <a:solidFill>
                  <a:srgbClr val="0070C0"/>
                </a:solidFill>
                <a:latin typeface="Comic Sans MS" pitchFamily="66" charset="0"/>
              </a:rPr>
              <a:t> </a:t>
            </a:r>
            <a:r>
              <a:rPr lang="en-US" b="0" dirty="0" smtClean="0">
                <a:solidFill>
                  <a:srgbClr val="0070C0"/>
                </a:solidFill>
                <a:latin typeface="Comic Sans MS" pitchFamily="66" charset="0"/>
              </a:rPr>
              <a:t>and P</a:t>
            </a:r>
            <a:r>
              <a:rPr lang="en-US" b="0" baseline="-25000" dirty="0" smtClean="0">
                <a:solidFill>
                  <a:srgbClr val="0070C0"/>
                </a:solidFill>
                <a:latin typeface="Comic Sans MS" pitchFamily="66" charset="0"/>
              </a:rPr>
              <a:t>i</a:t>
            </a:r>
            <a:r>
              <a:rPr lang="en-US" b="0" dirty="0" smtClean="0">
                <a:solidFill>
                  <a:srgbClr val="0070C0"/>
                </a:solidFill>
                <a:latin typeface="Comic Sans MS" pitchFamily="66" charset="0"/>
              </a:rPr>
              <a:t> must contain public definitions and external references as defined in the following:</a:t>
            </a:r>
          </a:p>
          <a:p>
            <a:pPr marL="1062894" lvl="1" indent="-342900">
              <a:buFont typeface="Arial" panose="020B0604020202020204" pitchFamily="34" charset="0"/>
              <a:buChar char="•"/>
            </a:pPr>
            <a:r>
              <a:rPr lang="en-US" dirty="0" smtClean="0">
                <a:latin typeface="Comic Sans MS" panose="030F0702030302020204" pitchFamily="66" charset="0"/>
              </a:rPr>
              <a:t>Public definition</a:t>
            </a:r>
            <a:r>
              <a:rPr lang="en-US" dirty="0" smtClean="0"/>
              <a:t>: </a:t>
            </a:r>
            <a:r>
              <a:rPr lang="en-US" dirty="0" smtClean="0">
                <a:solidFill>
                  <a:srgbClr val="0070C0"/>
                </a:solidFill>
                <a:latin typeface="Comic Sans MS" panose="030F0702030302020204" pitchFamily="66" charset="0"/>
              </a:rPr>
              <a:t>a symbol </a:t>
            </a:r>
            <a:r>
              <a:rPr lang="en-US" dirty="0" err="1" smtClean="0">
                <a:solidFill>
                  <a:schemeClr val="tx1"/>
                </a:solidFill>
                <a:latin typeface="Comic Sans MS" panose="030F0702030302020204" pitchFamily="66" charset="0"/>
              </a:rPr>
              <a:t>pub_symb</a:t>
            </a:r>
            <a:r>
              <a:rPr lang="en-US" dirty="0" smtClean="0">
                <a:solidFill>
                  <a:srgbClr val="0070C0"/>
                </a:solidFill>
                <a:latin typeface="Comic Sans MS" panose="030F0702030302020204" pitchFamily="66" charset="0"/>
              </a:rPr>
              <a:t> defined in a program unit which may be referenced in other program units.</a:t>
            </a:r>
          </a:p>
          <a:p>
            <a:pPr marL="1062894" lvl="1" indent="-342900">
              <a:buFont typeface="Arial" panose="020B0604020202020204" pitchFamily="34" charset="0"/>
              <a:buChar char="•"/>
            </a:pPr>
            <a:r>
              <a:rPr lang="en-US" dirty="0" smtClean="0">
                <a:latin typeface="Comic Sans MS" panose="030F0702030302020204" pitchFamily="66" charset="0"/>
              </a:rPr>
              <a:t>External reference: </a:t>
            </a:r>
            <a:r>
              <a:rPr lang="en-US" dirty="0" smtClean="0">
                <a:solidFill>
                  <a:srgbClr val="0070C0"/>
                </a:solidFill>
                <a:latin typeface="Comic Sans MS" panose="030F0702030302020204" pitchFamily="66" charset="0"/>
              </a:rPr>
              <a:t>a reference to a symbol </a:t>
            </a:r>
            <a:r>
              <a:rPr lang="en-US" dirty="0" err="1" smtClean="0">
                <a:solidFill>
                  <a:schemeClr val="tx1"/>
                </a:solidFill>
                <a:latin typeface="Comic Sans MS" panose="030F0702030302020204" pitchFamily="66" charset="0"/>
              </a:rPr>
              <a:t>ext_symb</a:t>
            </a:r>
            <a:r>
              <a:rPr lang="en-US" dirty="0" smtClean="0">
                <a:solidFill>
                  <a:srgbClr val="0070C0"/>
                </a:solidFill>
                <a:latin typeface="Comic Sans MS" panose="030F0702030302020204" pitchFamily="66" charset="0"/>
              </a:rPr>
              <a:t> which is not defined in the program unit.</a:t>
            </a:r>
            <a:endParaRPr lang="ru-RU" dirty="0">
              <a:solidFill>
                <a:srgbClr val="0070C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88780614"/>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1496" y="732650"/>
            <a:ext cx="10076468" cy="4640814"/>
          </a:xfrm>
        </p:spPr>
        <p:txBody>
          <a:bodyPr/>
          <a:lstStyle/>
          <a:p>
            <a:pPr marL="342900" indent="-342900">
              <a:buFont typeface="Wingdings" panose="05000000000000000000" pitchFamily="2" charset="2"/>
              <a:buChar char="§"/>
            </a:pPr>
            <a:r>
              <a:rPr lang="en-US" sz="1600" b="0" dirty="0" smtClean="0">
                <a:solidFill>
                  <a:srgbClr val="0070C0"/>
                </a:solidFill>
                <a:latin typeface="Comic Sans MS" pitchFamily="66" charset="0"/>
              </a:rPr>
              <a:t>Linking is the action of putting the </a:t>
            </a:r>
            <a:r>
              <a:rPr lang="en-US" sz="1600" b="0" dirty="0" smtClean="0">
                <a:solidFill>
                  <a:schemeClr val="tx1"/>
                </a:solidFill>
                <a:latin typeface="Comic Sans MS" pitchFamily="66" charset="0"/>
              </a:rPr>
              <a:t>correct linked addresses </a:t>
            </a:r>
            <a:r>
              <a:rPr lang="en-US" sz="1600" b="0" dirty="0" smtClean="0">
                <a:solidFill>
                  <a:srgbClr val="0070C0"/>
                </a:solidFill>
                <a:latin typeface="Comic Sans MS" pitchFamily="66" charset="0"/>
              </a:rPr>
              <a:t>in those instructions of a program that contain external references.</a:t>
            </a:r>
          </a:p>
          <a:p>
            <a:pPr marL="342900" indent="-342900">
              <a:buFont typeface="Wingdings" panose="05000000000000000000" pitchFamily="2" charset="2"/>
              <a:buChar char="§"/>
            </a:pPr>
            <a:r>
              <a:rPr lang="en-US" sz="1600" b="0" dirty="0" smtClean="0">
                <a:solidFill>
                  <a:srgbClr val="0070C0"/>
                </a:solidFill>
                <a:latin typeface="Comic Sans MS" pitchFamily="66" charset="0"/>
              </a:rPr>
              <a:t>Object module contains all the information that would be needed to relocate and link the program unit with other program units.</a:t>
            </a:r>
          </a:p>
          <a:p>
            <a:pPr marL="342900" indent="-342900">
              <a:buFont typeface="Wingdings" panose="05000000000000000000" pitchFamily="2" charset="2"/>
              <a:buChar char="§"/>
            </a:pPr>
            <a:r>
              <a:rPr lang="en-US" sz="1600" b="0" dirty="0" smtClean="0">
                <a:solidFill>
                  <a:srgbClr val="0070C0"/>
                </a:solidFill>
                <a:latin typeface="Comic Sans MS" pitchFamily="66" charset="0"/>
              </a:rPr>
              <a:t>The object consists of,</a:t>
            </a:r>
          </a:p>
          <a:p>
            <a:pPr marL="1062894" lvl="1" indent="-342900">
              <a:buFont typeface="Arial" panose="020B0604020202020204" pitchFamily="34" charset="0"/>
              <a:buChar char="•"/>
            </a:pPr>
            <a:r>
              <a:rPr lang="en-US" sz="1400" b="0" dirty="0" smtClean="0">
                <a:solidFill>
                  <a:schemeClr val="tx1"/>
                </a:solidFill>
                <a:latin typeface="Comic Sans MS" pitchFamily="66" charset="0"/>
              </a:rPr>
              <a:t>Header Information:</a:t>
            </a:r>
            <a:r>
              <a:rPr lang="en-US" sz="1400" b="0" dirty="0" smtClean="0">
                <a:solidFill>
                  <a:srgbClr val="0070C0"/>
                </a:solidFill>
                <a:latin typeface="Comic Sans MS" pitchFamily="66" charset="0"/>
              </a:rPr>
              <a:t> overall information about translated origin file, size and execution start address, creation data.</a:t>
            </a:r>
          </a:p>
          <a:p>
            <a:pPr marL="1062894" lvl="1" indent="-342900">
              <a:buFont typeface="Arial" panose="020B0604020202020204" pitchFamily="34" charset="0"/>
              <a:buChar char="•"/>
            </a:pPr>
            <a:r>
              <a:rPr lang="en-US" sz="1400" b="0" dirty="0" smtClean="0">
                <a:solidFill>
                  <a:schemeClr val="tx1"/>
                </a:solidFill>
                <a:latin typeface="Comic Sans MS" pitchFamily="66" charset="0"/>
              </a:rPr>
              <a:t>Program or Object Code: </a:t>
            </a:r>
            <a:r>
              <a:rPr lang="en-US" sz="1400" b="0" dirty="0" smtClean="0">
                <a:solidFill>
                  <a:srgbClr val="0070C0"/>
                </a:solidFill>
                <a:latin typeface="Comic Sans MS" pitchFamily="66" charset="0"/>
              </a:rPr>
              <a:t> binary instructions and data generated by a compiler or assembler.</a:t>
            </a:r>
          </a:p>
          <a:p>
            <a:pPr marL="1062894" lvl="1" indent="-342900">
              <a:buFont typeface="Arial" panose="020B0604020202020204" pitchFamily="34" charset="0"/>
              <a:buChar char="•"/>
            </a:pPr>
            <a:r>
              <a:rPr lang="en-US" sz="1400" b="0" dirty="0" smtClean="0">
                <a:solidFill>
                  <a:schemeClr val="tx1"/>
                </a:solidFill>
                <a:latin typeface="Comic Sans MS" pitchFamily="66" charset="0"/>
              </a:rPr>
              <a:t>Relocation Table: </a:t>
            </a:r>
            <a:r>
              <a:rPr lang="en-US" sz="1400" b="0" dirty="0" smtClean="0">
                <a:solidFill>
                  <a:srgbClr val="0070C0"/>
                </a:solidFill>
                <a:latin typeface="Comic Sans MS" pitchFamily="66" charset="0"/>
              </a:rPr>
              <a:t>describes the instructions that require relocation. Each entry of this table contains a single field – translated address.</a:t>
            </a:r>
          </a:p>
          <a:p>
            <a:pPr marL="1062894" lvl="1" indent="-342900">
              <a:buFont typeface="Arial" panose="020B0604020202020204" pitchFamily="34" charset="0"/>
              <a:buChar char="•"/>
            </a:pPr>
            <a:r>
              <a:rPr lang="en-US" sz="1400" b="0" dirty="0" smtClean="0">
                <a:solidFill>
                  <a:schemeClr val="tx1"/>
                </a:solidFill>
                <a:latin typeface="Comic Sans MS" pitchFamily="66" charset="0"/>
              </a:rPr>
              <a:t>Symbol Table: </a:t>
            </a:r>
            <a:r>
              <a:rPr lang="en-US" sz="1400" b="0" dirty="0">
                <a:solidFill>
                  <a:schemeClr val="accent1"/>
                </a:solidFill>
                <a:latin typeface="Comic Sans MS" pitchFamily="66" charset="0"/>
              </a:rPr>
              <a:t>g</a:t>
            </a:r>
            <a:r>
              <a:rPr lang="en-US" sz="1400" b="0" dirty="0" smtClean="0">
                <a:solidFill>
                  <a:schemeClr val="accent1"/>
                </a:solidFill>
                <a:latin typeface="Comic Sans MS" pitchFamily="66" charset="0"/>
              </a:rPr>
              <a:t>lobal symbols defined in this module, symbols to be imported from other modules or defined by the linker</a:t>
            </a:r>
            <a:endParaRPr lang="en-US" sz="1400" b="0" dirty="0" smtClean="0">
              <a:solidFill>
                <a:schemeClr val="tx1"/>
              </a:solidFill>
              <a:latin typeface="Comic Sans MS" pitchFamily="66" charset="0"/>
            </a:endParaRPr>
          </a:p>
          <a:p>
            <a:pPr marL="1062894" lvl="1" indent="-342900">
              <a:buFont typeface="Arial" panose="020B0604020202020204" pitchFamily="34" charset="0"/>
              <a:buChar char="•"/>
            </a:pPr>
            <a:r>
              <a:rPr lang="en-US" sz="1400" b="0" dirty="0" smtClean="0">
                <a:solidFill>
                  <a:schemeClr val="tx1"/>
                </a:solidFill>
                <a:latin typeface="Comic Sans MS" pitchFamily="66" charset="0"/>
              </a:rPr>
              <a:t>Linking Table: </a:t>
            </a:r>
            <a:r>
              <a:rPr lang="en-US" sz="1400" b="0" dirty="0" smtClean="0">
                <a:solidFill>
                  <a:srgbClr val="0070C0"/>
                </a:solidFill>
                <a:latin typeface="Comic Sans MS" pitchFamily="66" charset="0"/>
              </a:rPr>
              <a:t>contains information about the public definitions and external references. Each entry of this table contains – symbol, type and translated address.</a:t>
            </a:r>
          </a:p>
          <a:p>
            <a:pPr marL="1062894" lvl="1" indent="-342900">
              <a:buFont typeface="Arial" panose="020B0604020202020204" pitchFamily="34" charset="0"/>
              <a:buChar char="•"/>
            </a:pPr>
            <a:r>
              <a:rPr lang="en-US" sz="1400" b="0" dirty="0" smtClean="0">
                <a:solidFill>
                  <a:schemeClr val="tx1"/>
                </a:solidFill>
                <a:latin typeface="Comic Sans MS" pitchFamily="66" charset="0"/>
              </a:rPr>
              <a:t>Debugging Information:</a:t>
            </a:r>
            <a:r>
              <a:rPr lang="en-US" sz="1400" b="0" dirty="0" smtClean="0">
                <a:solidFill>
                  <a:srgbClr val="0070C0"/>
                </a:solidFill>
                <a:latin typeface="Comic Sans MS" pitchFamily="66" charset="0"/>
              </a:rPr>
              <a:t> information about object code needed for a debugger only. Includes source file and line number info, local symbols, descriptions of data structures used by the object code.</a:t>
            </a:r>
            <a:endParaRPr lang="en-US" sz="1400" b="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 </a:t>
            </a:r>
            <a:endParaRPr lang="ru-RU" dirty="0"/>
          </a:p>
        </p:txBody>
      </p:sp>
    </p:spTree>
    <p:extLst>
      <p:ext uri="{BB962C8B-B14F-4D97-AF65-F5344CB8AC3E}">
        <p14:creationId xmlns:p14="http://schemas.microsoft.com/office/powerpoint/2010/main" val="285877894"/>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Linkers: Architecture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3200" b="0" dirty="0" smtClean="0">
                <a:solidFill>
                  <a:srgbClr val="0070C0"/>
                </a:solidFill>
                <a:latin typeface="Comic Sans MS" pitchFamily="66" charset="0"/>
              </a:rPr>
              <a:t>The design of linker is divided into two parts</a:t>
            </a:r>
            <a:r>
              <a:rPr lang="en-US" b="0" dirty="0" smtClean="0">
                <a:solidFill>
                  <a:srgbClr val="0070C0"/>
                </a:solidFill>
                <a:latin typeface="Comic Sans MS" pitchFamily="66" charset="0"/>
              </a:rPr>
              <a:t>:</a:t>
            </a:r>
          </a:p>
          <a:p>
            <a:pPr marL="1062894" lvl="1" indent="-342900">
              <a:buFont typeface="Arial" panose="020B0604020202020204" pitchFamily="34" charset="0"/>
              <a:buChar char="•"/>
            </a:pPr>
            <a:r>
              <a:rPr lang="en-US" sz="2800" b="0" dirty="0" smtClean="0">
                <a:solidFill>
                  <a:schemeClr val="tx1"/>
                </a:solidFill>
                <a:latin typeface="Comic Sans MS" pitchFamily="66" charset="0"/>
              </a:rPr>
              <a:t>Relocation</a:t>
            </a:r>
            <a:r>
              <a:rPr lang="en-US" sz="2800" b="0" dirty="0" smtClean="0">
                <a:solidFill>
                  <a:srgbClr val="0070C0"/>
                </a:solidFill>
                <a:latin typeface="Comic Sans MS" pitchFamily="66" charset="0"/>
              </a:rPr>
              <a:t>: allocate space in memory for the programs</a:t>
            </a:r>
          </a:p>
          <a:p>
            <a:pPr marL="1062894" lvl="1" indent="-342900">
              <a:buFont typeface="Arial" panose="020B0604020202020204" pitchFamily="34" charset="0"/>
              <a:buChar char="•"/>
            </a:pPr>
            <a:r>
              <a:rPr lang="en-US" sz="2800" b="0" dirty="0" smtClean="0">
                <a:solidFill>
                  <a:schemeClr val="tx1"/>
                </a:solidFill>
                <a:latin typeface="Comic Sans MS" pitchFamily="66" charset="0"/>
              </a:rPr>
              <a:t>Linking</a:t>
            </a:r>
            <a:r>
              <a:rPr lang="en-US" sz="2800" b="0" dirty="0" smtClean="0">
                <a:solidFill>
                  <a:srgbClr val="0070C0"/>
                </a:solidFill>
                <a:latin typeface="Comic Sans MS" pitchFamily="66" charset="0"/>
              </a:rPr>
              <a:t>: </a:t>
            </a:r>
          </a:p>
          <a:p>
            <a:pPr marL="1062894" lvl="1" indent="-342900">
              <a:buFont typeface="Wingdings" panose="05000000000000000000" pitchFamily="2" charset="2"/>
              <a:buChar char="ü"/>
            </a:pPr>
            <a:r>
              <a:rPr lang="en-US" sz="2800" b="0" dirty="0" smtClean="0">
                <a:solidFill>
                  <a:srgbClr val="0070C0"/>
                </a:solidFill>
                <a:latin typeface="Comic Sans MS" pitchFamily="66" charset="0"/>
              </a:rPr>
              <a:t>Resolve symbolic references between object files</a:t>
            </a:r>
          </a:p>
          <a:p>
            <a:pPr marL="1062894" lvl="1" indent="-342900">
              <a:buFont typeface="Wingdings" panose="05000000000000000000" pitchFamily="2" charset="2"/>
              <a:buChar char="ü"/>
            </a:pPr>
            <a:r>
              <a:rPr lang="en-US" sz="2800" b="0" dirty="0" smtClean="0">
                <a:solidFill>
                  <a:srgbClr val="0070C0"/>
                </a:solidFill>
                <a:latin typeface="Comic Sans MS" pitchFamily="66" charset="0"/>
              </a:rPr>
              <a:t>Combines two or more separate object programs</a:t>
            </a:r>
          </a:p>
          <a:p>
            <a:pPr marL="1062894" lvl="1" indent="-342900">
              <a:buFont typeface="Wingdings" panose="05000000000000000000" pitchFamily="2" charset="2"/>
              <a:buChar char="ü"/>
            </a:pPr>
            <a:r>
              <a:rPr lang="en-US" sz="2800" b="0" dirty="0" smtClean="0">
                <a:solidFill>
                  <a:srgbClr val="0070C0"/>
                </a:solidFill>
                <a:latin typeface="Comic Sans MS" pitchFamily="66" charset="0"/>
              </a:rPr>
              <a:t>Supplies the information needed to allow references between them </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962468940"/>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Two-pass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000" b="0" dirty="0" smtClean="0">
                <a:solidFill>
                  <a:schemeClr val="accent1"/>
                </a:solidFill>
                <a:latin typeface="Comic Sans MS" panose="030F0702030302020204" pitchFamily="66" charset="0"/>
              </a:rPr>
              <a:t>A linker takes as its input a set of input object files, libraries and command files (optionally), and produces as its result an </a:t>
            </a:r>
            <a:r>
              <a:rPr lang="en-US" sz="2000" b="0" dirty="0" smtClean="0">
                <a:solidFill>
                  <a:schemeClr val="tx1"/>
                </a:solidFill>
                <a:latin typeface="Comic Sans MS" panose="030F0702030302020204" pitchFamily="66" charset="0"/>
              </a:rPr>
              <a:t>output object file</a:t>
            </a:r>
            <a:r>
              <a:rPr lang="en-US" sz="2000" b="0" dirty="0" smtClean="0">
                <a:solidFill>
                  <a:schemeClr val="accent1"/>
                </a:solidFill>
                <a:latin typeface="Comic Sans MS" panose="030F0702030302020204" pitchFamily="66" charset="0"/>
              </a:rPr>
              <a:t>, and perhaps ancillary information: a </a:t>
            </a:r>
            <a:r>
              <a:rPr lang="en-US" sz="2000" b="0" dirty="0" smtClean="0">
                <a:solidFill>
                  <a:schemeClr val="tx1"/>
                </a:solidFill>
                <a:latin typeface="Comic Sans MS" panose="030F0702030302020204" pitchFamily="66" charset="0"/>
              </a:rPr>
              <a:t>load map</a:t>
            </a:r>
            <a:r>
              <a:rPr lang="en-US" sz="2000" b="0" dirty="0" smtClean="0">
                <a:solidFill>
                  <a:schemeClr val="accent1"/>
                </a:solidFill>
                <a:latin typeface="Comic Sans MS" panose="030F0702030302020204" pitchFamily="66" charset="0"/>
              </a:rPr>
              <a:t>, a </a:t>
            </a:r>
            <a:r>
              <a:rPr lang="en-US" sz="2000" b="0" dirty="0" smtClean="0">
                <a:solidFill>
                  <a:schemeClr val="tx1"/>
                </a:solidFill>
                <a:latin typeface="Comic Sans MS" panose="030F0702030302020204" pitchFamily="66" charset="0"/>
              </a:rPr>
              <a:t>file with debugger symbols</a:t>
            </a:r>
            <a:r>
              <a:rPr lang="en-US" sz="2000" b="0" dirty="0" smtClean="0">
                <a:solidFill>
                  <a:schemeClr val="accent1"/>
                </a:solidFill>
                <a:latin typeface="Comic Sans MS" panose="030F0702030302020204" pitchFamily="66" charset="0"/>
              </a:rPr>
              <a:t>.</a:t>
            </a:r>
          </a:p>
          <a:p>
            <a:pPr marL="342900" indent="-342900">
              <a:buFont typeface="Arial" panose="020B0604020202020204" pitchFamily="34" charset="0"/>
              <a:buChar char="•"/>
            </a:pPr>
            <a:r>
              <a:rPr lang="en-US" sz="2000" b="0" dirty="0" smtClean="0">
                <a:solidFill>
                  <a:schemeClr val="tx1"/>
                </a:solidFill>
                <a:latin typeface="Comic Sans MS" panose="030F0702030302020204" pitchFamily="66" charset="0"/>
              </a:rPr>
              <a:t>First pass: </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Scans the input files to find the sizes of the segments and collects the definitions and references of all of the symbols. </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Creates a segment table listing all of the segments defined in the input files, and symbol table with all of imported and exported symbols.</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Assigns numeric locations to symbols, determines the sizes and location of the segments in the output address space,</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Figures out where information will be placed in the output file</a:t>
            </a:r>
            <a:endParaRPr lang="ru-RU" b="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25673625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Two-pass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000" b="0" dirty="0" smtClean="0">
                <a:solidFill>
                  <a:schemeClr val="tx1"/>
                </a:solidFill>
                <a:latin typeface="Comic Sans MS" panose="030F0702030302020204" pitchFamily="66" charset="0"/>
              </a:rPr>
              <a:t>Second pass: </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Reads and relocates the object code. </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Substitutes numeric addresses for symbol references.</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Adjusts memory addresses in code and data to reflect relocated segment addresses.</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Writes the relocated code to the output file.</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Writes the output file with (generally) header information, the relocated segments, and the symbol table information.</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If the program uses dynamic linking, the symbol information contains the info needed for resolving dynamic symbols by the runtime linker. </a:t>
            </a:r>
          </a:p>
          <a:p>
            <a:pPr marL="1062894" lvl="1" indent="-342900">
              <a:buFont typeface="Arial" panose="020B0604020202020204" pitchFamily="34" charset="0"/>
              <a:buChar char="•"/>
            </a:pPr>
            <a:r>
              <a:rPr lang="en-US" b="0" dirty="0" smtClean="0">
                <a:solidFill>
                  <a:schemeClr val="accent1"/>
                </a:solidFill>
                <a:latin typeface="Comic Sans MS" panose="030F0702030302020204" pitchFamily="66" charset="0"/>
              </a:rPr>
              <a:t>May write a symbol table for relinking or debugging that can be used by other programs</a:t>
            </a:r>
          </a:p>
          <a:p>
            <a:pPr marL="1062894" lvl="1" indent="-342900">
              <a:buFont typeface="Wingdings" panose="05000000000000000000" pitchFamily="2" charset="2"/>
              <a:buChar char="§"/>
            </a:pPr>
            <a:endParaRPr lang="ru-RU" b="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27549330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Static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800" b="0" dirty="0" smtClean="0">
                <a:solidFill>
                  <a:srgbClr val="0070C0"/>
                </a:solidFill>
                <a:latin typeface="Comic Sans MS" pitchFamily="66" charset="0"/>
              </a:rPr>
              <a:t>In static linking, the linker links all modules of a program before its execution begins; it produces a binary program that does not contain any unresolved external references.</a:t>
            </a:r>
          </a:p>
          <a:p>
            <a:pPr marL="342900" indent="-342900">
              <a:buFont typeface="Wingdings" panose="05000000000000000000" pitchFamily="2" charset="2"/>
              <a:buChar char="§"/>
            </a:pPr>
            <a:r>
              <a:rPr lang="en-US" sz="2800" b="0" dirty="0" smtClean="0">
                <a:solidFill>
                  <a:srgbClr val="0070C0"/>
                </a:solidFill>
                <a:latin typeface="Comic Sans MS" pitchFamily="66" charset="0"/>
              </a:rPr>
              <a:t>If statically linked programs use the same module from a library, each program will get a private copy of the module.</a:t>
            </a:r>
          </a:p>
          <a:p>
            <a:pPr marL="342900" indent="-342900">
              <a:buFont typeface="Wingdings" panose="05000000000000000000" pitchFamily="2" charset="2"/>
              <a:buChar char="§"/>
            </a:pPr>
            <a:r>
              <a:rPr lang="en-US" sz="2800" b="0" dirty="0" smtClean="0">
                <a:solidFill>
                  <a:srgbClr val="0070C0"/>
                </a:solidFill>
                <a:latin typeface="Comic Sans MS" pitchFamily="66" charset="0"/>
              </a:rPr>
              <a:t>If many programs that use the module are in execution at the same time, many copies of the module might be present in memory</a:t>
            </a:r>
            <a:r>
              <a:rPr lang="en-US" b="0" dirty="0" smtClean="0">
                <a:solidFill>
                  <a:srgbClr val="0070C0"/>
                </a:solidFill>
                <a:latin typeface="Comic Sans MS" pitchFamily="66" charset="0"/>
              </a:rPr>
              <a:t>.</a:t>
            </a:r>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95668012"/>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Drawbacks of Static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640814"/>
          </a:xfrm>
        </p:spPr>
        <p:txBody>
          <a:bodyPr/>
          <a:lstStyle/>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Wasted Disc Space: </a:t>
            </a:r>
            <a:r>
              <a:rPr lang="en-US" sz="1600" dirty="0" smtClean="0">
                <a:solidFill>
                  <a:schemeClr val="accent1"/>
                </a:solidFill>
                <a:latin typeface="Comic Sans MS" panose="030F0702030302020204" pitchFamily="66" charset="0"/>
              </a:rPr>
              <a:t>If there are many executable files linked with the same library, each contains a copy of the library (the part with used functions)</a:t>
            </a:r>
          </a:p>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Wasted Memory: </a:t>
            </a:r>
            <a:r>
              <a:rPr lang="en-US" sz="1600" dirty="0" smtClean="0">
                <a:solidFill>
                  <a:schemeClr val="accent1"/>
                </a:solidFill>
                <a:latin typeface="Comic Sans MS" panose="030F0702030302020204" pitchFamily="66" charset="0"/>
              </a:rPr>
              <a:t>If several programs containing the same library functions execute at the same time, each needs memory for its own copy of the library function.</a:t>
            </a:r>
          </a:p>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Less Flexibility: </a:t>
            </a:r>
            <a:r>
              <a:rPr lang="en-US" sz="1600" dirty="0" smtClean="0">
                <a:solidFill>
                  <a:schemeClr val="accent1"/>
                </a:solidFill>
                <a:latin typeface="Comic Sans MS" panose="030F0702030302020204" pitchFamily="66" charset="0"/>
              </a:rPr>
              <a:t>If a new version of the library is published, applications that were linked with the old version must be explicitly relinked.</a:t>
            </a:r>
          </a:p>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More Difficult Configuration: </a:t>
            </a:r>
            <a:r>
              <a:rPr lang="en-US" sz="1600" dirty="0" smtClean="0">
                <a:solidFill>
                  <a:schemeClr val="accent1"/>
                </a:solidFill>
                <a:latin typeface="Comic Sans MS" panose="030F0702030302020204" pitchFamily="66" charset="0"/>
              </a:rPr>
              <a:t>If there are several versions of a program that differ only in a few modules, the vendor nevertheless must distribute the complete executable for each version.</a:t>
            </a:r>
          </a:p>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No User Configuration: </a:t>
            </a:r>
            <a:r>
              <a:rPr lang="en-US" sz="1600" dirty="0" smtClean="0">
                <a:solidFill>
                  <a:schemeClr val="accent1"/>
                </a:solidFill>
                <a:latin typeface="Comic Sans MS" panose="030F0702030302020204" pitchFamily="66" charset="0"/>
              </a:rPr>
              <a:t>The user can choose only one of </a:t>
            </a:r>
            <a:r>
              <a:rPr lang="en-US" sz="1600" dirty="0" err="1" smtClean="0">
                <a:solidFill>
                  <a:schemeClr val="accent1"/>
                </a:solidFill>
                <a:latin typeface="Comic Sans MS" panose="030F0702030302020204" pitchFamily="66" charset="0"/>
              </a:rPr>
              <a:t>te</a:t>
            </a:r>
            <a:r>
              <a:rPr lang="en-US" sz="1600" dirty="0" smtClean="0">
                <a:solidFill>
                  <a:schemeClr val="accent1"/>
                </a:solidFill>
                <a:latin typeface="Comic Sans MS" panose="030F0702030302020204" pitchFamily="66" charset="0"/>
              </a:rPr>
              <a:t> versions distributed by the software vendor.</a:t>
            </a:r>
          </a:p>
          <a:p>
            <a:pPr marL="342900" indent="-342900">
              <a:buFont typeface="Wingdings" panose="05000000000000000000" pitchFamily="2" charset="2"/>
              <a:buChar char="§"/>
            </a:pPr>
            <a:r>
              <a:rPr lang="en-US" sz="1600" dirty="0" smtClean="0">
                <a:solidFill>
                  <a:schemeClr val="tx1"/>
                </a:solidFill>
                <a:latin typeface="Comic Sans MS" panose="030F0702030302020204" pitchFamily="66" charset="0"/>
              </a:rPr>
              <a:t>No User Extensions: </a:t>
            </a:r>
            <a:r>
              <a:rPr lang="en-US" sz="1600" dirty="0" smtClean="0">
                <a:solidFill>
                  <a:schemeClr val="accent1"/>
                </a:solidFill>
                <a:latin typeface="Comic Sans MS" panose="030F0702030302020204" pitchFamily="66" charset="0"/>
              </a:rPr>
              <a:t>The user cannot extend the program with user’s developed functions. </a:t>
            </a:r>
            <a:endParaRPr lang="ru-RU" sz="16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265868166"/>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Dynamic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b="0" dirty="0" smtClean="0">
                <a:solidFill>
                  <a:srgbClr val="0070C0"/>
                </a:solidFill>
                <a:latin typeface="Comic Sans MS" pitchFamily="66" charset="0"/>
              </a:rPr>
              <a:t>Dynamic linking is performed during execution of a binary program.</a:t>
            </a:r>
          </a:p>
          <a:p>
            <a:pPr marL="342900" indent="-342900">
              <a:buFont typeface="Wingdings" panose="05000000000000000000" pitchFamily="2" charset="2"/>
              <a:buChar char="§"/>
            </a:pPr>
            <a:r>
              <a:rPr lang="en-US" b="0" dirty="0" smtClean="0">
                <a:solidFill>
                  <a:srgbClr val="0070C0"/>
                </a:solidFill>
                <a:latin typeface="Comic Sans MS" pitchFamily="66" charset="0"/>
              </a:rPr>
              <a:t>The linker is involved when an unresolved external reference is encountered during execution of the program.</a:t>
            </a:r>
          </a:p>
          <a:p>
            <a:pPr marL="342900" indent="-342900">
              <a:buFont typeface="Wingdings" panose="05000000000000000000" pitchFamily="2" charset="2"/>
              <a:buChar char="§"/>
            </a:pPr>
            <a:r>
              <a:rPr lang="en-US" b="0" dirty="0" smtClean="0">
                <a:solidFill>
                  <a:srgbClr val="0070C0"/>
                </a:solidFill>
                <a:latin typeface="Comic Sans MS" pitchFamily="66" charset="0"/>
              </a:rPr>
              <a:t>This arrangement has several benefits concerning use, sharing and updating of library modules.</a:t>
            </a:r>
          </a:p>
          <a:p>
            <a:pPr marL="342900" indent="-342900">
              <a:buFont typeface="Wingdings" panose="05000000000000000000" pitchFamily="2" charset="2"/>
              <a:buChar char="§"/>
            </a:pPr>
            <a:r>
              <a:rPr lang="en-US" b="0" dirty="0" smtClean="0">
                <a:solidFill>
                  <a:srgbClr val="0070C0"/>
                </a:solidFill>
                <a:latin typeface="Comic Sans MS" pitchFamily="66" charset="0"/>
              </a:rPr>
              <a:t>If the module referenced by a program has already been linked to another program that is in execution, a copy of the module would exist in memory. The same copy of the module could be lined to his program as well, thus saving memory.</a:t>
            </a:r>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89367554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Dynamic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800" b="0" dirty="0" smtClean="0">
                <a:solidFill>
                  <a:srgbClr val="0070C0"/>
                </a:solidFill>
                <a:latin typeface="Comic Sans MS" pitchFamily="66" charset="0"/>
              </a:rPr>
              <a:t>To facilitate dynamic linking, each program is first processed by the static linker.</a:t>
            </a:r>
          </a:p>
          <a:p>
            <a:pPr marL="342900" indent="-342900">
              <a:buFont typeface="Wingdings" panose="05000000000000000000" pitchFamily="2" charset="2"/>
              <a:buChar char="§"/>
            </a:pPr>
            <a:r>
              <a:rPr lang="en-US" sz="2800" b="0" dirty="0" smtClean="0">
                <a:solidFill>
                  <a:srgbClr val="0070C0"/>
                </a:solidFill>
                <a:latin typeface="Comic Sans MS" pitchFamily="66" charset="0"/>
              </a:rPr>
              <a:t>The static linker links each external reference in the program to a dummy module whose only function is to call the dynamic linker and pass the name of the external symbol to it.</a:t>
            </a:r>
          </a:p>
          <a:p>
            <a:pPr marL="342900" indent="-342900">
              <a:buFont typeface="Wingdings" panose="05000000000000000000" pitchFamily="2" charset="2"/>
              <a:buChar char="§"/>
            </a:pPr>
            <a:r>
              <a:rPr lang="en-US" sz="2800" b="0" dirty="0" smtClean="0">
                <a:solidFill>
                  <a:srgbClr val="0070C0"/>
                </a:solidFill>
                <a:latin typeface="Comic Sans MS" pitchFamily="66" charset="0"/>
              </a:rPr>
              <a:t>Hence, the dynamic linker would be activated only when an external reference is identified during execution.</a:t>
            </a:r>
            <a:endParaRPr lang="ru-RU" sz="2800"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57650960"/>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Drawbacks of Dynamic Linking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When the program is started, the operation system must be able to find the dynamic link library.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There may be version conflicts. A program that worked with an older version of the library might crash when linked with a newer version, for e.g. when the program uses undocumented features that are no longer supported.</a:t>
            </a:r>
            <a:endParaRPr lang="ru-RU"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999801302"/>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Separate Compilation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r>
              <a:rPr lang="en-US" sz="2000" dirty="0" smtClean="0">
                <a:solidFill>
                  <a:schemeClr val="accent1"/>
                </a:solidFill>
                <a:latin typeface="Comic Sans MS" panose="030F0702030302020204" pitchFamily="66" charset="0"/>
                <a:cs typeface="Consolas" panose="020B0609020204030204" pitchFamily="49" charset="0"/>
              </a:rPr>
              <a:t>For convenience of programming a </a:t>
            </a:r>
            <a:r>
              <a:rPr lang="en-US" sz="2000" dirty="0" smtClean="0">
                <a:solidFill>
                  <a:schemeClr val="tx1"/>
                </a:solidFill>
                <a:latin typeface="Comic Sans MS" panose="030F0702030302020204" pitchFamily="66" charset="0"/>
                <a:cs typeface="Consolas" panose="020B0609020204030204" pitchFamily="49" charset="0"/>
              </a:rPr>
              <a:t>program code is </a:t>
            </a:r>
            <a:r>
              <a:rPr lang="en-US" sz="2000" dirty="0" err="1" smtClean="0">
                <a:solidFill>
                  <a:schemeClr val="tx1"/>
                </a:solidFill>
                <a:latin typeface="Comic Sans MS" panose="030F0702030302020204" pitchFamily="66" charset="0"/>
                <a:cs typeface="Consolas" panose="020B0609020204030204" pitchFamily="49" charset="0"/>
              </a:rPr>
              <a:t>breaked</a:t>
            </a:r>
            <a:r>
              <a:rPr lang="en-US" sz="2000" dirty="0" smtClean="0">
                <a:solidFill>
                  <a:schemeClr val="tx1"/>
                </a:solidFill>
                <a:latin typeface="Comic Sans MS" panose="030F0702030302020204" pitchFamily="66" charset="0"/>
                <a:cs typeface="Consolas" panose="020B0609020204030204" pitchFamily="49" charset="0"/>
              </a:rPr>
              <a:t> up into individual files, and then these files are compiled separately </a:t>
            </a:r>
            <a:r>
              <a:rPr lang="en-US" sz="2000" dirty="0" smtClean="0">
                <a:solidFill>
                  <a:schemeClr val="accent1"/>
                </a:solidFill>
                <a:latin typeface="Comic Sans MS" panose="030F0702030302020204" pitchFamily="66" charset="0"/>
                <a:cs typeface="Consolas" panose="020B0609020204030204" pitchFamily="49" charset="0"/>
              </a:rPr>
              <a:t>and linked together</a:t>
            </a:r>
          </a:p>
          <a:p>
            <a:pPr marL="342900" indent="-342900">
              <a:buFont typeface="Wingdings" panose="05000000000000000000" pitchFamily="2" charset="2"/>
              <a:buChar char="§"/>
            </a:pPr>
            <a:r>
              <a:rPr lang="en-US" sz="2000" dirty="0" smtClean="0">
                <a:latin typeface="Comic Sans MS" panose="030F0702030302020204" pitchFamily="66" charset="0"/>
                <a:cs typeface="Consolas" panose="020B0609020204030204" pitchFamily="49" charset="0"/>
              </a:rPr>
              <a:t>Benefits:</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The code is easier to work with and understand in smaller chunks.</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We further </a:t>
            </a:r>
            <a:r>
              <a:rPr lang="en-US" sz="1600" dirty="0" smtClean="0">
                <a:solidFill>
                  <a:schemeClr val="tx1"/>
                </a:solidFill>
                <a:latin typeface="Comic Sans MS" panose="030F0702030302020204" pitchFamily="66" charset="0"/>
                <a:cs typeface="Consolas" panose="020B0609020204030204" pitchFamily="49" charset="0"/>
              </a:rPr>
              <a:t>hide details of how functions work </a:t>
            </a:r>
            <a:r>
              <a:rPr lang="en-US" sz="1600" dirty="0" smtClean="0">
                <a:solidFill>
                  <a:schemeClr val="accent1"/>
                </a:solidFill>
                <a:latin typeface="Comic Sans MS" panose="030F0702030302020204" pitchFamily="66" charset="0"/>
                <a:cs typeface="Consolas" panose="020B0609020204030204" pitchFamily="49" charset="0"/>
              </a:rPr>
              <a:t>when all we are concerned about is </a:t>
            </a:r>
            <a:r>
              <a:rPr lang="en-US" sz="1600" dirty="0" smtClean="0">
                <a:solidFill>
                  <a:schemeClr val="tx1"/>
                </a:solidFill>
                <a:latin typeface="Comic Sans MS" panose="030F0702030302020204" pitchFamily="66" charset="0"/>
                <a:cs typeface="Consolas" panose="020B0609020204030204" pitchFamily="49" charset="0"/>
              </a:rPr>
              <a:t>what they do.</a:t>
            </a:r>
            <a:endParaRPr lang="en-US" sz="1600" dirty="0" smtClean="0">
              <a:solidFill>
                <a:schemeClr val="accent1"/>
              </a:solidFill>
              <a:latin typeface="Comic Sans MS" panose="030F0702030302020204" pitchFamily="66" charset="0"/>
              <a:cs typeface="Consolas" panose="020B0609020204030204" pitchFamily="49" charset="0"/>
            </a:endParaRP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We can group related functions together into “modules”.</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We can possibly </a:t>
            </a:r>
            <a:r>
              <a:rPr lang="en-US" sz="1600" dirty="0" smtClean="0">
                <a:solidFill>
                  <a:schemeClr val="tx1"/>
                </a:solidFill>
                <a:latin typeface="Comic Sans MS" panose="030F0702030302020204" pitchFamily="66" charset="0"/>
                <a:cs typeface="Consolas" panose="020B0609020204030204" pitchFamily="49" charset="0"/>
              </a:rPr>
              <a:t>reuse functions </a:t>
            </a:r>
            <a:r>
              <a:rPr lang="en-US" sz="1600" dirty="0" smtClean="0">
                <a:solidFill>
                  <a:schemeClr val="accent1"/>
                </a:solidFill>
                <a:latin typeface="Comic Sans MS" panose="030F0702030302020204" pitchFamily="66" charset="0"/>
                <a:cs typeface="Consolas" panose="020B0609020204030204" pitchFamily="49" charset="0"/>
              </a:rPr>
              <a:t>in a module in another program simply by linking its object code, just like codes in the system libraries.</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As programs get larger and therefore take longer to compile, we can </a:t>
            </a:r>
            <a:r>
              <a:rPr lang="en-US" sz="1600" dirty="0" smtClean="0">
                <a:solidFill>
                  <a:schemeClr val="tx1"/>
                </a:solidFill>
                <a:latin typeface="Comic Sans MS" panose="030F0702030302020204" pitchFamily="66" charset="0"/>
                <a:cs typeface="Consolas" panose="020B0609020204030204" pitchFamily="49" charset="0"/>
              </a:rPr>
              <a:t>speed up the </a:t>
            </a:r>
            <a:r>
              <a:rPr lang="en-US" sz="1600" i="1" dirty="0" smtClean="0">
                <a:solidFill>
                  <a:schemeClr val="tx1"/>
                </a:solidFill>
                <a:latin typeface="Comic Sans MS" panose="030F0702030302020204" pitchFamily="66" charset="0"/>
                <a:cs typeface="Consolas" panose="020B0609020204030204" pitchFamily="49" charset="0"/>
              </a:rPr>
              <a:t>edit-compile-test</a:t>
            </a:r>
            <a:r>
              <a:rPr lang="en-US" sz="1600" dirty="0" smtClean="0">
                <a:solidFill>
                  <a:schemeClr val="tx1"/>
                </a:solidFill>
                <a:latin typeface="Comic Sans MS" panose="030F0702030302020204" pitchFamily="66" charset="0"/>
                <a:cs typeface="Consolas" panose="020B0609020204030204" pitchFamily="49" charset="0"/>
              </a:rPr>
              <a:t> loop</a:t>
            </a:r>
            <a:r>
              <a:rPr lang="en-US" sz="1600" dirty="0" smtClean="0">
                <a:solidFill>
                  <a:schemeClr val="accent1"/>
                </a:solidFill>
                <a:latin typeface="Comic Sans MS" panose="030F0702030302020204" pitchFamily="66" charset="0"/>
                <a:cs typeface="Consolas" panose="020B0609020204030204" pitchFamily="49" charset="0"/>
              </a:rPr>
              <a:t> by only recompiling those modules we have changed.</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Programs can be maintained by several programmers separately and independently.</a:t>
            </a:r>
          </a:p>
          <a:p>
            <a:pPr marL="1062894" lvl="1" indent="-342900">
              <a:buFont typeface="Arial" panose="020B0604020202020204" pitchFamily="34" charset="0"/>
              <a:buChar char="•"/>
            </a:pPr>
            <a:r>
              <a:rPr lang="en-US" sz="1600" dirty="0" smtClean="0">
                <a:solidFill>
                  <a:schemeClr val="accent1"/>
                </a:solidFill>
                <a:latin typeface="Comic Sans MS" panose="030F0702030302020204" pitchFamily="66" charset="0"/>
                <a:cs typeface="Consolas" panose="020B0609020204030204" pitchFamily="49" charset="0"/>
              </a:rPr>
              <a:t>Several programming languages can be used in the same program.</a:t>
            </a:r>
            <a:endParaRPr lang="ru-RU" sz="1600"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377397609"/>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Forms of Object Files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q"/>
            </a:pPr>
            <a:r>
              <a:rPr lang="en-US" i="1" dirty="0" smtClean="0">
                <a:solidFill>
                  <a:schemeClr val="tx1"/>
                </a:solidFill>
                <a:latin typeface="Comic Sans MS" panose="030F0702030302020204" pitchFamily="66" charset="0"/>
              </a:rPr>
              <a:t>Relocatable Object File: </a:t>
            </a:r>
            <a:r>
              <a:rPr lang="en-US" dirty="0" smtClean="0">
                <a:solidFill>
                  <a:schemeClr val="accent1"/>
                </a:solidFill>
                <a:latin typeface="Comic Sans MS" panose="030F0702030302020204" pitchFamily="66" charset="0"/>
              </a:rPr>
              <a:t>Contains binary code and data in a form that can be combined with other relocatable object files at compile time to create an executable object file.</a:t>
            </a:r>
          </a:p>
          <a:p>
            <a:pPr marL="342900" indent="-342900">
              <a:buFont typeface="Wingdings" panose="05000000000000000000" pitchFamily="2" charset="2"/>
              <a:buChar char="q"/>
            </a:pPr>
            <a:r>
              <a:rPr lang="en-US" i="1" dirty="0" smtClean="0">
                <a:solidFill>
                  <a:schemeClr val="tx1"/>
                </a:solidFill>
                <a:latin typeface="Comic Sans MS" panose="030F0702030302020204" pitchFamily="66" charset="0"/>
              </a:rPr>
              <a:t>Executable Object File: </a:t>
            </a:r>
            <a:r>
              <a:rPr lang="en-US" dirty="0" smtClean="0">
                <a:solidFill>
                  <a:schemeClr val="accent1"/>
                </a:solidFill>
                <a:latin typeface="Comic Sans MS" panose="030F0702030302020204" pitchFamily="66" charset="0"/>
              </a:rPr>
              <a:t>Contains binary code and data in a form that can be copied directly into memory and executed.</a:t>
            </a:r>
          </a:p>
          <a:p>
            <a:pPr marL="342900" indent="-342900">
              <a:buFont typeface="Wingdings" panose="05000000000000000000" pitchFamily="2" charset="2"/>
              <a:buChar char="q"/>
            </a:pPr>
            <a:r>
              <a:rPr lang="en-US" i="1" dirty="0" smtClean="0">
                <a:solidFill>
                  <a:schemeClr val="tx1"/>
                </a:solidFill>
                <a:latin typeface="Comic Sans MS" panose="030F0702030302020204" pitchFamily="66" charset="0"/>
              </a:rPr>
              <a:t>Shared Object File: </a:t>
            </a:r>
            <a:r>
              <a:rPr lang="en-US" dirty="0" smtClean="0">
                <a:solidFill>
                  <a:schemeClr val="accent1"/>
                </a:solidFill>
                <a:latin typeface="Comic Sans MS" panose="030F0702030302020204" pitchFamily="66" charset="0"/>
              </a:rPr>
              <a:t>A special type of relocatable object file that can be loaded into memory and linked dynamically, at either load time or run time.</a:t>
            </a:r>
            <a:endParaRPr lang="ru-RU" i="1" dirty="0">
              <a:solidFill>
                <a:schemeClr val="tx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447374032"/>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Forms of Object Files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first Unix from Bell Labs used </a:t>
            </a:r>
            <a:r>
              <a:rPr lang="en-US" dirty="0" err="1" smtClean="0">
                <a:solidFill>
                  <a:schemeClr val="tx1"/>
                </a:solidFill>
                <a:latin typeface="Consolas" panose="020B0609020204030204" pitchFamily="49" charset="0"/>
                <a:cs typeface="Consolas" panose="020B0609020204030204" pitchFamily="49" charset="0"/>
              </a:rPr>
              <a:t>a.out</a:t>
            </a:r>
            <a:r>
              <a:rPr lang="en-US" dirty="0" smtClean="0">
                <a:solidFill>
                  <a:schemeClr val="tx1"/>
                </a:solidFill>
                <a:latin typeface="Consolas" panose="020B0609020204030204" pitchFamily="49" charset="0"/>
                <a:cs typeface="Consolas" panose="020B0609020204030204" pitchFamily="49" charset="0"/>
              </a:rPr>
              <a:t> </a:t>
            </a:r>
            <a:r>
              <a:rPr lang="en-US" dirty="0" smtClean="0">
                <a:solidFill>
                  <a:schemeClr val="accent1"/>
                </a:solidFill>
                <a:latin typeface="Consolas" panose="020B0609020204030204" pitchFamily="49" charset="0"/>
                <a:cs typeface="Consolas" panose="020B0609020204030204" pitchFamily="49" charset="0"/>
              </a:rPr>
              <a:t>format.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Common Object File format (COFF) used by early versions of System V Unix.</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Portable Executable (PE) format used by Windows NT.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Unix </a:t>
            </a:r>
            <a:r>
              <a:rPr lang="en-US" i="1" dirty="0" smtClean="0">
                <a:solidFill>
                  <a:schemeClr val="accent1"/>
                </a:solidFill>
                <a:latin typeface="Comic Sans MS" panose="030F0702030302020204" pitchFamily="66" charset="0"/>
                <a:cs typeface="Consolas" panose="020B0609020204030204" pitchFamily="49" charset="0"/>
              </a:rPr>
              <a:t>Executable and Linkable Format </a:t>
            </a:r>
            <a:r>
              <a:rPr lang="en-US" dirty="0" smtClean="0">
                <a:solidFill>
                  <a:schemeClr val="accent1"/>
                </a:solidFill>
                <a:latin typeface="Comic Sans MS" panose="030F0702030302020204" pitchFamily="66" charset="0"/>
                <a:cs typeface="Consolas" panose="020B0609020204030204" pitchFamily="49" charset="0"/>
              </a:rPr>
              <a:t>(ELF) used by modern Unix systems (Linux, later versions of System V Unix, BSD Unix variants, Sun Solaris).</a:t>
            </a:r>
            <a:endParaRPr lang="ru-RU"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295053607"/>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FFC000"/>
                </a:solidFill>
                <a:latin typeface="Comic Sans MS" panose="030F0702030302020204" pitchFamily="66" charset="0"/>
              </a:rPr>
              <a:t>Executable and Linkable Format (ELF)</a:t>
            </a:r>
            <a:endParaRPr lang="ru-RU" sz="3600"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640814"/>
          </a:xfrm>
        </p:spPr>
        <p:txBody>
          <a:bodyPr/>
          <a:lstStyle/>
          <a:p>
            <a:pPr marL="342900" indent="-342900">
              <a:buFont typeface="Wingdings" panose="05000000000000000000" pitchFamily="2" charset="2"/>
              <a:buChar char="§"/>
            </a:pPr>
            <a:r>
              <a:rPr lang="en-US" sz="1400" dirty="0" smtClean="0">
                <a:solidFill>
                  <a:srgbClr val="0070C0"/>
                </a:solidFill>
                <a:latin typeface="Comic Sans MS" pitchFamily="66" charset="0"/>
              </a:rPr>
              <a:t>Derives from AT&amp;T System V Unix, later adopted by BSD Unix variants and Linux</a:t>
            </a:r>
          </a:p>
          <a:p>
            <a:pPr marL="342900" indent="-342900">
              <a:buFont typeface="Wingdings" panose="05000000000000000000" pitchFamily="2" charset="2"/>
              <a:buChar char="§"/>
            </a:pPr>
            <a:r>
              <a:rPr lang="en-US" sz="1400" dirty="0" smtClean="0">
                <a:solidFill>
                  <a:srgbClr val="0070C0"/>
                </a:solidFill>
                <a:latin typeface="Comic Sans MS" pitchFamily="66" charset="0"/>
              </a:rPr>
              <a:t>One unified format for </a:t>
            </a:r>
          </a:p>
          <a:p>
            <a:pPr marL="1062894" lvl="1" indent="-342900">
              <a:buFont typeface="Arial" panose="020B0604020202020204" pitchFamily="34" charset="0"/>
              <a:buChar char="•"/>
            </a:pPr>
            <a:r>
              <a:rPr lang="en-US" sz="1400" dirty="0" smtClean="0">
                <a:solidFill>
                  <a:srgbClr val="0070C0"/>
                </a:solidFill>
                <a:latin typeface="Comic Sans MS" pitchFamily="66" charset="0"/>
              </a:rPr>
              <a:t>Relocatable object files (.o)</a:t>
            </a:r>
          </a:p>
          <a:p>
            <a:pPr marL="1062894" lvl="1" indent="-342900">
              <a:buFont typeface="Arial" panose="020B0604020202020204" pitchFamily="34" charset="0"/>
              <a:buChar char="•"/>
            </a:pPr>
            <a:r>
              <a:rPr lang="en-US" sz="1400" dirty="0" smtClean="0">
                <a:solidFill>
                  <a:srgbClr val="0070C0"/>
                </a:solidFill>
                <a:latin typeface="Comic Sans MS" pitchFamily="66" charset="0"/>
              </a:rPr>
              <a:t>Executable object files</a:t>
            </a:r>
          </a:p>
          <a:p>
            <a:pPr marL="1062894" lvl="1" indent="-342900">
              <a:buFont typeface="Arial" panose="020B0604020202020204" pitchFamily="34" charset="0"/>
              <a:buChar char="•"/>
            </a:pPr>
            <a:r>
              <a:rPr lang="en-US" sz="1400" dirty="0" smtClean="0">
                <a:solidFill>
                  <a:srgbClr val="0070C0"/>
                </a:solidFill>
                <a:latin typeface="Comic Sans MS" pitchFamily="66" charset="0"/>
              </a:rPr>
              <a:t>Shared object files (.so)</a:t>
            </a:r>
          </a:p>
          <a:p>
            <a:pPr marL="342900" indent="-342900">
              <a:buFont typeface="Wingdings" panose="05000000000000000000" pitchFamily="2" charset="2"/>
              <a:buChar char="§"/>
            </a:pPr>
            <a:r>
              <a:rPr lang="en-US" sz="1400" dirty="0" smtClean="0">
                <a:solidFill>
                  <a:srgbClr val="0070C0"/>
                </a:solidFill>
                <a:latin typeface="Comic Sans MS" pitchFamily="66" charset="0"/>
              </a:rPr>
              <a:t>Generic name: ELF binaries</a:t>
            </a:r>
          </a:p>
          <a:p>
            <a:pPr marL="342900" indent="-342900">
              <a:buFont typeface="Wingdings" panose="05000000000000000000" pitchFamily="2" charset="2"/>
              <a:buChar char="§"/>
            </a:pPr>
            <a:r>
              <a:rPr lang="en-US" sz="1400" dirty="0" smtClean="0">
                <a:solidFill>
                  <a:srgbClr val="0070C0"/>
                </a:solidFill>
                <a:latin typeface="Comic Sans MS" pitchFamily="66" charset="0"/>
              </a:rPr>
              <a:t>Better support for shared libraries than old </a:t>
            </a:r>
            <a:r>
              <a:rPr lang="en-US" sz="1400" dirty="0" err="1" smtClean="0">
                <a:solidFill>
                  <a:srgbClr val="0070C0"/>
                </a:solidFill>
                <a:latin typeface="Comic Sans MS" pitchFamily="66" charset="0"/>
              </a:rPr>
              <a:t>a.out</a:t>
            </a:r>
            <a:r>
              <a:rPr lang="en-US" sz="1400" dirty="0" smtClean="0">
                <a:solidFill>
                  <a:srgbClr val="0070C0"/>
                </a:solidFill>
                <a:latin typeface="Comic Sans MS" pitchFamily="66" charset="0"/>
              </a:rPr>
              <a:t> formats.</a:t>
            </a:r>
          </a:p>
          <a:p>
            <a:pPr marL="342900" indent="-342900">
              <a:buFont typeface="Wingdings" panose="05000000000000000000" pitchFamily="2" charset="2"/>
              <a:buChar char="§"/>
            </a:pPr>
            <a:r>
              <a:rPr lang="en-US" sz="1400" dirty="0" smtClean="0">
                <a:solidFill>
                  <a:srgbClr val="0070C0"/>
                </a:solidFill>
                <a:latin typeface="Comic Sans MS" pitchFamily="66" charset="0"/>
              </a:rPr>
              <a:t>Support cross-compilation, dynamic linking and other modern system features.</a:t>
            </a:r>
          </a:p>
          <a:p>
            <a:pPr marL="342900" indent="-342900">
              <a:buFont typeface="Wingdings" panose="05000000000000000000" pitchFamily="2" charset="2"/>
              <a:buChar char="§"/>
            </a:pPr>
            <a:r>
              <a:rPr lang="en-US" sz="1400" dirty="0" smtClean="0">
                <a:solidFill>
                  <a:srgbClr val="0070C0"/>
                </a:solidFill>
                <a:latin typeface="Comic Sans MS" pitchFamily="66" charset="0"/>
              </a:rPr>
              <a:t>ELF has an associated debugging format called DWARF.</a:t>
            </a:r>
          </a:p>
          <a:p>
            <a:pPr marL="342900" indent="-342900">
              <a:buFont typeface="Wingdings" panose="05000000000000000000" pitchFamily="2" charset="2"/>
              <a:buChar char="§"/>
            </a:pPr>
            <a:r>
              <a:rPr lang="en-US" sz="1400" dirty="0" smtClean="0">
                <a:solidFill>
                  <a:srgbClr val="0070C0"/>
                </a:solidFill>
                <a:latin typeface="Comic Sans MS" pitchFamily="66" charset="0"/>
              </a:rPr>
              <a:t>Dual natures:</a:t>
            </a:r>
          </a:p>
          <a:p>
            <a:pPr marL="1062894" lvl="1" indent="-342900">
              <a:buFont typeface="Arial" panose="020B0604020202020204" pitchFamily="34" charset="0"/>
              <a:buChar char="•"/>
            </a:pPr>
            <a:r>
              <a:rPr lang="en-US" sz="1400" dirty="0" smtClean="0">
                <a:solidFill>
                  <a:srgbClr val="0070C0"/>
                </a:solidFill>
                <a:latin typeface="Comic Sans MS" pitchFamily="66" charset="0"/>
              </a:rPr>
              <a:t>A set of logical sections described by a </a:t>
            </a:r>
            <a:r>
              <a:rPr lang="en-US" sz="1400" dirty="0" err="1" smtClean="0">
                <a:solidFill>
                  <a:srgbClr val="0070C0"/>
                </a:solidFill>
                <a:latin typeface="Comic Sans MS" pitchFamily="66" charset="0"/>
              </a:rPr>
              <a:t>sxetion</a:t>
            </a:r>
            <a:r>
              <a:rPr lang="en-US" sz="1400" dirty="0" smtClean="0">
                <a:solidFill>
                  <a:srgbClr val="0070C0"/>
                </a:solidFill>
                <a:latin typeface="Comic Sans MS" pitchFamily="66" charset="0"/>
              </a:rPr>
              <a:t> table (for compilers, assemblers, and linkers)</a:t>
            </a:r>
          </a:p>
          <a:p>
            <a:pPr marL="1062894" lvl="1" indent="-342900">
              <a:buFont typeface="Arial" panose="020B0604020202020204" pitchFamily="34" charset="0"/>
              <a:buChar char="•"/>
            </a:pPr>
            <a:r>
              <a:rPr lang="en-US" sz="1400" dirty="0" smtClean="0">
                <a:solidFill>
                  <a:srgbClr val="0070C0"/>
                </a:solidFill>
                <a:latin typeface="Comic Sans MS" pitchFamily="66" charset="0"/>
              </a:rPr>
              <a:t>A set of segments described by a program header table (for loaders).</a:t>
            </a:r>
          </a:p>
          <a:p>
            <a:pPr marL="342900" indent="-342900">
              <a:buFont typeface="Wingdings" panose="05000000000000000000" pitchFamily="2" charset="2"/>
              <a:buChar char="§"/>
            </a:pPr>
            <a:endParaRPr lang="en-US" sz="1400" dirty="0" smtClean="0">
              <a:solidFill>
                <a:srgbClr val="0070C0"/>
              </a:solidFill>
              <a:latin typeface="Comic Sans MS" pitchFamily="66" charset="0"/>
            </a:endParaRPr>
          </a:p>
          <a:p>
            <a:pPr marL="342900" indent="-342900">
              <a:buFont typeface="Wingdings" panose="05000000000000000000" pitchFamily="2" charset="2"/>
              <a:buChar char="§"/>
            </a:pPr>
            <a:endParaRPr lang="en-US" b="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204203523"/>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Two Views of ELF File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712822"/>
          </a:xfrm>
        </p:spPr>
        <p:txBody>
          <a:bodyPr/>
          <a:lstStyle/>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Flowchart: Process 4"/>
          <p:cNvSpPr/>
          <p:nvPr/>
        </p:nvSpPr>
        <p:spPr>
          <a:xfrm>
            <a:off x="3024188" y="1062279"/>
            <a:ext cx="3096344" cy="432048"/>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Comic Sans MS" panose="030F0702030302020204" pitchFamily="66" charset="0"/>
                <a:ea typeface="SamsungOne 700" panose="020B0803030303020204" pitchFamily="34" charset="0"/>
              </a:rPr>
              <a:t>ELF Header</a:t>
            </a:r>
            <a:endParaRPr lang="ru-RU" sz="1400" dirty="0" smtClean="0">
              <a:latin typeface="Comic Sans MS" panose="030F0702030302020204" pitchFamily="66" charset="0"/>
              <a:ea typeface="SamsungOne 700" panose="020B0803030303020204" pitchFamily="34" charset="0"/>
            </a:endParaRPr>
          </a:p>
        </p:txBody>
      </p:sp>
      <p:sp>
        <p:nvSpPr>
          <p:cNvPr id="6" name="Flowchart: Process 5"/>
          <p:cNvSpPr/>
          <p:nvPr/>
        </p:nvSpPr>
        <p:spPr>
          <a:xfrm>
            <a:off x="3024560" y="1497599"/>
            <a:ext cx="3096344" cy="423016"/>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Comic Sans MS" panose="030F0702030302020204" pitchFamily="66" charset="0"/>
                <a:ea typeface="SamsungOne 700" panose="020B0803030303020204" pitchFamily="34" charset="0"/>
              </a:rPr>
              <a:t>Program Header</a:t>
            </a:r>
          </a:p>
          <a:p>
            <a:pPr algn="ctr"/>
            <a:r>
              <a:rPr lang="en-US" sz="1400" dirty="0" smtClean="0">
                <a:latin typeface="Comic Sans MS" panose="030F0702030302020204" pitchFamily="66" charset="0"/>
                <a:ea typeface="SamsungOne 700" panose="020B0803030303020204" pitchFamily="34" charset="0"/>
              </a:rPr>
              <a:t>Table</a:t>
            </a:r>
            <a:endParaRPr lang="ru-RU" sz="1400" dirty="0" smtClean="0">
              <a:latin typeface="Comic Sans MS" panose="030F0702030302020204" pitchFamily="66" charset="0"/>
              <a:ea typeface="SamsungOne 700" panose="020B0803030303020204" pitchFamily="34" charset="0"/>
            </a:endParaRPr>
          </a:p>
        </p:txBody>
      </p:sp>
      <p:sp>
        <p:nvSpPr>
          <p:cNvPr id="7" name="Flowchart: Process 6"/>
          <p:cNvSpPr/>
          <p:nvPr/>
        </p:nvSpPr>
        <p:spPr>
          <a:xfrm>
            <a:off x="3027662" y="1920230"/>
            <a:ext cx="3096344" cy="903293"/>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8" name="Flowchart: Process 7"/>
          <p:cNvSpPr/>
          <p:nvPr/>
        </p:nvSpPr>
        <p:spPr>
          <a:xfrm>
            <a:off x="3024188" y="2827330"/>
            <a:ext cx="3096716" cy="1212123"/>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400" dirty="0" smtClean="0">
              <a:latin typeface="SamsungOne 700" panose="020B0803030303020204" pitchFamily="34" charset="0"/>
              <a:ea typeface="SamsungOne 700" panose="020B0803030303020204" pitchFamily="34" charset="0"/>
            </a:endParaRPr>
          </a:p>
        </p:txBody>
      </p:sp>
      <p:sp>
        <p:nvSpPr>
          <p:cNvPr id="9" name="Flowchart: Process 8"/>
          <p:cNvSpPr/>
          <p:nvPr/>
        </p:nvSpPr>
        <p:spPr>
          <a:xfrm>
            <a:off x="3024560" y="4039453"/>
            <a:ext cx="3096344" cy="37443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latin typeface="Comic Sans MS" panose="030F0702030302020204" pitchFamily="66" charset="0"/>
                <a:ea typeface="SamsungOne 700" panose="020B0803030303020204" pitchFamily="34" charset="0"/>
              </a:rPr>
              <a:t>… …</a:t>
            </a:r>
            <a:endParaRPr lang="ru-RU" sz="2800" b="1" dirty="0" smtClean="0">
              <a:latin typeface="Comic Sans MS" panose="030F0702030302020204" pitchFamily="66" charset="0"/>
              <a:ea typeface="SamsungOne 700" panose="020B0803030303020204" pitchFamily="34" charset="0"/>
            </a:endParaRPr>
          </a:p>
        </p:txBody>
      </p:sp>
      <p:sp>
        <p:nvSpPr>
          <p:cNvPr id="10" name="Flowchart: Process 9"/>
          <p:cNvSpPr/>
          <p:nvPr/>
        </p:nvSpPr>
        <p:spPr>
          <a:xfrm>
            <a:off x="3024560" y="4407840"/>
            <a:ext cx="3096344" cy="595819"/>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Comic Sans MS" panose="030F0702030302020204" pitchFamily="66" charset="0"/>
                <a:ea typeface="SamsungOne 700" panose="020B0803030303020204" pitchFamily="34" charset="0"/>
              </a:rPr>
              <a:t>Section Header</a:t>
            </a:r>
          </a:p>
          <a:p>
            <a:pPr algn="ctr"/>
            <a:r>
              <a:rPr lang="en-US" sz="1400" dirty="0" smtClean="0">
                <a:latin typeface="Comic Sans MS" panose="030F0702030302020204" pitchFamily="66" charset="0"/>
                <a:ea typeface="SamsungOne 700" panose="020B0803030303020204" pitchFamily="34" charset="0"/>
              </a:rPr>
              <a:t>Table</a:t>
            </a:r>
            <a:endParaRPr lang="ru-RU" sz="1400" dirty="0" smtClean="0">
              <a:latin typeface="Comic Sans MS" panose="030F0702030302020204" pitchFamily="66" charset="0"/>
              <a:ea typeface="SamsungOne 700" panose="020B0803030303020204" pitchFamily="34" charset="0"/>
            </a:endParaRPr>
          </a:p>
        </p:txBody>
      </p:sp>
      <p:sp>
        <p:nvSpPr>
          <p:cNvPr id="11" name="Flowchart: Process 10"/>
          <p:cNvSpPr/>
          <p:nvPr/>
        </p:nvSpPr>
        <p:spPr>
          <a:xfrm>
            <a:off x="1194726" y="890676"/>
            <a:ext cx="1253398" cy="612648"/>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solidFill>
                  <a:srgbClr val="0000FF"/>
                </a:solidFill>
                <a:latin typeface="Comic Sans MS" panose="030F0702030302020204" pitchFamily="66" charset="0"/>
                <a:ea typeface="SamsungOne 700" panose="020B0803030303020204" pitchFamily="34" charset="0"/>
              </a:rPr>
              <a:t>Linkable</a:t>
            </a:r>
          </a:p>
          <a:p>
            <a:pPr algn="ctr"/>
            <a:r>
              <a:rPr lang="en-US" sz="1800" dirty="0" smtClean="0">
                <a:solidFill>
                  <a:srgbClr val="0000FF"/>
                </a:solidFill>
                <a:latin typeface="Comic Sans MS" panose="030F0702030302020204" pitchFamily="66" charset="0"/>
                <a:ea typeface="SamsungOne 700" panose="020B0803030303020204" pitchFamily="34" charset="0"/>
              </a:rPr>
              <a:t>Sections</a:t>
            </a:r>
            <a:endParaRPr lang="ru-RU" sz="1800" dirty="0" smtClean="0">
              <a:solidFill>
                <a:srgbClr val="0000FF"/>
              </a:solidFill>
              <a:latin typeface="Comic Sans MS" panose="030F0702030302020204" pitchFamily="66" charset="0"/>
              <a:ea typeface="SamsungOne 700" panose="020B0803030303020204" pitchFamily="34" charset="0"/>
            </a:endParaRPr>
          </a:p>
        </p:txBody>
      </p:sp>
      <p:sp>
        <p:nvSpPr>
          <p:cNvPr id="12" name="Flowchart: Process 11"/>
          <p:cNvSpPr/>
          <p:nvPr/>
        </p:nvSpPr>
        <p:spPr>
          <a:xfrm>
            <a:off x="6502218" y="890676"/>
            <a:ext cx="1613438" cy="612648"/>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solidFill>
                  <a:srgbClr val="0000FF"/>
                </a:solidFill>
                <a:latin typeface="Comic Sans MS" panose="030F0702030302020204" pitchFamily="66" charset="0"/>
                <a:ea typeface="SamsungOne 700" panose="020B0803030303020204" pitchFamily="34" charset="0"/>
              </a:rPr>
              <a:t>Executable</a:t>
            </a:r>
          </a:p>
          <a:p>
            <a:pPr algn="ctr"/>
            <a:r>
              <a:rPr lang="en-US" sz="1800" dirty="0" smtClean="0">
                <a:solidFill>
                  <a:srgbClr val="0000FF"/>
                </a:solidFill>
                <a:latin typeface="Comic Sans MS" panose="030F0702030302020204" pitchFamily="66" charset="0"/>
                <a:ea typeface="SamsungOne 700" panose="020B0803030303020204" pitchFamily="34" charset="0"/>
              </a:rPr>
              <a:t>Segments</a:t>
            </a:r>
            <a:endParaRPr lang="ru-RU" sz="1800" dirty="0" smtClean="0">
              <a:solidFill>
                <a:srgbClr val="0000FF"/>
              </a:solidFill>
              <a:latin typeface="Comic Sans MS" panose="030F0702030302020204" pitchFamily="66" charset="0"/>
              <a:ea typeface="SamsungOne 700" panose="020B0803030303020204" pitchFamily="34" charset="0"/>
            </a:endParaRPr>
          </a:p>
        </p:txBody>
      </p:sp>
      <p:sp>
        <p:nvSpPr>
          <p:cNvPr id="13" name="Flowchart: Process 12"/>
          <p:cNvSpPr/>
          <p:nvPr/>
        </p:nvSpPr>
        <p:spPr>
          <a:xfrm>
            <a:off x="1029064" y="1813304"/>
            <a:ext cx="1779100"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(optional</a:t>
            </a:r>
            <a:r>
              <a:rPr lang="en-US" sz="1800" dirty="0" smtClean="0">
                <a:solidFill>
                  <a:schemeClr val="accent3">
                    <a:lumMod val="75000"/>
                  </a:schemeClr>
                </a:solidFill>
                <a:latin typeface="Comic Sans MS" panose="030F0702030302020204" pitchFamily="66" charset="0"/>
                <a:ea typeface="SamsungOne 700" panose="020B0803030303020204" pitchFamily="34" charset="0"/>
              </a:rPr>
              <a:t>, </a:t>
            </a:r>
            <a:r>
              <a:rPr lang="en-US" sz="1400" dirty="0" smtClean="0">
                <a:solidFill>
                  <a:schemeClr val="accent3">
                    <a:lumMod val="75000"/>
                  </a:schemeClr>
                </a:solidFill>
                <a:latin typeface="Comic Sans MS" panose="030F0702030302020204" pitchFamily="66" charset="0"/>
                <a:ea typeface="SamsungOne 700" panose="020B0803030303020204" pitchFamily="34" charset="0"/>
              </a:rPr>
              <a:t>ignored)</a:t>
            </a:r>
          </a:p>
        </p:txBody>
      </p:sp>
      <p:sp>
        <p:nvSpPr>
          <p:cNvPr id="14" name="Flowchart: Process 13"/>
          <p:cNvSpPr/>
          <p:nvPr/>
        </p:nvSpPr>
        <p:spPr>
          <a:xfrm>
            <a:off x="6408564" y="4201358"/>
            <a:ext cx="2088232"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(optional</a:t>
            </a:r>
            <a:r>
              <a:rPr lang="en-US" sz="1800" dirty="0" smtClean="0">
                <a:solidFill>
                  <a:schemeClr val="accent3">
                    <a:lumMod val="75000"/>
                  </a:schemeClr>
                </a:solidFill>
                <a:latin typeface="Comic Sans MS" panose="030F0702030302020204" pitchFamily="66" charset="0"/>
                <a:ea typeface="SamsungOne 700" panose="020B0803030303020204" pitchFamily="34" charset="0"/>
              </a:rPr>
              <a:t>, </a:t>
            </a:r>
            <a:r>
              <a:rPr lang="en-US" sz="1400" dirty="0" smtClean="0">
                <a:solidFill>
                  <a:schemeClr val="accent3">
                    <a:lumMod val="75000"/>
                  </a:schemeClr>
                </a:solidFill>
                <a:latin typeface="Comic Sans MS" panose="030F0702030302020204" pitchFamily="66" charset="0"/>
                <a:ea typeface="SamsungOne 700" panose="020B0803030303020204" pitchFamily="34" charset="0"/>
              </a:rPr>
              <a:t>ignored)</a:t>
            </a:r>
          </a:p>
        </p:txBody>
      </p:sp>
      <p:sp>
        <p:nvSpPr>
          <p:cNvPr id="15" name="Flowchart: Process 14"/>
          <p:cNvSpPr/>
          <p:nvPr/>
        </p:nvSpPr>
        <p:spPr>
          <a:xfrm>
            <a:off x="6152586" y="2020843"/>
            <a:ext cx="2079848"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(describes segments)</a:t>
            </a:r>
          </a:p>
        </p:txBody>
      </p:sp>
      <p:sp>
        <p:nvSpPr>
          <p:cNvPr id="16" name="Flowchart: Process 15"/>
          <p:cNvSpPr/>
          <p:nvPr/>
        </p:nvSpPr>
        <p:spPr>
          <a:xfrm>
            <a:off x="878690" y="4441892"/>
            <a:ext cx="2079848"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(describes sections)</a:t>
            </a:r>
          </a:p>
        </p:txBody>
      </p:sp>
      <p:sp>
        <p:nvSpPr>
          <p:cNvPr id="17" name="Flowchart: Process 16"/>
          <p:cNvSpPr/>
          <p:nvPr/>
        </p:nvSpPr>
        <p:spPr>
          <a:xfrm>
            <a:off x="3067616" y="1994077"/>
            <a:ext cx="626476"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a:t>
            </a:r>
            <a:r>
              <a:rPr lang="en-US" sz="1400" dirty="0" err="1" smtClean="0">
                <a:solidFill>
                  <a:schemeClr val="accent3">
                    <a:lumMod val="75000"/>
                  </a:schemeClr>
                </a:solidFill>
                <a:latin typeface="Comic Sans MS" panose="030F0702030302020204" pitchFamily="66" charset="0"/>
                <a:ea typeface="SamsungOne 700" panose="020B0803030303020204" pitchFamily="34" charset="0"/>
              </a:rPr>
              <a:t>plt</a:t>
            </a:r>
            <a:endParaRPr lang="en-US" sz="1400"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18" name="Flowchart: Process 17"/>
          <p:cNvSpPr/>
          <p:nvPr/>
        </p:nvSpPr>
        <p:spPr>
          <a:xfrm>
            <a:off x="3096196" y="2358876"/>
            <a:ext cx="626476"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.text</a:t>
            </a:r>
          </a:p>
        </p:txBody>
      </p:sp>
      <p:sp>
        <p:nvSpPr>
          <p:cNvPr id="19" name="Flowchart: Process 18"/>
          <p:cNvSpPr/>
          <p:nvPr/>
        </p:nvSpPr>
        <p:spPr>
          <a:xfrm>
            <a:off x="3067616" y="2861236"/>
            <a:ext cx="626476"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.got</a:t>
            </a:r>
          </a:p>
        </p:txBody>
      </p:sp>
      <p:sp>
        <p:nvSpPr>
          <p:cNvPr id="20" name="Flowchart: Process 19"/>
          <p:cNvSpPr/>
          <p:nvPr/>
        </p:nvSpPr>
        <p:spPr>
          <a:xfrm>
            <a:off x="3111044" y="3210326"/>
            <a:ext cx="626476"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.data</a:t>
            </a:r>
          </a:p>
        </p:txBody>
      </p:sp>
      <p:sp>
        <p:nvSpPr>
          <p:cNvPr id="21" name="Flowchart: Process 20"/>
          <p:cNvSpPr/>
          <p:nvPr/>
        </p:nvSpPr>
        <p:spPr>
          <a:xfrm>
            <a:off x="3111044" y="3586448"/>
            <a:ext cx="626476"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a:t>
            </a:r>
            <a:r>
              <a:rPr lang="en-US" sz="1400" dirty="0" err="1" smtClean="0">
                <a:solidFill>
                  <a:schemeClr val="accent3">
                    <a:lumMod val="75000"/>
                  </a:schemeClr>
                </a:solidFill>
                <a:latin typeface="Comic Sans MS" panose="030F0702030302020204" pitchFamily="66" charset="0"/>
                <a:ea typeface="SamsungOne 700" panose="020B0803030303020204" pitchFamily="34" charset="0"/>
              </a:rPr>
              <a:t>bss</a:t>
            </a:r>
            <a:endParaRPr lang="en-US" sz="1400"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22" name="Flowchart: Process 21"/>
          <p:cNvSpPr/>
          <p:nvPr/>
        </p:nvSpPr>
        <p:spPr>
          <a:xfrm>
            <a:off x="4841697" y="2088454"/>
            <a:ext cx="1168814"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3">
                    <a:lumMod val="75000"/>
                  </a:schemeClr>
                </a:solidFill>
                <a:latin typeface="Comic Sans MS" panose="030F0702030302020204" pitchFamily="66" charset="0"/>
                <a:ea typeface="SamsungOne 700" panose="020B0803030303020204" pitchFamily="34" charset="0"/>
              </a:rPr>
              <a:t>r</a:t>
            </a:r>
            <a:r>
              <a:rPr lang="en-US" sz="1400" dirty="0" smtClean="0">
                <a:solidFill>
                  <a:schemeClr val="accent3">
                    <a:lumMod val="75000"/>
                  </a:schemeClr>
                </a:solidFill>
                <a:latin typeface="Comic Sans MS" panose="030F0702030302020204" pitchFamily="66" charset="0"/>
                <a:ea typeface="SamsungOne 700" panose="020B0803030303020204" pitchFamily="34" charset="0"/>
              </a:rPr>
              <a:t>ead only</a:t>
            </a:r>
          </a:p>
        </p:txBody>
      </p:sp>
      <p:sp>
        <p:nvSpPr>
          <p:cNvPr id="23" name="Flowchart: Process 22"/>
          <p:cNvSpPr/>
          <p:nvPr/>
        </p:nvSpPr>
        <p:spPr>
          <a:xfrm>
            <a:off x="4814213" y="3171783"/>
            <a:ext cx="1168814" cy="41318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3">
                    <a:lumMod val="75000"/>
                  </a:schemeClr>
                </a:solidFill>
                <a:latin typeface="Comic Sans MS" panose="030F0702030302020204" pitchFamily="66" charset="0"/>
                <a:ea typeface="SamsungOne 700" panose="020B0803030303020204" pitchFamily="34" charset="0"/>
              </a:rPr>
              <a:t>r</a:t>
            </a:r>
            <a:r>
              <a:rPr lang="en-US" sz="1400" dirty="0" smtClean="0">
                <a:solidFill>
                  <a:schemeClr val="accent3">
                    <a:lumMod val="75000"/>
                  </a:schemeClr>
                </a:solidFill>
                <a:latin typeface="Comic Sans MS" panose="030F0702030302020204" pitchFamily="66" charset="0"/>
                <a:ea typeface="SamsungOne 700" panose="020B0803030303020204" pitchFamily="34" charset="0"/>
              </a:rPr>
              <a:t>ead/write</a:t>
            </a:r>
          </a:p>
        </p:txBody>
      </p:sp>
      <p:sp>
        <p:nvSpPr>
          <p:cNvPr id="24" name="Flowchart: Process 23"/>
          <p:cNvSpPr/>
          <p:nvPr/>
        </p:nvSpPr>
        <p:spPr>
          <a:xfrm>
            <a:off x="878690" y="3171787"/>
            <a:ext cx="2079848"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sections</a:t>
            </a:r>
          </a:p>
        </p:txBody>
      </p:sp>
      <p:sp>
        <p:nvSpPr>
          <p:cNvPr id="25" name="Flowchart: Process 24"/>
          <p:cNvSpPr/>
          <p:nvPr/>
        </p:nvSpPr>
        <p:spPr>
          <a:xfrm>
            <a:off x="6207760" y="2648376"/>
            <a:ext cx="2079848" cy="535824"/>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chemeClr val="accent3">
                    <a:lumMod val="75000"/>
                  </a:schemeClr>
                </a:solidFill>
                <a:latin typeface="Comic Sans MS" panose="030F0702030302020204" pitchFamily="66" charset="0"/>
                <a:ea typeface="SamsungOne 700" panose="020B0803030303020204" pitchFamily="34" charset="0"/>
              </a:rPr>
              <a:t>segments</a:t>
            </a:r>
          </a:p>
        </p:txBody>
      </p:sp>
    </p:spTree>
    <p:extLst>
      <p:ext uri="{BB962C8B-B14F-4D97-AF65-F5344CB8AC3E}">
        <p14:creationId xmlns:p14="http://schemas.microsoft.com/office/powerpoint/2010/main" val="2946662190"/>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43" y="0"/>
            <a:ext cx="10080219" cy="732649"/>
          </a:xfrm>
        </p:spPr>
        <p:txBody>
          <a:bodyPr/>
          <a:lstStyle/>
          <a:p>
            <a:r>
              <a:rPr lang="en-US" dirty="0" smtClean="0">
                <a:solidFill>
                  <a:srgbClr val="FFC000"/>
                </a:solidFill>
                <a:latin typeface="Comic Sans MS" panose="030F0702030302020204" pitchFamily="66" charset="0"/>
              </a:rPr>
              <a:t>ELF Object File Format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32955" y="732649"/>
            <a:ext cx="10076468" cy="4712823"/>
          </a:xfrm>
        </p:spPr>
        <p:txBody>
          <a:bodyPr numCol="2"/>
          <a:lstStyle/>
          <a:p>
            <a:pPr marL="342900" indent="-342900" algn="l">
              <a:buFont typeface="Wingdings" panose="05000000000000000000" pitchFamily="2" charset="2"/>
              <a:buChar char="§"/>
            </a:pPr>
            <a:r>
              <a:rPr lang="en-US" sz="1800" dirty="0">
                <a:solidFill>
                  <a:srgbClr val="0070C0"/>
                </a:solidFill>
                <a:latin typeface="Comic Sans MS" pitchFamily="66" charset="0"/>
              </a:rPr>
              <a:t>ELF Header</a:t>
            </a:r>
          </a:p>
          <a:p>
            <a:pPr marL="1062894" lvl="1" indent="-342900" algn="l">
              <a:buFont typeface="Arial" panose="020B0604020202020204" pitchFamily="34" charset="0"/>
              <a:buChar char="•"/>
            </a:pPr>
            <a:r>
              <a:rPr lang="en-US" sz="1600" dirty="0">
                <a:solidFill>
                  <a:schemeClr val="tx1"/>
                </a:solidFill>
                <a:latin typeface="Comic Sans MS" panose="030F0702030302020204" pitchFamily="66" charset="0"/>
              </a:rPr>
              <a:t>Magic number, type (.o, .exe, .so), machine, byte ordering, </a:t>
            </a:r>
            <a:r>
              <a:rPr lang="en-US" sz="1600" dirty="0" err="1">
                <a:solidFill>
                  <a:schemeClr val="tx1"/>
                </a:solidFill>
                <a:latin typeface="Comic Sans MS" panose="030F0702030302020204" pitchFamily="66" charset="0"/>
              </a:rPr>
              <a:t>etc</a:t>
            </a:r>
            <a:endParaRPr lang="en-US" sz="1600" dirty="0">
              <a:solidFill>
                <a:schemeClr val="tx1"/>
              </a:solidFill>
              <a:latin typeface="Comic Sans MS" panose="030F0702030302020204" pitchFamily="66" charset="0"/>
            </a:endParaRPr>
          </a:p>
          <a:p>
            <a:pPr marL="342900" indent="-342900" algn="l">
              <a:buFont typeface="Wingdings" panose="05000000000000000000" pitchFamily="2" charset="2"/>
              <a:buChar char="§"/>
            </a:pPr>
            <a:r>
              <a:rPr lang="en-US" sz="1800" dirty="0">
                <a:solidFill>
                  <a:srgbClr val="0070C0"/>
                </a:solidFill>
                <a:latin typeface="Comic Sans MS" pitchFamily="66" charset="0"/>
              </a:rPr>
              <a:t>Program Header Table</a:t>
            </a:r>
          </a:p>
          <a:p>
            <a:pPr marL="1062894" lvl="1" indent="-342900" algn="l">
              <a:buFont typeface="Arial" panose="020B0604020202020204" pitchFamily="34" charset="0"/>
              <a:buChar char="•"/>
            </a:pPr>
            <a:r>
              <a:rPr lang="en-US" sz="1600" dirty="0">
                <a:solidFill>
                  <a:schemeClr val="tx1"/>
                </a:solidFill>
                <a:latin typeface="Comic Sans MS" panose="030F0702030302020204" pitchFamily="66" charset="0"/>
              </a:rPr>
              <a:t>Page size, virtual addresses memory segments (sections), segment sizes</a:t>
            </a:r>
          </a:p>
          <a:p>
            <a:pPr marL="342900" indent="-342900" algn="l">
              <a:buFont typeface="Wingdings" panose="05000000000000000000" pitchFamily="2" charset="2"/>
              <a:buChar char="§"/>
            </a:pPr>
            <a:r>
              <a:rPr lang="en-US" sz="2000" dirty="0">
                <a:solidFill>
                  <a:srgbClr val="0070C0"/>
                </a:solidFill>
                <a:latin typeface="Comic Sans MS" pitchFamily="66" charset="0"/>
              </a:rPr>
              <a:t>.</a:t>
            </a:r>
            <a:r>
              <a:rPr lang="en-US" sz="1800" dirty="0">
                <a:solidFill>
                  <a:srgbClr val="0070C0"/>
                </a:solidFill>
                <a:latin typeface="Comic Sans MS" pitchFamily="66" charset="0"/>
              </a:rPr>
              <a:t>text Section</a:t>
            </a:r>
          </a:p>
          <a:p>
            <a:pPr marL="1062894" lvl="1" indent="-342900" algn="l">
              <a:buFont typeface="Arial" panose="020B0604020202020204" pitchFamily="34" charset="0"/>
              <a:buChar char="•"/>
            </a:pPr>
            <a:r>
              <a:rPr lang="en-US" sz="1600" dirty="0">
                <a:solidFill>
                  <a:schemeClr val="tx1"/>
                </a:solidFill>
                <a:latin typeface="Comic Sans MS" pitchFamily="66" charset="0"/>
              </a:rPr>
              <a:t>Code</a:t>
            </a:r>
          </a:p>
          <a:p>
            <a:pPr marL="342900" indent="-342900" algn="l">
              <a:buFont typeface="Wingdings" panose="05000000000000000000" pitchFamily="2" charset="2"/>
              <a:buChar char="§"/>
            </a:pPr>
            <a:r>
              <a:rPr lang="en-US" sz="1800" dirty="0">
                <a:solidFill>
                  <a:srgbClr val="0070C0"/>
                </a:solidFill>
                <a:latin typeface="Comic Sans MS" pitchFamily="66" charset="0"/>
              </a:rPr>
              <a:t>.data Section </a:t>
            </a:r>
          </a:p>
          <a:p>
            <a:pPr marL="1062894" lvl="1" indent="-342900" algn="l">
              <a:buFont typeface="Arial" panose="020B0604020202020204" pitchFamily="34" charset="0"/>
              <a:buChar char="•"/>
            </a:pPr>
            <a:r>
              <a:rPr lang="en-US" sz="1600" dirty="0">
                <a:solidFill>
                  <a:schemeClr val="tx1"/>
                </a:solidFill>
                <a:latin typeface="Comic Sans MS" pitchFamily="66" charset="0"/>
              </a:rPr>
              <a:t>Initialized (static) data</a:t>
            </a:r>
          </a:p>
          <a:p>
            <a:pPr marL="342900" indent="-342900" algn="l">
              <a:buFont typeface="Wingdings" panose="05000000000000000000" pitchFamily="2" charset="2"/>
              <a:buChar char="§"/>
            </a:pPr>
            <a:r>
              <a:rPr lang="en-US" sz="1800" dirty="0">
                <a:solidFill>
                  <a:srgbClr val="0070C0"/>
                </a:solidFill>
                <a:latin typeface="Comic Sans MS" pitchFamily="66" charset="0"/>
              </a:rPr>
              <a:t>.</a:t>
            </a:r>
            <a:r>
              <a:rPr lang="en-US" sz="1800" dirty="0" err="1">
                <a:solidFill>
                  <a:srgbClr val="0070C0"/>
                </a:solidFill>
                <a:latin typeface="Comic Sans MS" pitchFamily="66" charset="0"/>
              </a:rPr>
              <a:t>bss</a:t>
            </a:r>
            <a:r>
              <a:rPr lang="en-US" sz="1800" dirty="0">
                <a:solidFill>
                  <a:srgbClr val="0070C0"/>
                </a:solidFill>
                <a:latin typeface="Comic Sans MS" pitchFamily="66" charset="0"/>
              </a:rPr>
              <a:t> Section</a:t>
            </a:r>
          </a:p>
          <a:p>
            <a:pPr marL="1062894" lvl="1" indent="-342900" algn="l">
              <a:buFont typeface="Arial" panose="020B0604020202020204" pitchFamily="34" charset="0"/>
              <a:buChar char="•"/>
            </a:pPr>
            <a:r>
              <a:rPr lang="en-US" sz="1600" dirty="0">
                <a:solidFill>
                  <a:schemeClr val="tx1"/>
                </a:solidFill>
                <a:latin typeface="Comic Sans MS" pitchFamily="66" charset="0"/>
              </a:rPr>
              <a:t>Uninitialized (static) data</a:t>
            </a: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Rectangle 4"/>
          <p:cNvSpPr>
            <a:spLocks noChangeArrowheads="1"/>
          </p:cNvSpPr>
          <p:nvPr/>
        </p:nvSpPr>
        <p:spPr bwMode="auto">
          <a:xfrm>
            <a:off x="5741020" y="9622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ELF</a:t>
            </a:r>
            <a:r>
              <a:rPr lang="en-US" altLang="ru-RU" sz="1600" dirty="0">
                <a:latin typeface="Helvetica" panose="020B0604020202020204" pitchFamily="34" charset="0"/>
              </a:rPr>
              <a:t> </a:t>
            </a:r>
            <a:r>
              <a:rPr lang="en-US" altLang="ru-RU" sz="1600" dirty="0">
                <a:latin typeface="Comic Sans MS" panose="030F0702030302020204" pitchFamily="66" charset="0"/>
              </a:rPr>
              <a:t>header</a:t>
            </a:r>
          </a:p>
        </p:txBody>
      </p:sp>
      <p:sp>
        <p:nvSpPr>
          <p:cNvPr id="6" name="Rectangle 5"/>
          <p:cNvSpPr>
            <a:spLocks noChangeArrowheads="1"/>
          </p:cNvSpPr>
          <p:nvPr/>
        </p:nvSpPr>
        <p:spPr bwMode="auto">
          <a:xfrm>
            <a:off x="5741020" y="1343248"/>
            <a:ext cx="2971800" cy="6096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Program header table</a:t>
            </a:r>
          </a:p>
          <a:p>
            <a:pPr algn="ctr">
              <a:lnSpc>
                <a:spcPct val="100000"/>
              </a:lnSpc>
              <a:spcBef>
                <a:spcPct val="0"/>
              </a:spcBef>
            </a:pPr>
            <a:r>
              <a:rPr lang="en-US" altLang="ru-RU" sz="1600" dirty="0">
                <a:latin typeface="Comic Sans MS" panose="030F0702030302020204" pitchFamily="66" charset="0"/>
              </a:rPr>
              <a:t>(required for executables)</a:t>
            </a:r>
          </a:p>
        </p:txBody>
      </p:sp>
      <p:sp>
        <p:nvSpPr>
          <p:cNvPr id="7" name="Rectangle 6"/>
          <p:cNvSpPr>
            <a:spLocks noChangeArrowheads="1"/>
          </p:cNvSpPr>
          <p:nvPr/>
        </p:nvSpPr>
        <p:spPr bwMode="auto">
          <a:xfrm>
            <a:off x="5741020" y="19528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.text section</a:t>
            </a:r>
          </a:p>
        </p:txBody>
      </p:sp>
      <p:sp>
        <p:nvSpPr>
          <p:cNvPr id="8" name="Rectangle 7"/>
          <p:cNvSpPr>
            <a:spLocks noChangeArrowheads="1"/>
          </p:cNvSpPr>
          <p:nvPr/>
        </p:nvSpPr>
        <p:spPr bwMode="auto">
          <a:xfrm>
            <a:off x="5741020" y="232816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.data section</a:t>
            </a:r>
          </a:p>
        </p:txBody>
      </p:sp>
      <p:sp>
        <p:nvSpPr>
          <p:cNvPr id="9" name="Rectangle 8"/>
          <p:cNvSpPr>
            <a:spLocks noChangeArrowheads="1"/>
          </p:cNvSpPr>
          <p:nvPr/>
        </p:nvSpPr>
        <p:spPr bwMode="auto">
          <a:xfrm>
            <a:off x="5741020" y="270916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bss</a:t>
            </a:r>
            <a:r>
              <a:rPr lang="en-US" altLang="ru-RU" sz="1600" dirty="0">
                <a:latin typeface="Comic Sans MS" panose="030F0702030302020204" pitchFamily="66" charset="0"/>
              </a:rPr>
              <a:t> section</a:t>
            </a:r>
          </a:p>
        </p:txBody>
      </p:sp>
      <p:sp>
        <p:nvSpPr>
          <p:cNvPr id="10" name="Rectangle 9"/>
          <p:cNvSpPr>
            <a:spLocks noChangeArrowheads="1"/>
          </p:cNvSpPr>
          <p:nvPr/>
        </p:nvSpPr>
        <p:spPr bwMode="auto">
          <a:xfrm>
            <a:off x="5741020" y="30958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symtab</a:t>
            </a:r>
            <a:endParaRPr lang="en-US" altLang="ru-RU" sz="1600" dirty="0">
              <a:latin typeface="Comic Sans MS" panose="030F0702030302020204" pitchFamily="66" charset="0"/>
            </a:endParaRPr>
          </a:p>
        </p:txBody>
      </p:sp>
      <p:sp>
        <p:nvSpPr>
          <p:cNvPr id="11" name="Rectangle 10"/>
          <p:cNvSpPr>
            <a:spLocks noChangeArrowheads="1"/>
          </p:cNvSpPr>
          <p:nvPr/>
        </p:nvSpPr>
        <p:spPr bwMode="auto">
          <a:xfrm>
            <a:off x="5741020" y="34768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rel.text</a:t>
            </a:r>
            <a:endParaRPr lang="en-US" altLang="ru-RU" sz="1600" dirty="0">
              <a:latin typeface="Comic Sans MS" panose="030F0702030302020204" pitchFamily="66" charset="0"/>
            </a:endParaRPr>
          </a:p>
        </p:txBody>
      </p:sp>
      <p:sp>
        <p:nvSpPr>
          <p:cNvPr id="12" name="Rectangle 11"/>
          <p:cNvSpPr>
            <a:spLocks noChangeArrowheads="1"/>
          </p:cNvSpPr>
          <p:nvPr/>
        </p:nvSpPr>
        <p:spPr bwMode="auto">
          <a:xfrm>
            <a:off x="5741020" y="38578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rel.data</a:t>
            </a:r>
            <a:endParaRPr lang="en-US" altLang="ru-RU" sz="1600" dirty="0">
              <a:latin typeface="Comic Sans MS" panose="030F0702030302020204" pitchFamily="66" charset="0"/>
            </a:endParaRPr>
          </a:p>
        </p:txBody>
      </p:sp>
      <p:sp>
        <p:nvSpPr>
          <p:cNvPr id="13" name="Rectangle 12"/>
          <p:cNvSpPr>
            <a:spLocks noChangeArrowheads="1"/>
          </p:cNvSpPr>
          <p:nvPr/>
        </p:nvSpPr>
        <p:spPr bwMode="auto">
          <a:xfrm>
            <a:off x="5741020" y="4238848"/>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.debug</a:t>
            </a:r>
          </a:p>
        </p:txBody>
      </p:sp>
      <p:sp>
        <p:nvSpPr>
          <p:cNvPr id="14" name="Rectangle 13"/>
          <p:cNvSpPr>
            <a:spLocks noChangeArrowheads="1"/>
          </p:cNvSpPr>
          <p:nvPr/>
        </p:nvSpPr>
        <p:spPr bwMode="auto">
          <a:xfrm>
            <a:off x="5741020" y="4619848"/>
            <a:ext cx="2971800" cy="6096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Section header table</a:t>
            </a:r>
          </a:p>
          <a:p>
            <a:pPr algn="ctr">
              <a:lnSpc>
                <a:spcPct val="100000"/>
              </a:lnSpc>
              <a:spcBef>
                <a:spcPct val="0"/>
              </a:spcBef>
            </a:pPr>
            <a:r>
              <a:rPr lang="en-US" altLang="ru-RU" sz="1600" dirty="0">
                <a:latin typeface="Comic Sans MS" panose="030F0702030302020204" pitchFamily="66" charset="0"/>
              </a:rPr>
              <a:t>(required for </a:t>
            </a:r>
            <a:r>
              <a:rPr lang="en-US" altLang="ru-RU" sz="1600" dirty="0" err="1">
                <a:latin typeface="Comic Sans MS" panose="030F0702030302020204" pitchFamily="66" charset="0"/>
              </a:rPr>
              <a:t>relocatables</a:t>
            </a:r>
            <a:r>
              <a:rPr lang="en-US" altLang="ru-RU" sz="1600" dirty="0">
                <a:latin typeface="Comic Sans MS" panose="030F0702030302020204" pitchFamily="66" charset="0"/>
              </a:rPr>
              <a:t>)</a:t>
            </a:r>
          </a:p>
        </p:txBody>
      </p:sp>
    </p:spTree>
    <p:extLst>
      <p:ext uri="{BB962C8B-B14F-4D97-AF65-F5344CB8AC3E}">
        <p14:creationId xmlns:p14="http://schemas.microsoft.com/office/powerpoint/2010/main" val="141814037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ELF Object File Format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numCol="2"/>
          <a:lstStyle/>
          <a:p>
            <a:pPr marL="342900" indent="-342900" algn="l">
              <a:buFont typeface="Wingdings" panose="05000000000000000000" pitchFamily="2" charset="2"/>
              <a:buChar char="§"/>
            </a:pPr>
            <a:r>
              <a:rPr lang="en-US" sz="1800" dirty="0">
                <a:solidFill>
                  <a:srgbClr val="0070C0"/>
                </a:solidFill>
                <a:latin typeface="Comic Sans MS" pitchFamily="66" charset="0"/>
              </a:rPr>
              <a:t>.</a:t>
            </a:r>
            <a:r>
              <a:rPr lang="en-US" sz="1800" dirty="0" err="1">
                <a:solidFill>
                  <a:srgbClr val="0070C0"/>
                </a:solidFill>
                <a:latin typeface="Comic Sans MS" pitchFamily="66" charset="0"/>
              </a:rPr>
              <a:t>symtab</a:t>
            </a:r>
            <a:r>
              <a:rPr lang="en-US" sz="1800" dirty="0">
                <a:solidFill>
                  <a:srgbClr val="0070C0"/>
                </a:solidFill>
                <a:latin typeface="Comic Sans MS" pitchFamily="66" charset="0"/>
              </a:rPr>
              <a:t> Section</a:t>
            </a:r>
          </a:p>
          <a:p>
            <a:pPr marL="1062894" lvl="1" indent="-342900" algn="l">
              <a:buFont typeface="Arial" panose="020B0604020202020204" pitchFamily="34" charset="0"/>
              <a:buChar char="•"/>
            </a:pPr>
            <a:r>
              <a:rPr lang="en-US" sz="1400" dirty="0">
                <a:solidFill>
                  <a:schemeClr val="tx1"/>
                </a:solidFill>
                <a:latin typeface="Comic Sans MS" panose="030F0702030302020204" pitchFamily="66" charset="0"/>
              </a:rPr>
              <a:t>Symbol table, procedure and static variable names, section names and locations</a:t>
            </a:r>
          </a:p>
          <a:p>
            <a:pPr marL="342900" indent="-342900" algn="l">
              <a:buFont typeface="Wingdings" panose="05000000000000000000" pitchFamily="2" charset="2"/>
              <a:buChar char="§"/>
            </a:pPr>
            <a:r>
              <a:rPr lang="en-US" sz="1800" dirty="0">
                <a:solidFill>
                  <a:srgbClr val="0070C0"/>
                </a:solidFill>
                <a:latin typeface="Comic Sans MS" pitchFamily="66" charset="0"/>
              </a:rPr>
              <a:t>.</a:t>
            </a:r>
            <a:r>
              <a:rPr lang="en-US" sz="1800" dirty="0" err="1">
                <a:solidFill>
                  <a:srgbClr val="0070C0"/>
                </a:solidFill>
                <a:latin typeface="Comic Sans MS" pitchFamily="66" charset="0"/>
              </a:rPr>
              <a:t>rel.text</a:t>
            </a:r>
            <a:r>
              <a:rPr lang="en-US" sz="1800" dirty="0">
                <a:solidFill>
                  <a:srgbClr val="0070C0"/>
                </a:solidFill>
                <a:latin typeface="Comic Sans MS" pitchFamily="66" charset="0"/>
              </a:rPr>
              <a:t> Section</a:t>
            </a:r>
          </a:p>
          <a:p>
            <a:pPr marL="1062894" lvl="1" indent="-342900" algn="l">
              <a:buFont typeface="Arial" panose="020B0604020202020204" pitchFamily="34" charset="0"/>
              <a:buChar char="•"/>
            </a:pPr>
            <a:r>
              <a:rPr lang="en-US" sz="1400" dirty="0">
                <a:solidFill>
                  <a:schemeClr val="tx1"/>
                </a:solidFill>
                <a:latin typeface="Comic Sans MS" panose="030F0702030302020204" pitchFamily="66" charset="0"/>
              </a:rPr>
              <a:t>Relocation info for .text section, addresses of instructions that will need to be modified in the executable, instructions for modifying.</a:t>
            </a:r>
          </a:p>
          <a:p>
            <a:pPr marL="342900" indent="-342900" algn="l">
              <a:buFont typeface="Wingdings" panose="05000000000000000000" pitchFamily="2" charset="2"/>
              <a:buChar char="§"/>
            </a:pPr>
            <a:r>
              <a:rPr lang="en-US" sz="1800" dirty="0">
                <a:solidFill>
                  <a:srgbClr val="0070C0"/>
                </a:solidFill>
                <a:latin typeface="Comic Sans MS" pitchFamily="66" charset="0"/>
              </a:rPr>
              <a:t>.</a:t>
            </a:r>
            <a:r>
              <a:rPr lang="en-US" sz="1800" dirty="0" err="1">
                <a:solidFill>
                  <a:srgbClr val="0070C0"/>
                </a:solidFill>
                <a:latin typeface="Comic Sans MS" pitchFamily="66" charset="0"/>
              </a:rPr>
              <a:t>rel.data</a:t>
            </a:r>
            <a:r>
              <a:rPr lang="en-US" sz="1800" dirty="0">
                <a:solidFill>
                  <a:srgbClr val="0070C0"/>
                </a:solidFill>
                <a:latin typeface="Comic Sans MS" pitchFamily="66" charset="0"/>
              </a:rPr>
              <a:t> Section</a:t>
            </a:r>
          </a:p>
          <a:p>
            <a:pPr marL="1062894" lvl="1" indent="-342900" algn="l">
              <a:buFont typeface="Arial" panose="020B0604020202020204" pitchFamily="34" charset="0"/>
              <a:buChar char="•"/>
            </a:pPr>
            <a:r>
              <a:rPr lang="en-US" sz="1400" dirty="0">
                <a:solidFill>
                  <a:schemeClr val="tx1"/>
                </a:solidFill>
                <a:latin typeface="Comic Sans MS" pitchFamily="66" charset="0"/>
              </a:rPr>
              <a:t>Relocation info for .data section, addresses of pointer data that will need to be modified in the merged executable</a:t>
            </a:r>
          </a:p>
          <a:p>
            <a:pPr marL="342900" indent="-342900" algn="l">
              <a:buFont typeface="Wingdings" panose="05000000000000000000" pitchFamily="2" charset="2"/>
              <a:buChar char="§"/>
            </a:pPr>
            <a:r>
              <a:rPr lang="en-US" sz="1800" dirty="0">
                <a:solidFill>
                  <a:srgbClr val="0070C0"/>
                </a:solidFill>
                <a:latin typeface="Comic Sans MS" pitchFamily="66" charset="0"/>
              </a:rPr>
              <a:t>.debug Section </a:t>
            </a:r>
          </a:p>
          <a:p>
            <a:pPr marL="1062894" lvl="1" indent="-342900" algn="l">
              <a:buFont typeface="Arial" panose="020B0604020202020204" pitchFamily="34" charset="0"/>
              <a:buChar char="•"/>
            </a:pPr>
            <a:r>
              <a:rPr lang="en-US" sz="1400" dirty="0">
                <a:solidFill>
                  <a:schemeClr val="tx1"/>
                </a:solidFill>
                <a:latin typeface="Comic Sans MS" pitchFamily="66" charset="0"/>
              </a:rPr>
              <a:t>Info for symbolic debugging </a:t>
            </a: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23" name="Rectangle 22"/>
          <p:cNvSpPr>
            <a:spLocks noChangeArrowheads="1"/>
          </p:cNvSpPr>
          <p:nvPr/>
        </p:nvSpPr>
        <p:spPr bwMode="auto">
          <a:xfrm>
            <a:off x="6389092" y="16103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ELF header</a:t>
            </a:r>
          </a:p>
        </p:txBody>
      </p:sp>
      <p:sp>
        <p:nvSpPr>
          <p:cNvPr id="24" name="Rectangle 23"/>
          <p:cNvSpPr>
            <a:spLocks noChangeArrowheads="1"/>
          </p:cNvSpPr>
          <p:nvPr/>
        </p:nvSpPr>
        <p:spPr bwMode="auto">
          <a:xfrm>
            <a:off x="6389092" y="1991320"/>
            <a:ext cx="2971800" cy="6096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Program header table</a:t>
            </a:r>
          </a:p>
          <a:p>
            <a:pPr algn="ctr">
              <a:lnSpc>
                <a:spcPct val="100000"/>
              </a:lnSpc>
              <a:spcBef>
                <a:spcPct val="0"/>
              </a:spcBef>
            </a:pPr>
            <a:r>
              <a:rPr lang="en-US" altLang="ru-RU" sz="1600" dirty="0">
                <a:latin typeface="Comic Sans MS" panose="030F0702030302020204" pitchFamily="66" charset="0"/>
              </a:rPr>
              <a:t>(required for executables)</a:t>
            </a:r>
          </a:p>
        </p:txBody>
      </p:sp>
      <p:sp>
        <p:nvSpPr>
          <p:cNvPr id="25" name="Rectangle 24"/>
          <p:cNvSpPr>
            <a:spLocks noChangeArrowheads="1"/>
          </p:cNvSpPr>
          <p:nvPr/>
        </p:nvSpPr>
        <p:spPr bwMode="auto">
          <a:xfrm>
            <a:off x="6389092" y="2600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.text section</a:t>
            </a:r>
          </a:p>
        </p:txBody>
      </p:sp>
      <p:sp>
        <p:nvSpPr>
          <p:cNvPr id="26" name="Rectangle 25"/>
          <p:cNvSpPr>
            <a:spLocks noChangeArrowheads="1"/>
          </p:cNvSpPr>
          <p:nvPr/>
        </p:nvSpPr>
        <p:spPr bwMode="auto">
          <a:xfrm>
            <a:off x="6389092" y="2981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.data section</a:t>
            </a:r>
          </a:p>
        </p:txBody>
      </p:sp>
      <p:sp>
        <p:nvSpPr>
          <p:cNvPr id="27" name="Rectangle 26"/>
          <p:cNvSpPr>
            <a:spLocks noChangeArrowheads="1"/>
          </p:cNvSpPr>
          <p:nvPr/>
        </p:nvSpPr>
        <p:spPr bwMode="auto">
          <a:xfrm>
            <a:off x="6389092" y="3362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bss</a:t>
            </a:r>
            <a:r>
              <a:rPr lang="en-US" altLang="ru-RU" sz="1600" dirty="0">
                <a:latin typeface="Comic Sans MS" panose="030F0702030302020204" pitchFamily="66" charset="0"/>
              </a:rPr>
              <a:t> section</a:t>
            </a:r>
          </a:p>
        </p:txBody>
      </p:sp>
      <p:sp>
        <p:nvSpPr>
          <p:cNvPr id="28" name="Rectangle 27"/>
          <p:cNvSpPr>
            <a:spLocks noChangeArrowheads="1"/>
          </p:cNvSpPr>
          <p:nvPr/>
        </p:nvSpPr>
        <p:spPr bwMode="auto">
          <a:xfrm>
            <a:off x="6389092" y="3743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symtab</a:t>
            </a:r>
            <a:endParaRPr lang="en-US" altLang="ru-RU" sz="1600" dirty="0">
              <a:latin typeface="Comic Sans MS" panose="030F0702030302020204" pitchFamily="66" charset="0"/>
            </a:endParaRPr>
          </a:p>
        </p:txBody>
      </p:sp>
      <p:sp>
        <p:nvSpPr>
          <p:cNvPr id="29" name="Rectangle 28"/>
          <p:cNvSpPr>
            <a:spLocks noChangeArrowheads="1"/>
          </p:cNvSpPr>
          <p:nvPr/>
        </p:nvSpPr>
        <p:spPr bwMode="auto">
          <a:xfrm>
            <a:off x="6389092" y="4124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rel.text</a:t>
            </a:r>
            <a:endParaRPr lang="en-US" altLang="ru-RU" sz="1600" dirty="0">
              <a:latin typeface="Comic Sans MS" panose="030F0702030302020204" pitchFamily="66" charset="0"/>
            </a:endParaRPr>
          </a:p>
        </p:txBody>
      </p:sp>
      <p:sp>
        <p:nvSpPr>
          <p:cNvPr id="30" name="Rectangle 29"/>
          <p:cNvSpPr>
            <a:spLocks noChangeArrowheads="1"/>
          </p:cNvSpPr>
          <p:nvPr/>
        </p:nvSpPr>
        <p:spPr bwMode="auto">
          <a:xfrm>
            <a:off x="6389092" y="4505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a:t>
            </a:r>
            <a:r>
              <a:rPr lang="en-US" altLang="ru-RU" sz="1600" dirty="0" err="1">
                <a:latin typeface="Comic Sans MS" panose="030F0702030302020204" pitchFamily="66" charset="0"/>
              </a:rPr>
              <a:t>rel.data</a:t>
            </a:r>
            <a:endParaRPr lang="en-US" altLang="ru-RU" sz="1600" dirty="0">
              <a:latin typeface="Comic Sans MS" panose="030F0702030302020204" pitchFamily="66" charset="0"/>
            </a:endParaRPr>
          </a:p>
        </p:txBody>
      </p:sp>
      <p:sp>
        <p:nvSpPr>
          <p:cNvPr id="31" name="Rectangle 30"/>
          <p:cNvSpPr>
            <a:spLocks noChangeArrowheads="1"/>
          </p:cNvSpPr>
          <p:nvPr/>
        </p:nvSpPr>
        <p:spPr bwMode="auto">
          <a:xfrm>
            <a:off x="6389092" y="4886920"/>
            <a:ext cx="2971800" cy="3810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.debug</a:t>
            </a:r>
          </a:p>
        </p:txBody>
      </p:sp>
      <p:sp>
        <p:nvSpPr>
          <p:cNvPr id="32" name="Rectangle 31"/>
          <p:cNvSpPr>
            <a:spLocks noChangeArrowheads="1"/>
          </p:cNvSpPr>
          <p:nvPr/>
        </p:nvSpPr>
        <p:spPr bwMode="auto">
          <a:xfrm>
            <a:off x="6389092" y="5267920"/>
            <a:ext cx="2971800" cy="60960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ru-RU" sz="1600" dirty="0">
                <a:latin typeface="Comic Sans MS" panose="030F0702030302020204" pitchFamily="66" charset="0"/>
              </a:rPr>
              <a:t>Section header table</a:t>
            </a:r>
          </a:p>
          <a:p>
            <a:pPr algn="ctr">
              <a:lnSpc>
                <a:spcPct val="100000"/>
              </a:lnSpc>
              <a:spcBef>
                <a:spcPct val="0"/>
              </a:spcBef>
            </a:pPr>
            <a:r>
              <a:rPr lang="en-US" altLang="ru-RU" sz="1600" dirty="0">
                <a:latin typeface="Helvetica" panose="020B0604020202020204" pitchFamily="34" charset="0"/>
              </a:rPr>
              <a:t>(required for </a:t>
            </a:r>
            <a:r>
              <a:rPr lang="en-US" altLang="ru-RU" sz="1600" dirty="0" err="1">
                <a:latin typeface="Helvetica" panose="020B0604020202020204" pitchFamily="34" charset="0"/>
              </a:rPr>
              <a:t>relocatables</a:t>
            </a:r>
            <a:r>
              <a:rPr lang="en-US" altLang="ru-RU" sz="1600" dirty="0">
                <a:latin typeface="Helvetica" panose="020B0604020202020204" pitchFamily="34" charset="0"/>
              </a:rPr>
              <a:t>)</a:t>
            </a:r>
          </a:p>
        </p:txBody>
      </p:sp>
    </p:spTree>
    <p:extLst>
      <p:ext uri="{BB962C8B-B14F-4D97-AF65-F5344CB8AC3E}">
        <p14:creationId xmlns:p14="http://schemas.microsoft.com/office/powerpoint/2010/main" val="358198952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 Section Types</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graphicFrame>
        <p:nvGraphicFramePr>
          <p:cNvPr id="9" name="Content Placeholder 8"/>
          <p:cNvGraphicFramePr>
            <a:graphicFrameLocks noGrp="1"/>
          </p:cNvGraphicFramePr>
          <p:nvPr>
            <p:ph sz="quarter" idx="14"/>
            <p:extLst>
              <p:ext uri="{D42A27DB-BD31-4B8C-83A1-F6EECF244321}">
                <p14:modId xmlns:p14="http://schemas.microsoft.com/office/powerpoint/2010/main" val="3025203258"/>
              </p:ext>
            </p:extLst>
          </p:nvPr>
        </p:nvGraphicFramePr>
        <p:xfrm>
          <a:off x="287338" y="928688"/>
          <a:ext cx="10075864" cy="4358640"/>
        </p:xfrm>
        <a:graphic>
          <a:graphicData uri="http://schemas.openxmlformats.org/drawingml/2006/table">
            <a:tbl>
              <a:tblPr firstRow="1" bandRow="1">
                <a:tableStyleId>{775DCB02-9BB8-47FD-8907-85C794F793BA}</a:tableStyleId>
              </a:tblPr>
              <a:tblGrid>
                <a:gridCol w="1152674"/>
                <a:gridCol w="5976664"/>
                <a:gridCol w="1152128"/>
                <a:gridCol w="1794398"/>
              </a:tblGrid>
              <a:tr h="370840">
                <a:tc>
                  <a:txBody>
                    <a:bodyPr/>
                    <a:lstStyle/>
                    <a:p>
                      <a:r>
                        <a:rPr lang="en-US" sz="1100" dirty="0" smtClean="0">
                          <a:latin typeface="Comic Sans MS" panose="030F0702030302020204" pitchFamily="66" charset="0"/>
                        </a:rPr>
                        <a:t>Section Name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Description</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Type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Attributes</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bss</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 </a:t>
                      </a:r>
                      <a:r>
                        <a:rPr lang="en-US" sz="1100" dirty="0" err="1" smtClean="0">
                          <a:latin typeface="Comic Sans MS" panose="030F0702030302020204" pitchFamily="66" charset="0"/>
                        </a:rPr>
                        <a:t>unitialized</a:t>
                      </a:r>
                      <a:r>
                        <a:rPr lang="en-US" sz="1100" dirty="0" smtClean="0">
                          <a:latin typeface="Comic Sans MS" panose="030F0702030302020204" pitchFamily="66" charset="0"/>
                        </a:rPr>
                        <a:t> data</a:t>
                      </a:r>
                      <a:r>
                        <a:rPr lang="en-US" sz="1100" baseline="0" dirty="0" smtClean="0">
                          <a:latin typeface="Comic Sans MS" panose="030F0702030302020204" pitchFamily="66" charset="0"/>
                        </a:rPr>
                        <a:t> that contributes to the program’s memory image. By definition, the system initializes the data with zeroes when the program begins to run.</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SHT_NOBITS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SHF_WRITE</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.comment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version</a:t>
                      </a:r>
                      <a:r>
                        <a:rPr lang="en-US" sz="1100" baseline="0" dirty="0" smtClean="0">
                          <a:latin typeface="Comic Sans MS" panose="030F0702030302020204" pitchFamily="66" charset="0"/>
                        </a:rPr>
                        <a:t> control information.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endParaRPr lang="en-US" sz="1100" dirty="0" smtClean="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ctors</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initialized pointers</a:t>
                      </a:r>
                      <a:r>
                        <a:rPr lang="en-US" sz="1100" baseline="0" dirty="0" smtClean="0">
                          <a:latin typeface="Comic Sans MS" panose="030F0702030302020204" pitchFamily="66" charset="0"/>
                        </a:rPr>
                        <a:t> to C++ constructor functions.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SHF_WRITE</a:t>
                      </a:r>
                    </a:p>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.data (.data1)</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initialized data</a:t>
                      </a:r>
                      <a:r>
                        <a:rPr lang="en-US" sz="1100" baseline="0" dirty="0" smtClean="0">
                          <a:latin typeface="Comic Sans MS" panose="030F0702030302020204" pitchFamily="66" charset="0"/>
                        </a:rPr>
                        <a:t> that contributes to the program’s memory image.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SHF_WRITE</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.debug</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a:t>
                      </a:r>
                      <a:r>
                        <a:rPr lang="en-US" sz="1100" baseline="0" dirty="0" smtClean="0">
                          <a:latin typeface="Comic Sans MS" panose="030F0702030302020204" pitchFamily="66" charset="0"/>
                        </a:rPr>
                        <a:t> information for symbolic debugging. The contents are unspecified.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SHF_PROGBITS</a:t>
                      </a:r>
                      <a:endParaRPr lang="ru-RU" sz="1100" dirty="0">
                        <a:latin typeface="Consolas" panose="020B0609020204030204" pitchFamily="49" charset="0"/>
                        <a:cs typeface="Consolas" panose="020B0609020204030204" pitchFamily="49" charset="0"/>
                      </a:endParaRPr>
                    </a:p>
                  </a:txBody>
                  <a:tcPr/>
                </a:tc>
                <a:tc>
                  <a:txBody>
                    <a:bodyPr/>
                    <a:lstStyle/>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dtors</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initialized pointers to the C++ destructor functions.</a:t>
                      </a:r>
                      <a:endParaRPr lang="ru-RU" sz="1100" dirty="0">
                        <a:latin typeface="Comic Sans MS" panose="030F0702030302020204" pitchFamily="66"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100" dirty="0" smtClean="0">
                          <a:latin typeface="Consolas" panose="020B0609020204030204" pitchFamily="49" charset="0"/>
                          <a:cs typeface="Consolas" panose="020B0609020204030204" pitchFamily="49" charset="0"/>
                        </a:rPr>
                        <a:t>SHT_PROGBITS</a:t>
                      </a:r>
                      <a:endParaRPr lang="ru-RU" sz="1100" dirty="0" smtClean="0">
                        <a:latin typeface="Consolas" panose="020B0609020204030204" pitchFamily="49" charset="0"/>
                        <a:cs typeface="Consolas" panose="020B0609020204030204" pitchFamily="49" charset="0"/>
                      </a:endParaRPr>
                    </a:p>
                    <a:p>
                      <a:endParaRPr lang="ru-RU" sz="11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100" dirty="0" smtClean="0">
                          <a:latin typeface="Consolas" panose="020B0609020204030204" pitchFamily="49" charset="0"/>
                          <a:cs typeface="Consolas" panose="020B0609020204030204" pitchFamily="49" charset="0"/>
                        </a:rPr>
                        <a:t>SHF_ALLOC SHF_WRITE</a:t>
                      </a:r>
                    </a:p>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.dynamic</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dynamic linking information.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SHT_DYNAMIC</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(SHF_WRITE)</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dinstr</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 strings needed for dynamic linking,</a:t>
                      </a:r>
                      <a:r>
                        <a:rPr lang="en-US" sz="1100" baseline="0" dirty="0" smtClean="0">
                          <a:latin typeface="Comic Sans MS" panose="030F0702030302020204" pitchFamily="66" charset="0"/>
                        </a:rPr>
                        <a:t> most commonly the strings that represent the names associated with symbol table entries. </a:t>
                      </a:r>
                    </a:p>
                  </a:txBody>
                  <a:tcPr/>
                </a:tc>
                <a:tc>
                  <a:txBody>
                    <a:bodyPr/>
                    <a:lstStyle/>
                    <a:p>
                      <a:r>
                        <a:rPr lang="en-US" sz="1100" dirty="0" smtClean="0">
                          <a:latin typeface="Consolas" panose="020B0609020204030204" pitchFamily="49" charset="0"/>
                          <a:cs typeface="Consolas" panose="020B0609020204030204" pitchFamily="49" charset="0"/>
                        </a:rPr>
                        <a:t>SHT_STRTAB</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fini</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executable instructions that</a:t>
                      </a:r>
                      <a:r>
                        <a:rPr lang="en-US" sz="1100" baseline="0" dirty="0" smtClean="0">
                          <a:latin typeface="Comic Sans MS" panose="030F0702030302020204" pitchFamily="66" charset="0"/>
                        </a:rPr>
                        <a:t> contribute to the process termination code. When</a:t>
                      </a:r>
                    </a:p>
                    <a:p>
                      <a:r>
                        <a:rPr lang="en-US" sz="1100" baseline="0" dirty="0" smtClean="0">
                          <a:latin typeface="Comic Sans MS" panose="030F0702030302020204" pitchFamily="66" charset="0"/>
                        </a:rPr>
                        <a:t>a program exists normally, the system arranges to execute this section’s code.</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SHF_EXECINSTR</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.got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 global offset table.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SHF_PROGBITS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mic Sans MS" panose="030F0702030302020204" pitchFamily="66" charset="0"/>
                        </a:rPr>
                        <a:t>processor-specific</a:t>
                      </a:r>
                      <a:endParaRPr lang="ru-RU" sz="1100" dirty="0">
                        <a:latin typeface="Comic Sans MS" panose="030F0702030302020204" pitchFamily="66" charset="0"/>
                      </a:endParaRPr>
                    </a:p>
                  </a:txBody>
                  <a:tcPr/>
                </a:tc>
              </a:tr>
            </a:tbl>
          </a:graphicData>
        </a:graphic>
      </p:graphicFrame>
    </p:spTree>
    <p:extLst>
      <p:ext uri="{BB962C8B-B14F-4D97-AF65-F5344CB8AC3E}">
        <p14:creationId xmlns:p14="http://schemas.microsoft.com/office/powerpoint/2010/main" val="1281006770"/>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 Section Types</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graphicFrame>
        <p:nvGraphicFramePr>
          <p:cNvPr id="9" name="Content Placeholder 8"/>
          <p:cNvGraphicFramePr>
            <a:graphicFrameLocks noGrp="1"/>
          </p:cNvGraphicFramePr>
          <p:nvPr>
            <p:ph sz="quarter" idx="14"/>
            <p:extLst>
              <p:ext uri="{D42A27DB-BD31-4B8C-83A1-F6EECF244321}">
                <p14:modId xmlns:p14="http://schemas.microsoft.com/office/powerpoint/2010/main" val="2849119243"/>
              </p:ext>
            </p:extLst>
          </p:nvPr>
        </p:nvGraphicFramePr>
        <p:xfrm>
          <a:off x="287338" y="928688"/>
          <a:ext cx="10075864" cy="4099560"/>
        </p:xfrm>
        <a:graphic>
          <a:graphicData uri="http://schemas.openxmlformats.org/drawingml/2006/table">
            <a:tbl>
              <a:tblPr firstRow="1" bandRow="1">
                <a:tableStyleId>{775DCB02-9BB8-47FD-8907-85C794F793BA}</a:tableStyleId>
              </a:tblPr>
              <a:tblGrid>
                <a:gridCol w="1152674"/>
                <a:gridCol w="5976664"/>
                <a:gridCol w="1152128"/>
                <a:gridCol w="1794398"/>
              </a:tblGrid>
              <a:tr h="370840">
                <a:tc>
                  <a:txBody>
                    <a:bodyPr/>
                    <a:lstStyle/>
                    <a:p>
                      <a:r>
                        <a:rPr lang="en-US" sz="1100" dirty="0" smtClean="0">
                          <a:latin typeface="Comic Sans MS" panose="030F0702030302020204" pitchFamily="66" charset="0"/>
                        </a:rPr>
                        <a:t>Section Name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Description</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Type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Attributes</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got.plt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 procedure linkage table</a:t>
                      </a:r>
                      <a:r>
                        <a:rPr lang="en-US" sz="1100" baseline="0" dirty="0" smtClean="0">
                          <a:latin typeface="Comic Sans MS" panose="030F0702030302020204" pitchFamily="66" charset="0"/>
                        </a:rPr>
                        <a:t>.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processor-specific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.hash</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a symbol hash table</a:t>
                      </a:r>
                      <a:r>
                        <a:rPr lang="en-US" sz="1100" baseline="0" dirty="0" smtClean="0">
                          <a:latin typeface="Comic Sans MS" panose="030F0702030302020204" pitchFamily="66" charset="0"/>
                        </a:rPr>
                        <a:t>.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SHT_HASH</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init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executable</a:t>
                      </a:r>
                      <a:r>
                        <a:rPr lang="en-US" sz="1100" baseline="0" dirty="0" smtClean="0">
                          <a:latin typeface="Comic Sans MS" panose="030F0702030302020204" pitchFamily="66" charset="0"/>
                        </a:rPr>
                        <a:t> instructions that contribute to the process initialization code. When a</a:t>
                      </a:r>
                    </a:p>
                    <a:p>
                      <a:r>
                        <a:rPr lang="en-US" sz="1100" baseline="0" dirty="0" smtClean="0">
                          <a:latin typeface="Comic Sans MS" panose="030F0702030302020204" pitchFamily="66" charset="0"/>
                        </a:rPr>
                        <a:t>program starts to run, the system arranges to execute this section’s code before calling</a:t>
                      </a:r>
                    </a:p>
                    <a:p>
                      <a:r>
                        <a:rPr lang="en-US" sz="1100" baseline="0" dirty="0" smtClean="0">
                          <a:latin typeface="Comic Sans MS" panose="030F0702030302020204" pitchFamily="66" charset="0"/>
                        </a:rPr>
                        <a:t>the main program entry point</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SHF_EXECINSTR</a:t>
                      </a:r>
                    </a:p>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interp</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a:t>
                      </a:r>
                      <a:r>
                        <a:rPr lang="en-US" sz="1100" baseline="0" dirty="0" smtClean="0">
                          <a:latin typeface="Comic Sans MS" panose="030F0702030302020204" pitchFamily="66" charset="0"/>
                        </a:rPr>
                        <a:t>the pathname of a program interpreter.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.line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a:t>
                      </a:r>
                      <a:r>
                        <a:rPr lang="en-US" sz="1100" baseline="0" dirty="0" smtClean="0">
                          <a:latin typeface="Comic Sans MS" panose="030F0702030302020204" pitchFamily="66" charset="0"/>
                        </a:rPr>
                        <a:t> the line number information for symbolic debugging, which describes the </a:t>
                      </a:r>
                      <a:r>
                        <a:rPr lang="en-US" sz="1100" baseline="0" dirty="0" err="1" smtClean="0">
                          <a:latin typeface="Comic Sans MS" panose="030F0702030302020204" pitchFamily="66" charset="0"/>
                        </a:rPr>
                        <a:t>corres</a:t>
                      </a:r>
                      <a:r>
                        <a:rPr lang="en-US" sz="1100" baseline="0" dirty="0" smtClean="0">
                          <a:latin typeface="Comic Sans MS" panose="030F0702030302020204" pitchFamily="66" charset="0"/>
                        </a:rPr>
                        <a:t>-</a:t>
                      </a:r>
                    </a:p>
                    <a:p>
                      <a:r>
                        <a:rPr lang="en-US" sz="1100" baseline="0" dirty="0" err="1" smtClean="0">
                          <a:latin typeface="Comic Sans MS" panose="030F0702030302020204" pitchFamily="66" charset="0"/>
                        </a:rPr>
                        <a:t>pondence</a:t>
                      </a:r>
                      <a:r>
                        <a:rPr lang="en-US" sz="1100" baseline="0" dirty="0" smtClean="0">
                          <a:latin typeface="Comic Sans MS" panose="030F0702030302020204" pitchFamily="66" charset="0"/>
                        </a:rPr>
                        <a:t> between the program source and the machine code.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SHF_PROGBITS</a:t>
                      </a:r>
                      <a:endParaRPr lang="ru-RU" sz="1100" dirty="0">
                        <a:latin typeface="Consolas" panose="020B0609020204030204" pitchFamily="49" charset="0"/>
                        <a:cs typeface="Consolas" panose="020B0609020204030204" pitchFamily="49" charset="0"/>
                      </a:endParaRPr>
                    </a:p>
                  </a:txBody>
                  <a:tcPr/>
                </a:tc>
                <a:tc>
                  <a:txBody>
                    <a:bodyPr/>
                    <a:lstStyle/>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.note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information</a:t>
                      </a:r>
                      <a:r>
                        <a:rPr lang="en-US" sz="1100" baseline="0" dirty="0" smtClean="0">
                          <a:latin typeface="Comic Sans MS" panose="030F0702030302020204" pitchFamily="66" charset="0"/>
                        </a:rPr>
                        <a:t> in the “Note Section” format</a:t>
                      </a:r>
                      <a:r>
                        <a:rPr lang="en-US" sz="1100" dirty="0" smtClean="0">
                          <a:latin typeface="Comic Sans MS" panose="030F0702030302020204" pitchFamily="66" charset="0"/>
                        </a:rPr>
                        <a:t>.</a:t>
                      </a:r>
                      <a:endParaRPr lang="ru-RU" sz="1100" dirty="0">
                        <a:latin typeface="Comic Sans MS" panose="030F0702030302020204" pitchFamily="66"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100" dirty="0" smtClean="0">
                          <a:latin typeface="Consolas" panose="020B0609020204030204" pitchFamily="49" charset="0"/>
                          <a:cs typeface="Consolas" panose="020B0609020204030204" pitchFamily="49" charset="0"/>
                        </a:rPr>
                        <a:t>SHT_NOTE</a:t>
                      </a:r>
                      <a:endParaRPr lang="ru-RU" sz="1100" dirty="0" smtClean="0">
                        <a:latin typeface="Consolas" panose="020B0609020204030204" pitchFamily="49" charset="0"/>
                        <a:cs typeface="Consolas" panose="020B0609020204030204" pitchFamily="49" charset="0"/>
                      </a:endParaRPr>
                    </a:p>
                    <a:p>
                      <a:endParaRPr lang="ru-RU" sz="11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endParaRPr lang="en-US" sz="1100" dirty="0" smtClean="0">
                        <a:latin typeface="Consolas" panose="020B0609020204030204" pitchFamily="49" charset="0"/>
                        <a:cs typeface="Consolas" panose="020B0609020204030204" pitchFamily="49" charset="0"/>
                      </a:endParaRPr>
                    </a:p>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plt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a:t>
                      </a:r>
                      <a:r>
                        <a:rPr lang="en-US" sz="1100" baseline="0" dirty="0" smtClean="0">
                          <a:latin typeface="Comic Sans MS" panose="030F0702030302020204" pitchFamily="66" charset="0"/>
                        </a:rPr>
                        <a:t> procedure linkage table</a:t>
                      </a:r>
                      <a:r>
                        <a:rPr lang="en-US" sz="1100" dirty="0" smtClean="0">
                          <a:latin typeface="Comic Sans MS" panose="030F0702030302020204" pitchFamily="66" charset="0"/>
                        </a:rPr>
                        <a:t>.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 (SHF_WRITE)</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relNAME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a:t>
                      </a:r>
                      <a:r>
                        <a:rPr lang="en-US" sz="1100" baseline="0" dirty="0" smtClean="0">
                          <a:latin typeface="Comic Sans MS" panose="030F0702030302020204" pitchFamily="66" charset="0"/>
                        </a:rPr>
                        <a:t> relocation information.  “NAME” is supplied by the section to which the </a:t>
                      </a:r>
                      <a:r>
                        <a:rPr lang="en-US" sz="1100" baseline="0" dirty="0" err="1" smtClean="0">
                          <a:latin typeface="Comic Sans MS" panose="030F0702030302020204" pitchFamily="66" charset="0"/>
                        </a:rPr>
                        <a:t>reloc</a:t>
                      </a:r>
                      <a:r>
                        <a:rPr lang="en-US" sz="1100" baseline="0" dirty="0" smtClean="0">
                          <a:latin typeface="Comic Sans MS" panose="030F0702030302020204" pitchFamily="66" charset="0"/>
                        </a:rPr>
                        <a:t>-</a:t>
                      </a:r>
                    </a:p>
                    <a:p>
                      <a:r>
                        <a:rPr lang="en-US" sz="1100" baseline="0" dirty="0" smtClean="0">
                          <a:latin typeface="Comic Sans MS" panose="030F0702030302020204" pitchFamily="66" charset="0"/>
                        </a:rPr>
                        <a:t>cation apply. Thus a relocation section for .text would have the name .</a:t>
                      </a:r>
                      <a:r>
                        <a:rPr lang="en-US" sz="1100" baseline="0" dirty="0" err="1" smtClean="0">
                          <a:latin typeface="Comic Sans MS" panose="030F0702030302020204" pitchFamily="66" charset="0"/>
                        </a:rPr>
                        <a:t>rel.text</a:t>
                      </a:r>
                      <a:r>
                        <a:rPr lang="en-US" sz="1100" baseline="0" dirty="0" smtClean="0">
                          <a:latin typeface="Comic Sans MS" panose="030F0702030302020204" pitchFamily="66" charset="0"/>
                        </a:rPr>
                        <a:t>.</a:t>
                      </a:r>
                    </a:p>
                  </a:txBody>
                  <a:tcPr/>
                </a:tc>
                <a:tc>
                  <a:txBody>
                    <a:bodyPr/>
                    <a:lstStyle/>
                    <a:p>
                      <a:r>
                        <a:rPr lang="en-US" sz="1100" dirty="0" smtClean="0">
                          <a:latin typeface="Consolas" panose="020B0609020204030204" pitchFamily="49" charset="0"/>
                          <a:cs typeface="Consolas" panose="020B0609020204030204" pitchFamily="49" charset="0"/>
                        </a:rPr>
                        <a:t>SHT_REL</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relaNAME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relocation information.</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SHT_RELA</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88195555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 Section Types</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graphicFrame>
        <p:nvGraphicFramePr>
          <p:cNvPr id="9" name="Content Placeholder 8"/>
          <p:cNvGraphicFramePr>
            <a:graphicFrameLocks noGrp="1"/>
          </p:cNvGraphicFramePr>
          <p:nvPr>
            <p:ph sz="quarter" idx="14"/>
            <p:extLst>
              <p:ext uri="{D42A27DB-BD31-4B8C-83A1-F6EECF244321}">
                <p14:modId xmlns:p14="http://schemas.microsoft.com/office/powerpoint/2010/main" val="3728644384"/>
              </p:ext>
            </p:extLst>
          </p:nvPr>
        </p:nvGraphicFramePr>
        <p:xfrm>
          <a:off x="287338" y="928688"/>
          <a:ext cx="10075864" cy="3154680"/>
        </p:xfrm>
        <a:graphic>
          <a:graphicData uri="http://schemas.openxmlformats.org/drawingml/2006/table">
            <a:tbl>
              <a:tblPr firstRow="1" bandRow="1">
                <a:tableStyleId>{775DCB02-9BB8-47FD-8907-85C794F793BA}</a:tableStyleId>
              </a:tblPr>
              <a:tblGrid>
                <a:gridCol w="1152674"/>
                <a:gridCol w="5976664"/>
                <a:gridCol w="1152128"/>
                <a:gridCol w="1794398"/>
              </a:tblGrid>
              <a:tr h="370840">
                <a:tc>
                  <a:txBody>
                    <a:bodyPr/>
                    <a:lstStyle/>
                    <a:p>
                      <a:r>
                        <a:rPr lang="en-US" sz="1100" dirty="0" smtClean="0">
                          <a:latin typeface="Comic Sans MS" panose="030F0702030302020204" pitchFamily="66" charset="0"/>
                        </a:rPr>
                        <a:t>Section Name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Description</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Type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Section Attributes</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rodata</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read-only</a:t>
                      </a:r>
                      <a:r>
                        <a:rPr lang="en-US" sz="1100" baseline="0" dirty="0" smtClean="0">
                          <a:latin typeface="Comic Sans MS" panose="030F0702030302020204" pitchFamily="66" charset="0"/>
                        </a:rPr>
                        <a:t> data that typically contributes to a </a:t>
                      </a:r>
                      <a:r>
                        <a:rPr lang="en-US" sz="1100" baseline="0" dirty="0" err="1" smtClean="0">
                          <a:latin typeface="Comic Sans MS" panose="030F0702030302020204" pitchFamily="66" charset="0"/>
                        </a:rPr>
                        <a:t>nonwritable</a:t>
                      </a:r>
                      <a:r>
                        <a:rPr lang="en-US" sz="1100" baseline="0" dirty="0" smtClean="0">
                          <a:latin typeface="Comic Sans MS" panose="030F0702030302020204" pitchFamily="66" charset="0"/>
                        </a:rPr>
                        <a:t> segment in the process</a:t>
                      </a:r>
                    </a:p>
                    <a:p>
                      <a:r>
                        <a:rPr lang="en-US" sz="1100" baseline="0" dirty="0" smtClean="0">
                          <a:latin typeface="Comic Sans MS" panose="030F0702030302020204" pitchFamily="66" charset="0"/>
                        </a:rPr>
                        <a:t>image.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.rodata1</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read-only</a:t>
                      </a:r>
                      <a:r>
                        <a:rPr lang="en-US" sz="1100" baseline="0" dirty="0" smtClean="0">
                          <a:latin typeface="Comic Sans MS" panose="030F0702030302020204" pitchFamily="66" charset="0"/>
                        </a:rPr>
                        <a:t> data that typically contributes to a </a:t>
                      </a:r>
                      <a:r>
                        <a:rPr lang="en-US" sz="1100" baseline="0" dirty="0" err="1" smtClean="0">
                          <a:latin typeface="Comic Sans MS" panose="030F0702030302020204" pitchFamily="66" charset="0"/>
                        </a:rPr>
                        <a:t>nonwritable</a:t>
                      </a:r>
                      <a:r>
                        <a:rPr lang="en-US" sz="1100" baseline="0" dirty="0" smtClean="0">
                          <a:latin typeface="Comic Sans MS" panose="030F0702030302020204" pitchFamily="66" charset="0"/>
                        </a:rPr>
                        <a:t> segment in the process</a:t>
                      </a:r>
                    </a:p>
                    <a:p>
                      <a:r>
                        <a:rPr lang="en-US" sz="1100" baseline="0" dirty="0" smtClean="0">
                          <a:latin typeface="Comic Sans MS" panose="030F0702030302020204" pitchFamily="66" charset="0"/>
                        </a:rPr>
                        <a:t>image. </a:t>
                      </a:r>
                      <a:endParaRPr lang="ru-RU" sz="1100" dirty="0" smtClean="0">
                        <a:latin typeface="Comic Sans MS" panose="030F0702030302020204" pitchFamily="66" charset="0"/>
                      </a:endParaRPr>
                    </a:p>
                    <a:p>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SHT_PROGBITS</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shrstrtab</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section names.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SHT_STRTAB</a:t>
                      </a:r>
                      <a:endParaRPr lang="ru-RU" sz="1100" dirty="0">
                        <a:latin typeface="Consolas" panose="020B0609020204030204" pitchFamily="49" charset="0"/>
                        <a:cs typeface="Consolas" panose="020B0609020204030204" pitchFamily="49" charset="0"/>
                      </a:endParaRPr>
                    </a:p>
                  </a:txBody>
                  <a:tcPr/>
                </a:tc>
                <a:tc>
                  <a:txBody>
                    <a:bodyPr/>
                    <a:lstStyle/>
                    <a:p>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strtab</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strings,</a:t>
                      </a:r>
                      <a:r>
                        <a:rPr lang="en-US" sz="1100" baseline="0" dirty="0" smtClean="0">
                          <a:latin typeface="Comic Sans MS" panose="030F0702030302020204" pitchFamily="66" charset="0"/>
                        </a:rPr>
                        <a:t> most commonly the strings that represent the names associated with </a:t>
                      </a:r>
                    </a:p>
                    <a:p>
                      <a:r>
                        <a:rPr lang="en-US" sz="1100" baseline="0" dirty="0" smtClean="0">
                          <a:latin typeface="Comic Sans MS" panose="030F0702030302020204" pitchFamily="66" charset="0"/>
                        </a:rPr>
                        <a:t>symbol table entries. </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SHT_STRTAB</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symtab</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a symbol table.</a:t>
                      </a:r>
                      <a:endParaRPr lang="ru-RU" sz="1100" dirty="0">
                        <a:latin typeface="Comic Sans MS" panose="030F0702030302020204" pitchFamily="66" charset="0"/>
                      </a:endParaRPr>
                    </a:p>
                  </a:txBody>
                  <a:tcPr/>
                </a:tc>
                <a:tc>
                  <a:txBody>
                    <a:bodyPr/>
                    <a:lstStyle/>
                    <a:p>
                      <a:r>
                        <a:rPr lang="en-US" sz="1100" dirty="0" smtClean="0">
                          <a:latin typeface="Consolas" panose="020B0609020204030204" pitchFamily="49" charset="0"/>
                          <a:cs typeface="Consolas" panose="020B0609020204030204" pitchFamily="49" charset="0"/>
                        </a:rPr>
                        <a:t>SHF_SYMTAB</a:t>
                      </a:r>
                      <a:endParaRPr lang="ru-RU" sz="1100" dirty="0">
                        <a:latin typeface="Consolas" panose="020B0609020204030204" pitchFamily="49" charset="0"/>
                        <a:cs typeface="Consolas" panose="020B0609020204030204" pitchFamily="49" charset="0"/>
                      </a:endParaRPr>
                    </a:p>
                  </a:txBody>
                  <a:tcPr/>
                </a:tc>
                <a:tc>
                  <a:txBody>
                    <a:bodyPr/>
                    <a:lstStyle/>
                    <a:p>
                      <a:r>
                        <a:rPr lang="en-US" sz="1100" dirty="0" smtClean="0">
                          <a:latin typeface="Consolas" panose="020B0609020204030204" pitchFamily="49" charset="0"/>
                          <a:cs typeface="Consolas" panose="020B0609020204030204" pitchFamily="49" charset="0"/>
                        </a:rPr>
                        <a:t>SHF_ALLOC</a:t>
                      </a:r>
                      <a:endParaRPr lang="ru-RU" sz="1100" dirty="0">
                        <a:latin typeface="Consolas" panose="020B0609020204030204" pitchFamily="49" charset="0"/>
                        <a:cs typeface="Consolas" panose="020B0609020204030204" pitchFamily="49" charset="0"/>
                      </a:endParaRPr>
                    </a:p>
                  </a:txBody>
                  <a:tcPr/>
                </a:tc>
              </a:tr>
              <a:tr h="370840">
                <a:tc>
                  <a:txBody>
                    <a:bodyPr/>
                    <a:lstStyle/>
                    <a:p>
                      <a:r>
                        <a:rPr lang="en-US" sz="1100" dirty="0" smtClean="0">
                          <a:latin typeface="Comic Sans MS" panose="030F0702030302020204" pitchFamily="66" charset="0"/>
                        </a:rPr>
                        <a:t>.text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Holds the</a:t>
                      </a:r>
                      <a:r>
                        <a:rPr lang="en-US" sz="1100" baseline="0" dirty="0" smtClean="0">
                          <a:latin typeface="Comic Sans MS" panose="030F0702030302020204" pitchFamily="66" charset="0"/>
                        </a:rPr>
                        <a:t> “text”, or executable instructions, of a program.</a:t>
                      </a:r>
                      <a:endParaRPr lang="ru-RU" sz="1100" dirty="0">
                        <a:latin typeface="Comic Sans MS" panose="030F0702030302020204" pitchFamily="66"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100" dirty="0" smtClean="0">
                          <a:latin typeface="Consolas" panose="020B0609020204030204" pitchFamily="49" charset="0"/>
                          <a:cs typeface="Consolas" panose="020B0609020204030204" pitchFamily="49" charset="0"/>
                        </a:rPr>
                        <a:t>SHT_PROGBITS</a:t>
                      </a:r>
                      <a:endParaRPr lang="ru-RU" sz="1100" dirty="0" smtClean="0">
                        <a:latin typeface="Consolas" panose="020B0609020204030204" pitchFamily="49" charset="0"/>
                        <a:cs typeface="Consolas" panose="020B0609020204030204" pitchFamily="49" charset="0"/>
                      </a:endParaRPr>
                    </a:p>
                    <a:p>
                      <a:endParaRPr lang="ru-RU" sz="11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100" dirty="0" smtClean="0">
                          <a:latin typeface="Consolas" panose="020B0609020204030204" pitchFamily="49" charset="0"/>
                          <a:cs typeface="Consolas" panose="020B0609020204030204" pitchFamily="49" charset="0"/>
                        </a:rPr>
                        <a:t>SHF_ALLOC SHF_EXECINSTR</a:t>
                      </a:r>
                    </a:p>
                    <a:p>
                      <a:endParaRPr lang="ru-RU" sz="11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777392705"/>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Section </a:t>
            </a:r>
            <a:r>
              <a:rPr lang="en-US" dirty="0" err="1" smtClean="0">
                <a:solidFill>
                  <a:srgbClr val="FFC000"/>
                </a:solidFill>
                <a:latin typeface="Comic Sans MS" panose="030F0702030302020204" pitchFamily="66" charset="0"/>
              </a:rPr>
              <a:t>Types&amp;Section</a:t>
            </a:r>
            <a:r>
              <a:rPr lang="en-US" dirty="0" smtClean="0">
                <a:solidFill>
                  <a:srgbClr val="FFC000"/>
                </a:solidFill>
                <a:latin typeface="Comic Sans MS" panose="030F0702030302020204" pitchFamily="66" charset="0"/>
              </a:rPr>
              <a:t> Attributes</a:t>
            </a:r>
            <a:endParaRPr lang="ru-RU" dirty="0">
              <a:solidFill>
                <a:srgbClr val="FFC000"/>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graphicFrame>
        <p:nvGraphicFramePr>
          <p:cNvPr id="6" name="Table 5"/>
          <p:cNvGraphicFramePr>
            <a:graphicFrameLocks noGrp="1"/>
          </p:cNvGraphicFramePr>
          <p:nvPr>
            <p:extLst>
              <p:ext uri="{D42A27DB-BD31-4B8C-83A1-F6EECF244321}">
                <p14:modId xmlns:p14="http://schemas.microsoft.com/office/powerpoint/2010/main" val="1732668919"/>
              </p:ext>
            </p:extLst>
          </p:nvPr>
        </p:nvGraphicFramePr>
        <p:xfrm>
          <a:off x="4968404" y="943268"/>
          <a:ext cx="5449448" cy="3755216"/>
        </p:xfrm>
        <a:graphic>
          <a:graphicData uri="http://schemas.openxmlformats.org/drawingml/2006/table">
            <a:tbl>
              <a:tblPr firstRow="1" bandRow="1">
                <a:tableStyleId>{775DCB02-9BB8-47FD-8907-85C794F793BA}</a:tableStyleId>
              </a:tblPr>
              <a:tblGrid>
                <a:gridCol w="864096"/>
                <a:gridCol w="1584176"/>
                <a:gridCol w="3001176"/>
              </a:tblGrid>
              <a:tr h="396240">
                <a:tc>
                  <a:txBody>
                    <a:bodyPr/>
                    <a:lstStyle/>
                    <a:p>
                      <a:r>
                        <a:rPr lang="en-US" sz="1000" dirty="0" smtClean="0">
                          <a:latin typeface="Comic Sans MS" panose="030F0702030302020204" pitchFamily="66" charset="0"/>
                          <a:cs typeface="Consolas" panose="020B0609020204030204" pitchFamily="49" charset="0"/>
                        </a:rPr>
                        <a:t>Attribute</a:t>
                      </a:r>
                    </a:p>
                    <a:p>
                      <a:r>
                        <a:rPr lang="en-US" sz="1000" dirty="0" smtClean="0">
                          <a:latin typeface="Comic Sans MS" panose="030F0702030302020204" pitchFamily="66" charset="0"/>
                          <a:cs typeface="Consolas" panose="020B0609020204030204" pitchFamily="49" charset="0"/>
                        </a:rPr>
                        <a:t>Value</a:t>
                      </a:r>
                      <a:endParaRPr lang="ru-RU" sz="1000" dirty="0">
                        <a:latin typeface="Comic Sans MS" panose="030F0702030302020204" pitchFamily="66"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Attribute </a:t>
                      </a:r>
                    </a:p>
                    <a:p>
                      <a:r>
                        <a:rPr lang="en-US" sz="1000" dirty="0" smtClean="0">
                          <a:latin typeface="Comic Sans MS" panose="030F0702030302020204" pitchFamily="66" charset="0"/>
                          <a:cs typeface="Consolas" panose="020B0609020204030204" pitchFamily="49" charset="0"/>
                        </a:rPr>
                        <a:t>Name</a:t>
                      </a:r>
                      <a:endParaRPr lang="ru-RU" sz="1000" dirty="0">
                        <a:latin typeface="Comic Sans MS" panose="030F0702030302020204" pitchFamily="66"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Attribute </a:t>
                      </a:r>
                      <a:r>
                        <a:rPr lang="en-US" sz="1000" dirty="0" err="1" smtClean="0">
                          <a:latin typeface="Comic Sans MS" panose="030F0702030302020204" pitchFamily="66" charset="0"/>
                          <a:cs typeface="Consolas" panose="020B0609020204030204" pitchFamily="49" charset="0"/>
                        </a:rPr>
                        <a:t>Meanind</a:t>
                      </a:r>
                      <a:endParaRPr lang="ru-RU" sz="1000" dirty="0">
                        <a:latin typeface="Comic Sans MS" panose="030F0702030302020204" pitchFamily="66" charset="0"/>
                        <a:cs typeface="Consolas" panose="020B0609020204030204" pitchFamily="49" charset="0"/>
                      </a:endParaRPr>
                    </a:p>
                  </a:txBody>
                  <a:tcPr/>
                </a:tc>
              </a:tr>
              <a:tr h="179824">
                <a:tc>
                  <a:txBody>
                    <a:bodyPr/>
                    <a:lstStyle/>
                    <a:p>
                      <a:pPr algn="ctr"/>
                      <a:r>
                        <a:rPr lang="en-US" sz="1000" dirty="0" smtClean="0">
                          <a:latin typeface="Consolas" panose="020B0609020204030204" pitchFamily="49" charset="0"/>
                          <a:cs typeface="Consolas" panose="020B0609020204030204" pitchFamily="49" charset="0"/>
                        </a:rPr>
                        <a:t>0x1</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SHF_WRITE</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Writable</a:t>
                      </a:r>
                      <a:endParaRPr lang="ru-RU" sz="1000" dirty="0">
                        <a:latin typeface="Comic Sans MS" panose="030F0702030302020204" pitchFamily="66" charset="0"/>
                        <a:cs typeface="Consolas" panose="020B0609020204030204" pitchFamily="49" charset="0"/>
                      </a:endParaRPr>
                    </a:p>
                  </a:txBody>
                  <a:tcPr/>
                </a:tc>
              </a:tr>
              <a:tr h="224016">
                <a:tc>
                  <a:txBody>
                    <a:bodyPr/>
                    <a:lstStyle/>
                    <a:p>
                      <a:pPr algn="ctr"/>
                      <a:r>
                        <a:rPr lang="en-US" sz="1000" dirty="0" smtClean="0">
                          <a:latin typeface="Consolas" panose="020B0609020204030204" pitchFamily="49" charset="0"/>
                          <a:cs typeface="Consolas" panose="020B0609020204030204" pitchFamily="49" charset="0"/>
                        </a:rPr>
                        <a:t>0x2</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SHF_ALLOC</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Occupies memory during execution</a:t>
                      </a:r>
                      <a:endParaRPr lang="ru-RU" sz="1000" dirty="0">
                        <a:latin typeface="Comic Sans MS" panose="030F0702030302020204" pitchFamily="66" charset="0"/>
                        <a:cs typeface="Consolas" panose="020B0609020204030204" pitchFamily="49" charset="0"/>
                      </a:endParaRPr>
                    </a:p>
                  </a:txBody>
                  <a:tcPr/>
                </a:tc>
              </a:tr>
              <a:tr h="196200">
                <a:tc>
                  <a:txBody>
                    <a:bodyPr/>
                    <a:lstStyle/>
                    <a:p>
                      <a:pPr algn="ctr"/>
                      <a:r>
                        <a:rPr lang="en-US" sz="1000" dirty="0" smtClean="0">
                          <a:latin typeface="Consolas" panose="020B0609020204030204" pitchFamily="49" charset="0"/>
                          <a:cs typeface="Consolas" panose="020B0609020204030204" pitchFamily="49" charset="0"/>
                        </a:rPr>
                        <a:t>0x4</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SHF_EXECINSTR</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Executable</a:t>
                      </a:r>
                      <a:endParaRPr lang="ru-RU" sz="1000" dirty="0">
                        <a:latin typeface="Comic Sans MS" panose="030F0702030302020204" pitchFamily="66" charset="0"/>
                        <a:cs typeface="Consolas" panose="020B0609020204030204" pitchFamily="49" charset="0"/>
                      </a:endParaRPr>
                    </a:p>
                  </a:txBody>
                  <a:tcPr/>
                </a:tc>
              </a:tr>
              <a:tr h="240392">
                <a:tc>
                  <a:txBody>
                    <a:bodyPr/>
                    <a:lstStyle/>
                    <a:p>
                      <a:pPr algn="ctr"/>
                      <a:r>
                        <a:rPr lang="en-US" sz="1000" dirty="0" smtClean="0">
                          <a:latin typeface="Consolas" panose="020B0609020204030204" pitchFamily="49" charset="0"/>
                          <a:cs typeface="Consolas" panose="020B0609020204030204" pitchFamily="49" charset="0"/>
                        </a:rPr>
                        <a:t>0x10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SHF_MERGE</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Might be merged</a:t>
                      </a:r>
                      <a:endParaRPr lang="ru-RU" sz="1000" dirty="0">
                        <a:latin typeface="Comic Sans MS" panose="030F0702030302020204" pitchFamily="66" charset="0"/>
                        <a:cs typeface="Consolas" panose="020B0609020204030204" pitchFamily="49" charset="0"/>
                      </a:endParaRPr>
                    </a:p>
                  </a:txBody>
                  <a:tcPr/>
                </a:tc>
              </a:tr>
              <a:tr h="212576">
                <a:tc>
                  <a:txBody>
                    <a:bodyPr/>
                    <a:lstStyle/>
                    <a:p>
                      <a:pPr algn="ctr"/>
                      <a:r>
                        <a:rPr lang="en-US" sz="1000" dirty="0" smtClean="0">
                          <a:latin typeface="Consolas" panose="020B0609020204030204" pitchFamily="49" charset="0"/>
                          <a:cs typeface="Consolas" panose="020B0609020204030204" pitchFamily="49" charset="0"/>
                        </a:rPr>
                        <a:t>0x20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SHF_STRINGS</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Contains null-terminated</a:t>
                      </a:r>
                      <a:r>
                        <a:rPr lang="en-US" sz="1000" baseline="0" dirty="0" smtClean="0">
                          <a:latin typeface="Comic Sans MS" panose="030F0702030302020204" pitchFamily="66" charset="0"/>
                          <a:cs typeface="Consolas" panose="020B0609020204030204" pitchFamily="49" charset="0"/>
                        </a:rPr>
                        <a:t> strings</a:t>
                      </a:r>
                      <a:endParaRPr lang="ru-RU" sz="1000" dirty="0">
                        <a:latin typeface="Comic Sans MS" panose="030F0702030302020204" pitchFamily="66" charset="0"/>
                        <a:cs typeface="Consolas" panose="020B0609020204030204" pitchFamily="49" charset="0"/>
                      </a:endParaRPr>
                    </a:p>
                  </a:txBody>
                  <a:tcPr/>
                </a:tc>
              </a:tr>
              <a:tr h="256768">
                <a:tc>
                  <a:txBody>
                    <a:bodyPr/>
                    <a:lstStyle/>
                    <a:p>
                      <a:pPr algn="ctr"/>
                      <a:r>
                        <a:rPr lang="en-US" sz="1000" dirty="0" smtClean="0">
                          <a:latin typeface="Consolas" panose="020B0609020204030204" pitchFamily="49" charset="0"/>
                          <a:cs typeface="Consolas" panose="020B0609020204030204" pitchFamily="49" charset="0"/>
                        </a:rPr>
                        <a:t>0x40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SHF_INFO_LINK</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a:t>
                      </a:r>
                      <a:r>
                        <a:rPr lang="en-US" sz="1000" dirty="0" err="1" smtClean="0">
                          <a:latin typeface="Comic Sans MS" panose="030F0702030302020204" pitchFamily="66" charset="0"/>
                          <a:cs typeface="Consolas" panose="020B0609020204030204" pitchFamily="49" charset="0"/>
                        </a:rPr>
                        <a:t>sh_info</a:t>
                      </a:r>
                      <a:r>
                        <a:rPr lang="en-US" sz="1000" dirty="0" smtClean="0">
                          <a:latin typeface="Comic Sans MS" panose="030F0702030302020204" pitchFamily="66" charset="0"/>
                          <a:cs typeface="Consolas" panose="020B0609020204030204" pitchFamily="49" charset="0"/>
                        </a:rPr>
                        <a:t>’ contains SHT index</a:t>
                      </a:r>
                      <a:endParaRPr lang="ru-RU" sz="1000" dirty="0">
                        <a:latin typeface="Comic Sans MS" panose="030F0702030302020204" pitchFamily="66" charset="0"/>
                        <a:cs typeface="Consolas" panose="020B0609020204030204" pitchFamily="49" charset="0"/>
                      </a:endParaRPr>
                    </a:p>
                  </a:txBody>
                  <a:tcPr/>
                </a:tc>
              </a:tr>
              <a:tr h="216024">
                <a:tc>
                  <a:txBody>
                    <a:bodyPr/>
                    <a:lstStyle/>
                    <a:p>
                      <a:pPr algn="ctr"/>
                      <a:r>
                        <a:rPr lang="en-US" sz="1000" dirty="0" smtClean="0">
                          <a:latin typeface="Consolas" panose="020B0609020204030204" pitchFamily="49" charset="0"/>
                          <a:cs typeface="Consolas" panose="020B0609020204030204" pitchFamily="49" charset="0"/>
                        </a:rPr>
                        <a:t>0x80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SHF_LINK_ORDER</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Preserve order after combining</a:t>
                      </a:r>
                      <a:endParaRPr lang="ru-RU" sz="1000" dirty="0">
                        <a:latin typeface="Comic Sans MS" panose="030F0702030302020204" pitchFamily="66" charset="0"/>
                        <a:cs typeface="Consolas" panose="020B0609020204030204" pitchFamily="49" charset="0"/>
                      </a:endParaRPr>
                    </a:p>
                  </a:txBody>
                  <a:tcPr/>
                </a:tc>
              </a:tr>
              <a:tr h="260216">
                <a:tc>
                  <a:txBody>
                    <a:bodyPr/>
                    <a:lstStyle/>
                    <a:p>
                      <a:pPr algn="ctr"/>
                      <a:r>
                        <a:rPr lang="en-US" sz="1000" dirty="0" smtClean="0">
                          <a:latin typeface="Consolas" panose="020B0609020204030204" pitchFamily="49" charset="0"/>
                          <a:cs typeface="Consolas" panose="020B0609020204030204" pitchFamily="49" charset="0"/>
                        </a:rPr>
                        <a:t>0x100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SHF_OS_NONCONFORMING</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Non-standard OS specific</a:t>
                      </a:r>
                      <a:r>
                        <a:rPr lang="en-US" sz="1000" baseline="0" dirty="0" smtClean="0">
                          <a:latin typeface="Comic Sans MS" panose="030F0702030302020204" pitchFamily="66" charset="0"/>
                          <a:cs typeface="Consolas" panose="020B0609020204030204" pitchFamily="49" charset="0"/>
                        </a:rPr>
                        <a:t> handling required</a:t>
                      </a:r>
                      <a:endParaRPr lang="ru-RU" sz="1000" dirty="0">
                        <a:latin typeface="Comic Sans MS" panose="030F0702030302020204" pitchFamily="66" charset="0"/>
                        <a:cs typeface="Consolas" panose="020B0609020204030204" pitchFamily="49" charset="0"/>
                      </a:endParaRPr>
                    </a:p>
                  </a:txBody>
                  <a:tcPr/>
                </a:tc>
              </a:tr>
              <a:tr h="216024">
                <a:tc>
                  <a:txBody>
                    <a:bodyPr/>
                    <a:lstStyle/>
                    <a:p>
                      <a:pPr algn="ctr"/>
                      <a:r>
                        <a:rPr lang="en-US" sz="1000" dirty="0" smtClean="0">
                          <a:latin typeface="Consolas" panose="020B0609020204030204" pitchFamily="49" charset="0"/>
                          <a:cs typeface="Consolas" panose="020B0609020204030204" pitchFamily="49" charset="0"/>
                        </a:rPr>
                        <a:t>0x200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SHF_GROUP</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cs typeface="Consolas" panose="020B0609020204030204" pitchFamily="49" charset="0"/>
                        </a:rPr>
                        <a:t>Section is member of a group</a:t>
                      </a:r>
                      <a:endParaRPr lang="ru-RU" sz="1000" dirty="0">
                        <a:latin typeface="Comic Sans MS" panose="030F0702030302020204" pitchFamily="66" charset="0"/>
                        <a:cs typeface="Consolas" panose="020B0609020204030204" pitchFamily="49" charset="0"/>
                      </a:endParaRPr>
                    </a:p>
                  </a:txBody>
                  <a:tcPr/>
                </a:tc>
              </a:tr>
              <a:tr h="188208">
                <a:tc>
                  <a:txBody>
                    <a:bodyPr/>
                    <a:lstStyle/>
                    <a:p>
                      <a:pPr algn="ctr"/>
                      <a:r>
                        <a:rPr lang="en-US" sz="1000" dirty="0" smtClean="0">
                          <a:latin typeface="Consolas" panose="020B0609020204030204" pitchFamily="49" charset="0"/>
                          <a:cs typeface="Consolas" panose="020B0609020204030204" pitchFamily="49" charset="0"/>
                        </a:rPr>
                        <a:t>0x400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SHF_TLS</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Section holds thread-local data</a:t>
                      </a:r>
                      <a:endParaRPr lang="ru-RU" sz="1000" dirty="0">
                        <a:latin typeface="Comic Sans MS" panose="030F0702030302020204" pitchFamily="66" charset="0"/>
                      </a:endParaRPr>
                    </a:p>
                  </a:txBody>
                  <a:tcPr/>
                </a:tc>
              </a:tr>
              <a:tr h="168384">
                <a:tc>
                  <a:txBody>
                    <a:bodyPr/>
                    <a:lstStyle/>
                    <a:p>
                      <a:pPr algn="ctr"/>
                      <a:r>
                        <a:rPr lang="en-US" sz="1000" dirty="0" smtClean="0">
                          <a:latin typeface="Consolas" panose="020B0609020204030204" pitchFamily="49" charset="0"/>
                          <a:cs typeface="Consolas" panose="020B0609020204030204" pitchFamily="49" charset="0"/>
                        </a:rPr>
                        <a:t>0x0ff0000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SHF_MASKOS</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OS-specific</a:t>
                      </a:r>
                      <a:endParaRPr lang="ru-RU" sz="1000" dirty="0">
                        <a:latin typeface="Comic Sans MS" panose="030F0702030302020204" pitchFamily="66" charset="0"/>
                      </a:endParaRPr>
                    </a:p>
                  </a:txBody>
                  <a:tcPr/>
                </a:tc>
              </a:tr>
              <a:tr h="276592">
                <a:tc>
                  <a:txBody>
                    <a:bodyPr/>
                    <a:lstStyle/>
                    <a:p>
                      <a:pPr algn="ctr"/>
                      <a:r>
                        <a:rPr lang="en-US" sz="1000" dirty="0" smtClean="0">
                          <a:latin typeface="Consolas" panose="020B0609020204030204" pitchFamily="49" charset="0"/>
                          <a:cs typeface="Consolas" panose="020B0609020204030204" pitchFamily="49" charset="0"/>
                        </a:rPr>
                        <a:t>0xf000000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SHF_MASKPROC</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Processor-specific</a:t>
                      </a:r>
                      <a:endParaRPr lang="ru-RU" sz="1000" dirty="0">
                        <a:latin typeface="Comic Sans MS" panose="030F0702030302020204" pitchFamily="66" charset="0"/>
                      </a:endParaRPr>
                    </a:p>
                  </a:txBody>
                  <a:tcPr/>
                </a:tc>
              </a:tr>
              <a:tr h="370840">
                <a:tc>
                  <a:txBody>
                    <a:bodyPr/>
                    <a:lstStyle/>
                    <a:p>
                      <a:pPr algn="ctr"/>
                      <a:r>
                        <a:rPr lang="en-US" sz="1000" dirty="0" smtClean="0">
                          <a:latin typeface="Consolas" panose="020B0609020204030204" pitchFamily="49" charset="0"/>
                          <a:cs typeface="Consolas" panose="020B0609020204030204" pitchFamily="49" charset="0"/>
                        </a:rPr>
                        <a:t>…</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a:t>
                      </a:r>
                      <a:endParaRPr lang="ru-RU" sz="1000" dirty="0">
                        <a:latin typeface="Comic Sans MS" panose="030F0702030302020204" pitchFamily="66" charset="0"/>
                      </a:endParaRPr>
                    </a:p>
                  </a:txBody>
                  <a:tcPr/>
                </a:tc>
              </a:tr>
            </a:tbl>
          </a:graphicData>
        </a:graphic>
      </p:graphicFrame>
      <p:graphicFrame>
        <p:nvGraphicFramePr>
          <p:cNvPr id="8" name="Content Placeholder 7"/>
          <p:cNvGraphicFramePr>
            <a:graphicFrameLocks noGrp="1"/>
          </p:cNvGraphicFramePr>
          <p:nvPr>
            <p:ph sz="quarter" idx="14"/>
            <p:extLst>
              <p:ext uri="{D42A27DB-BD31-4B8C-83A1-F6EECF244321}">
                <p14:modId xmlns:p14="http://schemas.microsoft.com/office/powerpoint/2010/main" val="3665032343"/>
              </p:ext>
            </p:extLst>
          </p:nvPr>
        </p:nvGraphicFramePr>
        <p:xfrm>
          <a:off x="277200" y="941492"/>
          <a:ext cx="4259156" cy="3722692"/>
        </p:xfrm>
        <a:graphic>
          <a:graphicData uri="http://schemas.openxmlformats.org/drawingml/2006/table">
            <a:tbl>
              <a:tblPr firstRow="1" bandRow="1">
                <a:tableStyleId>{775DCB02-9BB8-47FD-8907-85C794F793BA}</a:tableStyleId>
              </a:tblPr>
              <a:tblGrid>
                <a:gridCol w="658756"/>
                <a:gridCol w="1224136"/>
                <a:gridCol w="2376264"/>
              </a:tblGrid>
              <a:tr h="370840">
                <a:tc>
                  <a:txBody>
                    <a:bodyPr/>
                    <a:lstStyle/>
                    <a:p>
                      <a:r>
                        <a:rPr lang="en-US" sz="1000" dirty="0" smtClean="0">
                          <a:latin typeface="Comic Sans MS" panose="030F0702030302020204" pitchFamily="66" charset="0"/>
                        </a:rPr>
                        <a:t>Section </a:t>
                      </a:r>
                    </a:p>
                    <a:p>
                      <a:r>
                        <a:rPr lang="en-US" sz="1000" dirty="0" smtClean="0">
                          <a:latin typeface="Comic Sans MS" panose="030F0702030302020204" pitchFamily="66" charset="0"/>
                        </a:rPr>
                        <a:t>Value</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Section</a:t>
                      </a:r>
                    </a:p>
                    <a:p>
                      <a:r>
                        <a:rPr lang="en-US" sz="1000" dirty="0" smtClean="0">
                          <a:latin typeface="Comic Sans MS" panose="030F0702030302020204" pitchFamily="66" charset="0"/>
                        </a:rPr>
                        <a:t>Name</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Section</a:t>
                      </a:r>
                      <a:r>
                        <a:rPr lang="en-US" sz="1000" baseline="0" dirty="0" smtClean="0">
                          <a:latin typeface="Comic Sans MS" panose="030F0702030302020204" pitchFamily="66" charset="0"/>
                        </a:rPr>
                        <a:t> Meaning</a:t>
                      </a:r>
                      <a:endParaRPr lang="ru-RU" sz="1000" dirty="0">
                        <a:latin typeface="Comic Sans MS" panose="030F0702030302020204" pitchFamily="66" charset="0"/>
                      </a:endParaRPr>
                    </a:p>
                  </a:txBody>
                  <a:tcPr/>
                </a:tc>
              </a:tr>
              <a:tr h="219308">
                <a:tc>
                  <a:txBody>
                    <a:bodyPr/>
                    <a:lstStyle/>
                    <a:p>
                      <a:pPr algn="ctr"/>
                      <a:r>
                        <a:rPr lang="en-US" sz="1000" dirty="0" smtClean="0">
                          <a:latin typeface="Consolas" panose="020B0609020204030204" pitchFamily="49" charset="0"/>
                          <a:cs typeface="Consolas" panose="020B0609020204030204" pitchFamily="49" charset="0"/>
                        </a:rPr>
                        <a:t>0x0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SHT_NULL</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Section header table entry unused</a:t>
                      </a:r>
                      <a:endParaRPr lang="ru-RU" sz="1000" dirty="0">
                        <a:latin typeface="Comic Sans MS" panose="030F0702030302020204" pitchFamily="66" charset="0"/>
                      </a:endParaRPr>
                    </a:p>
                  </a:txBody>
                  <a:tcPr/>
                </a:tc>
              </a:tr>
              <a:tr h="191492">
                <a:tc>
                  <a:txBody>
                    <a:bodyPr/>
                    <a:lstStyle/>
                    <a:p>
                      <a:pPr algn="ctr"/>
                      <a:r>
                        <a:rPr lang="en-US" sz="1000" dirty="0" smtClean="0">
                          <a:latin typeface="Consolas" panose="020B0609020204030204" pitchFamily="49" charset="0"/>
                          <a:cs typeface="Consolas" panose="020B0609020204030204" pitchFamily="49" charset="0"/>
                        </a:rPr>
                        <a:t>0x1</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SHT_PROGBITS</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Program</a:t>
                      </a:r>
                      <a:r>
                        <a:rPr lang="en-US" sz="1000" baseline="0" dirty="0" smtClean="0">
                          <a:latin typeface="Comic Sans MS" panose="030F0702030302020204" pitchFamily="66" charset="0"/>
                        </a:rPr>
                        <a:t> data</a:t>
                      </a:r>
                      <a:endParaRPr lang="ru-RU" sz="1000" dirty="0">
                        <a:latin typeface="Comic Sans MS" panose="030F0702030302020204" pitchFamily="66" charset="0"/>
                      </a:endParaRPr>
                    </a:p>
                  </a:txBody>
                  <a:tcPr/>
                </a:tc>
              </a:tr>
              <a:tr h="235684">
                <a:tc>
                  <a:txBody>
                    <a:bodyPr/>
                    <a:lstStyle/>
                    <a:p>
                      <a:pPr algn="ctr"/>
                      <a:r>
                        <a:rPr lang="en-US" sz="1000" dirty="0" smtClean="0">
                          <a:latin typeface="Consolas" panose="020B0609020204030204" pitchFamily="49" charset="0"/>
                          <a:cs typeface="Consolas" panose="020B0609020204030204" pitchFamily="49" charset="0"/>
                        </a:rPr>
                        <a:t>0x2</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SHT_SYMTAB</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Symbol table</a:t>
                      </a:r>
                      <a:endParaRPr lang="ru-RU" sz="1000" dirty="0">
                        <a:latin typeface="Comic Sans MS" panose="030F0702030302020204" pitchFamily="66" charset="0"/>
                      </a:endParaRPr>
                    </a:p>
                  </a:txBody>
                  <a:tcPr/>
                </a:tc>
              </a:tr>
              <a:tr h="207868">
                <a:tc>
                  <a:txBody>
                    <a:bodyPr/>
                    <a:lstStyle/>
                    <a:p>
                      <a:pPr algn="ctr"/>
                      <a:r>
                        <a:rPr lang="en-US" sz="1000" dirty="0" smtClean="0">
                          <a:latin typeface="Consolas" panose="020B0609020204030204" pitchFamily="49" charset="0"/>
                          <a:cs typeface="Consolas" panose="020B0609020204030204" pitchFamily="49" charset="0"/>
                        </a:rPr>
                        <a:t>0x3</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SHT_STRTAB</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String table</a:t>
                      </a:r>
                      <a:endParaRPr lang="ru-RU" sz="1000" dirty="0">
                        <a:latin typeface="Comic Sans MS" panose="030F0702030302020204" pitchFamily="66" charset="0"/>
                      </a:endParaRPr>
                    </a:p>
                  </a:txBody>
                  <a:tcPr/>
                </a:tc>
              </a:tr>
              <a:tr h="252060">
                <a:tc>
                  <a:txBody>
                    <a:bodyPr/>
                    <a:lstStyle/>
                    <a:p>
                      <a:pPr algn="ctr"/>
                      <a:r>
                        <a:rPr lang="en-US" sz="1000" dirty="0" smtClean="0">
                          <a:latin typeface="Consolas" panose="020B0609020204030204" pitchFamily="49" charset="0"/>
                          <a:cs typeface="Consolas" panose="020B0609020204030204" pitchFamily="49" charset="0"/>
                        </a:rPr>
                        <a:t>0x4</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SHT_RELA</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Relocation entries with addends</a:t>
                      </a:r>
                      <a:endParaRPr lang="ru-RU" sz="1000" dirty="0">
                        <a:latin typeface="Comic Sans MS" panose="030F0702030302020204" pitchFamily="66" charset="0"/>
                      </a:endParaRPr>
                    </a:p>
                  </a:txBody>
                  <a:tcPr/>
                </a:tc>
              </a:tr>
              <a:tr h="216024">
                <a:tc>
                  <a:txBody>
                    <a:bodyPr/>
                    <a:lstStyle/>
                    <a:p>
                      <a:pPr algn="ctr"/>
                      <a:r>
                        <a:rPr lang="en-US" sz="1000" dirty="0" smtClean="0">
                          <a:latin typeface="Consolas" panose="020B0609020204030204" pitchFamily="49" charset="0"/>
                          <a:cs typeface="Consolas" panose="020B0609020204030204" pitchFamily="49" charset="0"/>
                        </a:rPr>
                        <a:t>0x5</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SHT_HASH</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mic Sans MS" panose="030F0702030302020204" pitchFamily="66" charset="0"/>
                        </a:rPr>
                        <a:t>Symbol hash</a:t>
                      </a:r>
                      <a:r>
                        <a:rPr lang="en-US" sz="1000" baseline="0" dirty="0" smtClean="0">
                          <a:latin typeface="Comic Sans MS" panose="030F0702030302020204" pitchFamily="66" charset="0"/>
                        </a:rPr>
                        <a:t> table</a:t>
                      </a:r>
                      <a:endParaRPr lang="ru-RU" sz="1000" dirty="0">
                        <a:latin typeface="Comic Sans MS" panose="030F0702030302020204" pitchFamily="66" charset="0"/>
                      </a:endParaRPr>
                    </a:p>
                  </a:txBody>
                  <a:tcPr/>
                </a:tc>
              </a:tr>
              <a:tr h="188208">
                <a:tc>
                  <a:txBody>
                    <a:bodyPr/>
                    <a:lstStyle/>
                    <a:p>
                      <a:pPr algn="ctr"/>
                      <a:r>
                        <a:rPr lang="en-US" sz="1000" dirty="0" smtClean="0">
                          <a:latin typeface="Comic Sans MS" panose="030F0702030302020204" pitchFamily="66" charset="0"/>
                        </a:rPr>
                        <a:t>0x6</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SHT_DYNAMIC</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Dynamic linking information</a:t>
                      </a:r>
                      <a:endParaRPr lang="ru-RU" sz="1000" dirty="0">
                        <a:latin typeface="Comic Sans MS" panose="030F0702030302020204" pitchFamily="66" charset="0"/>
                      </a:endParaRPr>
                    </a:p>
                  </a:txBody>
                  <a:tcPr/>
                </a:tc>
              </a:tr>
              <a:tr h="232400">
                <a:tc>
                  <a:txBody>
                    <a:bodyPr/>
                    <a:lstStyle/>
                    <a:p>
                      <a:pPr algn="ctr"/>
                      <a:r>
                        <a:rPr lang="en-US" sz="1000" dirty="0" smtClean="0">
                          <a:latin typeface="Comic Sans MS" panose="030F0702030302020204" pitchFamily="66" charset="0"/>
                        </a:rPr>
                        <a:t>0x7</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SHT_NOTE</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Notes</a:t>
                      </a:r>
                      <a:endParaRPr lang="ru-RU" sz="1000" dirty="0">
                        <a:latin typeface="Comic Sans MS" panose="030F0702030302020204" pitchFamily="66" charset="0"/>
                      </a:endParaRPr>
                    </a:p>
                  </a:txBody>
                  <a:tcPr/>
                </a:tc>
              </a:tr>
              <a:tr h="204584">
                <a:tc>
                  <a:txBody>
                    <a:bodyPr/>
                    <a:lstStyle/>
                    <a:p>
                      <a:pPr algn="ctr"/>
                      <a:r>
                        <a:rPr lang="en-US" sz="1000" dirty="0" smtClean="0">
                          <a:latin typeface="Comic Sans MS" panose="030F0702030302020204" pitchFamily="66" charset="0"/>
                        </a:rPr>
                        <a:t>0x8</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SHT_NOBITS</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Program</a:t>
                      </a:r>
                      <a:r>
                        <a:rPr lang="en-US" sz="1000" baseline="0" dirty="0" smtClean="0">
                          <a:latin typeface="Comic Sans MS" panose="030F0702030302020204" pitchFamily="66" charset="0"/>
                        </a:rPr>
                        <a:t> space with no data (</a:t>
                      </a:r>
                      <a:r>
                        <a:rPr lang="en-US" sz="1000" baseline="0" dirty="0" err="1" smtClean="0">
                          <a:latin typeface="Comic Sans MS" panose="030F0702030302020204" pitchFamily="66" charset="0"/>
                        </a:rPr>
                        <a:t>bss</a:t>
                      </a:r>
                      <a:r>
                        <a:rPr lang="en-US" sz="1000" baseline="0" dirty="0" smtClean="0">
                          <a:latin typeface="Comic Sans MS" panose="030F0702030302020204" pitchFamily="66" charset="0"/>
                        </a:rPr>
                        <a:t>)</a:t>
                      </a:r>
                      <a:endParaRPr lang="ru-RU" sz="1000" dirty="0">
                        <a:latin typeface="Comic Sans MS" panose="030F0702030302020204" pitchFamily="66" charset="0"/>
                      </a:endParaRPr>
                    </a:p>
                  </a:txBody>
                  <a:tcPr/>
                </a:tc>
              </a:tr>
              <a:tr h="248776">
                <a:tc>
                  <a:txBody>
                    <a:bodyPr/>
                    <a:lstStyle/>
                    <a:p>
                      <a:pPr algn="ctr"/>
                      <a:r>
                        <a:rPr lang="en-US" sz="1000" dirty="0" smtClean="0">
                          <a:latin typeface="Comic Sans MS" panose="030F0702030302020204" pitchFamily="66" charset="0"/>
                        </a:rPr>
                        <a:t>0x9</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SHT_REL</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Relocation entries, no addends</a:t>
                      </a:r>
                      <a:endParaRPr lang="ru-RU" sz="1000" dirty="0">
                        <a:latin typeface="Comic Sans MS" panose="030F0702030302020204" pitchFamily="66" charset="0"/>
                      </a:endParaRPr>
                    </a:p>
                  </a:txBody>
                  <a:tcPr/>
                </a:tc>
              </a:tr>
              <a:tr h="216024">
                <a:tc>
                  <a:txBody>
                    <a:bodyPr/>
                    <a:lstStyle/>
                    <a:p>
                      <a:pPr algn="ctr"/>
                      <a:r>
                        <a:rPr lang="en-US" sz="1000" dirty="0" smtClean="0">
                          <a:latin typeface="Comic Sans MS" panose="030F0702030302020204" pitchFamily="66" charset="0"/>
                        </a:rPr>
                        <a:t>0xA</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SHT_SHLIB</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Reserved</a:t>
                      </a:r>
                      <a:endParaRPr lang="ru-RU" sz="1000" dirty="0">
                        <a:latin typeface="Comic Sans MS" panose="030F0702030302020204" pitchFamily="66" charset="0"/>
                      </a:endParaRPr>
                    </a:p>
                  </a:txBody>
                  <a:tcPr/>
                </a:tc>
              </a:tr>
              <a:tr h="260216">
                <a:tc>
                  <a:txBody>
                    <a:bodyPr/>
                    <a:lstStyle/>
                    <a:p>
                      <a:pPr algn="ctr"/>
                      <a:r>
                        <a:rPr lang="en-US" sz="1000" dirty="0" smtClean="0">
                          <a:latin typeface="Comic Sans MS" panose="030F0702030302020204" pitchFamily="66" charset="0"/>
                        </a:rPr>
                        <a:t>0xB</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SHT_DYNSYM</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Dynamic linker symbol table</a:t>
                      </a:r>
                      <a:endParaRPr lang="ru-RU" sz="1000" dirty="0">
                        <a:latin typeface="Comic Sans MS" panose="030F0702030302020204" pitchFamily="66" charset="0"/>
                      </a:endParaRPr>
                    </a:p>
                  </a:txBody>
                  <a:tcPr/>
                </a:tc>
              </a:tr>
              <a:tr h="370840">
                <a:tc>
                  <a:txBody>
                    <a:bodyPr/>
                    <a:lstStyle/>
                    <a:p>
                      <a:pPr algn="ctr"/>
                      <a:r>
                        <a:rPr lang="en-US" sz="1000" dirty="0" smtClean="0">
                          <a:latin typeface="Comic Sans MS" panose="030F0702030302020204" pitchFamily="66" charset="0"/>
                        </a:rPr>
                        <a:t>…</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a:t>
                      </a:r>
                      <a:endParaRPr lang="ru-RU" sz="1000" dirty="0">
                        <a:latin typeface="Comic Sans MS" panose="030F0702030302020204" pitchFamily="66" charset="0"/>
                      </a:endParaRPr>
                    </a:p>
                  </a:txBody>
                  <a:tcPr/>
                </a:tc>
              </a:tr>
            </a:tbl>
          </a:graphicData>
        </a:graphic>
      </p:graphicFrame>
    </p:spTree>
    <p:extLst>
      <p:ext uri="{BB962C8B-B14F-4D97-AF65-F5344CB8AC3E}">
        <p14:creationId xmlns:p14="http://schemas.microsoft.com/office/powerpoint/2010/main" val="3982568906"/>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Schema of Program Execution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q"/>
            </a:pPr>
            <a:r>
              <a:rPr lang="en-US" b="0" dirty="0" smtClean="0">
                <a:solidFill>
                  <a:schemeClr val="tx1"/>
                </a:solidFill>
                <a:latin typeface="Comic Sans MS" pitchFamily="66" charset="0"/>
              </a:rPr>
              <a:t>Execution of a program is achieved through four steps:</a:t>
            </a:r>
          </a:p>
          <a:p>
            <a:pPr lvl="1"/>
            <a:r>
              <a:rPr lang="en-US" i="1" dirty="0" smtClean="0"/>
              <a:t> </a:t>
            </a:r>
            <a:r>
              <a:rPr lang="en-US" b="0" i="1" dirty="0" smtClean="0">
                <a:solidFill>
                  <a:srgbClr val="0070C0"/>
                </a:solidFill>
                <a:latin typeface="Comic Sans MS" pitchFamily="66" charset="0"/>
              </a:rPr>
              <a:t>(1) Translation (2) Linking (3) Relocation and (4) Loading</a:t>
            </a:r>
          </a:p>
          <a:p>
            <a:pPr lvl="1"/>
            <a:endParaRPr lang="ru-RU" i="1"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Скругленный прямоугольник 5"/>
          <p:cNvSpPr/>
          <p:nvPr/>
        </p:nvSpPr>
        <p:spPr>
          <a:xfrm>
            <a:off x="112696" y="3132730"/>
            <a:ext cx="1671638" cy="792163"/>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dirty="0" smtClean="0">
                <a:solidFill>
                  <a:schemeClr val="tx1"/>
                </a:solidFill>
              </a:rPr>
              <a:t>Translator</a:t>
            </a:r>
            <a:endParaRPr lang="ru-RU" dirty="0">
              <a:solidFill>
                <a:schemeClr val="tx1"/>
              </a:solidFill>
            </a:endParaRPr>
          </a:p>
        </p:txBody>
      </p:sp>
      <p:sp>
        <p:nvSpPr>
          <p:cNvPr id="6" name="Скругленный прямоугольник 6"/>
          <p:cNvSpPr/>
          <p:nvPr/>
        </p:nvSpPr>
        <p:spPr>
          <a:xfrm>
            <a:off x="2126546" y="3105454"/>
            <a:ext cx="1609162" cy="792163"/>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dirty="0" smtClean="0">
                <a:solidFill>
                  <a:schemeClr val="tx1"/>
                </a:solidFill>
              </a:rPr>
              <a:t>Linker</a:t>
            </a:r>
            <a:endParaRPr lang="ru-RU" dirty="0">
              <a:solidFill>
                <a:schemeClr val="tx1"/>
              </a:solidFill>
            </a:endParaRPr>
          </a:p>
        </p:txBody>
      </p:sp>
      <p:sp>
        <p:nvSpPr>
          <p:cNvPr id="7" name="Скругленный прямоугольник 7"/>
          <p:cNvSpPr/>
          <p:nvPr/>
        </p:nvSpPr>
        <p:spPr>
          <a:xfrm>
            <a:off x="4066331" y="3105454"/>
            <a:ext cx="1337801" cy="792163"/>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dirty="0" smtClean="0">
                <a:solidFill>
                  <a:schemeClr val="tx1"/>
                </a:solidFill>
              </a:rPr>
              <a:t>Loader</a:t>
            </a:r>
            <a:endParaRPr lang="ru-RU" dirty="0">
              <a:solidFill>
                <a:schemeClr val="tx1"/>
              </a:solidFill>
            </a:endParaRPr>
          </a:p>
        </p:txBody>
      </p:sp>
      <p:sp>
        <p:nvSpPr>
          <p:cNvPr id="8" name="TextBox 3"/>
          <p:cNvSpPr txBox="1">
            <a:spLocks noChangeArrowheads="1"/>
          </p:cNvSpPr>
          <p:nvPr/>
        </p:nvSpPr>
        <p:spPr bwMode="auto">
          <a:xfrm>
            <a:off x="371255" y="2309929"/>
            <a:ext cx="1584325" cy="307777"/>
          </a:xfrm>
          <a:prstGeom prst="rect">
            <a:avLst/>
          </a:prstGeom>
          <a:solidFill>
            <a:srgbClr val="00B050"/>
          </a:solidFill>
          <a:ln w="9525">
            <a:noFill/>
            <a:miter lim="800000"/>
            <a:headEnd/>
            <a:tailEnd/>
          </a:ln>
        </p:spPr>
        <p:txBody>
          <a:bodyPr lIns="0" rIns="0">
            <a:spAutoFit/>
          </a:bodyPr>
          <a:lstStyle/>
          <a:p>
            <a:pPr algn="ctr"/>
            <a:r>
              <a:rPr lang="en-US" sz="1400" dirty="0" smtClean="0"/>
              <a:t>Source Program</a:t>
            </a:r>
            <a:endParaRPr lang="ru-RU" sz="1400" dirty="0"/>
          </a:p>
        </p:txBody>
      </p:sp>
      <p:sp>
        <p:nvSpPr>
          <p:cNvPr id="9" name="Стрелка вправо 28"/>
          <p:cNvSpPr/>
          <p:nvPr/>
        </p:nvSpPr>
        <p:spPr>
          <a:xfrm rot="5400000">
            <a:off x="1071727" y="4030347"/>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0" name="TextBox 9"/>
          <p:cNvSpPr txBox="1"/>
          <p:nvPr/>
        </p:nvSpPr>
        <p:spPr>
          <a:xfrm>
            <a:off x="174477" y="1792775"/>
            <a:ext cx="2258713" cy="461665"/>
          </a:xfrm>
          <a:prstGeom prst="rect">
            <a:avLst/>
          </a:prstGeom>
          <a:noFill/>
        </p:spPr>
        <p:txBody>
          <a:bodyPr wrap="square" lIns="0" rIns="0" rtlCol="0">
            <a:spAutoFit/>
          </a:bodyPr>
          <a:lstStyle/>
          <a:p>
            <a:r>
              <a:rPr lang="en-US" sz="1200" b="1" i="1" dirty="0" smtClean="0"/>
              <a:t>A program written by a human </a:t>
            </a:r>
          </a:p>
          <a:p>
            <a:r>
              <a:rPr lang="en-US" sz="1200" b="1" i="1" dirty="0" smtClean="0"/>
              <a:t>(</a:t>
            </a:r>
            <a:r>
              <a:rPr lang="en-US" sz="1200" b="1" i="1" dirty="0"/>
              <a:t>or by another </a:t>
            </a:r>
            <a:r>
              <a:rPr lang="en-US" sz="1200" b="1" i="1" dirty="0" smtClean="0"/>
              <a:t>program)</a:t>
            </a:r>
            <a:endParaRPr lang="ru-RU" sz="1200" b="1" i="1" dirty="0"/>
          </a:p>
        </p:txBody>
      </p:sp>
      <p:sp>
        <p:nvSpPr>
          <p:cNvPr id="11" name="TextBox 10"/>
          <p:cNvSpPr txBox="1"/>
          <p:nvPr/>
        </p:nvSpPr>
        <p:spPr>
          <a:xfrm>
            <a:off x="5397456" y="4069939"/>
            <a:ext cx="2799679" cy="461665"/>
          </a:xfrm>
          <a:prstGeom prst="rect">
            <a:avLst/>
          </a:prstGeom>
          <a:noFill/>
        </p:spPr>
        <p:txBody>
          <a:bodyPr wrap="square" rtlCol="0">
            <a:spAutoFit/>
          </a:bodyPr>
          <a:lstStyle/>
          <a:p>
            <a:pPr algn="r"/>
            <a:r>
              <a:rPr lang="en-US" sz="1200" b="1" i="1" dirty="0" smtClean="0"/>
              <a:t>A program binary image suitable for immediate execution by a machine</a:t>
            </a:r>
            <a:endParaRPr lang="ru-RU" sz="1200" b="1" i="1" dirty="0"/>
          </a:p>
        </p:txBody>
      </p:sp>
      <p:cxnSp>
        <p:nvCxnSpPr>
          <p:cNvPr id="12" name="Straight Arrow Connector 11"/>
          <p:cNvCxnSpPr/>
          <p:nvPr/>
        </p:nvCxnSpPr>
        <p:spPr>
          <a:xfrm>
            <a:off x="1784613" y="3528811"/>
            <a:ext cx="341933"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35708" y="3500690"/>
            <a:ext cx="341933" cy="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15" name="Стрелка вправо 28"/>
          <p:cNvSpPr/>
          <p:nvPr/>
        </p:nvSpPr>
        <p:spPr>
          <a:xfrm rot="5400000">
            <a:off x="751052" y="2706601"/>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6" name="Стрелка вправо 28"/>
          <p:cNvSpPr/>
          <p:nvPr/>
        </p:nvSpPr>
        <p:spPr>
          <a:xfrm rot="16200000">
            <a:off x="2141745" y="3999223"/>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1" name="Стрелка вправо 28"/>
          <p:cNvSpPr/>
          <p:nvPr/>
        </p:nvSpPr>
        <p:spPr>
          <a:xfrm rot="5400000">
            <a:off x="3200906" y="3999222"/>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2" name="Стрелка вправо 28"/>
          <p:cNvSpPr/>
          <p:nvPr/>
        </p:nvSpPr>
        <p:spPr>
          <a:xfrm rot="16200000">
            <a:off x="4189273" y="3982512"/>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3" name="Стрелка вправо 28"/>
          <p:cNvSpPr/>
          <p:nvPr/>
        </p:nvSpPr>
        <p:spPr>
          <a:xfrm>
            <a:off x="5384730" y="3340352"/>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5" name="TextBox 27"/>
          <p:cNvSpPr txBox="1">
            <a:spLocks noChangeArrowheads="1"/>
          </p:cNvSpPr>
          <p:nvPr/>
        </p:nvSpPr>
        <p:spPr bwMode="auto">
          <a:xfrm>
            <a:off x="1033537" y="4415478"/>
            <a:ext cx="1584325" cy="904875"/>
          </a:xfrm>
          <a:prstGeom prst="rect">
            <a:avLst/>
          </a:prstGeom>
          <a:solidFill>
            <a:srgbClr val="FF6600"/>
          </a:solidFill>
          <a:ln w="9525">
            <a:noFill/>
            <a:miter lim="800000"/>
            <a:headEnd/>
            <a:tailEnd/>
          </a:ln>
        </p:spPr>
        <p:txBody>
          <a:bodyPr lIns="0" rIns="0"/>
          <a:lstStyle/>
          <a:p>
            <a:pPr algn="ctr"/>
            <a:r>
              <a:rPr lang="en-US" sz="1400" b="1" dirty="0" smtClean="0"/>
              <a:t>Object Modules</a:t>
            </a:r>
            <a:endParaRPr lang="ru-RU" sz="1400" b="1" dirty="0"/>
          </a:p>
          <a:p>
            <a:pPr algn="ctr"/>
            <a:r>
              <a:rPr lang="ru-RU" sz="1200" dirty="0" smtClean="0"/>
              <a:t>0101011100111010100001101111010101011001100110101</a:t>
            </a:r>
            <a:r>
              <a:rPr lang="en-US" sz="1200" dirty="0" smtClean="0"/>
              <a:t>1</a:t>
            </a:r>
            <a:r>
              <a:rPr lang="ru-RU" sz="1200" dirty="0" smtClean="0"/>
              <a:t>1000110</a:t>
            </a:r>
            <a:endParaRPr lang="ru-RU" sz="1200" dirty="0"/>
          </a:p>
        </p:txBody>
      </p:sp>
      <p:sp>
        <p:nvSpPr>
          <p:cNvPr id="26" name="TextBox 27"/>
          <p:cNvSpPr txBox="1">
            <a:spLocks noChangeArrowheads="1"/>
          </p:cNvSpPr>
          <p:nvPr/>
        </p:nvSpPr>
        <p:spPr bwMode="auto">
          <a:xfrm>
            <a:off x="3114511" y="4414787"/>
            <a:ext cx="1584325" cy="904875"/>
          </a:xfrm>
          <a:prstGeom prst="rect">
            <a:avLst/>
          </a:prstGeom>
          <a:solidFill>
            <a:srgbClr val="FF6600"/>
          </a:solidFill>
          <a:ln w="9525">
            <a:noFill/>
            <a:miter lim="800000"/>
            <a:headEnd/>
            <a:tailEnd/>
          </a:ln>
        </p:spPr>
        <p:txBody>
          <a:bodyPr lIns="0" rIns="0"/>
          <a:lstStyle/>
          <a:p>
            <a:pPr algn="ctr"/>
            <a:r>
              <a:rPr lang="en-US" sz="1400" b="1" dirty="0" smtClean="0"/>
              <a:t>Binary Modules</a:t>
            </a:r>
            <a:endParaRPr lang="ru-RU" sz="1400" b="1" dirty="0" smtClean="0"/>
          </a:p>
          <a:p>
            <a:pPr algn="ctr"/>
            <a:r>
              <a:rPr lang="ru-RU" sz="1200" dirty="0" smtClean="0"/>
              <a:t>010101110011101010000110111101010101100110011010101111010</a:t>
            </a:r>
            <a:endParaRPr lang="ru-RU" sz="1200" dirty="0"/>
          </a:p>
        </p:txBody>
      </p:sp>
      <p:sp>
        <p:nvSpPr>
          <p:cNvPr id="27" name="TextBox 27"/>
          <p:cNvSpPr txBox="1">
            <a:spLocks noChangeArrowheads="1"/>
          </p:cNvSpPr>
          <p:nvPr/>
        </p:nvSpPr>
        <p:spPr bwMode="auto">
          <a:xfrm>
            <a:off x="5908728" y="3020018"/>
            <a:ext cx="1584325" cy="904875"/>
          </a:xfrm>
          <a:prstGeom prst="rect">
            <a:avLst/>
          </a:prstGeom>
          <a:solidFill>
            <a:srgbClr val="FF6600"/>
          </a:solidFill>
          <a:ln w="9525">
            <a:noFill/>
            <a:miter lim="800000"/>
            <a:headEnd/>
            <a:tailEnd/>
          </a:ln>
        </p:spPr>
        <p:txBody>
          <a:bodyPr lIns="0" rIns="0"/>
          <a:lstStyle/>
          <a:p>
            <a:pPr algn="ctr"/>
            <a:r>
              <a:rPr lang="en-US" sz="1400" b="1" dirty="0" smtClean="0"/>
              <a:t>Target Code</a:t>
            </a:r>
            <a:endParaRPr lang="ru-RU" sz="1400" b="1" dirty="0" smtClean="0"/>
          </a:p>
          <a:p>
            <a:pPr algn="ctr"/>
            <a:r>
              <a:rPr lang="ru-RU" sz="1200" dirty="0" smtClean="0"/>
              <a:t>010101110011101010000110111101010101100110011010101111010</a:t>
            </a:r>
            <a:endParaRPr lang="ru-RU" sz="1200" dirty="0"/>
          </a:p>
        </p:txBody>
      </p:sp>
      <p:sp>
        <p:nvSpPr>
          <p:cNvPr id="30" name="TextBox 27"/>
          <p:cNvSpPr txBox="1">
            <a:spLocks noChangeArrowheads="1"/>
          </p:cNvSpPr>
          <p:nvPr/>
        </p:nvSpPr>
        <p:spPr bwMode="auto">
          <a:xfrm>
            <a:off x="6180601" y="1812222"/>
            <a:ext cx="1224136" cy="686872"/>
          </a:xfrm>
          <a:prstGeom prst="rect">
            <a:avLst/>
          </a:prstGeom>
          <a:solidFill>
            <a:schemeClr val="accent6">
              <a:lumMod val="60000"/>
              <a:lumOff val="40000"/>
            </a:schemeClr>
          </a:solidFill>
          <a:ln w="9525">
            <a:noFill/>
            <a:miter lim="800000"/>
            <a:headEnd/>
            <a:tailEnd/>
          </a:ln>
        </p:spPr>
        <p:txBody>
          <a:bodyPr lIns="0" rIns="0"/>
          <a:lstStyle/>
          <a:p>
            <a:pPr algn="ctr"/>
            <a:r>
              <a:rPr lang="en-US" dirty="0" smtClean="0"/>
              <a:t>Input Data</a:t>
            </a:r>
            <a:endParaRPr lang="ru-RU" dirty="0"/>
          </a:p>
          <a:p>
            <a:pPr algn="ctr"/>
            <a:endParaRPr lang="ru-RU" sz="1200" dirty="0"/>
          </a:p>
        </p:txBody>
      </p:sp>
      <p:sp>
        <p:nvSpPr>
          <p:cNvPr id="31" name="Стрелка вправо 28"/>
          <p:cNvSpPr/>
          <p:nvPr/>
        </p:nvSpPr>
        <p:spPr>
          <a:xfrm rot="5400000">
            <a:off x="6540640" y="2607652"/>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2" name="Стрелка вправо 28"/>
          <p:cNvSpPr/>
          <p:nvPr/>
        </p:nvSpPr>
        <p:spPr>
          <a:xfrm>
            <a:off x="7493053" y="3340351"/>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3" name="Стрелка вправо 28"/>
          <p:cNvSpPr/>
          <p:nvPr/>
        </p:nvSpPr>
        <p:spPr>
          <a:xfrm>
            <a:off x="5404132" y="3340352"/>
            <a:ext cx="504057" cy="320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4" name="TextBox 27"/>
          <p:cNvSpPr txBox="1">
            <a:spLocks noChangeArrowheads="1"/>
          </p:cNvSpPr>
          <p:nvPr/>
        </p:nvSpPr>
        <p:spPr bwMode="auto">
          <a:xfrm>
            <a:off x="7997110" y="3118967"/>
            <a:ext cx="1224136" cy="686872"/>
          </a:xfrm>
          <a:prstGeom prst="rect">
            <a:avLst/>
          </a:prstGeom>
          <a:solidFill>
            <a:schemeClr val="accent6">
              <a:lumMod val="60000"/>
              <a:lumOff val="40000"/>
            </a:schemeClr>
          </a:solidFill>
          <a:ln w="9525">
            <a:noFill/>
            <a:miter lim="800000"/>
            <a:headEnd/>
            <a:tailEnd/>
          </a:ln>
        </p:spPr>
        <p:txBody>
          <a:bodyPr lIns="0" rIns="0"/>
          <a:lstStyle/>
          <a:p>
            <a:pPr algn="ctr"/>
            <a:r>
              <a:rPr lang="en-US" dirty="0" smtClean="0"/>
              <a:t>Output</a:t>
            </a:r>
          </a:p>
          <a:p>
            <a:pPr algn="ctr"/>
            <a:r>
              <a:rPr lang="en-US" dirty="0" smtClean="0"/>
              <a:t>Result</a:t>
            </a:r>
            <a:endParaRPr lang="ru-RU" dirty="0"/>
          </a:p>
          <a:p>
            <a:pPr algn="ctr"/>
            <a:endParaRPr lang="ru-RU" sz="1200" dirty="0"/>
          </a:p>
        </p:txBody>
      </p:sp>
    </p:spTree>
    <p:extLst>
      <p:ext uri="{BB962C8B-B14F-4D97-AF65-F5344CB8AC3E}">
        <p14:creationId xmlns:p14="http://schemas.microsoft.com/office/powerpoint/2010/main" val="1296920148"/>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 Symbol Types</a:t>
            </a:r>
            <a:endParaRPr lang="ru-RU" dirty="0">
              <a:solidFill>
                <a:srgbClr val="FFC000"/>
              </a:solidFill>
              <a:latin typeface="Comic Sans MS" panose="030F0702030302020204" pitchFamily="66" charset="0"/>
            </a:endParaRPr>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1505860289"/>
              </p:ext>
            </p:extLst>
          </p:nvPr>
        </p:nvGraphicFramePr>
        <p:xfrm>
          <a:off x="287338" y="928688"/>
          <a:ext cx="10075862" cy="3508672"/>
        </p:xfrm>
        <a:graphic>
          <a:graphicData uri="http://schemas.openxmlformats.org/drawingml/2006/table">
            <a:tbl>
              <a:tblPr firstRow="1" bandRow="1">
                <a:tableStyleId>{775DCB02-9BB8-47FD-8907-85C794F793BA}</a:tableStyleId>
              </a:tblPr>
              <a:tblGrid>
                <a:gridCol w="1080666"/>
                <a:gridCol w="8995196"/>
              </a:tblGrid>
              <a:tr h="370840">
                <a:tc>
                  <a:txBody>
                    <a:bodyPr/>
                    <a:lstStyle/>
                    <a:p>
                      <a:r>
                        <a:rPr lang="en-US" sz="1100" dirty="0" smtClean="0">
                          <a:latin typeface="Comic Sans MS" panose="030F0702030302020204" pitchFamily="66" charset="0"/>
                        </a:rPr>
                        <a:t>Symbol</a:t>
                      </a:r>
                      <a:r>
                        <a:rPr lang="en-US" sz="1100" baseline="0" dirty="0" smtClean="0">
                          <a:latin typeface="Comic Sans MS" panose="030F0702030302020204" pitchFamily="66" charset="0"/>
                        </a:rPr>
                        <a:t> Type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Description</a:t>
                      </a:r>
                      <a:endParaRPr lang="ru-RU" sz="1100" dirty="0">
                        <a:latin typeface="Comic Sans MS" panose="030F0702030302020204" pitchFamily="66" charset="0"/>
                      </a:endParaRPr>
                    </a:p>
                  </a:txBody>
                  <a:tcPr/>
                </a:tc>
              </a:tr>
              <a:tr h="257512">
                <a:tc>
                  <a:txBody>
                    <a:bodyPr/>
                    <a:lstStyle/>
                    <a:p>
                      <a:r>
                        <a:rPr lang="en-US" sz="1100" dirty="0" smtClean="0">
                          <a:latin typeface="Comic Sans MS" panose="030F0702030302020204" pitchFamily="66" charset="0"/>
                        </a:rPr>
                        <a:t>“A”</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a:t>
                      </a:r>
                      <a:r>
                        <a:rPr lang="en-US" sz="1100" baseline="0" dirty="0" smtClean="0">
                          <a:latin typeface="Comic Sans MS" panose="030F0702030302020204" pitchFamily="66" charset="0"/>
                        </a:rPr>
                        <a:t> symbol’s value is absolute, and </a:t>
                      </a:r>
                      <a:r>
                        <a:rPr lang="en-US" sz="1100" baseline="0" dirty="0" err="1" smtClean="0">
                          <a:latin typeface="Comic Sans MS" panose="030F0702030302020204" pitchFamily="66" charset="0"/>
                        </a:rPr>
                        <a:t>wil</a:t>
                      </a:r>
                      <a:r>
                        <a:rPr lang="en-US" sz="1100" baseline="0" dirty="0" smtClean="0">
                          <a:latin typeface="Comic Sans MS" panose="030F0702030302020204" pitchFamily="66" charset="0"/>
                        </a:rPr>
                        <a:t> not be changed by further linking.</a:t>
                      </a:r>
                      <a:endParaRPr lang="ru-RU" sz="1100" dirty="0">
                        <a:latin typeface="Comic Sans MS" panose="030F0702030302020204" pitchFamily="66" charset="0"/>
                      </a:endParaRPr>
                    </a:p>
                  </a:txBody>
                  <a:tcPr/>
                </a:tc>
              </a:tr>
              <a:tr h="214456">
                <a:tc>
                  <a:txBody>
                    <a:bodyPr/>
                    <a:lstStyle/>
                    <a:p>
                      <a:r>
                        <a:rPr lang="en-US" sz="1100" dirty="0" smtClean="0">
                          <a:latin typeface="Comic Sans MS" panose="030F0702030302020204" pitchFamily="66" charset="0"/>
                        </a:rPr>
                        <a:t>“B” or “b”</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a:t>
                      </a:r>
                      <a:r>
                        <a:rPr lang="en-US" sz="1100" baseline="0" dirty="0" smtClean="0">
                          <a:latin typeface="Comic Sans MS" panose="030F0702030302020204" pitchFamily="66" charset="0"/>
                        </a:rPr>
                        <a:t> is in the </a:t>
                      </a:r>
                      <a:r>
                        <a:rPr lang="en-US" sz="1100" baseline="0" dirty="0" err="1" smtClean="0">
                          <a:latin typeface="Comic Sans MS" panose="030F0702030302020204" pitchFamily="66" charset="0"/>
                        </a:rPr>
                        <a:t>unitialized</a:t>
                      </a:r>
                      <a:r>
                        <a:rPr lang="en-US" sz="1100" baseline="0" dirty="0" smtClean="0">
                          <a:latin typeface="Comic Sans MS" panose="030F0702030302020204" pitchFamily="66" charset="0"/>
                        </a:rPr>
                        <a:t> (.</a:t>
                      </a:r>
                      <a:r>
                        <a:rPr lang="en-US" sz="1100" baseline="0" dirty="0" err="1" smtClean="0">
                          <a:latin typeface="Comic Sans MS" panose="030F0702030302020204" pitchFamily="66" charset="0"/>
                        </a:rPr>
                        <a:t>bss</a:t>
                      </a:r>
                      <a:r>
                        <a:rPr lang="en-US" sz="1100" baseline="0" dirty="0" smtClean="0">
                          <a:latin typeface="Comic Sans MS" panose="030F0702030302020204" pitchFamily="66" charset="0"/>
                        </a:rPr>
                        <a:t>) data section.</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“C”</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common.</a:t>
                      </a:r>
                      <a:r>
                        <a:rPr lang="en-US" sz="1100" baseline="0" dirty="0" smtClean="0">
                          <a:latin typeface="Comic Sans MS" panose="030F0702030302020204" pitchFamily="66" charset="0"/>
                        </a:rPr>
                        <a:t> Common symbols are uninitialized data. When linking, multiple common symbols may appear with the same name.</a:t>
                      </a:r>
                    </a:p>
                    <a:p>
                      <a:r>
                        <a:rPr lang="en-US" sz="1100" baseline="0" dirty="0" smtClean="0">
                          <a:latin typeface="Comic Sans MS" panose="030F0702030302020204" pitchFamily="66" charset="0"/>
                        </a:rPr>
                        <a:t>If the symbol is defined anywhere, the common symbol are treated as undefined references.</a:t>
                      </a:r>
                      <a:endParaRPr lang="ru-RU" sz="1100" dirty="0">
                        <a:latin typeface="Comic Sans MS" panose="030F0702030302020204" pitchFamily="66" charset="0"/>
                      </a:endParaRPr>
                    </a:p>
                  </a:txBody>
                  <a:tcPr/>
                </a:tc>
              </a:tr>
              <a:tr h="248736">
                <a:tc>
                  <a:txBody>
                    <a:bodyPr/>
                    <a:lstStyle/>
                    <a:p>
                      <a:r>
                        <a:rPr lang="en-US" sz="1100" dirty="0" smtClean="0">
                          <a:latin typeface="Comic Sans MS" panose="030F0702030302020204" pitchFamily="66" charset="0"/>
                        </a:rPr>
                        <a:t>“D” or “d”</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in the initialized data section.</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“G” or “g”</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in an initialized data section for</a:t>
                      </a:r>
                      <a:r>
                        <a:rPr lang="en-US" sz="1100" baseline="0" dirty="0" smtClean="0">
                          <a:latin typeface="Comic Sans MS" panose="030F0702030302020204" pitchFamily="66" charset="0"/>
                        </a:rPr>
                        <a:t> small objects. Some object file formats permit more efficient access to small data objects, such as a global </a:t>
                      </a:r>
                      <a:r>
                        <a:rPr lang="en-US" sz="1100" baseline="0" dirty="0" err="1" smtClean="0">
                          <a:latin typeface="Comic Sans MS" panose="030F0702030302020204" pitchFamily="66" charset="0"/>
                        </a:rPr>
                        <a:t>int</a:t>
                      </a:r>
                      <a:r>
                        <a:rPr lang="en-US" sz="1100" baseline="0" dirty="0" smtClean="0">
                          <a:latin typeface="Comic Sans MS" panose="030F0702030302020204" pitchFamily="66" charset="0"/>
                        </a:rPr>
                        <a:t> variable as opposed to a large global array.</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a:t>
                      </a:r>
                      <a:r>
                        <a:rPr lang="en-US" sz="1100" dirty="0" err="1" smtClean="0">
                          <a:latin typeface="Comic Sans MS" panose="030F0702030302020204" pitchFamily="66" charset="0"/>
                        </a:rPr>
                        <a:t>i</a:t>
                      </a:r>
                      <a:r>
                        <a:rPr lang="en-US" sz="1100" dirty="0" smtClean="0">
                          <a:latin typeface="Comic Sans MS" panose="030F0702030302020204" pitchFamily="66" charset="0"/>
                        </a:rPr>
                        <a: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a:t>
                      </a:r>
                      <a:r>
                        <a:rPr lang="en-US" sz="1100" baseline="0" dirty="0" smtClean="0">
                          <a:latin typeface="Comic Sans MS" panose="030F0702030302020204" pitchFamily="66" charset="0"/>
                        </a:rPr>
                        <a:t> is an indirect function. It indicates a symbol that, if referenced by a relocation, does not evaluate to its address, but instead must be invoked at runtime. The runtime execution will then return the value to be used in the relocation.</a:t>
                      </a:r>
                      <a:endParaRPr lang="ru-RU" sz="1100" dirty="0">
                        <a:latin typeface="Comic Sans MS" panose="030F0702030302020204" pitchFamily="66" charset="0"/>
                      </a:endParaRPr>
                    </a:p>
                  </a:txBody>
                  <a:tcPr/>
                </a:tc>
              </a:tr>
              <a:tr h="216336">
                <a:tc>
                  <a:txBody>
                    <a:bodyPr/>
                    <a:lstStyle/>
                    <a:p>
                      <a:r>
                        <a:rPr lang="en-US" sz="1100" dirty="0" smtClean="0">
                          <a:latin typeface="Comic Sans MS" panose="030F0702030302020204" pitchFamily="66" charset="0"/>
                        </a:rPr>
                        <a:t>“N”</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a:t>
                      </a:r>
                      <a:r>
                        <a:rPr lang="en-US" sz="1100" baseline="0" dirty="0" smtClean="0">
                          <a:latin typeface="Comic Sans MS" panose="030F0702030302020204" pitchFamily="66" charset="0"/>
                        </a:rPr>
                        <a:t> is a debugging symbol.</a:t>
                      </a:r>
                      <a:endParaRPr lang="ru-RU" sz="1100" dirty="0">
                        <a:latin typeface="Comic Sans MS" panose="030F0702030302020204" pitchFamily="66" charset="0"/>
                      </a:endParaRPr>
                    </a:p>
                  </a:txBody>
                  <a:tcPr/>
                </a:tc>
              </a:tr>
              <a:tr h="245288">
                <a:tc>
                  <a:txBody>
                    <a:bodyPr/>
                    <a:lstStyle/>
                    <a:p>
                      <a:r>
                        <a:rPr lang="en-US" sz="1100" dirty="0" smtClean="0">
                          <a:latin typeface="Comic Sans MS" panose="030F0702030302020204" pitchFamily="66" charset="0"/>
                        </a:rPr>
                        <a:t>“p”</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in a stack unwind section.</a:t>
                      </a:r>
                      <a:endParaRPr lang="ru-RU" sz="1100" dirty="0">
                        <a:latin typeface="Comic Sans MS" panose="030F0702030302020204" pitchFamily="66" charset="0"/>
                      </a:endParaRPr>
                    </a:p>
                  </a:txBody>
                  <a:tcPr/>
                </a:tc>
              </a:tr>
              <a:tr h="274240">
                <a:tc>
                  <a:txBody>
                    <a:bodyPr/>
                    <a:lstStyle/>
                    <a:p>
                      <a:r>
                        <a:rPr lang="en-US" sz="1100" dirty="0" smtClean="0">
                          <a:latin typeface="Comic Sans MS" panose="030F0702030302020204" pitchFamily="66" charset="0"/>
                        </a:rPr>
                        <a:t>“R” or “r”</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a:t>
                      </a:r>
                      <a:r>
                        <a:rPr lang="en-US" sz="1100" baseline="0" dirty="0" smtClean="0">
                          <a:latin typeface="Comic Sans MS" panose="030F0702030302020204" pitchFamily="66" charset="0"/>
                        </a:rPr>
                        <a:t> symbol is in a read only data section.</a:t>
                      </a:r>
                      <a:endParaRPr lang="ru-RU" sz="1100" dirty="0">
                        <a:latin typeface="Comic Sans MS" panose="030F0702030302020204" pitchFamily="66" charset="0"/>
                      </a:endParaRPr>
                    </a:p>
                  </a:txBody>
                  <a:tcPr/>
                </a:tc>
              </a:tr>
              <a:tr h="288032">
                <a:tc>
                  <a:txBody>
                    <a:bodyPr/>
                    <a:lstStyle/>
                    <a:p>
                      <a:r>
                        <a:rPr lang="en-US" sz="1100" dirty="0" smtClean="0">
                          <a:latin typeface="Comic Sans MS" panose="030F0702030302020204" pitchFamily="66" charset="0"/>
                        </a:rPr>
                        <a:t>“S” or “s”</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in an uninitialized</a:t>
                      </a:r>
                      <a:r>
                        <a:rPr lang="en-US" sz="1100" baseline="0" dirty="0" smtClean="0">
                          <a:latin typeface="Comic Sans MS" panose="030F0702030302020204" pitchFamily="66" charset="0"/>
                        </a:rPr>
                        <a:t> data section for small objects.</a:t>
                      </a:r>
                      <a:endParaRPr lang="ru-RU" sz="1100" dirty="0">
                        <a:latin typeface="Comic Sans MS" panose="030F0702030302020204" pitchFamily="66" charset="0"/>
                      </a:endParaRPr>
                    </a:p>
                  </a:txBody>
                  <a:tcPr/>
                </a:tc>
              </a:tr>
            </a:tbl>
          </a:graphicData>
        </a:graphic>
      </p:graphicFrame>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536497647"/>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 Symbol Types</a:t>
            </a:r>
            <a:endParaRPr lang="ru-RU" dirty="0">
              <a:solidFill>
                <a:srgbClr val="FFC000"/>
              </a:solidFill>
              <a:latin typeface="Comic Sans MS" panose="030F0702030302020204" pitchFamily="66" charset="0"/>
            </a:endParaRPr>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2208234875"/>
              </p:ext>
            </p:extLst>
          </p:nvPr>
        </p:nvGraphicFramePr>
        <p:xfrm>
          <a:off x="287338" y="928688"/>
          <a:ext cx="10075862" cy="3525520"/>
        </p:xfrm>
        <a:graphic>
          <a:graphicData uri="http://schemas.openxmlformats.org/drawingml/2006/table">
            <a:tbl>
              <a:tblPr firstRow="1" bandRow="1">
                <a:tableStyleId>{775DCB02-9BB8-47FD-8907-85C794F793BA}</a:tableStyleId>
              </a:tblPr>
              <a:tblGrid>
                <a:gridCol w="1080666"/>
                <a:gridCol w="8995196"/>
              </a:tblGrid>
              <a:tr h="370840">
                <a:tc>
                  <a:txBody>
                    <a:bodyPr/>
                    <a:lstStyle/>
                    <a:p>
                      <a:r>
                        <a:rPr lang="en-US" sz="1100" dirty="0" smtClean="0">
                          <a:latin typeface="Comic Sans MS" panose="030F0702030302020204" pitchFamily="66" charset="0"/>
                        </a:rPr>
                        <a:t>Symbol</a:t>
                      </a:r>
                      <a:r>
                        <a:rPr lang="en-US" sz="1100" baseline="0" dirty="0" smtClean="0">
                          <a:latin typeface="Comic Sans MS" panose="030F0702030302020204" pitchFamily="66" charset="0"/>
                        </a:rPr>
                        <a:t> Type</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Description</a:t>
                      </a:r>
                      <a:endParaRPr lang="ru-RU" sz="1100" dirty="0">
                        <a:latin typeface="Comic Sans MS" panose="030F0702030302020204" pitchFamily="66" charset="0"/>
                      </a:endParaRPr>
                    </a:p>
                  </a:txBody>
                  <a:tcPr/>
                </a:tc>
              </a:tr>
              <a:tr h="257512">
                <a:tc>
                  <a:txBody>
                    <a:bodyPr/>
                    <a:lstStyle/>
                    <a:p>
                      <a:r>
                        <a:rPr lang="en-US" sz="1100" dirty="0" smtClean="0">
                          <a:latin typeface="Comic Sans MS" panose="030F0702030302020204" pitchFamily="66" charset="0"/>
                        </a:rPr>
                        <a:t>“T” or “t”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in the text (code) section.</a:t>
                      </a:r>
                      <a:endParaRPr lang="ru-RU" sz="1100" dirty="0">
                        <a:latin typeface="Comic Sans MS" panose="030F0702030302020204" pitchFamily="66" charset="0"/>
                      </a:endParaRPr>
                    </a:p>
                  </a:txBody>
                  <a:tcPr/>
                </a:tc>
              </a:tr>
              <a:tr h="214456">
                <a:tc>
                  <a:txBody>
                    <a:bodyPr/>
                    <a:lstStyle/>
                    <a:p>
                      <a:r>
                        <a:rPr lang="en-US" sz="1100" dirty="0" smtClean="0">
                          <a:latin typeface="Comic Sans MS" panose="030F0702030302020204" pitchFamily="66" charset="0"/>
                        </a:rPr>
                        <a:t>“U”</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undefined. In fact,</a:t>
                      </a:r>
                      <a:r>
                        <a:rPr lang="en-US" sz="1100" baseline="0" dirty="0" smtClean="0">
                          <a:latin typeface="Comic Sans MS" panose="030F0702030302020204" pitchFamily="66" charset="0"/>
                        </a:rPr>
                        <a:t> this binary does not define this symbol, but expects that it eventually appears as the result of loading the dynamic libraries.</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“u”</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an</a:t>
                      </a:r>
                      <a:r>
                        <a:rPr lang="en-US" sz="1100" baseline="0" dirty="0" smtClean="0">
                          <a:latin typeface="Comic Sans MS" panose="030F0702030302020204" pitchFamily="66" charset="0"/>
                        </a:rPr>
                        <a:t> unique global symbol. For such a symbol, the dynamic linker will make sure that in the entire process there is just one symbol with this name and type in use.</a:t>
                      </a:r>
                      <a:endParaRPr lang="ru-RU" sz="1100" dirty="0">
                        <a:latin typeface="Comic Sans MS" panose="030F0702030302020204" pitchFamily="66" charset="0"/>
                      </a:endParaRPr>
                    </a:p>
                  </a:txBody>
                  <a:tcPr/>
                </a:tc>
              </a:tr>
              <a:tr h="248736">
                <a:tc>
                  <a:txBody>
                    <a:bodyPr/>
                    <a:lstStyle/>
                    <a:p>
                      <a:r>
                        <a:rPr lang="en-US" sz="1100" dirty="0" smtClean="0">
                          <a:latin typeface="Comic Sans MS" panose="030F0702030302020204" pitchFamily="66" charset="0"/>
                        </a:rPr>
                        <a:t>“V” or “v”</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a:t>
                      </a:r>
                      <a:r>
                        <a:rPr lang="en-US" sz="1100" baseline="0" dirty="0" smtClean="0">
                          <a:latin typeface="Comic Sans MS" panose="030F0702030302020204" pitchFamily="66" charset="0"/>
                        </a:rPr>
                        <a:t> is a weak object. When a weak defined symbol is linked with a normal defined symbol, the normal defined symbol is used with no error. When a weak undefined symbol is linked and the symbol is not defined, the value of the weak symbol becomes zero with no error. On some systems, uppercase indicates that a default value has been specified.</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“W” or “w”</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a weak</a:t>
                      </a:r>
                      <a:r>
                        <a:rPr lang="en-US" sz="1100" baseline="0" dirty="0" smtClean="0">
                          <a:latin typeface="Comic Sans MS" panose="030F0702030302020204" pitchFamily="66" charset="0"/>
                        </a:rPr>
                        <a:t> symbol that has not been specifically tagged as a weak object symbol. When a weak defined symbol is linked with a normal defined symbol, the normal defined symbol is used with no error. When a weak undefined symbol is linked and the symbol is not defined, the value of the symbol is determined in a system-specific manner without error. On some systems, uppercase indicates that a default value has been specified.</a:t>
                      </a:r>
                      <a:endParaRPr lang="ru-RU" sz="1100" dirty="0">
                        <a:latin typeface="Comic Sans MS" panose="030F0702030302020204" pitchFamily="66" charset="0"/>
                      </a:endParaRPr>
                    </a:p>
                  </a:txBody>
                  <a:tcPr/>
                </a:tc>
              </a:tr>
              <a:tr h="370840">
                <a:tc>
                  <a:txBody>
                    <a:bodyPr/>
                    <a:lstStyle/>
                    <a:p>
                      <a:r>
                        <a:rPr lang="en-US" sz="1100" dirty="0" smtClean="0">
                          <a:latin typeface="Comic Sans MS" panose="030F0702030302020204" pitchFamily="66" charset="0"/>
                        </a:rPr>
                        <a: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is a stabs</a:t>
                      </a:r>
                      <a:r>
                        <a:rPr lang="en-US" sz="1100" baseline="0" dirty="0" smtClean="0">
                          <a:latin typeface="Comic Sans MS" panose="030F0702030302020204" pitchFamily="66" charset="0"/>
                        </a:rPr>
                        <a:t> symbol in an </a:t>
                      </a:r>
                      <a:r>
                        <a:rPr lang="en-US" sz="1100" baseline="0" dirty="0" err="1" smtClean="0">
                          <a:latin typeface="Comic Sans MS" panose="030F0702030302020204" pitchFamily="66" charset="0"/>
                        </a:rPr>
                        <a:t>a.out</a:t>
                      </a:r>
                      <a:r>
                        <a:rPr lang="en-US" sz="1100" baseline="0" dirty="0" smtClean="0">
                          <a:latin typeface="Comic Sans MS" panose="030F0702030302020204" pitchFamily="66" charset="0"/>
                        </a:rPr>
                        <a:t> object file. In this case, the next values printed are the stabs other field, the stabs </a:t>
                      </a:r>
                      <a:r>
                        <a:rPr lang="en-US" sz="1100" baseline="0" dirty="0" err="1" smtClean="0">
                          <a:latin typeface="Comic Sans MS" panose="030F0702030302020204" pitchFamily="66" charset="0"/>
                        </a:rPr>
                        <a:t>desc</a:t>
                      </a:r>
                      <a:r>
                        <a:rPr lang="en-US" sz="1100" baseline="0" dirty="0" smtClean="0">
                          <a:latin typeface="Comic Sans MS" panose="030F0702030302020204" pitchFamily="66" charset="0"/>
                        </a:rPr>
                        <a:t> field, and the stab type. Stabs symbols are used to hold debugging information.</a:t>
                      </a:r>
                      <a:endParaRPr lang="ru-RU" sz="1100" dirty="0">
                        <a:latin typeface="Comic Sans MS" panose="030F0702030302020204" pitchFamily="66" charset="0"/>
                      </a:endParaRPr>
                    </a:p>
                  </a:txBody>
                  <a:tcPr/>
                </a:tc>
              </a:tr>
              <a:tr h="216336">
                <a:tc>
                  <a:txBody>
                    <a:bodyPr/>
                    <a:lstStyle/>
                    <a:p>
                      <a:r>
                        <a:rPr lang="en-US" sz="1100" dirty="0" smtClean="0">
                          <a:latin typeface="Comic Sans MS" panose="030F0702030302020204" pitchFamily="66" charset="0"/>
                        </a:rPr>
                        <a:t>“?”</a:t>
                      </a:r>
                      <a:endParaRPr lang="ru-RU" sz="1100" dirty="0">
                        <a:latin typeface="Comic Sans MS" panose="030F0702030302020204" pitchFamily="66" charset="0"/>
                      </a:endParaRPr>
                    </a:p>
                  </a:txBody>
                  <a:tcPr/>
                </a:tc>
                <a:tc>
                  <a:txBody>
                    <a:bodyPr/>
                    <a:lstStyle/>
                    <a:p>
                      <a:r>
                        <a:rPr lang="en-US" sz="1100" dirty="0" smtClean="0">
                          <a:latin typeface="Comic Sans MS" panose="030F0702030302020204" pitchFamily="66" charset="0"/>
                        </a:rPr>
                        <a:t>The symbol type is unknown, or</a:t>
                      </a:r>
                      <a:r>
                        <a:rPr lang="en-US" sz="1100" baseline="0" dirty="0" smtClean="0">
                          <a:latin typeface="Comic Sans MS" panose="030F0702030302020204" pitchFamily="66" charset="0"/>
                        </a:rPr>
                        <a:t> object file format-specific.</a:t>
                      </a:r>
                      <a:endParaRPr lang="ru-RU" sz="1100" dirty="0">
                        <a:latin typeface="Comic Sans MS" panose="030F0702030302020204" pitchFamily="66" charset="0"/>
                      </a:endParaRPr>
                    </a:p>
                  </a:txBody>
                  <a:tcPr/>
                </a:tc>
              </a:tr>
            </a:tbl>
          </a:graphicData>
        </a:graphic>
      </p:graphicFrame>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34112605"/>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Strong &amp; Weak Symbols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712822"/>
          </a:xfrm>
        </p:spPr>
        <p:txBody>
          <a:bodyPr/>
          <a:lstStyle/>
          <a:p>
            <a:r>
              <a:rPr lang="en-US" dirty="0" smtClean="0">
                <a:solidFill>
                  <a:schemeClr val="accent1"/>
                </a:solidFill>
                <a:latin typeface="Comic Sans MS" panose="030F0702030302020204" pitchFamily="66" charset="0"/>
              </a:rPr>
              <a:t>Program symbols are either strong and weak</a:t>
            </a:r>
          </a:p>
          <a:p>
            <a:pPr marL="1062894" lvl="1" indent="-342900">
              <a:buFont typeface="Wingdings" panose="05000000000000000000" pitchFamily="2" charset="2"/>
              <a:buChar char="§"/>
            </a:pPr>
            <a:r>
              <a:rPr lang="en-US" sz="2400" i="1" dirty="0" smtClean="0">
                <a:solidFill>
                  <a:srgbClr val="FF0000"/>
                </a:solidFill>
                <a:latin typeface="Comic Sans MS" panose="030F0702030302020204" pitchFamily="66" charset="0"/>
              </a:rPr>
              <a:t>strong: </a:t>
            </a:r>
            <a:r>
              <a:rPr lang="en-US" sz="2400" dirty="0" smtClean="0">
                <a:solidFill>
                  <a:schemeClr val="accent1"/>
                </a:solidFill>
                <a:latin typeface="Comic Sans MS" panose="030F0702030302020204" pitchFamily="66" charset="0"/>
              </a:rPr>
              <a:t>procedures and initialized </a:t>
            </a:r>
            <a:r>
              <a:rPr lang="en-US" sz="2400" dirty="0" err="1" smtClean="0">
                <a:solidFill>
                  <a:schemeClr val="accent1"/>
                </a:solidFill>
                <a:latin typeface="Comic Sans MS" panose="030F0702030302020204" pitchFamily="66" charset="0"/>
              </a:rPr>
              <a:t>globals</a:t>
            </a:r>
            <a:endParaRPr lang="en-US" sz="2400" dirty="0" smtClean="0">
              <a:solidFill>
                <a:schemeClr val="accent1"/>
              </a:solidFill>
              <a:latin typeface="Comic Sans MS" panose="030F0702030302020204" pitchFamily="66" charset="0"/>
            </a:endParaRPr>
          </a:p>
          <a:p>
            <a:pPr marL="1062894" lvl="1" indent="-342900">
              <a:buFont typeface="Wingdings" panose="05000000000000000000" pitchFamily="2" charset="2"/>
              <a:buChar char="§"/>
            </a:pPr>
            <a:r>
              <a:rPr lang="en-US" sz="2400" i="1" dirty="0">
                <a:solidFill>
                  <a:srgbClr val="FF0000"/>
                </a:solidFill>
                <a:latin typeface="Comic Sans MS" panose="030F0702030302020204" pitchFamily="66" charset="0"/>
              </a:rPr>
              <a:t>w</a:t>
            </a:r>
            <a:r>
              <a:rPr lang="en-US" sz="2400" i="1" dirty="0" smtClean="0">
                <a:solidFill>
                  <a:srgbClr val="FF0000"/>
                </a:solidFill>
                <a:latin typeface="Comic Sans MS" panose="030F0702030302020204" pitchFamily="66" charset="0"/>
              </a:rPr>
              <a:t>eak: </a:t>
            </a:r>
            <a:r>
              <a:rPr lang="en-US" sz="2400" dirty="0" smtClean="0">
                <a:solidFill>
                  <a:schemeClr val="accent1"/>
                </a:solidFill>
                <a:latin typeface="Comic Sans MS" panose="030F0702030302020204" pitchFamily="66" charset="0"/>
              </a:rPr>
              <a:t>uninitialized </a:t>
            </a:r>
            <a:r>
              <a:rPr lang="en-US" sz="2400" dirty="0" err="1" smtClean="0">
                <a:solidFill>
                  <a:schemeClr val="accent1"/>
                </a:solidFill>
                <a:latin typeface="Comic Sans MS" panose="030F0702030302020204" pitchFamily="66" charset="0"/>
              </a:rPr>
              <a:t>globals</a:t>
            </a:r>
            <a:endParaRPr lang="en-US" sz="2400" dirty="0" smtClean="0">
              <a:solidFill>
                <a:schemeClr val="accent1"/>
              </a:solidFill>
              <a:latin typeface="Comic Sans MS" panose="030F0702030302020204" pitchFamily="66" charset="0"/>
            </a:endParaRPr>
          </a:p>
          <a:p>
            <a:pPr lvl="1"/>
            <a:endParaRPr lang="en-US" sz="2400" dirty="0">
              <a:solidFill>
                <a:schemeClr val="accent1"/>
              </a:solidFill>
              <a:latin typeface="Comic Sans MS" panose="030F0702030302020204" pitchFamily="66" charset="0"/>
            </a:endParaRPr>
          </a:p>
          <a:p>
            <a:pPr lvl="1"/>
            <a:r>
              <a:rPr lang="en-US" sz="2400" dirty="0" smtClean="0">
                <a:solidFill>
                  <a:schemeClr val="accent1"/>
                </a:solidFill>
                <a:latin typeface="Comic Sans MS" panose="030F0702030302020204" pitchFamily="66" charset="0"/>
              </a:rPr>
              <a:t>Linker’s Symbol Rules:</a:t>
            </a:r>
          </a:p>
          <a:p>
            <a:pPr marL="1062894" lvl="1" indent="-342900">
              <a:buFont typeface="Arial" panose="020B0604020202020204" pitchFamily="34" charset="0"/>
              <a:buChar char="•"/>
            </a:pPr>
            <a:r>
              <a:rPr lang="en-US" sz="2400" dirty="0" smtClean="0">
                <a:solidFill>
                  <a:schemeClr val="tx1"/>
                </a:solidFill>
                <a:latin typeface="Comic Sans MS" panose="030F0702030302020204" pitchFamily="66" charset="0"/>
              </a:rPr>
              <a:t>Rule 1</a:t>
            </a:r>
            <a:r>
              <a:rPr lang="en-US" sz="2400" dirty="0" smtClean="0">
                <a:solidFill>
                  <a:schemeClr val="accent1"/>
                </a:solidFill>
                <a:latin typeface="Comic Sans MS" panose="030F0702030302020204" pitchFamily="66" charset="0"/>
              </a:rPr>
              <a:t>: A strong symbol can </a:t>
            </a:r>
            <a:r>
              <a:rPr lang="en-US" sz="2400" dirty="0" err="1" smtClean="0">
                <a:solidFill>
                  <a:schemeClr val="accent1"/>
                </a:solidFill>
                <a:latin typeface="Comic Sans MS" panose="030F0702030302020204" pitchFamily="66" charset="0"/>
              </a:rPr>
              <a:t>anly</a:t>
            </a:r>
            <a:r>
              <a:rPr lang="en-US" sz="2400" dirty="0" smtClean="0">
                <a:solidFill>
                  <a:schemeClr val="accent1"/>
                </a:solidFill>
                <a:latin typeface="Comic Sans MS" panose="030F0702030302020204" pitchFamily="66" charset="0"/>
              </a:rPr>
              <a:t> appear once.</a:t>
            </a:r>
          </a:p>
          <a:p>
            <a:pPr marL="1062894" lvl="1" indent="-342900">
              <a:buFont typeface="Arial" panose="020B0604020202020204" pitchFamily="34" charset="0"/>
              <a:buChar char="•"/>
            </a:pPr>
            <a:r>
              <a:rPr lang="en-US" sz="2400" dirty="0" smtClean="0">
                <a:solidFill>
                  <a:schemeClr val="tx1"/>
                </a:solidFill>
                <a:latin typeface="Comic Sans MS" panose="030F0702030302020204" pitchFamily="66" charset="0"/>
              </a:rPr>
              <a:t>Rule 2</a:t>
            </a:r>
            <a:r>
              <a:rPr lang="en-US" sz="2400" dirty="0" smtClean="0">
                <a:solidFill>
                  <a:schemeClr val="accent1"/>
                </a:solidFill>
                <a:latin typeface="Comic Sans MS" panose="030F0702030302020204" pitchFamily="66" charset="0"/>
              </a:rPr>
              <a:t>: A weak symbol can be overridden by a strong symbol of the same name. References to the weak symbol resolve to the strong symbol.</a:t>
            </a:r>
          </a:p>
          <a:p>
            <a:pPr marL="1062894" lvl="1" indent="-342900">
              <a:buFont typeface="Arial" panose="020B0604020202020204" pitchFamily="34" charset="0"/>
              <a:buChar char="•"/>
            </a:pPr>
            <a:r>
              <a:rPr lang="en-US" sz="2400" dirty="0" smtClean="0">
                <a:solidFill>
                  <a:schemeClr val="tx1"/>
                </a:solidFill>
                <a:latin typeface="Comic Sans MS" panose="030F0702030302020204" pitchFamily="66" charset="0"/>
              </a:rPr>
              <a:t>Rule 3</a:t>
            </a:r>
            <a:r>
              <a:rPr lang="en-US" sz="2400" dirty="0" smtClean="0">
                <a:solidFill>
                  <a:schemeClr val="accent1"/>
                </a:solidFill>
                <a:latin typeface="Comic Sans MS" panose="030F0702030302020204" pitchFamily="66" charset="0"/>
              </a:rPr>
              <a:t>: If there are multiple weak symbols, the linker can pick an arbitrary one.</a:t>
            </a:r>
          </a:p>
          <a:p>
            <a:pPr marL="1062894" lvl="1" indent="-342900">
              <a:buFont typeface="Arial" panose="020B0604020202020204" pitchFamily="34" charset="0"/>
              <a:buChar char="•"/>
            </a:pP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52145742"/>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Loading Relocations of Shared Libs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Shared libraries have many names – “shared libraries”, “shared objects”, “dynamic shared objects (DSO)”, “dynamically linked libraries (DLLs – Windows).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When an executables are loaded in memory its code segment is assigned to the fixed address (</a:t>
            </a:r>
            <a:r>
              <a:rPr lang="en-US" sz="2000" dirty="0" smtClean="0">
                <a:solidFill>
                  <a:schemeClr val="accent1"/>
                </a:solidFill>
                <a:latin typeface="Consolas" panose="020B0609020204030204" pitchFamily="49" charset="0"/>
                <a:cs typeface="Consolas" panose="020B0609020204030204" pitchFamily="49" charset="0"/>
              </a:rPr>
              <a:t>0x8048470 is address of the first instruction of the executable’s .text </a:t>
            </a:r>
            <a:r>
              <a:rPr lang="en-US" sz="2000" dirty="0" smtClean="0">
                <a:solidFill>
                  <a:schemeClr val="accent1"/>
                </a:solidFill>
                <a:latin typeface="Comic Sans MS" panose="030F0702030302020204" pitchFamily="66" charset="0"/>
                <a:cs typeface="Consolas" panose="020B0609020204030204" pitchFamily="49" charset="0"/>
              </a:rPr>
              <a:t>segment below)</a:t>
            </a:r>
            <a:r>
              <a:rPr lang="en-US" sz="2000" dirty="0" smtClean="0">
                <a:solidFill>
                  <a:schemeClr val="accent1"/>
                </a:solidFill>
                <a:latin typeface="Consolas" panose="020B0609020204030204" pitchFamily="49" charset="0"/>
                <a:cs typeface="Consolas" panose="020B0609020204030204" pitchFamily="49" charset="0"/>
              </a:rPr>
              <a:t> </a:t>
            </a:r>
            <a:endParaRPr lang="ru-RU"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Flowchart: Process 4"/>
          <p:cNvSpPr/>
          <p:nvPr/>
        </p:nvSpPr>
        <p:spPr>
          <a:xfrm>
            <a:off x="1944068" y="3429248"/>
            <a:ext cx="4032448" cy="1584176"/>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readelf</a:t>
            </a:r>
            <a:r>
              <a:rPr lang="en-US" sz="1400" dirty="0" smtClean="0">
                <a:latin typeface="Consolas" panose="020B0609020204030204" pitchFamily="49" charset="0"/>
                <a:ea typeface="SamsungOne 700" panose="020B0803030303020204" pitchFamily="34" charset="0"/>
                <a:cs typeface="Consolas" panose="020B0609020204030204" pitchFamily="49" charset="0"/>
              </a:rPr>
              <a:t> –h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usr</a:t>
            </a:r>
            <a:r>
              <a:rPr lang="en-US" sz="1400" dirty="0" smtClean="0">
                <a:latin typeface="Consolas" panose="020B0609020204030204" pitchFamily="49" charset="0"/>
                <a:ea typeface="SamsungOne 700" panose="020B0803030303020204" pitchFamily="34" charset="0"/>
                <a:cs typeface="Consolas" panose="020B0609020204030204" pitchFamily="49" charset="0"/>
              </a:rPr>
              <a:t>/bin/uptime</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ELF Header:</a:t>
            </a:r>
          </a:p>
          <a:p>
            <a:r>
              <a:rPr lang="en-US" sz="1400" dirty="0">
                <a:latin typeface="Consolas" panose="020B0609020204030204" pitchFamily="49" charset="0"/>
                <a:ea typeface="SamsungOne 700" panose="020B0803030303020204" pitchFamily="34" charset="0"/>
                <a:cs typeface="Consolas" panose="020B0609020204030204" pitchFamily="49" charset="0"/>
              </a:rPr>
              <a:t> </a:t>
            </a:r>
            <a:r>
              <a:rPr lang="en-US" sz="1400" dirty="0" smtClean="0">
                <a:latin typeface="Consolas" panose="020B0609020204030204" pitchFamily="49" charset="0"/>
                <a:ea typeface="SamsungOne 700" panose="020B0803030303020204" pitchFamily="34" charset="0"/>
                <a:cs typeface="Consolas" panose="020B0609020204030204" pitchFamily="49" charset="0"/>
              </a:rPr>
              <a:t>  Magic:       7f 45 4c . . .</a:t>
            </a:r>
          </a:p>
          <a:p>
            <a:r>
              <a:rPr lang="en-US" sz="1400" dirty="0">
                <a:latin typeface="Consolas" panose="020B0609020204030204" pitchFamily="49" charset="0"/>
                <a:ea typeface="SamsungOne 700" panose="020B0803030303020204" pitchFamily="34" charset="0"/>
                <a:cs typeface="Consolas" panose="020B0609020204030204" pitchFamily="49" charset="0"/>
              </a:rPr>
              <a:t> </a:t>
            </a:r>
            <a:r>
              <a:rPr lang="en-US" sz="1400" dirty="0" smtClean="0">
                <a:latin typeface="Consolas" panose="020B0609020204030204" pitchFamily="49" charset="0"/>
                <a:ea typeface="SamsungOne 700" panose="020B0803030303020204" pitchFamily="34" charset="0"/>
                <a:cs typeface="Consolas" panose="020B0609020204030204" pitchFamily="49" charset="0"/>
              </a:rPr>
              <a:t>  Class:                                     ELF</a:t>
            </a:r>
          </a:p>
          <a:p>
            <a:r>
              <a:rPr lang="en-US" sz="1400" dirty="0">
                <a:latin typeface="Consolas" panose="020B0609020204030204" pitchFamily="49" charset="0"/>
                <a:ea typeface="SamsungOne 700" panose="020B0803030303020204" pitchFamily="34" charset="0"/>
                <a:cs typeface="Consolas" panose="020B0609020204030204" pitchFamily="49" charset="0"/>
              </a:rPr>
              <a:t> </a:t>
            </a:r>
            <a:r>
              <a:rPr lang="en-US" sz="1400" dirty="0" smtClean="0">
                <a:latin typeface="Consolas" panose="020B0609020204030204" pitchFamily="49" charset="0"/>
                <a:ea typeface="SamsungOne 700" panose="020B0803030303020204" pitchFamily="34" charset="0"/>
                <a:cs typeface="Consolas" panose="020B0609020204030204" pitchFamily="49" charset="0"/>
              </a:rPr>
              <a:t>  [. . .] some header fields</a:t>
            </a:r>
          </a:p>
          <a:p>
            <a:r>
              <a:rPr lang="en-US" sz="1400" dirty="0">
                <a:latin typeface="Consolas" panose="020B0609020204030204" pitchFamily="49" charset="0"/>
                <a:ea typeface="SamsungOne 700" panose="020B0803030303020204" pitchFamily="34" charset="0"/>
                <a:cs typeface="Consolas" panose="020B0609020204030204" pitchFamily="49" charset="0"/>
              </a:rPr>
              <a:t> </a:t>
            </a:r>
            <a:r>
              <a:rPr lang="en-US" sz="1400" dirty="0" smtClean="0">
                <a:latin typeface="Consolas" panose="020B0609020204030204" pitchFamily="49" charset="0"/>
                <a:ea typeface="SamsungOne 700" panose="020B0803030303020204" pitchFamily="34" charset="0"/>
                <a:cs typeface="Consolas" panose="020B0609020204030204" pitchFamily="49" charset="0"/>
              </a:rPr>
              <a:t>  Entry point address:                0x8048470</a:t>
            </a:r>
          </a:p>
          <a:p>
            <a:r>
              <a:rPr lang="en-US" sz="1400" dirty="0">
                <a:latin typeface="Consolas" panose="020B0609020204030204" pitchFamily="49" charset="0"/>
                <a:ea typeface="SamsungOne 700" panose="020B0803030303020204" pitchFamily="34" charset="0"/>
                <a:cs typeface="Consolas" panose="020B0609020204030204" pitchFamily="49" charset="0"/>
              </a:rPr>
              <a:t> </a:t>
            </a:r>
            <a:r>
              <a:rPr lang="en-US" sz="1400" dirty="0" smtClean="0">
                <a:latin typeface="Consolas" panose="020B0609020204030204" pitchFamily="49" charset="0"/>
                <a:ea typeface="SamsungOne 700" panose="020B0803030303020204" pitchFamily="34" charset="0"/>
                <a:cs typeface="Consolas" panose="020B0609020204030204" pitchFamily="49" charset="0"/>
              </a:rPr>
              <a:t>  [. . .] some header fields</a:t>
            </a:r>
          </a:p>
          <a:p>
            <a:pPr algn="ctr"/>
            <a:endParaRPr lang="ru-RU" sz="1400" dirty="0" smtClean="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2405735773"/>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Loading Relocations of Shared Libs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Shared libraries are needed for special handling of shared libraries while loading them into the process’s address space. When the linker creates a shared library, it can’t assume a known load address for their code.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Each program can use any number of shared libraries, and there’s no way to know in advance where any given shared library will be loaded in the process’s virtual memory.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One of main approach to solve this problem in Linux ELF shared library is Position Independent Code (PIC). It’s usually the recommended method of building shared libraries.</a:t>
            </a:r>
          </a:p>
          <a:p>
            <a:endParaRPr lang="en-US" dirty="0">
              <a:solidFill>
                <a:schemeClr val="accent1"/>
              </a:solidFill>
              <a:latin typeface="Comic Sans MS" panose="030F0702030302020204" pitchFamily="66" charset="0"/>
            </a:endParaRPr>
          </a:p>
          <a:p>
            <a:endParaRPr lang="en-US" dirty="0" smtClean="0">
              <a:solidFill>
                <a:schemeClr val="accent1"/>
              </a:solidFill>
              <a:latin typeface="Comic Sans MS" panose="030F0702030302020204" pitchFamily="66" charset="0"/>
            </a:endParaRPr>
          </a:p>
          <a:p>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130211028"/>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Position Independent Code (PIC)</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712822"/>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text pages of the file need not be relocated and thus can be shared among multiple process.</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No absolute addresses – hence can be loaded and executed at any address.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ELF linkers support PIC with Global Offset Table (GOT) and Procedure Linkage Table (PLT) in each shared library.</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GOT contains pointers to all static data reference in the program.</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PLT contains pieces of code with call of GOT pointers (for functions only).</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GOT resides at the start of data segment, GOT entries are fixed at run-time to point to correct run-time address</a:t>
            </a:r>
          </a:p>
          <a:p>
            <a:pPr marL="1062894" lvl="1" indent="-342900">
              <a:buFont typeface="Arial" panose="020B0604020202020204" pitchFamily="34" charset="0"/>
              <a:buChar char="•"/>
            </a:pPr>
            <a:r>
              <a:rPr lang="en-US" sz="2000" dirty="0" smtClean="0">
                <a:solidFill>
                  <a:schemeClr val="accent1"/>
                </a:solidFill>
                <a:latin typeface="Comic Sans MS" panose="030F0702030302020204" pitchFamily="66" charset="0"/>
              </a:rPr>
              <a:t>Lazy binding of function calls.</a:t>
            </a:r>
            <a:endParaRPr lang="ru-RU" sz="20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51960865"/>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Position Independent Code (PIC)</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712822"/>
          </a:xfrm>
        </p:spPr>
        <p:txBody>
          <a:bodyPr/>
          <a:lstStyle/>
          <a:p>
            <a:endParaRPr lang="ru-RU" b="0"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Flowchart: Process 4"/>
          <p:cNvSpPr/>
          <p:nvPr/>
        </p:nvSpPr>
        <p:spPr>
          <a:xfrm>
            <a:off x="2016076" y="1269008"/>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latin typeface="Consolas" panose="020B0609020204030204" pitchFamily="49" charset="0"/>
                <a:ea typeface="SamsungOne 700" panose="020B0803030303020204" pitchFamily="34" charset="0"/>
                <a:cs typeface="Consolas" panose="020B0609020204030204" pitchFamily="49" charset="0"/>
              </a:rPr>
              <a:t>m</a:t>
            </a:r>
            <a:r>
              <a:rPr lang="en-US" sz="1400" dirty="0" smtClean="0">
                <a:latin typeface="Consolas" panose="020B0609020204030204" pitchFamily="49" charset="0"/>
                <a:ea typeface="SamsungOne 700" panose="020B0803030303020204" pitchFamily="34" charset="0"/>
                <a:cs typeface="Consolas" panose="020B0609020204030204" pitchFamily="49" charset="0"/>
              </a:rPr>
              <a:t>ain:</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call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printf</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
        <p:nvSpPr>
          <p:cNvPr id="6" name="Flowchart: Process 5"/>
          <p:cNvSpPr/>
          <p:nvPr/>
        </p:nvSpPr>
        <p:spPr>
          <a:xfrm>
            <a:off x="2016296" y="2276812"/>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err="1" smtClean="0">
                <a:latin typeface="Consolas" panose="020B0609020204030204" pitchFamily="49" charset="0"/>
                <a:ea typeface="SamsungOne 700" panose="020B0803030303020204" pitchFamily="34" charset="0"/>
                <a:cs typeface="Consolas" panose="020B0609020204030204" pitchFamily="49" charset="0"/>
              </a:rPr>
              <a:t>printf</a:t>
            </a:r>
            <a:r>
              <a:rPr lang="en-US" sz="1400" dirty="0" smtClean="0">
                <a:latin typeface="Consolas" panose="020B0609020204030204" pitchFamily="49" charset="0"/>
                <a:ea typeface="SamsungOne 700" panose="020B0803030303020204" pitchFamily="34" charset="0"/>
                <a:cs typeface="Consolas" panose="020B0609020204030204" pitchFamily="49" charset="0"/>
              </a:rPr>
              <a:t>:</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ret</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
        <p:nvSpPr>
          <p:cNvPr id="7" name="Flowchart: Process 6"/>
          <p:cNvSpPr/>
          <p:nvPr/>
        </p:nvSpPr>
        <p:spPr>
          <a:xfrm>
            <a:off x="6610872" y="1251924"/>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latin typeface="Consolas" panose="020B0609020204030204" pitchFamily="49" charset="0"/>
                <a:ea typeface="SamsungOne 700" panose="020B0803030303020204" pitchFamily="34" charset="0"/>
                <a:cs typeface="Consolas" panose="020B0609020204030204" pitchFamily="49" charset="0"/>
              </a:rPr>
              <a:t>m</a:t>
            </a:r>
            <a:r>
              <a:rPr lang="en-US" sz="1400" dirty="0" smtClean="0">
                <a:latin typeface="Consolas" panose="020B0609020204030204" pitchFamily="49" charset="0"/>
                <a:ea typeface="SamsungOne 700" panose="020B0803030303020204" pitchFamily="34" charset="0"/>
                <a:cs typeface="Consolas" panose="020B0609020204030204" pitchFamily="49" charset="0"/>
              </a:rPr>
              <a:t>ain:</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call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printf</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
        <p:nvSpPr>
          <p:cNvPr id="8" name="Flowchart: Process 7"/>
          <p:cNvSpPr/>
          <p:nvPr/>
        </p:nvSpPr>
        <p:spPr>
          <a:xfrm>
            <a:off x="6606578" y="2189042"/>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err="1" smtClean="0">
                <a:latin typeface="Consolas" panose="020B0609020204030204" pitchFamily="49" charset="0"/>
                <a:ea typeface="SamsungOne 700" panose="020B0803030303020204" pitchFamily="34" charset="0"/>
                <a:cs typeface="Consolas" panose="020B0609020204030204" pitchFamily="49" charset="0"/>
              </a:rPr>
              <a:t>printf</a:t>
            </a:r>
            <a:r>
              <a:rPr lang="en-US" sz="1400" dirty="0" smtClean="0">
                <a:latin typeface="Consolas" panose="020B0609020204030204" pitchFamily="49" charset="0"/>
                <a:ea typeface="SamsungOne 700" panose="020B0803030303020204" pitchFamily="34" charset="0"/>
                <a:cs typeface="Consolas" panose="020B0609020204030204" pitchFamily="49" charset="0"/>
              </a:rPr>
              <a:t>:</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call GOT[5]</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
        <p:nvSpPr>
          <p:cNvPr id="9" name="Flowchart: Process 8"/>
          <p:cNvSpPr/>
          <p:nvPr/>
        </p:nvSpPr>
        <p:spPr>
          <a:xfrm>
            <a:off x="6602284" y="3126160"/>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latin typeface="Consolas" panose="020B0609020204030204" pitchFamily="49" charset="0"/>
                <a:ea typeface="SamsungOne 700" panose="020B0803030303020204" pitchFamily="34" charset="0"/>
                <a:cs typeface="Consolas" panose="020B0609020204030204" pitchFamily="49" charset="0"/>
              </a:rPr>
              <a:t>…</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[5]: &amp;</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printf</a:t>
            </a:r>
            <a:endParaRPr lang="en-US" sz="1400" dirty="0" smtClean="0">
              <a:latin typeface="Consolas" panose="020B0609020204030204" pitchFamily="49" charset="0"/>
              <a:ea typeface="SamsungOne 700" panose="020B0803030303020204" pitchFamily="34" charset="0"/>
              <a:cs typeface="Consolas" panose="020B0609020204030204" pitchFamily="49" charset="0"/>
            </a:endParaRPr>
          </a:p>
          <a:p>
            <a:r>
              <a:rPr lang="en-US" sz="1400" dirty="0" smtClean="0">
                <a:latin typeface="Consolas" panose="020B0609020204030204" pitchFamily="49" charset="0"/>
                <a:ea typeface="SamsungOne 700" panose="020B0803030303020204" pitchFamily="34" charset="0"/>
                <a:cs typeface="Consolas" panose="020B0609020204030204" pitchFamily="49" charset="0"/>
              </a:rPr>
              <a:t>…</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
        <p:nvSpPr>
          <p:cNvPr id="10" name="Flowchart: Process 9"/>
          <p:cNvSpPr/>
          <p:nvPr/>
        </p:nvSpPr>
        <p:spPr>
          <a:xfrm>
            <a:off x="6602284" y="4052457"/>
            <a:ext cx="1512168" cy="936104"/>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latin typeface="Consolas" panose="020B0609020204030204" pitchFamily="49" charset="0"/>
                <a:ea typeface="SamsungOne 700" panose="020B0803030303020204" pitchFamily="34" charset="0"/>
                <a:cs typeface="Consolas" panose="020B0609020204030204" pitchFamily="49" charset="0"/>
              </a:rPr>
              <a:t>print:</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  ret</a:t>
            </a: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cxnSp>
        <p:nvCxnSpPr>
          <p:cNvPr id="22" name="Curved Connector 21"/>
          <p:cNvCxnSpPr/>
          <p:nvPr/>
        </p:nvCxnSpPr>
        <p:spPr>
          <a:xfrm rot="10800000" flipV="1">
            <a:off x="2772160" y="1989088"/>
            <a:ext cx="684076" cy="556784"/>
          </a:xfrm>
          <a:prstGeom prst="curvedConnector3">
            <a:avLst>
              <a:gd name="adj1" fmla="val -573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0800000" flipV="1">
            <a:off x="7381656" y="1999399"/>
            <a:ext cx="684076" cy="556784"/>
          </a:xfrm>
          <a:prstGeom prst="curvedConnector3">
            <a:avLst>
              <a:gd name="adj1" fmla="val -573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Curved Connector 74"/>
          <p:cNvCxnSpPr/>
          <p:nvPr/>
        </p:nvCxnSpPr>
        <p:spPr>
          <a:xfrm rot="5400000">
            <a:off x="6905660" y="3293206"/>
            <a:ext cx="1383056" cy="649056"/>
          </a:xfrm>
          <a:prstGeom prst="curvedConnector3">
            <a:avLst>
              <a:gd name="adj1" fmla="val 102059"/>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Flowchart: Process 86"/>
          <p:cNvSpPr/>
          <p:nvPr/>
        </p:nvSpPr>
        <p:spPr>
          <a:xfrm>
            <a:off x="496798" y="1036387"/>
            <a:ext cx="1512308"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accent3">
                    <a:lumMod val="75000"/>
                  </a:schemeClr>
                </a:solidFill>
                <a:latin typeface="Comic Sans MS" panose="030F0702030302020204" pitchFamily="66" charset="0"/>
                <a:ea typeface="SamsungOne 700" panose="020B0803030303020204" pitchFamily="34" charset="0"/>
              </a:rPr>
              <a:t>0x080408000</a:t>
            </a:r>
            <a:endParaRPr lang="ru-RU" sz="1400" b="1"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88" name="Flowchart: Process 87"/>
          <p:cNvSpPr/>
          <p:nvPr/>
        </p:nvSpPr>
        <p:spPr>
          <a:xfrm>
            <a:off x="5054492" y="1036387"/>
            <a:ext cx="1512308"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accent3">
                    <a:lumMod val="75000"/>
                  </a:schemeClr>
                </a:solidFill>
                <a:latin typeface="Comic Sans MS" panose="030F0702030302020204" pitchFamily="66" charset="0"/>
                <a:ea typeface="SamsungOne 700" panose="020B0803030303020204" pitchFamily="34" charset="0"/>
              </a:rPr>
              <a:t>0x080408000</a:t>
            </a:r>
            <a:endParaRPr lang="ru-RU" sz="1400" b="1"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89" name="Flowchart: Process 88"/>
          <p:cNvSpPr/>
          <p:nvPr/>
        </p:nvSpPr>
        <p:spPr>
          <a:xfrm>
            <a:off x="5040412" y="3920230"/>
            <a:ext cx="1512308"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accent3">
                    <a:lumMod val="75000"/>
                  </a:schemeClr>
                </a:solidFill>
                <a:latin typeface="Comic Sans MS" panose="030F0702030302020204" pitchFamily="66" charset="0"/>
                <a:ea typeface="SamsungOne 700" panose="020B0803030303020204" pitchFamily="34" charset="0"/>
              </a:rPr>
              <a:t>0x40001234</a:t>
            </a:r>
            <a:endParaRPr lang="ru-RU" sz="1400" b="1"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90" name="Flowchart: Process 89"/>
          <p:cNvSpPr/>
          <p:nvPr/>
        </p:nvSpPr>
        <p:spPr>
          <a:xfrm>
            <a:off x="5765785" y="1594878"/>
            <a:ext cx="801803"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program</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1" name="Flowchart: Process 90"/>
          <p:cNvSpPr/>
          <p:nvPr/>
        </p:nvSpPr>
        <p:spPr>
          <a:xfrm>
            <a:off x="5732547" y="2246060"/>
            <a:ext cx="801803"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PLT</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2" name="Flowchart: Process 91"/>
          <p:cNvSpPr/>
          <p:nvPr/>
        </p:nvSpPr>
        <p:spPr>
          <a:xfrm>
            <a:off x="5613820" y="2568043"/>
            <a:ext cx="956644"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(r/o code)</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3" name="Flowchart: Process 92"/>
          <p:cNvSpPr/>
          <p:nvPr/>
        </p:nvSpPr>
        <p:spPr>
          <a:xfrm>
            <a:off x="5764997" y="3273574"/>
            <a:ext cx="801803"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GOT</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4" name="Flowchart: Process 93"/>
          <p:cNvSpPr/>
          <p:nvPr/>
        </p:nvSpPr>
        <p:spPr>
          <a:xfrm>
            <a:off x="5546923" y="3515096"/>
            <a:ext cx="956644"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(r/w data)</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5" name="Flowchart: Process 94"/>
          <p:cNvSpPr/>
          <p:nvPr/>
        </p:nvSpPr>
        <p:spPr>
          <a:xfrm>
            <a:off x="5914293" y="4397576"/>
            <a:ext cx="640506"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err="1" smtClean="0">
                <a:solidFill>
                  <a:srgbClr val="0070C0"/>
                </a:solidFill>
                <a:latin typeface="Comic Sans MS" panose="030F0702030302020204" pitchFamily="66" charset="0"/>
                <a:ea typeface="SamsungOne 700" panose="020B0803030303020204" pitchFamily="34" charset="0"/>
              </a:rPr>
              <a:t>libc</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6" name="Flowchart: Process 95"/>
          <p:cNvSpPr/>
          <p:nvPr/>
        </p:nvSpPr>
        <p:spPr>
          <a:xfrm>
            <a:off x="1252952" y="2626393"/>
            <a:ext cx="640506"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err="1" smtClean="0">
                <a:solidFill>
                  <a:srgbClr val="0070C0"/>
                </a:solidFill>
                <a:latin typeface="Comic Sans MS" panose="030F0702030302020204" pitchFamily="66" charset="0"/>
                <a:ea typeface="SamsungOne 700" panose="020B0803030303020204" pitchFamily="34" charset="0"/>
              </a:rPr>
              <a:t>libc</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7" name="Flowchart: Process 96"/>
          <p:cNvSpPr/>
          <p:nvPr/>
        </p:nvSpPr>
        <p:spPr>
          <a:xfrm>
            <a:off x="474085" y="2095553"/>
            <a:ext cx="1512308"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accent3">
                    <a:lumMod val="75000"/>
                  </a:schemeClr>
                </a:solidFill>
                <a:latin typeface="Comic Sans MS" panose="030F0702030302020204" pitchFamily="66" charset="0"/>
                <a:ea typeface="SamsungOne 700" panose="020B0803030303020204" pitchFamily="34" charset="0"/>
              </a:rPr>
              <a:t>0x08048f44</a:t>
            </a:r>
            <a:endParaRPr lang="ru-RU" sz="1400" b="1" dirty="0" smtClean="0">
              <a:solidFill>
                <a:schemeClr val="accent3">
                  <a:lumMod val="75000"/>
                </a:schemeClr>
              </a:solidFill>
              <a:latin typeface="Comic Sans MS" panose="030F0702030302020204" pitchFamily="66" charset="0"/>
              <a:ea typeface="SamsungOne 700" panose="020B0803030303020204" pitchFamily="34" charset="0"/>
            </a:endParaRPr>
          </a:p>
        </p:txBody>
      </p:sp>
      <p:sp>
        <p:nvSpPr>
          <p:cNvPr id="98" name="Flowchart: Process 97"/>
          <p:cNvSpPr/>
          <p:nvPr/>
        </p:nvSpPr>
        <p:spPr>
          <a:xfrm>
            <a:off x="1170989" y="1645646"/>
            <a:ext cx="801803" cy="299813"/>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0070C0"/>
                </a:solidFill>
                <a:latin typeface="Comic Sans MS" panose="030F0702030302020204" pitchFamily="66" charset="0"/>
                <a:ea typeface="SamsungOne 700" panose="020B0803030303020204" pitchFamily="34" charset="0"/>
              </a:rPr>
              <a:t>program</a:t>
            </a:r>
            <a:endParaRPr lang="ru-RU" sz="1200" b="1" dirty="0" smtClean="0">
              <a:solidFill>
                <a:srgbClr val="0070C0"/>
              </a:solidFill>
              <a:latin typeface="Comic Sans MS" panose="030F0702030302020204" pitchFamily="66" charset="0"/>
              <a:ea typeface="SamsungOne 700" panose="020B0803030303020204" pitchFamily="34" charset="0"/>
            </a:endParaRPr>
          </a:p>
        </p:txBody>
      </p:sp>
      <p:sp>
        <p:nvSpPr>
          <p:cNvPr id="99" name="Flowchart: Process 98"/>
          <p:cNvSpPr/>
          <p:nvPr/>
        </p:nvSpPr>
        <p:spPr>
          <a:xfrm>
            <a:off x="1241976" y="3297072"/>
            <a:ext cx="2080931"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tx1"/>
                </a:solidFill>
                <a:latin typeface="Comic Sans MS" panose="030F0702030302020204" pitchFamily="66" charset="0"/>
                <a:ea typeface="SamsungOne 700" panose="020B0803030303020204" pitchFamily="34" charset="0"/>
              </a:rPr>
              <a:t>Static Libraries</a:t>
            </a:r>
            <a:endParaRPr lang="ru-RU" sz="1400" b="1" dirty="0" smtClean="0">
              <a:solidFill>
                <a:schemeClr val="tx1"/>
              </a:solidFill>
              <a:latin typeface="Comic Sans MS" panose="030F0702030302020204" pitchFamily="66" charset="0"/>
              <a:ea typeface="SamsungOne 700" panose="020B0803030303020204" pitchFamily="34" charset="0"/>
            </a:endParaRPr>
          </a:p>
        </p:txBody>
      </p:sp>
      <p:sp>
        <p:nvSpPr>
          <p:cNvPr id="100" name="Flowchart: Process 99"/>
          <p:cNvSpPr/>
          <p:nvPr/>
        </p:nvSpPr>
        <p:spPr>
          <a:xfrm>
            <a:off x="1936476" y="5880525"/>
            <a:ext cx="2080931"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tx1"/>
                </a:solidFill>
                <a:latin typeface="Comic Sans MS" panose="030F0702030302020204" pitchFamily="66" charset="0"/>
                <a:ea typeface="SamsungOne 700" panose="020B0803030303020204" pitchFamily="34" charset="0"/>
              </a:rPr>
              <a:t>Static Libraries</a:t>
            </a:r>
            <a:endParaRPr lang="ru-RU" sz="1400" b="1" dirty="0" smtClean="0">
              <a:solidFill>
                <a:schemeClr val="tx1"/>
              </a:solidFill>
              <a:latin typeface="Comic Sans MS" panose="030F0702030302020204" pitchFamily="66" charset="0"/>
              <a:ea typeface="SamsungOne 700" panose="020B0803030303020204" pitchFamily="34" charset="0"/>
            </a:endParaRPr>
          </a:p>
        </p:txBody>
      </p:sp>
      <p:sp>
        <p:nvSpPr>
          <p:cNvPr id="101" name="Flowchart: Process 100"/>
          <p:cNvSpPr/>
          <p:nvPr/>
        </p:nvSpPr>
        <p:spPr>
          <a:xfrm>
            <a:off x="5914293" y="5117956"/>
            <a:ext cx="3014551" cy="559759"/>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chemeClr val="tx1"/>
                </a:solidFill>
                <a:latin typeface="Comic Sans MS" panose="030F0702030302020204" pitchFamily="66" charset="0"/>
                <a:ea typeface="SamsungOne 700" panose="020B0803030303020204" pitchFamily="34" charset="0"/>
              </a:rPr>
              <a:t>Dynamic Shared Libraries</a:t>
            </a:r>
            <a:endParaRPr lang="ru-RU" sz="1400" b="1" dirty="0" smtClean="0">
              <a:solidFill>
                <a:schemeClr val="tx1"/>
              </a:solidFill>
              <a:latin typeface="Comic Sans MS" panose="030F0702030302020204" pitchFamily="66" charset="0"/>
              <a:ea typeface="SamsungOne 700" panose="020B0803030303020204" pitchFamily="34" charset="0"/>
            </a:endParaRPr>
          </a:p>
        </p:txBody>
      </p:sp>
      <p:sp>
        <p:nvSpPr>
          <p:cNvPr id="102" name="Right Brace 101"/>
          <p:cNvSpPr/>
          <p:nvPr/>
        </p:nvSpPr>
        <p:spPr>
          <a:xfrm>
            <a:off x="8766460" y="1036387"/>
            <a:ext cx="418323" cy="203282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cxnSp>
        <p:nvCxnSpPr>
          <p:cNvPr id="117" name="Straight Arrow Connector 116"/>
          <p:cNvCxnSpPr/>
          <p:nvPr/>
        </p:nvCxnSpPr>
        <p:spPr>
          <a:xfrm flipH="1">
            <a:off x="8213170" y="3617734"/>
            <a:ext cx="3746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8584296" y="1945459"/>
            <a:ext cx="3502" cy="1648753"/>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8280772" y="1945459"/>
            <a:ext cx="303524" cy="0"/>
          </a:xfrm>
          <a:prstGeom prst="line">
            <a:avLst/>
          </a:prstGeom>
        </p:spPr>
        <p:style>
          <a:lnRef idx="2">
            <a:schemeClr val="dk1"/>
          </a:lnRef>
          <a:fillRef idx="0">
            <a:schemeClr val="dk1"/>
          </a:fillRef>
          <a:effectRef idx="1">
            <a:schemeClr val="dk1"/>
          </a:effectRef>
          <a:fontRef idx="minor">
            <a:schemeClr val="tx1"/>
          </a:fontRef>
        </p:style>
      </p:cxnSp>
      <p:sp>
        <p:nvSpPr>
          <p:cNvPr id="130" name="Flowchart: Process 129"/>
          <p:cNvSpPr/>
          <p:nvPr/>
        </p:nvSpPr>
        <p:spPr>
          <a:xfrm>
            <a:off x="8633016" y="3324167"/>
            <a:ext cx="914400" cy="612648"/>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omic Sans MS" panose="030F0702030302020204" pitchFamily="66" charset="0"/>
                <a:ea typeface="SamsungOne 700" panose="020B0803030303020204" pitchFamily="34" charset="0"/>
              </a:rPr>
              <a:t>Relative </a:t>
            </a:r>
          </a:p>
          <a:p>
            <a:pPr algn="ctr"/>
            <a:r>
              <a:rPr lang="en-US" sz="1400" dirty="0" smtClean="0">
                <a:latin typeface="Comic Sans MS" panose="030F0702030302020204" pitchFamily="66" charset="0"/>
                <a:ea typeface="SamsungOne 700" panose="020B0803030303020204" pitchFamily="34" charset="0"/>
              </a:rPr>
              <a:t>Offset</a:t>
            </a:r>
          </a:p>
          <a:p>
            <a:pPr algn="ctr"/>
            <a:r>
              <a:rPr lang="en-US" sz="1400" dirty="0" smtClean="0">
                <a:latin typeface="Comic Sans MS" panose="030F0702030302020204" pitchFamily="66" charset="0"/>
                <a:ea typeface="SamsungOne 700" panose="020B0803030303020204" pitchFamily="34" charset="0"/>
              </a:rPr>
              <a:t>(known</a:t>
            </a:r>
            <a:r>
              <a:rPr lang="en-US" sz="1400" dirty="0" smtClean="0">
                <a:latin typeface="SamsungOne 700" panose="020B0803030303020204" pitchFamily="34" charset="0"/>
                <a:ea typeface="SamsungOne 700" panose="020B0803030303020204" pitchFamily="34" charset="0"/>
              </a:rPr>
              <a:t>)</a:t>
            </a:r>
            <a:endParaRPr lang="ru-RU" sz="1400" dirty="0" smtClean="0">
              <a:latin typeface="SamsungOne 700" panose="020B0803030303020204" pitchFamily="34" charset="0"/>
              <a:ea typeface="SamsungOne 700" panose="020B0803030303020204" pitchFamily="34" charset="0"/>
            </a:endParaRPr>
          </a:p>
        </p:txBody>
      </p:sp>
      <p:sp>
        <p:nvSpPr>
          <p:cNvPr id="131" name="Flowchart: Process 130"/>
          <p:cNvSpPr/>
          <p:nvPr/>
        </p:nvSpPr>
        <p:spPr>
          <a:xfrm>
            <a:off x="9246876" y="1362224"/>
            <a:ext cx="1018516" cy="1304126"/>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err="1" smtClean="0">
                <a:solidFill>
                  <a:schemeClr val="accent1"/>
                </a:solidFill>
                <a:latin typeface="Comic Sans MS" panose="030F0702030302020204" pitchFamily="66" charset="0"/>
                <a:ea typeface="SamsungOne 700" panose="020B0803030303020204" pitchFamily="34" charset="0"/>
              </a:rPr>
              <a:t>Unchange</a:t>
            </a:r>
            <a:r>
              <a:rPr lang="en-US" sz="1200" b="1" dirty="0" smtClean="0">
                <a:solidFill>
                  <a:schemeClr val="accent1"/>
                </a:solidFill>
                <a:latin typeface="Comic Sans MS" panose="030F0702030302020204" pitchFamily="66" charset="0"/>
                <a:ea typeface="SamsungOne 700" panose="020B0803030303020204" pitchFamily="34" charset="0"/>
              </a:rPr>
              <a:t>-</a:t>
            </a:r>
          </a:p>
          <a:p>
            <a:pPr algn="ctr"/>
            <a:r>
              <a:rPr lang="en-US" sz="1200" b="1" dirty="0" smtClean="0">
                <a:solidFill>
                  <a:schemeClr val="accent1"/>
                </a:solidFill>
                <a:latin typeface="Comic Sans MS" panose="030F0702030302020204" pitchFamily="66" charset="0"/>
                <a:ea typeface="SamsungOne 700" panose="020B0803030303020204" pitchFamily="34" charset="0"/>
              </a:rPr>
              <a:t>able</a:t>
            </a:r>
          </a:p>
          <a:p>
            <a:pPr algn="ctr"/>
            <a:r>
              <a:rPr lang="en-US" sz="1200" b="1" dirty="0" smtClean="0">
                <a:solidFill>
                  <a:schemeClr val="accent1"/>
                </a:solidFill>
                <a:latin typeface="Comic Sans MS" panose="030F0702030302020204" pitchFamily="66" charset="0"/>
                <a:ea typeface="SamsungOne 700" panose="020B0803030303020204" pitchFamily="34" charset="0"/>
              </a:rPr>
              <a:t>Code</a:t>
            </a:r>
          </a:p>
          <a:p>
            <a:pPr algn="ctr"/>
            <a:r>
              <a:rPr lang="en-US" sz="1200" b="1" dirty="0" smtClean="0">
                <a:solidFill>
                  <a:schemeClr val="accent1"/>
                </a:solidFill>
                <a:latin typeface="Comic Sans MS" panose="030F0702030302020204" pitchFamily="66" charset="0"/>
                <a:ea typeface="SamsungOne 700" panose="020B0803030303020204" pitchFamily="34" charset="0"/>
              </a:rPr>
              <a:t>Section</a:t>
            </a:r>
          </a:p>
          <a:p>
            <a:pPr algn="ctr"/>
            <a:r>
              <a:rPr lang="en-US" sz="1200" b="1" dirty="0" smtClean="0">
                <a:solidFill>
                  <a:schemeClr val="accent1"/>
                </a:solidFill>
                <a:latin typeface="Comic Sans MS" panose="030F0702030302020204" pitchFamily="66" charset="0"/>
                <a:ea typeface="SamsungOne 700" panose="020B0803030303020204" pitchFamily="34" charset="0"/>
              </a:rPr>
              <a:t>(can be</a:t>
            </a:r>
          </a:p>
          <a:p>
            <a:pPr algn="ctr"/>
            <a:r>
              <a:rPr lang="en-US" sz="1200" b="1" dirty="0">
                <a:solidFill>
                  <a:schemeClr val="accent1"/>
                </a:solidFill>
                <a:latin typeface="Comic Sans MS" panose="030F0702030302020204" pitchFamily="66" charset="0"/>
                <a:ea typeface="SamsungOne 700" panose="020B0803030303020204" pitchFamily="34" charset="0"/>
              </a:rPr>
              <a:t>s</a:t>
            </a:r>
            <a:r>
              <a:rPr lang="en-US" sz="1200" b="1" dirty="0" smtClean="0">
                <a:solidFill>
                  <a:schemeClr val="accent1"/>
                </a:solidFill>
                <a:latin typeface="Comic Sans MS" panose="030F0702030302020204" pitchFamily="66" charset="0"/>
                <a:ea typeface="SamsungOne 700" panose="020B0803030303020204" pitchFamily="34" charset="0"/>
              </a:rPr>
              <a:t>hared</a:t>
            </a:r>
            <a:r>
              <a:rPr lang="en-US" sz="1400" dirty="0" smtClean="0">
                <a:solidFill>
                  <a:schemeClr val="accent1"/>
                </a:solidFill>
                <a:latin typeface="SamsungOne 700" panose="020B0803030303020204" pitchFamily="34" charset="0"/>
                <a:ea typeface="SamsungOne 700" panose="020B0803030303020204" pitchFamily="34" charset="0"/>
              </a:rPr>
              <a:t>)</a:t>
            </a:r>
            <a:endParaRPr lang="ru-RU" sz="1400" dirty="0" smtClean="0">
              <a:solidFill>
                <a:schemeClr val="accent1"/>
              </a:solidFill>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2920303477"/>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Global Offset Table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To be an indirection table and accessed when PIC calls functions and operates on data variables.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It always consumes no space in executables and allocate memory when loading.</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values in GOT will be evaluated at runtime by linker.</a:t>
            </a:r>
            <a:endParaRPr lang="ru-RU"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88802528"/>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Procedure Linkage Table</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For procedure/function only.</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To support dynamic linking, each ELF shared libraries or executables that uses shared libraries has a PLT.</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Adds a level of indirection for function calls analogous to that provided by the GOT for data.</a:t>
            </a:r>
            <a:endParaRPr lang="ru-RU"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145717571"/>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Types (ELF)</a:t>
            </a:r>
            <a:endParaRPr lang="ru-RU" dirty="0">
              <a:solidFill>
                <a:srgbClr val="FFC000"/>
              </a:solidFill>
              <a:latin typeface="Comic Sans MS" panose="030F0702030302020204" pitchFamily="66" charset="0"/>
            </a:endParaRPr>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228489228"/>
              </p:ext>
            </p:extLst>
          </p:nvPr>
        </p:nvGraphicFramePr>
        <p:xfrm>
          <a:off x="321378" y="1283371"/>
          <a:ext cx="10075862" cy="4146168"/>
        </p:xfrm>
        <a:graphic>
          <a:graphicData uri="http://schemas.openxmlformats.org/drawingml/2006/table">
            <a:tbl>
              <a:tblPr firstRow="1" bandRow="1">
                <a:tableStyleId>{775DCB02-9BB8-47FD-8907-85C794F793BA}</a:tableStyleId>
              </a:tblPr>
              <a:tblGrid>
                <a:gridCol w="864642"/>
                <a:gridCol w="9211220"/>
              </a:tblGrid>
              <a:tr h="437768">
                <a:tc>
                  <a:txBody>
                    <a:bodyPr/>
                    <a:lstStyle/>
                    <a:p>
                      <a:r>
                        <a:rPr lang="en-US" dirty="0" smtClean="0">
                          <a:latin typeface="Comic Sans MS" panose="030F0702030302020204" pitchFamily="66" charset="0"/>
                        </a:rPr>
                        <a:t>Value</a:t>
                      </a:r>
                      <a:endParaRPr lang="ru-RU" dirty="0">
                        <a:latin typeface="Comic Sans MS" panose="030F0702030302020204" pitchFamily="66" charset="0"/>
                      </a:endParaRPr>
                    </a:p>
                  </a:txBody>
                  <a:tcPr/>
                </a:tc>
                <a:tc>
                  <a:txBody>
                    <a:bodyPr/>
                    <a:lstStyle/>
                    <a:p>
                      <a:r>
                        <a:rPr lang="en-US" dirty="0" smtClean="0">
                          <a:latin typeface="Comic Sans MS" panose="030F0702030302020204" pitchFamily="66" charset="0"/>
                        </a:rPr>
                        <a:t>Description</a:t>
                      </a:r>
                      <a:endParaRPr lang="ru-RU" dirty="0">
                        <a:latin typeface="Comic Sans MS" panose="030F0702030302020204" pitchFamily="66" charset="0"/>
                      </a:endParaRPr>
                    </a:p>
                  </a:txBody>
                  <a:tcPr/>
                </a:tc>
              </a:tr>
              <a:tr h="370840">
                <a:tc>
                  <a:txBody>
                    <a:bodyPr/>
                    <a:lstStyle/>
                    <a:p>
                      <a:r>
                        <a:rPr lang="en-US" dirty="0" smtClean="0"/>
                        <a:t>A</a:t>
                      </a:r>
                      <a:endParaRPr lang="ru-RU" dirty="0"/>
                    </a:p>
                  </a:txBody>
                  <a:tcPr/>
                </a:tc>
                <a:tc>
                  <a:txBody>
                    <a:bodyPr/>
                    <a:lstStyle/>
                    <a:p>
                      <a:r>
                        <a:rPr lang="en-US" sz="1600" dirty="0" smtClean="0">
                          <a:latin typeface="Comic Sans MS" panose="030F0702030302020204" pitchFamily="66" charset="0"/>
                        </a:rPr>
                        <a:t>This means the</a:t>
                      </a:r>
                      <a:r>
                        <a:rPr lang="en-US" sz="1600" baseline="0" dirty="0" smtClean="0">
                          <a:latin typeface="Comic Sans MS" panose="030F0702030302020204" pitchFamily="66" charset="0"/>
                        </a:rPr>
                        <a:t> addend used to compute the value of the relocatable field.</a:t>
                      </a:r>
                      <a:endParaRPr lang="ru-RU" sz="1600" dirty="0">
                        <a:latin typeface="Comic Sans MS" panose="030F0702030302020204" pitchFamily="66" charset="0"/>
                      </a:endParaRPr>
                    </a:p>
                  </a:txBody>
                  <a:tcPr/>
                </a:tc>
              </a:tr>
              <a:tr h="370840">
                <a:tc>
                  <a:txBody>
                    <a:bodyPr/>
                    <a:lstStyle/>
                    <a:p>
                      <a:r>
                        <a:rPr lang="en-US" dirty="0" smtClean="0"/>
                        <a:t>B</a:t>
                      </a:r>
                      <a:endParaRPr lang="ru-RU" dirty="0"/>
                    </a:p>
                  </a:txBody>
                  <a:tcPr/>
                </a:tc>
                <a:tc>
                  <a:txBody>
                    <a:bodyPr/>
                    <a:lstStyle/>
                    <a:p>
                      <a:r>
                        <a:rPr lang="en-US" sz="1600" dirty="0" smtClean="0">
                          <a:latin typeface="Comic Sans MS" panose="030F0702030302020204" pitchFamily="66" charset="0"/>
                        </a:rPr>
                        <a:t>This</a:t>
                      </a:r>
                      <a:r>
                        <a:rPr lang="en-US" sz="1600" baseline="0" dirty="0" smtClean="0">
                          <a:latin typeface="Comic Sans MS" panose="030F0702030302020204" pitchFamily="66" charset="0"/>
                        </a:rPr>
                        <a:t> means the base address at which a shared object has been loaded into memory during execution. Generally, a shared object file is built with a </a:t>
                      </a:r>
                      <a:r>
                        <a:rPr lang="en-US" sz="1600" baseline="0" dirty="0" smtClean="0"/>
                        <a:t>0 </a:t>
                      </a:r>
                      <a:r>
                        <a:rPr lang="en-US" sz="1600" baseline="0" dirty="0" smtClean="0">
                          <a:latin typeface="Comic Sans MS" panose="030F0702030302020204" pitchFamily="66" charset="0"/>
                        </a:rPr>
                        <a:t>base virtual address, but the execution address will be different.</a:t>
                      </a:r>
                      <a:endParaRPr lang="ru-RU" sz="1600" dirty="0">
                        <a:latin typeface="Comic Sans MS" panose="030F0702030302020204" pitchFamily="66" charset="0"/>
                      </a:endParaRPr>
                    </a:p>
                  </a:txBody>
                  <a:tcPr/>
                </a:tc>
              </a:tr>
              <a:tr h="370840">
                <a:tc>
                  <a:txBody>
                    <a:bodyPr/>
                    <a:lstStyle/>
                    <a:p>
                      <a:r>
                        <a:rPr lang="en-US" dirty="0" smtClean="0"/>
                        <a:t>G</a:t>
                      </a:r>
                      <a:endParaRPr lang="ru-RU" dirty="0"/>
                    </a:p>
                  </a:txBody>
                  <a:tcPr/>
                </a:tc>
                <a:tc>
                  <a:txBody>
                    <a:bodyPr/>
                    <a:lstStyle/>
                    <a:p>
                      <a:r>
                        <a:rPr lang="en-US" sz="1600" dirty="0" smtClean="0">
                          <a:latin typeface="Comic Sans MS" panose="030F0702030302020204" pitchFamily="66" charset="0"/>
                        </a:rPr>
                        <a:t>This means the offset into the global</a:t>
                      </a:r>
                      <a:r>
                        <a:rPr lang="en-US" sz="1600" baseline="0" dirty="0" smtClean="0">
                          <a:latin typeface="Comic Sans MS" panose="030F0702030302020204" pitchFamily="66" charset="0"/>
                        </a:rPr>
                        <a:t> offset table at which the address of the relocation entry’s symbol will reside during execution.</a:t>
                      </a:r>
                      <a:endParaRPr lang="ru-RU" sz="1600" dirty="0">
                        <a:latin typeface="Comic Sans MS" panose="030F0702030302020204" pitchFamily="66" charset="0"/>
                      </a:endParaRPr>
                    </a:p>
                  </a:txBody>
                  <a:tcPr/>
                </a:tc>
              </a:tr>
              <a:tr h="370840">
                <a:tc>
                  <a:txBody>
                    <a:bodyPr/>
                    <a:lstStyle/>
                    <a:p>
                      <a:r>
                        <a:rPr lang="en-US" dirty="0" smtClean="0"/>
                        <a:t>GOT</a:t>
                      </a:r>
                      <a:endParaRPr lang="ru-RU" dirty="0"/>
                    </a:p>
                  </a:txBody>
                  <a:tcPr/>
                </a:tc>
                <a:tc>
                  <a:txBody>
                    <a:bodyPr/>
                    <a:lstStyle/>
                    <a:p>
                      <a:r>
                        <a:rPr lang="en-US" sz="1600" dirty="0" smtClean="0">
                          <a:latin typeface="Comic Sans MS" panose="030F0702030302020204" pitchFamily="66" charset="0"/>
                        </a:rPr>
                        <a:t>This means the address of the</a:t>
                      </a:r>
                      <a:r>
                        <a:rPr lang="en-US" sz="1600" baseline="0" dirty="0" smtClean="0">
                          <a:latin typeface="Comic Sans MS" panose="030F0702030302020204" pitchFamily="66" charset="0"/>
                        </a:rPr>
                        <a:t> global offset table.</a:t>
                      </a:r>
                      <a:endParaRPr lang="ru-RU" sz="1600" dirty="0">
                        <a:latin typeface="Comic Sans MS" panose="030F0702030302020204" pitchFamily="66" charset="0"/>
                      </a:endParaRPr>
                    </a:p>
                  </a:txBody>
                  <a:tcPr/>
                </a:tc>
              </a:tr>
              <a:tr h="370840">
                <a:tc>
                  <a:txBody>
                    <a:bodyPr/>
                    <a:lstStyle/>
                    <a:p>
                      <a:r>
                        <a:rPr lang="en-US" dirty="0" smtClean="0"/>
                        <a:t>L</a:t>
                      </a:r>
                      <a:endParaRPr lang="ru-RU" dirty="0"/>
                    </a:p>
                  </a:txBody>
                  <a:tcPr/>
                </a:tc>
                <a:tc>
                  <a:txBody>
                    <a:bodyPr/>
                    <a:lstStyle/>
                    <a:p>
                      <a:r>
                        <a:rPr lang="en-US" sz="1600" dirty="0" smtClean="0">
                          <a:latin typeface="Comic Sans MS" panose="030F0702030302020204" pitchFamily="66" charset="0"/>
                        </a:rPr>
                        <a:t>This</a:t>
                      </a:r>
                      <a:r>
                        <a:rPr lang="en-US" sz="1600" baseline="0" dirty="0" smtClean="0">
                          <a:latin typeface="Comic Sans MS" panose="030F0702030302020204" pitchFamily="66" charset="0"/>
                        </a:rPr>
                        <a:t> means the place (section offset or address) of the procedure linkage entry for a symbol. A PLT entry redirects a function call to the proper destination. The link editor builds the initial PLT, and the dynamic linker modifies the entries during execution.</a:t>
                      </a:r>
                      <a:endParaRPr lang="ru-RU" sz="1600" dirty="0">
                        <a:latin typeface="Comic Sans MS" panose="030F0702030302020204" pitchFamily="66" charset="0"/>
                      </a:endParaRPr>
                    </a:p>
                  </a:txBody>
                  <a:tcPr/>
                </a:tc>
              </a:tr>
              <a:tr h="370840">
                <a:tc>
                  <a:txBody>
                    <a:bodyPr/>
                    <a:lstStyle/>
                    <a:p>
                      <a:r>
                        <a:rPr lang="en-US" dirty="0" smtClean="0"/>
                        <a:t>P</a:t>
                      </a:r>
                      <a:endParaRPr lang="ru-RU" dirty="0"/>
                    </a:p>
                  </a:txBody>
                  <a:tcPr/>
                </a:tc>
                <a:tc>
                  <a:txBody>
                    <a:bodyPr/>
                    <a:lstStyle/>
                    <a:p>
                      <a:r>
                        <a:rPr lang="en-US" sz="1600" dirty="0" smtClean="0">
                          <a:latin typeface="Comic Sans MS" panose="030F0702030302020204" pitchFamily="66" charset="0"/>
                        </a:rPr>
                        <a:t>This</a:t>
                      </a:r>
                      <a:r>
                        <a:rPr lang="en-US" sz="1600" baseline="0" dirty="0" smtClean="0">
                          <a:latin typeface="Comic Sans MS" panose="030F0702030302020204" pitchFamily="66" charset="0"/>
                        </a:rPr>
                        <a:t> means the place (section offset or address) of the storage unit being relocated.</a:t>
                      </a:r>
                      <a:endParaRPr lang="ru-RU" sz="1600" dirty="0">
                        <a:latin typeface="Comic Sans MS" panose="030F0702030302020204" pitchFamily="66" charset="0"/>
                      </a:endParaRPr>
                    </a:p>
                  </a:txBody>
                  <a:tcPr/>
                </a:tc>
              </a:tr>
              <a:tr h="370840">
                <a:tc>
                  <a:txBody>
                    <a:bodyPr/>
                    <a:lstStyle/>
                    <a:p>
                      <a:r>
                        <a:rPr lang="en-US" dirty="0" smtClean="0"/>
                        <a:t>S</a:t>
                      </a:r>
                      <a:endParaRPr lang="ru-RU" dirty="0"/>
                    </a:p>
                  </a:txBody>
                  <a:tcPr/>
                </a:tc>
                <a:tc>
                  <a:txBody>
                    <a:bodyPr/>
                    <a:lstStyle/>
                    <a:p>
                      <a:r>
                        <a:rPr lang="en-US" sz="1600" dirty="0" smtClean="0">
                          <a:latin typeface="Comic Sans MS" panose="030F0702030302020204" pitchFamily="66" charset="0"/>
                        </a:rPr>
                        <a:t>This means the value of the</a:t>
                      </a:r>
                      <a:r>
                        <a:rPr lang="en-US" sz="1600" baseline="0" dirty="0" smtClean="0">
                          <a:latin typeface="Comic Sans MS" panose="030F0702030302020204" pitchFamily="66" charset="0"/>
                        </a:rPr>
                        <a:t> symbol whose index resides in the relocation entry.</a:t>
                      </a:r>
                      <a:endParaRPr lang="ru-RU" sz="1600" dirty="0">
                        <a:latin typeface="Comic Sans MS" panose="030F0702030302020204" pitchFamily="66" charset="0"/>
                      </a:endParaRPr>
                    </a:p>
                  </a:txBody>
                  <a:tcPr/>
                </a:tc>
              </a:tr>
            </a:tbl>
          </a:graphicData>
        </a:graphic>
      </p:graphicFrame>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7939823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Linkers: Introduction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fontAlgn="auto">
              <a:spcAft>
                <a:spcPts val="0"/>
              </a:spcAft>
              <a:defRPr/>
            </a:pPr>
            <a:r>
              <a:rPr lang="en-US" b="0" dirty="0">
                <a:solidFill>
                  <a:srgbClr val="0070C0"/>
                </a:solidFill>
                <a:latin typeface="Comic Sans MS" pitchFamily="66" charset="0"/>
              </a:rPr>
              <a:t>The</a:t>
            </a:r>
            <a:r>
              <a:rPr lang="en-US" dirty="0">
                <a:solidFill>
                  <a:srgbClr val="0070C0"/>
                </a:solidFill>
                <a:latin typeface="Comic Sans MS" pitchFamily="66" charset="0"/>
              </a:rPr>
              <a:t> </a:t>
            </a:r>
            <a:r>
              <a:rPr lang="en-US" u="sng" dirty="0" smtClean="0">
                <a:solidFill>
                  <a:srgbClr val="0070C0"/>
                </a:solidFill>
                <a:latin typeface="Comic Sans MS" pitchFamily="66" charset="0"/>
              </a:rPr>
              <a:t>Linker</a:t>
            </a:r>
            <a:r>
              <a:rPr lang="en-US" b="0" dirty="0" smtClean="0">
                <a:solidFill>
                  <a:srgbClr val="0070C0"/>
                </a:solidFill>
                <a:latin typeface="Comic Sans MS" pitchFamily="66" charset="0"/>
              </a:rPr>
              <a:t> is a system program that </a:t>
            </a:r>
            <a:r>
              <a:rPr lang="en-US" b="0" dirty="0" smtClean="0">
                <a:solidFill>
                  <a:srgbClr val="FF0000"/>
                </a:solidFill>
                <a:latin typeface="Comic Sans MS" pitchFamily="66" charset="0"/>
              </a:rPr>
              <a:t>combines </a:t>
            </a:r>
            <a:r>
              <a:rPr lang="en-US" b="0" dirty="0" smtClean="0">
                <a:solidFill>
                  <a:srgbClr val="0070C0"/>
                </a:solidFill>
                <a:latin typeface="Comic Sans MS" pitchFamily="66" charset="0"/>
              </a:rPr>
              <a:t>the code of a target program with codes of other programs and library routines</a:t>
            </a:r>
            <a:r>
              <a:rPr lang="en-US" dirty="0" smtClean="0">
                <a:solidFill>
                  <a:srgbClr val="0070C0"/>
                </a:solidFill>
                <a:latin typeface="Comic Sans MS" pitchFamily="66" charset="0"/>
              </a:rPr>
              <a:t>.</a:t>
            </a:r>
            <a:endParaRPr lang="ru-RU" dirty="0">
              <a:solidFill>
                <a:srgbClr val="0070C0"/>
              </a:solidFill>
              <a:latin typeface="Comic Sans MS" pitchFamily="66" charset="0"/>
            </a:endParaRPr>
          </a:p>
          <a:p>
            <a:pPr fontAlgn="auto">
              <a:spcAft>
                <a:spcPts val="0"/>
              </a:spcAft>
              <a:defRPr/>
            </a:pPr>
            <a:r>
              <a:rPr lang="en-US" b="0" dirty="0" smtClean="0">
                <a:solidFill>
                  <a:srgbClr val="FF0000"/>
                </a:solidFill>
                <a:latin typeface="Comic Sans MS" pitchFamily="66" charset="0"/>
              </a:rPr>
              <a:t>Language compiler </a:t>
            </a:r>
            <a:r>
              <a:rPr lang="en-US" b="0" dirty="0" smtClean="0">
                <a:solidFill>
                  <a:srgbClr val="0070C0"/>
                </a:solidFill>
                <a:latin typeface="Comic Sans MS" pitchFamily="66" charset="0"/>
              </a:rPr>
              <a:t>builds an object module for a program which contains</a:t>
            </a:r>
          </a:p>
          <a:p>
            <a:pPr fontAlgn="auto">
              <a:spcAft>
                <a:spcPts val="0"/>
              </a:spcAft>
              <a:defRPr/>
            </a:pPr>
            <a:endParaRPr lang="en-US" b="0" dirty="0" smtClean="0">
              <a:solidFill>
                <a:srgbClr val="FF0000"/>
              </a:solidFill>
              <a:latin typeface="Comic Sans MS" pitchFamily="66" charset="0"/>
            </a:endParaRPr>
          </a:p>
          <a:p>
            <a:pPr fontAlgn="auto">
              <a:spcAft>
                <a:spcPts val="0"/>
              </a:spcAft>
              <a:defRPr/>
            </a:pPr>
            <a:endParaRPr lang="ru-RU" b="0" dirty="0">
              <a:solidFill>
                <a:srgbClr val="FF0000"/>
              </a:solidFill>
              <a:latin typeface="Comic Sans MS"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TextBox 27"/>
          <p:cNvSpPr txBox="1">
            <a:spLocks noChangeArrowheads="1"/>
          </p:cNvSpPr>
          <p:nvPr/>
        </p:nvSpPr>
        <p:spPr bwMode="auto">
          <a:xfrm>
            <a:off x="1420846" y="2708920"/>
            <a:ext cx="2251414" cy="1440160"/>
          </a:xfrm>
          <a:prstGeom prst="rect">
            <a:avLst/>
          </a:prstGeom>
          <a:solidFill>
            <a:srgbClr val="FF6600"/>
          </a:solidFill>
          <a:ln w="9525">
            <a:noFill/>
            <a:miter lim="800000"/>
            <a:headEnd/>
            <a:tailEnd/>
          </a:ln>
        </p:spPr>
        <p:txBody>
          <a:bodyPr lIns="0" rIns="0"/>
          <a:lstStyle/>
          <a:p>
            <a:pPr algn="ctr"/>
            <a:r>
              <a:rPr lang="en-US" sz="2800" dirty="0" smtClean="0">
                <a:latin typeface="Comic Sans MS" pitchFamily="66" charset="0"/>
              </a:rPr>
              <a:t>Target code of program</a:t>
            </a:r>
            <a:endParaRPr lang="ru-RU" sz="2800" dirty="0">
              <a:latin typeface="Comic Sans MS" pitchFamily="66" charset="0"/>
            </a:endParaRPr>
          </a:p>
          <a:p>
            <a:pPr algn="ctr"/>
            <a:r>
              <a:rPr lang="ru-RU" sz="1200" dirty="0" smtClean="0"/>
              <a:t>010101110011101010000110111101010101100110011010101111000110</a:t>
            </a:r>
            <a:r>
              <a:rPr lang="en-US" sz="1200" dirty="0" smtClean="0"/>
              <a:t>011000111011111110000</a:t>
            </a:r>
            <a:endParaRPr lang="ru-RU" sz="1200" dirty="0"/>
          </a:p>
        </p:txBody>
      </p:sp>
      <p:sp>
        <p:nvSpPr>
          <p:cNvPr id="6" name="TextBox 5"/>
          <p:cNvSpPr txBox="1"/>
          <p:nvPr/>
        </p:nvSpPr>
        <p:spPr>
          <a:xfrm>
            <a:off x="1426794" y="4202752"/>
            <a:ext cx="2245465" cy="415498"/>
          </a:xfrm>
          <a:prstGeom prst="rect">
            <a:avLst/>
          </a:prstGeom>
          <a:noFill/>
        </p:spPr>
        <p:txBody>
          <a:bodyPr wrap="square" lIns="0" rIns="0" rtlCol="0">
            <a:spAutoFit/>
          </a:bodyPr>
          <a:lstStyle/>
          <a:p>
            <a:pPr algn="ctr"/>
            <a:r>
              <a:rPr lang="en-US" sz="2000" b="1" i="1" dirty="0" smtClean="0"/>
              <a:t>Machine for</a:t>
            </a:r>
            <a:r>
              <a:rPr lang="en-US" b="1" i="1" dirty="0" smtClean="0"/>
              <a:t>m</a:t>
            </a:r>
            <a:endParaRPr lang="ru-RU" b="1" i="1" dirty="0"/>
          </a:p>
        </p:txBody>
      </p:sp>
      <p:sp>
        <p:nvSpPr>
          <p:cNvPr id="7" name="TextBox 27"/>
          <p:cNvSpPr txBox="1">
            <a:spLocks noChangeArrowheads="1"/>
          </p:cNvSpPr>
          <p:nvPr/>
        </p:nvSpPr>
        <p:spPr bwMode="auto">
          <a:xfrm>
            <a:off x="6448107" y="2708920"/>
            <a:ext cx="3600400" cy="1440160"/>
          </a:xfrm>
          <a:prstGeom prst="rect">
            <a:avLst/>
          </a:prstGeom>
          <a:solidFill>
            <a:srgbClr val="FF6600"/>
          </a:solidFill>
          <a:ln w="9525">
            <a:noFill/>
            <a:miter lim="800000"/>
            <a:headEnd/>
            <a:tailEnd/>
          </a:ln>
        </p:spPr>
        <p:txBody>
          <a:bodyPr lIns="0" rIns="0"/>
          <a:lstStyle/>
          <a:p>
            <a:pPr algn="ctr"/>
            <a:r>
              <a:rPr lang="en-US" sz="1600" dirty="0" smtClean="0">
                <a:latin typeface="Comic Sans MS" pitchFamily="66" charset="0"/>
              </a:rPr>
              <a:t>Information about other programs and library routines needed to invoke during execution</a:t>
            </a:r>
            <a:endParaRPr lang="ru-RU" sz="1600" dirty="0">
              <a:latin typeface="Comic Sans MS" pitchFamily="66" charset="0"/>
            </a:endParaRPr>
          </a:p>
          <a:p>
            <a:pPr algn="ctr"/>
            <a:r>
              <a:rPr lang="ru-RU" sz="1200" dirty="0" smtClean="0"/>
              <a:t>010101110011101010000110111101010101100110011010101111000110</a:t>
            </a:r>
            <a:r>
              <a:rPr lang="en-US" sz="1200" dirty="0" smtClean="0"/>
              <a:t>0000011100111011110010101001 10100011101110101000011101010101101011111011</a:t>
            </a:r>
            <a:endParaRPr lang="ru-RU" sz="1200" dirty="0"/>
          </a:p>
        </p:txBody>
      </p:sp>
      <p:sp>
        <p:nvSpPr>
          <p:cNvPr id="8" name="TextBox 7"/>
          <p:cNvSpPr txBox="1"/>
          <p:nvPr/>
        </p:nvSpPr>
        <p:spPr>
          <a:xfrm>
            <a:off x="6477282" y="4167021"/>
            <a:ext cx="3542050" cy="415498"/>
          </a:xfrm>
          <a:prstGeom prst="rect">
            <a:avLst/>
          </a:prstGeom>
          <a:noFill/>
        </p:spPr>
        <p:txBody>
          <a:bodyPr wrap="square" lIns="0" rIns="0" rtlCol="0">
            <a:spAutoFit/>
          </a:bodyPr>
          <a:lstStyle/>
          <a:p>
            <a:pPr algn="ctr"/>
            <a:r>
              <a:rPr lang="en-US" sz="2000" b="1" i="1" dirty="0" smtClean="0"/>
              <a:t>Machine</a:t>
            </a:r>
            <a:r>
              <a:rPr lang="en-US" b="1" i="1" dirty="0"/>
              <a:t> </a:t>
            </a:r>
            <a:r>
              <a:rPr lang="en-US" b="1" i="1" dirty="0" smtClean="0"/>
              <a:t>form</a:t>
            </a:r>
            <a:endParaRPr lang="ru-RU" b="1" i="1" dirty="0"/>
          </a:p>
        </p:txBody>
      </p:sp>
      <p:sp>
        <p:nvSpPr>
          <p:cNvPr id="13" name="Rectangle 12"/>
          <p:cNvSpPr/>
          <p:nvPr/>
        </p:nvSpPr>
        <p:spPr>
          <a:xfrm>
            <a:off x="4805768" y="2887557"/>
            <a:ext cx="710624" cy="1130424"/>
          </a:xfrm>
          <a:prstGeom prst="rect">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600" dirty="0" smtClean="0">
                <a:solidFill>
                  <a:srgbClr val="FF0000"/>
                </a:solidFill>
                <a:latin typeface="SamsungOne 700" panose="020B0803030303020204" pitchFamily="34" charset="0"/>
                <a:ea typeface="SamsungOne 700" panose="020B0803030303020204" pitchFamily="34" charset="0"/>
              </a:rPr>
              <a:t>+</a:t>
            </a:r>
            <a:endParaRPr lang="ru-RU" sz="9600" dirty="0" smtClean="0">
              <a:solidFill>
                <a:srgbClr val="FF0000"/>
              </a:solidFill>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2361928320"/>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Types (x86 example)</a:t>
            </a:r>
            <a:endParaRPr lang="ru-RU" dirty="0">
              <a:solidFill>
                <a:srgbClr val="FFC000"/>
              </a:solidFill>
              <a:latin typeface="Comic Sans MS" panose="030F0702030302020204" pitchFamily="66" charset="0"/>
            </a:endParaRPr>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1219195786"/>
              </p:ext>
            </p:extLst>
          </p:nvPr>
        </p:nvGraphicFramePr>
        <p:xfrm>
          <a:off x="280390" y="764952"/>
          <a:ext cx="10075860" cy="4611072"/>
        </p:xfrm>
        <a:graphic>
          <a:graphicData uri="http://schemas.openxmlformats.org/drawingml/2006/table">
            <a:tbl>
              <a:tblPr firstRow="1" bandRow="1">
                <a:tableStyleId>{775DCB02-9BB8-47FD-8907-85C794F793BA}</a:tableStyleId>
              </a:tblPr>
              <a:tblGrid>
                <a:gridCol w="1224682"/>
                <a:gridCol w="576064"/>
                <a:gridCol w="648072"/>
                <a:gridCol w="1087068"/>
                <a:gridCol w="6539974"/>
              </a:tblGrid>
              <a:tr h="370840">
                <a:tc>
                  <a:txBody>
                    <a:bodyPr/>
                    <a:lstStyle/>
                    <a:p>
                      <a:r>
                        <a:rPr lang="en-US" sz="1000" dirty="0" smtClean="0">
                          <a:latin typeface="Comic Sans MS" panose="030F0702030302020204" pitchFamily="66" charset="0"/>
                        </a:rPr>
                        <a:t>Name</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Value</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Field</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Calculation</a:t>
                      </a:r>
                      <a:endParaRPr lang="ru-RU" sz="1000" dirty="0">
                        <a:latin typeface="Comic Sans MS" panose="030F0702030302020204" pitchFamily="66" charset="0"/>
                      </a:endParaRPr>
                    </a:p>
                  </a:txBody>
                  <a:tcPr/>
                </a:tc>
                <a:tc>
                  <a:txBody>
                    <a:bodyPr/>
                    <a:lstStyle/>
                    <a:p>
                      <a:r>
                        <a:rPr lang="en-US" sz="1000" dirty="0" smtClean="0">
                          <a:latin typeface="Comic Sans MS" panose="030F0702030302020204" pitchFamily="66" charset="0"/>
                        </a:rPr>
                        <a:t>Description</a:t>
                      </a:r>
                      <a:endParaRPr lang="ru-RU" sz="1000" dirty="0">
                        <a:latin typeface="Comic Sans MS" panose="030F0702030302020204" pitchFamily="66" charset="0"/>
                      </a:endParaRPr>
                    </a:p>
                  </a:txBody>
                  <a:tcPr/>
                </a:tc>
              </a:tr>
              <a:tr h="257512">
                <a:tc>
                  <a:txBody>
                    <a:bodyPr/>
                    <a:lstStyle/>
                    <a:p>
                      <a:r>
                        <a:rPr lang="en-US" sz="1000" dirty="0" smtClean="0">
                          <a:latin typeface="Consolas" panose="020B0609020204030204" pitchFamily="49" charset="0"/>
                          <a:cs typeface="Consolas" panose="020B0609020204030204" pitchFamily="49" charset="0"/>
                        </a:rPr>
                        <a:t>R_386_NONE</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0</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none</a:t>
                      </a:r>
                      <a:endParaRPr lang="ru-RU" sz="1000"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none</a:t>
                      </a:r>
                      <a:endParaRPr lang="ru-RU" sz="1000" dirty="0">
                        <a:latin typeface="Consolas" panose="020B0609020204030204" pitchFamily="49" charset="0"/>
                        <a:cs typeface="Consolas" panose="020B0609020204030204" pitchFamily="49" charset="0"/>
                      </a:endParaRPr>
                    </a:p>
                  </a:txBody>
                  <a:tcPr/>
                </a:tc>
                <a:tc>
                  <a:txBody>
                    <a:bodyPr/>
                    <a:lstStyle/>
                    <a:p>
                      <a:endParaRPr lang="ru-RU" sz="900" dirty="0">
                        <a:latin typeface="Consolas" panose="020B0609020204030204" pitchFamily="49" charset="0"/>
                        <a:cs typeface="Consolas" panose="020B0609020204030204" pitchFamily="49" charset="0"/>
                      </a:endParaRPr>
                    </a:p>
                  </a:txBody>
                  <a:tcPr/>
                </a:tc>
              </a:tr>
              <a:tr h="229696">
                <a:tc>
                  <a:txBody>
                    <a:bodyPr/>
                    <a:lstStyle/>
                    <a:p>
                      <a:r>
                        <a:rPr lang="en-US" sz="1000" dirty="0" smtClean="0">
                          <a:latin typeface="Consolas" panose="020B0609020204030204" pitchFamily="49" charset="0"/>
                          <a:cs typeface="Consolas" panose="020B0609020204030204" pitchFamily="49" charset="0"/>
                        </a:rPr>
                        <a:t>R_386_32</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1</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 + A</a:t>
                      </a:r>
                      <a:endParaRPr lang="ru-RU" sz="1000" dirty="0">
                        <a:latin typeface="Consolas" panose="020B0609020204030204" pitchFamily="49" charset="0"/>
                        <a:cs typeface="Consolas" panose="020B0609020204030204" pitchFamily="49" charset="0"/>
                      </a:endParaRPr>
                    </a:p>
                  </a:txBody>
                  <a:tcPr/>
                </a:tc>
                <a:tc>
                  <a:txBody>
                    <a:bodyPr/>
                    <a:lstStyle/>
                    <a:p>
                      <a:endParaRPr lang="ru-RU" sz="900" dirty="0">
                        <a:latin typeface="Comic Sans MS" panose="030F0702030302020204" pitchFamily="66" charset="0"/>
                      </a:endParaRPr>
                    </a:p>
                  </a:txBody>
                  <a:tcPr/>
                </a:tc>
              </a:tr>
              <a:tr h="201880">
                <a:tc>
                  <a:txBody>
                    <a:bodyPr/>
                    <a:lstStyle/>
                    <a:p>
                      <a:r>
                        <a:rPr lang="en-US" sz="1000" dirty="0" smtClean="0">
                          <a:latin typeface="Consolas" panose="020B0609020204030204" pitchFamily="49" charset="0"/>
                          <a:cs typeface="Consolas" panose="020B0609020204030204" pitchFamily="49" charset="0"/>
                        </a:rPr>
                        <a:t>R_386_PC32</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2</a:t>
                      </a:r>
                      <a:endParaRPr lang="ru-RU" sz="10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000" i="1" dirty="0" smtClean="0">
                          <a:latin typeface="Consolas" panose="020B0609020204030204" pitchFamily="49" charset="0"/>
                          <a:cs typeface="Consolas" panose="020B0609020204030204" pitchFamily="49" charset="0"/>
                        </a:rPr>
                        <a:t>word32</a:t>
                      </a:r>
                      <a:endParaRPr lang="ru-RU" sz="1000" i="1" dirty="0" smtClean="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 + A - P</a:t>
                      </a:r>
                      <a:endParaRPr lang="ru-RU" sz="1000" dirty="0">
                        <a:latin typeface="Consolas" panose="020B0609020204030204" pitchFamily="49" charset="0"/>
                        <a:cs typeface="Consolas" panose="020B0609020204030204" pitchFamily="49" charset="0"/>
                      </a:endParaRPr>
                    </a:p>
                  </a:txBody>
                  <a:tcPr/>
                </a:tc>
                <a:tc>
                  <a:txBody>
                    <a:bodyPr/>
                    <a:lstStyle/>
                    <a:p>
                      <a:endParaRPr lang="ru-RU" sz="900" dirty="0">
                        <a:latin typeface="Comic Sans MS" panose="030F0702030302020204" pitchFamily="66" charset="0"/>
                      </a:endParaRPr>
                    </a:p>
                  </a:txBody>
                  <a:tcPr/>
                </a:tc>
              </a:tr>
              <a:tr h="232400">
                <a:tc>
                  <a:txBody>
                    <a:bodyPr/>
                    <a:lstStyle/>
                    <a:p>
                      <a:r>
                        <a:rPr lang="en-US" sz="1000" dirty="0" smtClean="0">
                          <a:latin typeface="Consolas" panose="020B0609020204030204" pitchFamily="49" charset="0"/>
                          <a:cs typeface="Consolas" panose="020B0609020204030204" pitchFamily="49" charset="0"/>
                        </a:rPr>
                        <a:t>R_386_GOT32</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3</a:t>
                      </a:r>
                      <a:endParaRPr lang="ru-RU" sz="10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000" i="1" dirty="0" smtClean="0">
                          <a:latin typeface="Consolas" panose="020B0609020204030204" pitchFamily="49" charset="0"/>
                          <a:cs typeface="Consolas" panose="020B0609020204030204" pitchFamily="49" charset="0"/>
                        </a:rPr>
                        <a:t>word32</a:t>
                      </a:r>
                      <a:endParaRPr lang="ru-RU" sz="1000" i="1" dirty="0" smtClean="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G</a:t>
                      </a:r>
                      <a:r>
                        <a:rPr lang="en-US" sz="1000" baseline="0" dirty="0" smtClean="0">
                          <a:latin typeface="Consolas" panose="020B0609020204030204" pitchFamily="49" charset="0"/>
                          <a:cs typeface="Consolas" panose="020B0609020204030204" pitchFamily="49" charset="0"/>
                        </a:rPr>
                        <a:t> + A - P</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Computes</a:t>
                      </a:r>
                      <a:r>
                        <a:rPr lang="en-US" sz="900" baseline="0" dirty="0" smtClean="0">
                          <a:latin typeface="Comic Sans MS" panose="030F0702030302020204" pitchFamily="66" charset="0"/>
                        </a:rPr>
                        <a:t> the distance from the base of the global offset table to the symbol’s global offset table entry. It additionally instructs the link editor to build a global offset table.</a:t>
                      </a:r>
                      <a:endParaRPr lang="ru-RU" sz="900" dirty="0">
                        <a:latin typeface="Comic Sans MS" panose="030F0702030302020204" pitchFamily="66" charset="0"/>
                      </a:endParaRPr>
                    </a:p>
                  </a:txBody>
                  <a:tcPr/>
                </a:tc>
              </a:tr>
              <a:tr h="204584">
                <a:tc>
                  <a:txBody>
                    <a:bodyPr/>
                    <a:lstStyle/>
                    <a:p>
                      <a:r>
                        <a:rPr lang="en-US" sz="1000" dirty="0" smtClean="0">
                          <a:latin typeface="Consolas" panose="020B0609020204030204" pitchFamily="49" charset="0"/>
                          <a:cs typeface="Consolas" panose="020B0609020204030204" pitchFamily="49" charset="0"/>
                        </a:rPr>
                        <a:t>R_386_PLT32</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4</a:t>
                      </a:r>
                      <a:endParaRPr lang="ru-RU" sz="10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000" i="1" dirty="0" smtClean="0">
                          <a:latin typeface="Consolas" panose="020B0609020204030204" pitchFamily="49" charset="0"/>
                          <a:cs typeface="Consolas" panose="020B0609020204030204" pitchFamily="49" charset="0"/>
                        </a:rPr>
                        <a:t>word32</a:t>
                      </a:r>
                      <a:endParaRPr lang="ru-RU" sz="1000" i="1" dirty="0" smtClean="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L + A - P</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Computes the address of the symbol’s procedure linkage table entry and additionally instructs the link editor to build a procedure linkage table.</a:t>
                      </a:r>
                      <a:endParaRPr lang="ru-RU" sz="900" dirty="0">
                        <a:latin typeface="Comic Sans MS" panose="030F0702030302020204" pitchFamily="66" charset="0"/>
                      </a:endParaRPr>
                    </a:p>
                  </a:txBody>
                  <a:tcPr/>
                </a:tc>
              </a:tr>
              <a:tr h="176768">
                <a:tc>
                  <a:txBody>
                    <a:bodyPr/>
                    <a:lstStyle/>
                    <a:p>
                      <a:r>
                        <a:rPr lang="en-US" sz="1000" dirty="0" smtClean="0">
                          <a:latin typeface="Consolas" panose="020B0609020204030204" pitchFamily="49" charset="0"/>
                          <a:cs typeface="Consolas" panose="020B0609020204030204" pitchFamily="49" charset="0"/>
                        </a:rPr>
                        <a:t>R_386_COPY</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5</a:t>
                      </a:r>
                      <a:endParaRPr lang="ru-RU" sz="1000" dirty="0">
                        <a:latin typeface="Consolas" panose="020B0609020204030204" pitchFamily="49" charset="0"/>
                        <a:cs typeface="Consolas" panose="020B0609020204030204" pitchFamily="49" charset="0"/>
                      </a:endParaRPr>
                    </a:p>
                  </a:txBody>
                  <a:tcPr/>
                </a:tc>
                <a:tc>
                  <a:txBody>
                    <a:bodyPr/>
                    <a:lstStyle/>
                    <a:p>
                      <a:pPr marL="0" marR="0" lvl="0" indent="0" algn="l" defTabSz="457116" rtl="0" eaLnBrk="1" fontAlgn="auto" latinLnBrk="0" hangingPunct="1">
                        <a:lnSpc>
                          <a:spcPct val="100000"/>
                        </a:lnSpc>
                        <a:spcBef>
                          <a:spcPts val="0"/>
                        </a:spcBef>
                        <a:spcAft>
                          <a:spcPts val="0"/>
                        </a:spcAft>
                        <a:buClrTx/>
                        <a:buSzTx/>
                        <a:buFontTx/>
                        <a:buNone/>
                        <a:tabLst/>
                        <a:defRPr/>
                      </a:pPr>
                      <a:r>
                        <a:rPr lang="en-US" sz="1000" i="1" dirty="0" smtClean="0">
                          <a:latin typeface="Consolas" panose="020B0609020204030204" pitchFamily="49" charset="0"/>
                          <a:cs typeface="Consolas" panose="020B0609020204030204" pitchFamily="49" charset="0"/>
                        </a:rPr>
                        <a:t>word32</a:t>
                      </a:r>
                      <a:endParaRPr lang="ru-RU" sz="1000" i="1" dirty="0" smtClean="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none</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This type</a:t>
                      </a:r>
                      <a:r>
                        <a:rPr lang="en-US" sz="900" baseline="0" dirty="0" smtClean="0">
                          <a:latin typeface="Comic Sans MS" panose="030F0702030302020204" pitchFamily="66" charset="0"/>
                        </a:rPr>
                        <a:t> for dynamic linking. Its offset member refers to a location in a writable segment.</a:t>
                      </a:r>
                      <a:endParaRPr lang="ru-RU" sz="900" dirty="0">
                        <a:latin typeface="Comic Sans MS" panose="030F0702030302020204" pitchFamily="66" charset="0"/>
                      </a:endParaRPr>
                    </a:p>
                  </a:txBody>
                  <a:tcPr/>
                </a:tc>
              </a:tr>
              <a:tr h="292968">
                <a:tc>
                  <a:txBody>
                    <a:bodyPr/>
                    <a:lstStyle/>
                    <a:p>
                      <a:r>
                        <a:rPr lang="en-US" sz="1000" dirty="0" smtClean="0">
                          <a:latin typeface="Consolas" panose="020B0609020204030204" pitchFamily="49" charset="0"/>
                          <a:cs typeface="Consolas" panose="020B0609020204030204" pitchFamily="49" charset="0"/>
                        </a:rPr>
                        <a:t>R_386_GLOB_DAT</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6</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Used to set a global offset table entry to the address of the specified symbol.</a:t>
                      </a:r>
                      <a:r>
                        <a:rPr lang="en-US" sz="900" baseline="0" dirty="0" smtClean="0">
                          <a:latin typeface="Comic Sans MS" panose="030F0702030302020204" pitchFamily="66" charset="0"/>
                        </a:rPr>
                        <a:t> The special relocation type allows one to determine the correspondence between symbols and global offset table entries.</a:t>
                      </a:r>
                      <a:endParaRPr lang="ru-RU" sz="900" dirty="0">
                        <a:latin typeface="Comic Sans MS" panose="030F0702030302020204" pitchFamily="66" charset="0"/>
                      </a:endParaRPr>
                    </a:p>
                  </a:txBody>
                  <a:tcPr/>
                </a:tc>
              </a:tr>
              <a:tr h="287248">
                <a:tc>
                  <a:txBody>
                    <a:bodyPr/>
                    <a:lstStyle/>
                    <a:p>
                      <a:r>
                        <a:rPr lang="en-US" sz="1000" dirty="0" smtClean="0">
                          <a:latin typeface="Consolas" panose="020B0609020204030204" pitchFamily="49" charset="0"/>
                          <a:cs typeface="Consolas" panose="020B0609020204030204" pitchFamily="49" charset="0"/>
                        </a:rPr>
                        <a:t>R_386_JMP_SLOT</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7</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This type</a:t>
                      </a:r>
                      <a:r>
                        <a:rPr lang="en-US" sz="900" baseline="0" dirty="0" smtClean="0">
                          <a:latin typeface="Comic Sans MS" panose="030F0702030302020204" pitchFamily="66" charset="0"/>
                        </a:rPr>
                        <a:t> for dynamic linking. Its offset member gives a location within a shared object that contains a value representing a relative address. The dynamic linker computes the corresponding virtual address by adding the virtual address at which the shared object was loaded to the relative address. Relocation entries for this type must specify 0 for the symbol table index.</a:t>
                      </a:r>
                      <a:endParaRPr lang="ru-RU" sz="900" dirty="0">
                        <a:latin typeface="Comic Sans MS" panose="030F0702030302020204" pitchFamily="66" charset="0"/>
                      </a:endParaRPr>
                    </a:p>
                  </a:txBody>
                  <a:tcPr/>
                </a:tc>
              </a:tr>
              <a:tr h="370840">
                <a:tc>
                  <a:txBody>
                    <a:bodyPr/>
                    <a:lstStyle/>
                    <a:p>
                      <a:r>
                        <a:rPr lang="en-US" sz="1000" dirty="0" smtClean="0">
                          <a:latin typeface="Consolas" panose="020B0609020204030204" pitchFamily="49" charset="0"/>
                          <a:cs typeface="Consolas" panose="020B0609020204030204" pitchFamily="49" charset="0"/>
                        </a:rPr>
                        <a:t>R_386_RELATIVE</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8</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B + A</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This type for dynamic linking. Its offset member gives a location within a shared object that contains a value representing a relative address. The</a:t>
                      </a:r>
                      <a:r>
                        <a:rPr lang="en-US" sz="900" baseline="0" dirty="0" smtClean="0">
                          <a:latin typeface="Comic Sans MS" panose="030F0702030302020204" pitchFamily="66" charset="0"/>
                        </a:rPr>
                        <a:t> dynamic linker computes the corresponding virtual address by adding the virtual address at which the shared object was loaded to the relative address. Relocation entries for this type must specify 0 for the symbol table index.</a:t>
                      </a:r>
                      <a:endParaRPr lang="ru-RU" sz="900" dirty="0">
                        <a:latin typeface="Comic Sans MS" panose="030F0702030302020204" pitchFamily="66" charset="0"/>
                      </a:endParaRPr>
                    </a:p>
                  </a:txBody>
                  <a:tcPr/>
                </a:tc>
              </a:tr>
              <a:tr h="370840">
                <a:tc>
                  <a:txBody>
                    <a:bodyPr/>
                    <a:lstStyle/>
                    <a:p>
                      <a:r>
                        <a:rPr lang="en-US" sz="1000" dirty="0" smtClean="0">
                          <a:latin typeface="Consolas" panose="020B0609020204030204" pitchFamily="49" charset="0"/>
                          <a:cs typeface="Consolas" panose="020B0609020204030204" pitchFamily="49" charset="0"/>
                        </a:rPr>
                        <a:t>R_386_GOTOFF</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9</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S + A - GOT</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Computes the difference between a symbol’s value</a:t>
                      </a:r>
                      <a:r>
                        <a:rPr lang="en-US" sz="900" baseline="0" dirty="0" smtClean="0">
                          <a:latin typeface="Comic Sans MS" panose="030F0702030302020204" pitchFamily="66" charset="0"/>
                        </a:rPr>
                        <a:t> and the address lf the global offset table. It additionally instructs the link editor to build the global offset table.</a:t>
                      </a:r>
                      <a:endParaRPr lang="ru-RU" sz="900" dirty="0">
                        <a:latin typeface="Comic Sans MS" panose="030F0702030302020204" pitchFamily="66" charset="0"/>
                      </a:endParaRPr>
                    </a:p>
                  </a:txBody>
                  <a:tcPr/>
                </a:tc>
              </a:tr>
              <a:tr h="331936">
                <a:tc>
                  <a:txBody>
                    <a:bodyPr/>
                    <a:lstStyle/>
                    <a:p>
                      <a:r>
                        <a:rPr lang="en-US" sz="1000" dirty="0" smtClean="0">
                          <a:latin typeface="Consolas" panose="020B0609020204030204" pitchFamily="49" charset="0"/>
                          <a:cs typeface="Consolas" panose="020B0609020204030204" pitchFamily="49" charset="0"/>
                        </a:rPr>
                        <a:t>R_386_GOTPC</a:t>
                      </a:r>
                      <a:endParaRPr lang="ru-RU" sz="1000" dirty="0">
                        <a:latin typeface="Consolas" panose="020B0609020204030204" pitchFamily="49" charset="0"/>
                        <a:cs typeface="Consolas" panose="020B0609020204030204" pitchFamily="49" charset="0"/>
                      </a:endParaRPr>
                    </a:p>
                  </a:txBody>
                  <a:tcPr/>
                </a:tc>
                <a:tc>
                  <a:txBody>
                    <a:bodyPr/>
                    <a:lstStyle/>
                    <a:p>
                      <a:pPr algn="ctr"/>
                      <a:r>
                        <a:rPr lang="en-US" sz="1000" dirty="0" smtClean="0">
                          <a:latin typeface="Consolas" panose="020B0609020204030204" pitchFamily="49" charset="0"/>
                          <a:cs typeface="Consolas" panose="020B0609020204030204" pitchFamily="49" charset="0"/>
                        </a:rPr>
                        <a:t>10</a:t>
                      </a:r>
                      <a:endParaRPr lang="ru-RU" sz="1000" dirty="0">
                        <a:latin typeface="Consolas" panose="020B0609020204030204" pitchFamily="49" charset="0"/>
                        <a:cs typeface="Consolas" panose="020B0609020204030204" pitchFamily="49" charset="0"/>
                      </a:endParaRPr>
                    </a:p>
                  </a:txBody>
                  <a:tcPr/>
                </a:tc>
                <a:tc>
                  <a:txBody>
                    <a:bodyPr/>
                    <a:lstStyle/>
                    <a:p>
                      <a:r>
                        <a:rPr lang="en-US" sz="1000" i="1" dirty="0" smtClean="0">
                          <a:latin typeface="Consolas" panose="020B0609020204030204" pitchFamily="49" charset="0"/>
                          <a:cs typeface="Consolas" panose="020B0609020204030204" pitchFamily="49" charset="0"/>
                        </a:rPr>
                        <a:t>word32</a:t>
                      </a:r>
                      <a:endParaRPr lang="ru-RU" sz="1000" i="1" dirty="0">
                        <a:latin typeface="Consolas" panose="020B0609020204030204" pitchFamily="49" charset="0"/>
                        <a:cs typeface="Consolas" panose="020B0609020204030204" pitchFamily="49" charset="0"/>
                      </a:endParaRPr>
                    </a:p>
                  </a:txBody>
                  <a:tcPr/>
                </a:tc>
                <a:tc>
                  <a:txBody>
                    <a:bodyPr/>
                    <a:lstStyle/>
                    <a:p>
                      <a:r>
                        <a:rPr lang="en-US" sz="1000" dirty="0" smtClean="0">
                          <a:latin typeface="Consolas" panose="020B0609020204030204" pitchFamily="49" charset="0"/>
                          <a:cs typeface="Consolas" panose="020B0609020204030204" pitchFamily="49" charset="0"/>
                        </a:rPr>
                        <a:t>GOT + A - P</a:t>
                      </a:r>
                      <a:endParaRPr lang="ru-RU" sz="1000" dirty="0">
                        <a:latin typeface="Consolas" panose="020B0609020204030204" pitchFamily="49" charset="0"/>
                        <a:cs typeface="Consolas" panose="020B0609020204030204" pitchFamily="49" charset="0"/>
                      </a:endParaRPr>
                    </a:p>
                  </a:txBody>
                  <a:tcPr/>
                </a:tc>
                <a:tc>
                  <a:txBody>
                    <a:bodyPr/>
                    <a:lstStyle/>
                    <a:p>
                      <a:r>
                        <a:rPr lang="en-US" sz="900" dirty="0" smtClean="0">
                          <a:latin typeface="Comic Sans MS" panose="030F0702030302020204" pitchFamily="66" charset="0"/>
                        </a:rPr>
                        <a:t>Resembles </a:t>
                      </a:r>
                      <a:r>
                        <a:rPr lang="en-US" sz="900" dirty="0" smtClean="0">
                          <a:latin typeface="Consolas" panose="020B0609020204030204" pitchFamily="49" charset="0"/>
                          <a:cs typeface="Consolas" panose="020B0609020204030204" pitchFamily="49" charset="0"/>
                        </a:rPr>
                        <a:t>R_386_PC32</a:t>
                      </a:r>
                      <a:r>
                        <a:rPr lang="en-US" sz="900" baseline="0" dirty="0" smtClean="0">
                          <a:latin typeface="Consolas" panose="020B0609020204030204" pitchFamily="49" charset="0"/>
                          <a:cs typeface="Consolas" panose="020B0609020204030204" pitchFamily="49" charset="0"/>
                        </a:rPr>
                        <a:t>, </a:t>
                      </a:r>
                      <a:r>
                        <a:rPr lang="en-US" sz="900" baseline="0" dirty="0" smtClean="0">
                          <a:latin typeface="Comic Sans MS" panose="030F0702030302020204" pitchFamily="66" charset="0"/>
                          <a:cs typeface="Consolas" panose="020B0609020204030204" pitchFamily="49" charset="0"/>
                        </a:rPr>
                        <a:t>except it uses the address of the global offset table in its calculation. The symbol referenced in this relocation normally is </a:t>
                      </a:r>
                      <a:r>
                        <a:rPr lang="en-US" sz="900" baseline="0" dirty="0" smtClean="0">
                          <a:latin typeface="Consolas" panose="020B0609020204030204" pitchFamily="49" charset="0"/>
                          <a:cs typeface="Consolas" panose="020B0609020204030204" pitchFamily="49" charset="0"/>
                        </a:rPr>
                        <a:t>_GLOBAL_OFFSET_TABLE_, </a:t>
                      </a:r>
                      <a:r>
                        <a:rPr lang="en-US" sz="900" baseline="0" dirty="0" smtClean="0">
                          <a:latin typeface="Comic Sans MS" panose="030F0702030302020204" pitchFamily="66" charset="0"/>
                          <a:cs typeface="Consolas" panose="020B0609020204030204" pitchFamily="49" charset="0"/>
                        </a:rPr>
                        <a:t>which additionally instructs the link editor to build the global offset table.</a:t>
                      </a:r>
                      <a:endParaRPr lang="ru-RU" sz="900" dirty="0">
                        <a:latin typeface="Comic Sans MS" panose="030F0702030302020204" pitchFamily="66" charset="0"/>
                      </a:endParaRPr>
                    </a:p>
                  </a:txBody>
                  <a:tcPr/>
                </a:tc>
              </a:tr>
            </a:tbl>
          </a:graphicData>
        </a:graphic>
      </p:graphicFrame>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250358630"/>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Relocation Entries in ELF</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5" name="Flowchart: Process 4"/>
          <p:cNvSpPr/>
          <p:nvPr/>
        </p:nvSpPr>
        <p:spPr>
          <a:xfrm>
            <a:off x="287744" y="980976"/>
            <a:ext cx="6264696" cy="3672408"/>
          </a:xfrm>
          <a:prstGeom prst="flowChartProcess">
            <a:avLst/>
          </a:prstGeom>
          <a:solidFill>
            <a:schemeClr val="bg1"/>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latin typeface="Consolas" panose="020B0609020204030204" pitchFamily="49" charset="0"/>
                <a:ea typeface="SamsungOne 700" panose="020B0803030303020204" pitchFamily="34" charset="0"/>
                <a:cs typeface="Consolas" panose="020B0609020204030204" pitchFamily="49" charset="0"/>
              </a:rPr>
              <a:t>$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readelf</a:t>
            </a:r>
            <a:r>
              <a:rPr lang="en-US" sz="1400" dirty="0" smtClean="0">
                <a:latin typeface="Consolas" panose="020B0609020204030204" pitchFamily="49" charset="0"/>
                <a:ea typeface="SamsungOne 700" panose="020B0803030303020204" pitchFamily="34" charset="0"/>
                <a:cs typeface="Consolas" panose="020B0609020204030204" pitchFamily="49" charset="0"/>
              </a:rPr>
              <a:t> –r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testbins</a:t>
            </a:r>
            <a:r>
              <a:rPr lang="en-US" sz="1400" dirty="0" smtClean="0">
                <a:latin typeface="Consolas" panose="020B0609020204030204" pitchFamily="49" charset="0"/>
                <a:ea typeface="SamsungOne 700" panose="020B0803030303020204" pitchFamily="34" charset="0"/>
                <a:cs typeface="Consolas" panose="020B0609020204030204" pitchFamily="49" charset="0"/>
              </a:rPr>
              <a:t>/sha1</a:t>
            </a:r>
          </a:p>
          <a:p>
            <a:endParaRPr lang="en-US" sz="1400" dirty="0">
              <a:latin typeface="Consolas" panose="020B0609020204030204" pitchFamily="49" charset="0"/>
              <a:ea typeface="SamsungOne 700" panose="020B0803030303020204" pitchFamily="34" charset="0"/>
              <a:cs typeface="Consolas" panose="020B0609020204030204" pitchFamily="49" charset="0"/>
            </a:endParaRPr>
          </a:p>
          <a:p>
            <a:r>
              <a:rPr lang="en-US" sz="1400" dirty="0" smtClean="0">
                <a:latin typeface="Consolas" panose="020B0609020204030204" pitchFamily="49" charset="0"/>
                <a:ea typeface="SamsungOne 700" panose="020B0803030303020204" pitchFamily="34" charset="0"/>
                <a:cs typeface="Consolas" panose="020B0609020204030204" pitchFamily="49" charset="0"/>
              </a:rPr>
              <a:t>Relocation section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rel.dyn</a:t>
            </a:r>
            <a:r>
              <a:rPr lang="en-US" sz="1400" dirty="0" smtClean="0">
                <a:latin typeface="Consolas" panose="020B0609020204030204" pitchFamily="49" charset="0"/>
                <a:ea typeface="SamsungOne 700" panose="020B0803030303020204" pitchFamily="34" charset="0"/>
                <a:cs typeface="Consolas" panose="020B0609020204030204" pitchFamily="49" charset="0"/>
              </a:rPr>
              <a:t>’ at offset 0x420 contains 3 entries:</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Offset           Info          Type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Sym.Value</a:t>
            </a:r>
            <a:r>
              <a:rPr lang="en-US" sz="1400" dirty="0" smtClean="0">
                <a:latin typeface="Consolas" panose="020B0609020204030204" pitchFamily="49" charset="0"/>
                <a:ea typeface="SamsungOne 700" panose="020B0803030303020204" pitchFamily="34" charset="0"/>
                <a:cs typeface="Consolas" panose="020B0609020204030204" pitchFamily="49" charset="0"/>
              </a:rPr>
              <a:t>     Sym. Name</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0804b54c  00001106  R_386_GLOB_DAT    00000000    __</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gmon_start</a:t>
            </a:r>
            <a:r>
              <a:rPr lang="en-US" sz="1400" dirty="0" smtClean="0">
                <a:latin typeface="Consolas" panose="020B0609020204030204" pitchFamily="49" charset="0"/>
                <a:ea typeface="SamsungOne 700" panose="020B0803030303020204" pitchFamily="34" charset="0"/>
                <a:cs typeface="Consolas" panose="020B0609020204030204" pitchFamily="49" charset="0"/>
              </a:rPr>
              <a:t>__</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0804b598  00000505 R_386_COPY            0804b598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stderr</a:t>
            </a:r>
            <a:endParaRPr lang="en-US" sz="1400" dirty="0" smtClean="0">
              <a:latin typeface="Consolas" panose="020B0609020204030204" pitchFamily="49" charset="0"/>
              <a:ea typeface="SamsungOne 700" panose="020B0803030303020204" pitchFamily="34" charset="0"/>
              <a:cs typeface="Consolas" panose="020B0609020204030204" pitchFamily="49" charset="0"/>
            </a:endParaRPr>
          </a:p>
          <a:p>
            <a:r>
              <a:rPr lang="en-US" sz="1400" dirty="0" smtClean="0">
                <a:latin typeface="Consolas" panose="020B0609020204030204" pitchFamily="49" charset="0"/>
                <a:ea typeface="SamsungOne 700" panose="020B0803030303020204" pitchFamily="34" charset="0"/>
                <a:cs typeface="Consolas" panose="020B0609020204030204" pitchFamily="49" charset="0"/>
              </a:rPr>
              <a:t>0804b59c  00000d05  R_386_COPY            0894b59c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stdin</a:t>
            </a:r>
            <a:endParaRPr lang="en-US" sz="1400" dirty="0" smtClean="0">
              <a:latin typeface="Consolas" panose="020B0609020204030204" pitchFamily="49" charset="0"/>
              <a:ea typeface="SamsungOne 700" panose="020B0803030303020204" pitchFamily="34" charset="0"/>
              <a:cs typeface="Consolas" panose="020B0609020204030204" pitchFamily="49" charset="0"/>
            </a:endParaRPr>
          </a:p>
          <a:p>
            <a:endParaRPr lang="en-US" sz="1400" dirty="0">
              <a:latin typeface="Consolas" panose="020B0609020204030204" pitchFamily="49" charset="0"/>
              <a:ea typeface="SamsungOne 700" panose="020B0803030303020204" pitchFamily="34" charset="0"/>
              <a:cs typeface="Consolas" panose="020B0609020204030204" pitchFamily="49" charset="0"/>
            </a:endParaRPr>
          </a:p>
          <a:p>
            <a:r>
              <a:rPr lang="en-US" sz="1400" dirty="0" smtClean="0">
                <a:latin typeface="Consolas" panose="020B0609020204030204" pitchFamily="49" charset="0"/>
                <a:ea typeface="SamsungOne 700" panose="020B0803030303020204" pitchFamily="34" charset="0"/>
                <a:cs typeface="Consolas" panose="020B0609020204030204" pitchFamily="49" charset="0"/>
              </a:rPr>
              <a:t>Relocation section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rel.plt</a:t>
            </a:r>
            <a:r>
              <a:rPr lang="en-US" sz="1400" dirty="0" smtClean="0">
                <a:latin typeface="Consolas" panose="020B0609020204030204" pitchFamily="49" charset="0"/>
                <a:ea typeface="SamsungOne 700" panose="020B0803030303020204" pitchFamily="34" charset="0"/>
                <a:cs typeface="Consolas" panose="020B0609020204030204" pitchFamily="49" charset="0"/>
              </a:rPr>
              <a:t>’ at offset 0x438 contains 2 entries:</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Offset           Info          Type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Sym.Value</a:t>
            </a:r>
            <a:r>
              <a:rPr lang="en-US" sz="1400" dirty="0" smtClean="0">
                <a:latin typeface="Consolas" panose="020B0609020204030204" pitchFamily="49" charset="0"/>
                <a:ea typeface="SamsungOne 700" panose="020B0803030303020204" pitchFamily="34" charset="0"/>
                <a:cs typeface="Consolas" panose="020B0609020204030204" pitchFamily="49" charset="0"/>
              </a:rPr>
              <a:t>     Sym. Name</a:t>
            </a:r>
          </a:p>
          <a:p>
            <a:r>
              <a:rPr lang="en-US" sz="1400" dirty="0" smtClean="0">
                <a:latin typeface="Consolas" panose="020B0609020204030204" pitchFamily="49" charset="0"/>
                <a:ea typeface="SamsungOne 700" panose="020B0803030303020204" pitchFamily="34" charset="0"/>
                <a:cs typeface="Consolas" panose="020B0609020204030204" pitchFamily="49" charset="0"/>
              </a:rPr>
              <a:t>0804b55c  00000107  R_386_JUMP_SLOT    00000000    </a:t>
            </a:r>
            <a:r>
              <a:rPr lang="en-US" sz="1400" dirty="0" err="1" smtClean="0">
                <a:latin typeface="Consolas" panose="020B0609020204030204" pitchFamily="49" charset="0"/>
                <a:ea typeface="SamsungOne 700" panose="020B0803030303020204" pitchFamily="34" charset="0"/>
                <a:cs typeface="Consolas" panose="020B0609020204030204" pitchFamily="49" charset="0"/>
              </a:rPr>
              <a:t>feof</a:t>
            </a:r>
            <a:endParaRPr lang="en-US" sz="1400" dirty="0" smtClean="0">
              <a:latin typeface="Consolas" panose="020B0609020204030204" pitchFamily="49" charset="0"/>
              <a:ea typeface="SamsungOne 700" panose="020B0803030303020204" pitchFamily="34" charset="0"/>
              <a:cs typeface="Consolas" panose="020B0609020204030204" pitchFamily="49" charset="0"/>
            </a:endParaRPr>
          </a:p>
          <a:p>
            <a:pPr algn="ctr"/>
            <a:endParaRPr lang="ru-RU" sz="1400" dirty="0" smtClean="0">
              <a:latin typeface="Consolas" panose="020B0609020204030204" pitchFamily="49" charset="0"/>
              <a:ea typeface="SamsungOne 700" panose="020B0803030303020204" pitchFamily="34" charset="0"/>
              <a:cs typeface="Consolas" panose="020B0609020204030204" pitchFamily="49" charset="0"/>
            </a:endParaRPr>
          </a:p>
        </p:txBody>
      </p:sp>
    </p:spTree>
    <p:extLst>
      <p:ext uri="{BB962C8B-B14F-4D97-AF65-F5344CB8AC3E}">
        <p14:creationId xmlns:p14="http://schemas.microsoft.com/office/powerpoint/2010/main" val="629117466"/>
      </p:ext>
    </p:extLst>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GNU Binary Utilities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712822"/>
          </a:xfrm>
        </p:spPr>
        <p:txBody>
          <a:bodyPr/>
          <a:lstStyle/>
          <a:p>
            <a:pPr marL="342900" indent="-342900">
              <a:buFont typeface="Wingdings" panose="05000000000000000000" pitchFamily="2" charset="2"/>
              <a:buChar char="§"/>
            </a:pPr>
            <a:r>
              <a:rPr lang="en-US" sz="2000" dirty="0">
                <a:latin typeface="Consolas" panose="020B0609020204030204" pitchFamily="49" charset="0"/>
                <a:cs typeface="Consolas" panose="020B0609020204030204" pitchFamily="49" charset="0"/>
              </a:rPr>
              <a:t>s</a:t>
            </a:r>
            <a:r>
              <a:rPr lang="en-US" sz="2000" dirty="0" smtClean="0">
                <a:latin typeface="Consolas" panose="020B0609020204030204" pitchFamily="49" charset="0"/>
                <a:cs typeface="Consolas" panose="020B0609020204030204" pitchFamily="49" charset="0"/>
              </a:rPr>
              <a:t>trings: </a:t>
            </a:r>
            <a:r>
              <a:rPr lang="en-US" sz="2000" dirty="0" smtClean="0">
                <a:solidFill>
                  <a:schemeClr val="accent1"/>
                </a:solidFill>
                <a:latin typeface="Comic Sans MS" panose="030F0702030302020204" pitchFamily="66" charset="0"/>
                <a:cs typeface="Consolas" panose="020B0609020204030204" pitchFamily="49" charset="0"/>
              </a:rPr>
              <a:t>display all printable characters.</a:t>
            </a:r>
          </a:p>
          <a:p>
            <a:pPr marL="342900" indent="-342900">
              <a:buFont typeface="Wingdings" panose="05000000000000000000" pitchFamily="2" charset="2"/>
              <a:buChar char="§"/>
            </a:pPr>
            <a:r>
              <a:rPr lang="en-US" sz="2000" dirty="0" err="1" smtClean="0">
                <a:latin typeface="Consolas" panose="020B0609020204030204" pitchFamily="49" charset="0"/>
                <a:cs typeface="Consolas" panose="020B0609020204030204" pitchFamily="49" charset="0"/>
              </a:rPr>
              <a:t>ar</a:t>
            </a:r>
            <a:r>
              <a:rPr lang="en-US" sz="2000" dirty="0" smtClean="0">
                <a:latin typeface="Consolas" panose="020B0609020204030204" pitchFamily="49" charset="0"/>
                <a:cs typeface="Consolas" panose="020B0609020204030204" pitchFamily="49" charset="0"/>
              </a:rPr>
              <a:t>: </a:t>
            </a:r>
            <a:r>
              <a:rPr lang="en-US" sz="2000" dirty="0" smtClean="0">
                <a:solidFill>
                  <a:schemeClr val="accent1"/>
                </a:solidFill>
                <a:latin typeface="Comic Sans MS" panose="030F0702030302020204" pitchFamily="66" charset="0"/>
                <a:cs typeface="Consolas" panose="020B0609020204030204" pitchFamily="49" charset="0"/>
              </a:rPr>
              <a:t>create static-linking libraries.</a:t>
            </a:r>
          </a:p>
          <a:p>
            <a:pPr marL="342900" indent="-342900">
              <a:buFont typeface="Wingdings" panose="05000000000000000000" pitchFamily="2" charset="2"/>
              <a:buChar char="§"/>
            </a:pPr>
            <a:r>
              <a:rPr lang="en-US" sz="2000" dirty="0" smtClean="0">
                <a:latin typeface="Consolas" panose="020B0609020204030204" pitchFamily="49" charset="0"/>
                <a:cs typeface="Consolas" panose="020B0609020204030204" pitchFamily="49" charset="0"/>
              </a:rPr>
              <a:t>nm: </a:t>
            </a:r>
            <a:r>
              <a:rPr lang="en-US" sz="2000" dirty="0" smtClean="0">
                <a:solidFill>
                  <a:schemeClr val="accent1"/>
                </a:solidFill>
                <a:latin typeface="Comic Sans MS" panose="030F0702030302020204" pitchFamily="66" charset="0"/>
                <a:cs typeface="Consolas" panose="020B0609020204030204" pitchFamily="49" charset="0"/>
              </a:rPr>
              <a:t>list symbols from object files.</a:t>
            </a: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r>
              <a:rPr lang="en-US" sz="2000" dirty="0" smtClean="0">
                <a:latin typeface="Consolas" panose="020B0609020204030204" pitchFamily="49" charset="0"/>
                <a:cs typeface="Consolas" panose="020B0609020204030204" pitchFamily="49" charset="0"/>
              </a:rPr>
              <a:t>size: </a:t>
            </a:r>
            <a:r>
              <a:rPr lang="en-US" sz="2000" dirty="0" smtClean="0">
                <a:solidFill>
                  <a:schemeClr val="accent1"/>
                </a:solidFill>
                <a:latin typeface="Comic Sans MS" panose="030F0702030302020204" pitchFamily="66" charset="0"/>
                <a:cs typeface="Consolas" panose="020B0609020204030204" pitchFamily="49" charset="0"/>
              </a:rPr>
              <a:t>list section sizes and total sizes.</a:t>
            </a: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r>
              <a:rPr lang="en-US" sz="2000" dirty="0" err="1" smtClean="0">
                <a:latin typeface="Consolas" panose="020B0609020204030204" pitchFamily="49" charset="0"/>
                <a:cs typeface="Consolas" panose="020B0609020204030204" pitchFamily="49" charset="0"/>
              </a:rPr>
              <a:t>readelf</a:t>
            </a:r>
            <a:r>
              <a:rPr lang="en-US" sz="2000" dirty="0" smtClean="0">
                <a:latin typeface="Consolas" panose="020B0609020204030204" pitchFamily="49" charset="0"/>
                <a:cs typeface="Consolas" panose="020B0609020204030204" pitchFamily="49" charset="0"/>
              </a:rPr>
              <a:t>: </a:t>
            </a:r>
            <a:r>
              <a:rPr lang="en-US" sz="2000" dirty="0" smtClean="0">
                <a:solidFill>
                  <a:schemeClr val="accent1"/>
                </a:solidFill>
                <a:latin typeface="Comic Sans MS" panose="030F0702030302020204" pitchFamily="66" charset="0"/>
                <a:cs typeface="Consolas" panose="020B0609020204030204" pitchFamily="49" charset="0"/>
              </a:rPr>
              <a:t>display information about one or more ELF format object files and archives containing ELF files.</a:t>
            </a: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r>
              <a:rPr lang="en-US" sz="2000" dirty="0" err="1" smtClean="0">
                <a:latin typeface="Consolas" panose="020B0609020204030204" pitchFamily="49" charset="0"/>
                <a:cs typeface="Consolas" panose="020B0609020204030204" pitchFamily="49" charset="0"/>
              </a:rPr>
              <a:t>objdump</a:t>
            </a:r>
            <a:r>
              <a:rPr lang="en-US" sz="2000" dirty="0" smtClean="0">
                <a:latin typeface="Consolas" panose="020B0609020204030204" pitchFamily="49" charset="0"/>
                <a:cs typeface="Consolas" panose="020B0609020204030204" pitchFamily="49" charset="0"/>
              </a:rPr>
              <a:t>: </a:t>
            </a:r>
            <a:r>
              <a:rPr lang="en-US" sz="2000" dirty="0" smtClean="0">
                <a:solidFill>
                  <a:schemeClr val="accent1"/>
                </a:solidFill>
                <a:latin typeface="Comic Sans MS" panose="030F0702030302020204" pitchFamily="66" charset="0"/>
                <a:cs typeface="Consolas" panose="020B0609020204030204" pitchFamily="49" charset="0"/>
              </a:rPr>
              <a:t>displays information about one or more object files in (almost) any object file format, including ELF, COFF/PE, Mach-O (Mac OS), etc. It can dump some file-format-specific info, but not all.</a:t>
            </a: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ru-RU"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315019417"/>
      </p:ext>
    </p:extLst>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Static-Linking Libraries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928248"/>
            <a:ext cx="10076468" cy="4228577"/>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Build:</a:t>
            </a:r>
          </a:p>
          <a:p>
            <a:pPr marL="1062894" lvl="1" indent="-342900">
              <a:buFont typeface="Arial" panose="020B0604020202020204" pitchFamily="34" charset="0"/>
              <a:buChar char="•"/>
            </a:pPr>
            <a:r>
              <a:rPr lang="en-US" sz="2400" dirty="0" err="1">
                <a:solidFill>
                  <a:schemeClr val="accent1"/>
                </a:solidFill>
                <a:latin typeface="Consolas" panose="020B0609020204030204" pitchFamily="49" charset="0"/>
                <a:cs typeface="Consolas" panose="020B0609020204030204" pitchFamily="49" charset="0"/>
              </a:rPr>
              <a:t>g</a:t>
            </a:r>
            <a:r>
              <a:rPr lang="en-US" sz="2400" dirty="0" err="1" smtClean="0">
                <a:solidFill>
                  <a:schemeClr val="accent1"/>
                </a:solidFill>
                <a:latin typeface="Consolas" panose="020B0609020204030204" pitchFamily="49" charset="0"/>
                <a:cs typeface="Consolas" panose="020B0609020204030204" pitchFamily="49" charset="0"/>
              </a:rPr>
              <a:t>cc</a:t>
            </a:r>
            <a:r>
              <a:rPr lang="en-US" sz="2400" dirty="0" smtClean="0">
                <a:solidFill>
                  <a:schemeClr val="accent1"/>
                </a:solidFill>
                <a:latin typeface="Consolas" panose="020B0609020204030204" pitchFamily="49" charset="0"/>
                <a:cs typeface="Consolas" panose="020B0609020204030204" pitchFamily="49" charset="0"/>
              </a:rPr>
              <a:t> –c </a:t>
            </a:r>
            <a:r>
              <a:rPr lang="en-US" sz="2400" dirty="0" err="1" smtClean="0">
                <a:solidFill>
                  <a:schemeClr val="accent1"/>
                </a:solidFill>
                <a:latin typeface="Consolas" panose="020B0609020204030204" pitchFamily="49" charset="0"/>
                <a:cs typeface="Consolas" panose="020B0609020204030204" pitchFamily="49" charset="0"/>
              </a:rPr>
              <a:t>mystaticlib.c</a:t>
            </a:r>
            <a:endParaRPr lang="en-US" sz="2400" dirty="0" smtClean="0">
              <a:solidFill>
                <a:schemeClr val="accent1"/>
              </a:solidFill>
              <a:latin typeface="Consolas" panose="020B0609020204030204" pitchFamily="49" charset="0"/>
              <a:cs typeface="Consolas" panose="020B0609020204030204" pitchFamily="49" charset="0"/>
            </a:endParaRPr>
          </a:p>
          <a:p>
            <a:pPr marL="1062894" lvl="1" indent="-342900">
              <a:buFont typeface="Arial" panose="020B0604020202020204" pitchFamily="34" charset="0"/>
              <a:buChar char="•"/>
            </a:pPr>
            <a:r>
              <a:rPr lang="en-US" sz="2400" dirty="0" err="1" smtClean="0">
                <a:solidFill>
                  <a:schemeClr val="accent1"/>
                </a:solidFill>
                <a:latin typeface="Consolas" panose="020B0609020204030204" pitchFamily="49" charset="0"/>
                <a:cs typeface="Consolas" panose="020B0609020204030204" pitchFamily="49" charset="0"/>
              </a:rPr>
              <a:t>ar</a:t>
            </a:r>
            <a:r>
              <a:rPr lang="en-US" sz="2400" dirty="0" smtClean="0">
                <a:solidFill>
                  <a:schemeClr val="accent1"/>
                </a:solidFill>
                <a:latin typeface="Consolas" panose="020B0609020204030204" pitchFamily="49" charset="0"/>
                <a:cs typeface="Consolas" panose="020B0609020204030204" pitchFamily="49" charset="0"/>
              </a:rPr>
              <a:t> –r </a:t>
            </a:r>
            <a:r>
              <a:rPr lang="en-US" sz="2400" dirty="0" err="1" smtClean="0">
                <a:solidFill>
                  <a:schemeClr val="accent1"/>
                </a:solidFill>
                <a:latin typeface="Consolas" panose="020B0609020204030204" pitchFamily="49" charset="0"/>
                <a:cs typeface="Consolas" panose="020B0609020204030204" pitchFamily="49" charset="0"/>
              </a:rPr>
              <a:t>mystaticlib.a</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err="1" smtClean="0">
                <a:solidFill>
                  <a:schemeClr val="accent1"/>
                </a:solidFill>
                <a:latin typeface="Consolas" panose="020B0609020204030204" pitchFamily="49" charset="0"/>
                <a:cs typeface="Consolas" panose="020B0609020204030204" pitchFamily="49" charset="0"/>
              </a:rPr>
              <a:t>mystaticlib.o</a:t>
            </a:r>
            <a:endParaRPr lang="en-US" sz="2400" dirty="0" smtClean="0">
              <a:solidFill>
                <a:schemeClr val="accent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Usage:</a:t>
            </a:r>
          </a:p>
          <a:p>
            <a:pPr marL="1062894" lvl="1" indent="-342900">
              <a:buFont typeface="Arial" panose="020B0604020202020204" pitchFamily="34" charset="0"/>
              <a:buChar char="•"/>
            </a:pPr>
            <a:r>
              <a:rPr lang="en-US" sz="2000" dirty="0" err="1" smtClean="0">
                <a:solidFill>
                  <a:schemeClr val="accent1"/>
                </a:solidFill>
                <a:latin typeface="Consolas" panose="020B0609020204030204" pitchFamily="49" charset="0"/>
                <a:cs typeface="Consolas" panose="020B0609020204030204" pitchFamily="49" charset="0"/>
              </a:rPr>
              <a:t>gcc</a:t>
            </a:r>
            <a:r>
              <a:rPr lang="en-US" sz="2000" dirty="0">
                <a:solidFill>
                  <a:schemeClr val="accent1"/>
                </a:solidFill>
                <a:latin typeface="Consolas" panose="020B0609020204030204" pitchFamily="49" charset="0"/>
                <a:cs typeface="Consolas" panose="020B0609020204030204" pitchFamily="49" charset="0"/>
              </a:rPr>
              <a:t> </a:t>
            </a:r>
            <a:r>
              <a:rPr lang="en-US" sz="2000" dirty="0" smtClean="0">
                <a:solidFill>
                  <a:schemeClr val="accent1"/>
                </a:solidFill>
                <a:latin typeface="Consolas" panose="020B0609020204030204" pitchFamily="49" charset="0"/>
                <a:cs typeface="Consolas" panose="020B0609020204030204" pitchFamily="49" charset="0"/>
              </a:rPr>
              <a:t>–static –o hello </a:t>
            </a:r>
            <a:r>
              <a:rPr lang="en-US" sz="2000" dirty="0" err="1" smtClean="0">
                <a:solidFill>
                  <a:schemeClr val="accent1"/>
                </a:solidFill>
                <a:latin typeface="Consolas" panose="020B0609020204030204" pitchFamily="49" charset="0"/>
                <a:cs typeface="Consolas" panose="020B0609020204030204" pitchFamily="49" charset="0"/>
              </a:rPr>
              <a:t>hello.c</a:t>
            </a:r>
            <a:r>
              <a:rPr lang="en-US" sz="2000" dirty="0" smtClean="0">
                <a:solidFill>
                  <a:schemeClr val="accent1"/>
                </a:solidFill>
                <a:latin typeface="Consolas" panose="020B0609020204030204" pitchFamily="49" charset="0"/>
                <a:cs typeface="Consolas" panose="020B0609020204030204" pitchFamily="49" charset="0"/>
              </a:rPr>
              <a:t> /</a:t>
            </a:r>
            <a:r>
              <a:rPr lang="en-US" sz="2000" dirty="0" err="1" smtClean="0">
                <a:solidFill>
                  <a:schemeClr val="accent1"/>
                </a:solidFill>
                <a:latin typeface="Consolas" panose="020B0609020204030204" pitchFamily="49" charset="0"/>
                <a:cs typeface="Consolas" panose="020B0609020204030204" pitchFamily="49" charset="0"/>
              </a:rPr>
              <a:t>path_to_lib</a:t>
            </a:r>
            <a:r>
              <a:rPr lang="en-US" sz="2000" dirty="0" smtClean="0">
                <a:solidFill>
                  <a:schemeClr val="accent1"/>
                </a:solidFill>
                <a:latin typeface="Consolas" panose="020B0609020204030204" pitchFamily="49" charset="0"/>
                <a:cs typeface="Consolas" panose="020B0609020204030204" pitchFamily="49" charset="0"/>
              </a:rPr>
              <a:t>/</a:t>
            </a:r>
            <a:r>
              <a:rPr lang="en-US" sz="2000" dirty="0" err="1" smtClean="0">
                <a:solidFill>
                  <a:schemeClr val="accent1"/>
                </a:solidFill>
                <a:latin typeface="Consolas" panose="020B0609020204030204" pitchFamily="49" charset="0"/>
                <a:cs typeface="Consolas" panose="020B0609020204030204" pitchFamily="49" charset="0"/>
              </a:rPr>
              <a:t>mystaticlib.a</a:t>
            </a:r>
            <a:endParaRPr lang="ru-RU" sz="2000"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572033310"/>
      </p:ext>
    </p:extLst>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Dynamic-Linking Libraries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928248"/>
            <a:ext cx="10076468" cy="4228577"/>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Build:</a:t>
            </a:r>
          </a:p>
          <a:p>
            <a:pPr marL="1062894" lvl="1" indent="-342900">
              <a:buFont typeface="Arial" panose="020B0604020202020204" pitchFamily="34" charset="0"/>
              <a:buChar char="•"/>
            </a:pPr>
            <a:r>
              <a:rPr lang="en-US" sz="2400" dirty="0" err="1">
                <a:solidFill>
                  <a:schemeClr val="accent1"/>
                </a:solidFill>
                <a:latin typeface="Consolas" panose="020B0609020204030204" pitchFamily="49" charset="0"/>
                <a:cs typeface="Consolas" panose="020B0609020204030204" pitchFamily="49" charset="0"/>
              </a:rPr>
              <a:t>g</a:t>
            </a:r>
            <a:r>
              <a:rPr lang="en-US" sz="2400" dirty="0" err="1" smtClean="0">
                <a:solidFill>
                  <a:schemeClr val="accent1"/>
                </a:solidFill>
                <a:latin typeface="Consolas" panose="020B0609020204030204" pitchFamily="49" charset="0"/>
                <a:cs typeface="Consolas" panose="020B0609020204030204" pitchFamily="49" charset="0"/>
              </a:rPr>
              <a:t>cc</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err="1" smtClean="0">
                <a:solidFill>
                  <a:schemeClr val="accent1"/>
                </a:solidFill>
                <a:latin typeface="Consolas" panose="020B0609020204030204" pitchFamily="49" charset="0"/>
                <a:cs typeface="Consolas" panose="020B0609020204030204" pitchFamily="49" charset="0"/>
              </a:rPr>
              <a:t>fPIC</a:t>
            </a:r>
            <a:r>
              <a:rPr lang="en-US" sz="2400" dirty="0" smtClean="0">
                <a:solidFill>
                  <a:schemeClr val="accent1"/>
                </a:solidFill>
                <a:latin typeface="Consolas" panose="020B0609020204030204" pitchFamily="49" charset="0"/>
                <a:cs typeface="Consolas" panose="020B0609020204030204" pitchFamily="49" charset="0"/>
              </a:rPr>
              <a:t> –c -o mysharedlib.so </a:t>
            </a:r>
            <a:r>
              <a:rPr lang="en-US" sz="2400" dirty="0" err="1" smtClean="0">
                <a:solidFill>
                  <a:schemeClr val="accent1"/>
                </a:solidFill>
                <a:latin typeface="Consolas" panose="020B0609020204030204" pitchFamily="49" charset="0"/>
                <a:cs typeface="Consolas" panose="020B0609020204030204" pitchFamily="49" charset="0"/>
              </a:rPr>
              <a:t>mysharedlib.c</a:t>
            </a:r>
            <a:endParaRPr lang="en-US" sz="2400" dirty="0" smtClean="0">
              <a:solidFill>
                <a:schemeClr val="accent1"/>
              </a:solidFill>
              <a:latin typeface="Consolas" panose="020B0609020204030204" pitchFamily="49" charset="0"/>
              <a:cs typeface="Consolas" panose="020B0609020204030204" pitchFamily="49" charset="0"/>
            </a:endParaRPr>
          </a:p>
          <a:p>
            <a:pPr marL="1062894" lvl="1" indent="-342900">
              <a:buFont typeface="Arial" panose="020B0604020202020204" pitchFamily="34" charset="0"/>
              <a:buChar char="•"/>
            </a:pPr>
            <a:r>
              <a:rPr lang="en-US" sz="2400" dirty="0" err="1" smtClean="0">
                <a:solidFill>
                  <a:schemeClr val="accent1"/>
                </a:solidFill>
                <a:latin typeface="Consolas" panose="020B0609020204030204" pitchFamily="49" charset="0"/>
                <a:cs typeface="Consolas" panose="020B0609020204030204" pitchFamily="49" charset="0"/>
              </a:rPr>
              <a:t>gcc</a:t>
            </a:r>
            <a:r>
              <a:rPr lang="en-US" sz="2400" dirty="0" smtClean="0">
                <a:solidFill>
                  <a:schemeClr val="accent1"/>
                </a:solidFill>
                <a:latin typeface="Consolas" panose="020B0609020204030204" pitchFamily="49" charset="0"/>
                <a:cs typeface="Consolas" panose="020B0609020204030204" pitchFamily="49" charset="0"/>
              </a:rPr>
              <a:t> –shared –o mysharedlib.so </a:t>
            </a:r>
            <a:r>
              <a:rPr lang="en-US" sz="2400" dirty="0" err="1" smtClean="0">
                <a:solidFill>
                  <a:schemeClr val="accent1"/>
                </a:solidFill>
                <a:latin typeface="Consolas" panose="020B0609020204030204" pitchFamily="49" charset="0"/>
                <a:cs typeface="Consolas" panose="020B0609020204030204" pitchFamily="49" charset="0"/>
              </a:rPr>
              <a:t>mysharedlib.c</a:t>
            </a:r>
            <a:endParaRPr lang="en-US" sz="2400" dirty="0" smtClean="0">
              <a:solidFill>
                <a:schemeClr val="accent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Usage:</a:t>
            </a:r>
          </a:p>
          <a:p>
            <a:pPr marL="1062894" lvl="1" indent="-342900">
              <a:buFont typeface="Arial" panose="020B0604020202020204" pitchFamily="34" charset="0"/>
              <a:buChar char="•"/>
            </a:pPr>
            <a:r>
              <a:rPr lang="en-US" sz="2400" dirty="0" err="1" smtClean="0">
                <a:solidFill>
                  <a:schemeClr val="accent1"/>
                </a:solidFill>
                <a:latin typeface="Consolas" panose="020B0609020204030204" pitchFamily="49" charset="0"/>
                <a:cs typeface="Consolas" panose="020B0609020204030204" pitchFamily="49" charset="0"/>
              </a:rPr>
              <a:t>gcc</a:t>
            </a:r>
            <a:r>
              <a:rPr lang="en-US" sz="2400" dirty="0" smtClean="0">
                <a:solidFill>
                  <a:schemeClr val="accent1"/>
                </a:solidFill>
                <a:latin typeface="Consolas" panose="020B0609020204030204" pitchFamily="49" charset="0"/>
                <a:cs typeface="Consolas" panose="020B0609020204030204" pitchFamily="49" charset="0"/>
              </a:rPr>
              <a:t> –c </a:t>
            </a:r>
            <a:r>
              <a:rPr lang="en-US" sz="2400" dirty="0" err="1" smtClean="0">
                <a:solidFill>
                  <a:schemeClr val="accent1"/>
                </a:solidFill>
                <a:latin typeface="Consolas" panose="020B0609020204030204" pitchFamily="49" charset="0"/>
                <a:cs typeface="Consolas" panose="020B0609020204030204" pitchFamily="49" charset="0"/>
              </a:rPr>
              <a:t>main.c</a:t>
            </a:r>
            <a:endParaRPr lang="en-US" sz="2400" dirty="0" smtClean="0">
              <a:solidFill>
                <a:schemeClr val="accent1"/>
              </a:solidFill>
              <a:latin typeface="Consolas" panose="020B0609020204030204" pitchFamily="49" charset="0"/>
              <a:cs typeface="Consolas" panose="020B0609020204030204" pitchFamily="49" charset="0"/>
            </a:endParaRPr>
          </a:p>
          <a:p>
            <a:pPr marL="1062894" lvl="1" indent="-342900">
              <a:buFont typeface="Arial" panose="020B0604020202020204" pitchFamily="34" charset="0"/>
              <a:buChar char="•"/>
            </a:pPr>
            <a:r>
              <a:rPr lang="en-US" sz="2400" dirty="0" err="1" smtClean="0">
                <a:solidFill>
                  <a:schemeClr val="accent1"/>
                </a:solidFill>
                <a:latin typeface="Consolas" panose="020B0609020204030204" pitchFamily="49" charset="0"/>
                <a:cs typeface="Consolas" panose="020B0609020204030204" pitchFamily="49" charset="0"/>
              </a:rPr>
              <a:t>gcc</a:t>
            </a:r>
            <a:r>
              <a:rPr lang="en-US" sz="2400" dirty="0" smtClean="0">
                <a:solidFill>
                  <a:schemeClr val="accent1"/>
                </a:solidFill>
                <a:latin typeface="Consolas" panose="020B0609020204030204" pitchFamily="49" charset="0"/>
                <a:cs typeface="Consolas" panose="020B0609020204030204" pitchFamily="49" charset="0"/>
              </a:rPr>
              <a:t> –o main </a:t>
            </a:r>
            <a:r>
              <a:rPr lang="en-US" sz="2400" dirty="0" err="1" smtClean="0">
                <a:solidFill>
                  <a:schemeClr val="accent1"/>
                </a:solidFill>
                <a:latin typeface="Consolas" panose="020B0609020204030204" pitchFamily="49" charset="0"/>
                <a:cs typeface="Consolas" panose="020B0609020204030204" pitchFamily="49" charset="0"/>
              </a:rPr>
              <a:t>main.o</a:t>
            </a:r>
            <a:r>
              <a:rPr lang="en-US" sz="2400" dirty="0" smtClean="0">
                <a:solidFill>
                  <a:schemeClr val="accent1"/>
                </a:solidFill>
                <a:latin typeface="Consolas" panose="020B0609020204030204" pitchFamily="49" charset="0"/>
                <a:cs typeface="Consolas" panose="020B0609020204030204" pitchFamily="49" charset="0"/>
              </a:rPr>
              <a:t> –L/</a:t>
            </a:r>
            <a:r>
              <a:rPr lang="en-US" sz="2400" dirty="0" err="1" smtClean="0">
                <a:solidFill>
                  <a:schemeClr val="accent1"/>
                </a:solidFill>
                <a:latin typeface="Consolas" panose="020B0609020204030204" pitchFamily="49" charset="0"/>
                <a:cs typeface="Consolas" panose="020B0609020204030204" pitchFamily="49" charset="0"/>
              </a:rPr>
              <a:t>path_to_library</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err="1" smtClean="0">
                <a:solidFill>
                  <a:schemeClr val="accent1"/>
                </a:solidFill>
                <a:latin typeface="Consolas" panose="020B0609020204030204" pitchFamily="49" charset="0"/>
                <a:cs typeface="Consolas" panose="020B0609020204030204" pitchFamily="49" charset="0"/>
              </a:rPr>
              <a:t>lmysharedlib</a:t>
            </a:r>
            <a:endParaRPr lang="en-US" sz="2400" dirty="0" smtClean="0">
              <a:solidFill>
                <a:schemeClr val="accent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cs typeface="Consolas" panose="020B0609020204030204" pitchFamily="49" charset="0"/>
              </a:rPr>
              <a:t>Runtime Environment Variable:</a:t>
            </a:r>
          </a:p>
          <a:p>
            <a:pPr marL="1062894" lvl="1" indent="-342900">
              <a:buFont typeface="Arial" panose="020B0604020202020204" pitchFamily="34" charset="0"/>
              <a:buChar char="•"/>
            </a:pPr>
            <a:r>
              <a:rPr lang="en-US" sz="2000" dirty="0">
                <a:solidFill>
                  <a:schemeClr val="accent1"/>
                </a:solidFill>
                <a:latin typeface="Consolas" panose="020B0609020204030204" pitchFamily="49" charset="0"/>
                <a:cs typeface="Consolas" panose="020B0609020204030204" pitchFamily="49" charset="0"/>
              </a:rPr>
              <a:t>e</a:t>
            </a:r>
            <a:r>
              <a:rPr lang="en-US" sz="2000" dirty="0" smtClean="0">
                <a:solidFill>
                  <a:schemeClr val="accent1"/>
                </a:solidFill>
                <a:latin typeface="Consolas" panose="020B0609020204030204" pitchFamily="49" charset="0"/>
                <a:cs typeface="Consolas" panose="020B0609020204030204" pitchFamily="49" charset="0"/>
              </a:rPr>
              <a:t>xport LD_LIBRARY_PATH=$</a:t>
            </a:r>
            <a:r>
              <a:rPr lang="en-US" sz="2000" dirty="0" err="1" smtClean="0">
                <a:solidFill>
                  <a:schemeClr val="accent1"/>
                </a:solidFill>
                <a:latin typeface="Consolas" panose="020B0609020204030204" pitchFamily="49" charset="0"/>
                <a:cs typeface="Consolas" panose="020B0609020204030204" pitchFamily="49" charset="0"/>
              </a:rPr>
              <a:t>LD_LIBRARY_PATH:path_to_library</a:t>
            </a:r>
            <a:r>
              <a:rPr lang="en-US" sz="2000" dirty="0" smtClean="0">
                <a:solidFill>
                  <a:schemeClr val="accent1"/>
                </a:solidFill>
                <a:latin typeface="Consolas" panose="020B0609020204030204" pitchFamily="49" charset="0"/>
                <a:cs typeface="Consolas" panose="020B0609020204030204" pitchFamily="49" charset="0"/>
              </a:rPr>
              <a:t> </a:t>
            </a:r>
            <a:endParaRPr lang="ru-RU" sz="2000" dirty="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63027435"/>
      </p:ext>
    </p:extLst>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05526"/>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latin typeface="Comic Sans MS" panose="030F0702030302020204" pitchFamily="66" charset="0"/>
              </a:rPr>
              <a:t>Linkers:Introduction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q"/>
            </a:pPr>
            <a:r>
              <a:rPr lang="en-US" sz="4000" b="0" dirty="0" smtClean="0">
                <a:solidFill>
                  <a:srgbClr val="0070C0"/>
                </a:solidFill>
                <a:latin typeface="Comic Sans MS" pitchFamily="66" charset="0"/>
              </a:rPr>
              <a:t>The </a:t>
            </a:r>
            <a:r>
              <a:rPr lang="en-US" sz="4000" dirty="0" smtClean="0">
                <a:solidFill>
                  <a:srgbClr val="0070C0"/>
                </a:solidFill>
                <a:effectLst>
                  <a:outerShdw blurRad="38100" dist="38100" dir="2700000" algn="tl">
                    <a:srgbClr val="000000">
                      <a:alpha val="43137"/>
                    </a:srgbClr>
                  </a:outerShdw>
                </a:effectLst>
                <a:latin typeface="Comic Sans MS" pitchFamily="66" charset="0"/>
              </a:rPr>
              <a:t>Linker</a:t>
            </a:r>
            <a:r>
              <a:rPr lang="en-US" b="0" dirty="0" smtClean="0">
                <a:solidFill>
                  <a:srgbClr val="0070C0"/>
                </a:solidFill>
                <a:latin typeface="Comic Sans MS" pitchFamily="66" charset="0"/>
              </a:rPr>
              <a:t>:</a:t>
            </a:r>
          </a:p>
          <a:p>
            <a:pPr marL="1062894" lvl="1" indent="-342900">
              <a:buFont typeface="Arial" panose="020B0604020202020204" pitchFamily="34" charset="0"/>
              <a:buChar char="•"/>
            </a:pPr>
            <a:r>
              <a:rPr lang="en-US" sz="2400" dirty="0" smtClean="0">
                <a:solidFill>
                  <a:srgbClr val="FF0000"/>
                </a:solidFill>
                <a:latin typeface="Comic Sans MS" pitchFamily="66" charset="0"/>
              </a:rPr>
              <a:t>Extracts</a:t>
            </a:r>
            <a:r>
              <a:rPr lang="en-US" sz="2400" b="0" dirty="0" smtClean="0">
                <a:solidFill>
                  <a:srgbClr val="0070C0"/>
                </a:solidFill>
                <a:latin typeface="Comic Sans MS" pitchFamily="66" charset="0"/>
              </a:rPr>
              <a:t> information from the object module</a:t>
            </a:r>
          </a:p>
          <a:p>
            <a:pPr marL="1062894" lvl="1" indent="-342900">
              <a:buFont typeface="Arial" panose="020B0604020202020204" pitchFamily="34" charset="0"/>
              <a:buChar char="•"/>
            </a:pPr>
            <a:r>
              <a:rPr lang="en-US" sz="2400" dirty="0" smtClean="0">
                <a:solidFill>
                  <a:srgbClr val="FF0000"/>
                </a:solidFill>
                <a:latin typeface="Comic Sans MS" pitchFamily="66" charset="0"/>
              </a:rPr>
              <a:t>Locates</a:t>
            </a:r>
            <a:r>
              <a:rPr lang="en-US" sz="2400" dirty="0" smtClean="0">
                <a:solidFill>
                  <a:srgbClr val="0070C0"/>
                </a:solidFill>
                <a:latin typeface="Comic Sans MS" pitchFamily="66" charset="0"/>
              </a:rPr>
              <a:t> </a:t>
            </a:r>
            <a:r>
              <a:rPr lang="en-US" sz="2400" b="0" dirty="0" smtClean="0">
                <a:solidFill>
                  <a:srgbClr val="0070C0"/>
                </a:solidFill>
                <a:latin typeface="Comic Sans MS" pitchFamily="66" charset="0"/>
              </a:rPr>
              <a:t>the needed programs and routines</a:t>
            </a:r>
          </a:p>
          <a:p>
            <a:pPr marL="1062894" lvl="1" indent="-342900">
              <a:buFont typeface="Arial" panose="020B0604020202020204" pitchFamily="34" charset="0"/>
              <a:buChar char="•"/>
            </a:pPr>
            <a:r>
              <a:rPr lang="en-US" sz="2400" dirty="0" smtClean="0">
                <a:solidFill>
                  <a:srgbClr val="FF0000"/>
                </a:solidFill>
                <a:latin typeface="Comic Sans MS" pitchFamily="66" charset="0"/>
              </a:rPr>
              <a:t>Combines</a:t>
            </a:r>
            <a:r>
              <a:rPr lang="en-US" sz="2400" b="0" dirty="0" smtClean="0">
                <a:solidFill>
                  <a:srgbClr val="0070C0"/>
                </a:solidFill>
                <a:latin typeface="Comic Sans MS" pitchFamily="66" charset="0"/>
              </a:rPr>
              <a:t> them with the target code of the program</a:t>
            </a:r>
          </a:p>
          <a:p>
            <a:pPr marL="1062894" lvl="1" indent="-342900">
              <a:buFont typeface="Arial" panose="020B0604020202020204" pitchFamily="34" charset="0"/>
              <a:buChar char="•"/>
            </a:pPr>
            <a:r>
              <a:rPr lang="en-US" sz="2400" dirty="0" smtClean="0">
                <a:solidFill>
                  <a:srgbClr val="FF0000"/>
                </a:solidFill>
                <a:latin typeface="Comic Sans MS" pitchFamily="66" charset="0"/>
              </a:rPr>
              <a:t>Produces</a:t>
            </a:r>
            <a:r>
              <a:rPr lang="en-US" sz="2400" b="0" dirty="0" smtClean="0">
                <a:solidFill>
                  <a:srgbClr val="FF0000"/>
                </a:solidFill>
                <a:latin typeface="Comic Sans MS" pitchFamily="66" charset="0"/>
              </a:rPr>
              <a:t> </a:t>
            </a:r>
            <a:r>
              <a:rPr lang="en-US" sz="2400" b="0" dirty="0" smtClean="0">
                <a:solidFill>
                  <a:srgbClr val="0070C0"/>
                </a:solidFill>
                <a:latin typeface="Comic Sans MS" pitchFamily="66" charset="0"/>
              </a:rPr>
              <a:t>an executable program in machine (binary) language</a:t>
            </a:r>
          </a:p>
          <a:p>
            <a:pPr marL="285750" indent="-285750">
              <a:buFont typeface="Wingdings" panose="05000000000000000000" pitchFamily="2" charset="2"/>
              <a:buChar char="q"/>
            </a:pPr>
            <a:r>
              <a:rPr lang="en-US" b="0" dirty="0" smtClean="0">
                <a:solidFill>
                  <a:srgbClr val="FF0000"/>
                </a:solidFill>
                <a:latin typeface="Comic Sans MS" pitchFamily="66" charset="0"/>
              </a:rPr>
              <a:t> </a:t>
            </a:r>
            <a:r>
              <a:rPr lang="en-US" sz="4000" b="0" dirty="0">
                <a:solidFill>
                  <a:srgbClr val="0070C0"/>
                </a:solidFill>
                <a:latin typeface="Comic Sans MS" pitchFamily="66" charset="0"/>
              </a:rPr>
              <a:t>The </a:t>
            </a:r>
            <a:r>
              <a:rPr lang="en-US" sz="4000" dirty="0" smtClean="0">
                <a:solidFill>
                  <a:srgbClr val="0070C0"/>
                </a:solidFill>
                <a:effectLst>
                  <a:outerShdw blurRad="38100" dist="38100" dir="2700000" algn="tl">
                    <a:srgbClr val="000000">
                      <a:alpha val="43137"/>
                    </a:srgbClr>
                  </a:outerShdw>
                </a:effectLst>
                <a:latin typeface="Comic Sans MS" pitchFamily="66" charset="0"/>
              </a:rPr>
              <a:t>Loader</a:t>
            </a:r>
            <a:r>
              <a:rPr lang="en-US" b="0" dirty="0" smtClean="0">
                <a:solidFill>
                  <a:srgbClr val="0070C0"/>
                </a:solidFill>
                <a:latin typeface="Comic Sans MS" pitchFamily="66" charset="0"/>
              </a:rPr>
              <a:t>:</a:t>
            </a:r>
            <a:endParaRPr lang="en-US" b="0" dirty="0">
              <a:solidFill>
                <a:srgbClr val="0070C0"/>
              </a:solidFill>
              <a:latin typeface="Comic Sans MS" pitchFamily="66" charset="0"/>
            </a:endParaRPr>
          </a:p>
          <a:p>
            <a:pPr marL="1062894" lvl="1" indent="-342900">
              <a:buFont typeface="Arial" panose="020B0604020202020204" pitchFamily="34" charset="0"/>
              <a:buChar char="•"/>
            </a:pPr>
            <a:r>
              <a:rPr lang="en-US" sz="2400" b="0" dirty="0" smtClean="0">
                <a:solidFill>
                  <a:srgbClr val="0070C0"/>
                </a:solidFill>
                <a:latin typeface="Comic Sans MS" pitchFamily="66" charset="0"/>
              </a:rPr>
              <a:t>Is the system program that loads binary program in memory for execution</a:t>
            </a:r>
            <a:endParaRPr lang="en-US" sz="2400" b="0" dirty="0">
              <a:solidFill>
                <a:srgbClr val="57BDFA"/>
              </a:solidFill>
              <a:latin typeface="Comic Sans MS" pitchFamily="66" charset="0"/>
            </a:endParaRPr>
          </a:p>
          <a:p>
            <a:pPr marL="342900" lvl="2" indent="-342900">
              <a:buFont typeface="Arial" panose="020B0604020202020204" pitchFamily="34" charset="0"/>
              <a:buChar char="•"/>
            </a:pPr>
            <a:endParaRPr lang="ru-RU" b="0" dirty="0">
              <a:solidFill>
                <a:srgbClr val="00B0F0"/>
              </a:solidFill>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90020440"/>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Loader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640814"/>
          </a:xfrm>
        </p:spPr>
        <p:txBody>
          <a:bodyPr/>
          <a:lstStyle/>
          <a:p>
            <a:pPr marL="342900" indent="-342900">
              <a:buFont typeface="Wingdings" panose="05000000000000000000" pitchFamily="2" charset="2"/>
              <a:buChar char="§"/>
            </a:pPr>
            <a:r>
              <a:rPr lang="en-US" sz="2000" dirty="0" smtClean="0">
                <a:solidFill>
                  <a:schemeClr val="tx1"/>
                </a:solidFill>
                <a:latin typeface="Comic Sans MS" panose="030F0702030302020204" pitchFamily="66" charset="0"/>
              </a:rPr>
              <a:t>Loader is the program, which accepts the object program, prepares this program for execution by the computer and initializes the execution.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Loader loads the referred resource of file after being linked to refer via a linker during the execution of a program.</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 particular </a:t>
            </a:r>
            <a:r>
              <a:rPr lang="en-US" sz="2000" dirty="0" smtClean="0">
                <a:solidFill>
                  <a:schemeClr val="tx1"/>
                </a:solidFill>
                <a:latin typeface="Comic Sans MS" panose="030F0702030302020204" pitchFamily="66" charset="0"/>
              </a:rPr>
              <a:t>loader must perform the following functions:</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Allocate space in memory for the program (allocation).</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Resolve symbolic references between objects decks (linking).</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Adjust all address dependent locations, such as address constants, to correspond to the allocated space (relocation).</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Physically place the machine instructions and data into memory (loading).</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Jumps to a startup routine that does initializing work (copies the program’s arguments, </a:t>
            </a:r>
            <a:r>
              <a:rPr lang="en-US" dirty="0" err="1" smtClean="0">
                <a:solidFill>
                  <a:schemeClr val="accent1"/>
                </a:solidFill>
                <a:latin typeface="Comic Sans MS" panose="030F0702030302020204" pitchFamily="66" charset="0"/>
              </a:rPr>
              <a:t>etc</a:t>
            </a:r>
            <a:r>
              <a:rPr lang="en-US" dirty="0" smtClean="0">
                <a:solidFill>
                  <a:schemeClr val="accent1"/>
                </a:solidFill>
                <a:latin typeface="Comic Sans MS" panose="030F0702030302020204" pitchFamily="66" charset="0"/>
              </a:rPr>
              <a:t>) and calls the program’s </a:t>
            </a:r>
            <a:r>
              <a:rPr lang="en-US" dirty="0" smtClean="0">
                <a:solidFill>
                  <a:schemeClr val="accent1"/>
                </a:solidFill>
                <a:latin typeface="Consolas" panose="020B0609020204030204" pitchFamily="49" charset="0"/>
                <a:cs typeface="Consolas" panose="020B0609020204030204" pitchFamily="49" charset="0"/>
              </a:rPr>
              <a:t>main() routine.</a:t>
            </a:r>
            <a:endParaRPr lang="ru-RU"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85922783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What Does Linker Do? </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rgbClr val="0070C0"/>
                </a:solidFill>
                <a:latin typeface="Comic Sans MS" pitchFamily="66" charset="0"/>
              </a:rPr>
              <a:t>Merges object files</a:t>
            </a:r>
            <a:r>
              <a:rPr lang="en-US" b="0" dirty="0" smtClean="0">
                <a:solidFill>
                  <a:srgbClr val="0070C0"/>
                </a:solidFill>
                <a:latin typeface="Comic Sans MS" pitchFamily="66" charset="0"/>
              </a:rPr>
              <a:t>:</a:t>
            </a:r>
          </a:p>
          <a:p>
            <a:pPr marL="1062894" lvl="1" indent="-342900">
              <a:buFont typeface="Arial" panose="020B0604020202020204" pitchFamily="34" charset="0"/>
              <a:buChar char="•"/>
            </a:pPr>
            <a:r>
              <a:rPr lang="en-US" b="0" dirty="0" smtClean="0">
                <a:solidFill>
                  <a:srgbClr val="0070C0"/>
                </a:solidFill>
                <a:latin typeface="Comic Sans MS" pitchFamily="66" charset="0"/>
              </a:rPr>
              <a:t>Merges multiply relocatable (.o) object files into a single executable object file that can loaded and executed by the loader.</a:t>
            </a:r>
          </a:p>
          <a:p>
            <a:pPr marL="342900" indent="-342900">
              <a:buFont typeface="Wingdings" panose="05000000000000000000" pitchFamily="2" charset="2"/>
              <a:buChar char="§"/>
            </a:pPr>
            <a:r>
              <a:rPr lang="en-US" dirty="0" smtClean="0">
                <a:solidFill>
                  <a:srgbClr val="0070C0"/>
                </a:solidFill>
                <a:latin typeface="Comic Sans MS" pitchFamily="66" charset="0"/>
              </a:rPr>
              <a:t>Resolves external references</a:t>
            </a:r>
          </a:p>
          <a:p>
            <a:pPr marL="1062894" lvl="1" indent="-342900">
              <a:buFont typeface="Arial" panose="020B0604020202020204" pitchFamily="34" charset="0"/>
              <a:buChar char="•"/>
            </a:pPr>
            <a:r>
              <a:rPr lang="en-US" b="0" dirty="0" smtClean="0">
                <a:solidFill>
                  <a:srgbClr val="0070C0"/>
                </a:solidFill>
                <a:latin typeface="Comic Sans MS" pitchFamily="66" charset="0"/>
              </a:rPr>
              <a:t>As part of the merging process, resolves </a:t>
            </a:r>
            <a:r>
              <a:rPr lang="en-US" b="0" dirty="0" smtClean="0">
                <a:solidFill>
                  <a:srgbClr val="FF0000"/>
                </a:solidFill>
                <a:latin typeface="Comic Sans MS" pitchFamily="66" charset="0"/>
              </a:rPr>
              <a:t>external references</a:t>
            </a:r>
            <a:r>
              <a:rPr lang="en-US" b="0" dirty="0" smtClean="0">
                <a:solidFill>
                  <a:srgbClr val="0070C0"/>
                </a:solidFill>
                <a:latin typeface="Comic Sans MS" pitchFamily="66" charset="0"/>
              </a:rPr>
              <a:t>: reference to a symbol defined in another object file.</a:t>
            </a:r>
            <a:endParaRPr lang="en-US" b="0" dirty="0">
              <a:solidFill>
                <a:srgbClr val="0070C0"/>
              </a:solidFill>
              <a:latin typeface="Comic Sans MS" pitchFamily="66" charset="0"/>
            </a:endParaRPr>
          </a:p>
          <a:p>
            <a:pPr marL="342900" indent="-342900">
              <a:buFont typeface="Wingdings" panose="05000000000000000000" pitchFamily="2" charset="2"/>
              <a:buChar char="§"/>
            </a:pPr>
            <a:r>
              <a:rPr lang="en-US" dirty="0" smtClean="0">
                <a:solidFill>
                  <a:srgbClr val="0070C0"/>
                </a:solidFill>
                <a:latin typeface="Comic Sans MS" pitchFamily="66" charset="0"/>
              </a:rPr>
              <a:t>Relocates symbols</a:t>
            </a:r>
          </a:p>
          <a:p>
            <a:pPr marL="1062894" lvl="1" indent="-342900">
              <a:buFont typeface="Arial" panose="020B0604020202020204" pitchFamily="34" charset="0"/>
              <a:buChar char="•"/>
            </a:pPr>
            <a:r>
              <a:rPr lang="en-US" b="0" dirty="0" smtClean="0">
                <a:solidFill>
                  <a:srgbClr val="0070C0"/>
                </a:solidFill>
                <a:latin typeface="Comic Sans MS" pitchFamily="66" charset="0"/>
              </a:rPr>
              <a:t>Relocates symbols from their relative locations in the .o files to new absolute positions in the executable.</a:t>
            </a:r>
          </a:p>
          <a:p>
            <a:pPr marL="1062894" lvl="1" indent="-342900">
              <a:buFont typeface="Arial" panose="020B0604020202020204" pitchFamily="34" charset="0"/>
              <a:buChar char="•"/>
            </a:pPr>
            <a:r>
              <a:rPr lang="en-US" b="0" dirty="0" smtClean="0">
                <a:solidFill>
                  <a:srgbClr val="0070C0"/>
                </a:solidFill>
                <a:latin typeface="Comic Sans MS" pitchFamily="66" charset="0"/>
              </a:rPr>
              <a:t>Updates all references to these symbols to reflect their new positions. References can be in either code or data.</a:t>
            </a:r>
            <a:endParaRPr lang="ru-RU" b="0"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855109673"/>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Why Linkers?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
            </a:pPr>
            <a:r>
              <a:rPr lang="en-US" dirty="0" smtClean="0">
                <a:solidFill>
                  <a:srgbClr val="0070C0"/>
                </a:solidFill>
                <a:latin typeface="Comic Sans MS" pitchFamily="66" charset="0"/>
              </a:rPr>
              <a:t>Modularity</a:t>
            </a:r>
            <a:r>
              <a:rPr lang="en-US" b="0" dirty="0" smtClean="0">
                <a:solidFill>
                  <a:srgbClr val="0070C0"/>
                </a:solidFill>
                <a:latin typeface="Comic Sans MS" pitchFamily="66" charset="0"/>
              </a:rPr>
              <a:t>:</a:t>
            </a:r>
          </a:p>
          <a:p>
            <a:pPr marL="1062894" lvl="1" indent="-342900">
              <a:buFont typeface="Arial" panose="020B0604020202020204" pitchFamily="34" charset="0"/>
              <a:buChar char="•"/>
            </a:pPr>
            <a:r>
              <a:rPr lang="en-US" sz="2000" b="0" dirty="0" smtClean="0">
                <a:solidFill>
                  <a:srgbClr val="0070C0"/>
                </a:solidFill>
                <a:latin typeface="Comic Sans MS" pitchFamily="66" charset="0"/>
              </a:rPr>
              <a:t>Program can be written as a collection of smaller source files, rather than one monolithic source file.</a:t>
            </a:r>
          </a:p>
          <a:p>
            <a:pPr marL="1062894" lvl="1" indent="-342900">
              <a:buFont typeface="Arial" panose="020B0604020202020204" pitchFamily="34" charset="0"/>
              <a:buChar char="•"/>
            </a:pPr>
            <a:r>
              <a:rPr lang="en-US" sz="2000" b="0" dirty="0" smtClean="0">
                <a:solidFill>
                  <a:srgbClr val="0070C0"/>
                </a:solidFill>
                <a:latin typeface="Comic Sans MS" pitchFamily="66" charset="0"/>
              </a:rPr>
              <a:t>Can build libraries of common functions, e.g. Math library, standard C library</a:t>
            </a:r>
          </a:p>
          <a:p>
            <a:pPr marL="342900" indent="-342900">
              <a:buFont typeface="Wingdings" panose="05000000000000000000" pitchFamily="2" charset="2"/>
              <a:buChar char="§"/>
            </a:pPr>
            <a:r>
              <a:rPr lang="en-US" dirty="0" smtClean="0">
                <a:solidFill>
                  <a:srgbClr val="0070C0"/>
                </a:solidFill>
                <a:latin typeface="Comic Sans MS" pitchFamily="66" charset="0"/>
              </a:rPr>
              <a:t>Efficiency</a:t>
            </a:r>
          </a:p>
          <a:p>
            <a:pPr marL="1062894" lvl="1" indent="-342900">
              <a:buFont typeface="Arial" panose="020B0604020202020204" pitchFamily="34" charset="0"/>
              <a:buChar char="•"/>
            </a:pPr>
            <a:r>
              <a:rPr lang="en-US" sz="2000" dirty="0" smtClean="0">
                <a:solidFill>
                  <a:srgbClr val="0070C0"/>
                </a:solidFill>
                <a:latin typeface="Comic Sans MS" pitchFamily="66" charset="0"/>
              </a:rPr>
              <a:t>Time: </a:t>
            </a:r>
            <a:r>
              <a:rPr lang="en-US" sz="2000" b="0" dirty="0" smtClean="0">
                <a:solidFill>
                  <a:srgbClr val="0070C0"/>
                </a:solidFill>
                <a:latin typeface="Comic Sans MS" pitchFamily="66" charset="0"/>
              </a:rPr>
              <a:t>Change one source file, compile, and then relink. No need to recompile other source files.</a:t>
            </a:r>
          </a:p>
          <a:p>
            <a:pPr marL="1062894" lvl="1" indent="-342900">
              <a:buFont typeface="Arial" panose="020B0604020202020204" pitchFamily="34" charset="0"/>
              <a:buChar char="•"/>
            </a:pPr>
            <a:r>
              <a:rPr lang="en-US" sz="2000" dirty="0" smtClean="0">
                <a:solidFill>
                  <a:srgbClr val="0070C0"/>
                </a:solidFill>
                <a:latin typeface="Comic Sans MS" pitchFamily="66" charset="0"/>
              </a:rPr>
              <a:t>Space: </a:t>
            </a:r>
            <a:r>
              <a:rPr lang="en-US" sz="2000" b="0" dirty="0" smtClean="0">
                <a:solidFill>
                  <a:srgbClr val="0070C0"/>
                </a:solidFill>
                <a:latin typeface="Comic Sans MS" pitchFamily="66" charset="0"/>
              </a:rPr>
              <a:t>Libraries of common functions can be aggregated into a single file. Yet executable files and running memory images contain only code for the functions they actually use.</a:t>
            </a:r>
            <a:endParaRPr lang="en-US" sz="2000" dirty="0">
              <a:solidFill>
                <a:srgbClr val="0070C0"/>
              </a:solidFill>
              <a:latin typeface="Comic Sans MS" pitchFamily="66" charset="0"/>
            </a:endParaRPr>
          </a:p>
          <a:p>
            <a:endParaRPr lang="ru-RU" dirty="0"/>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68261470"/>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sz="1400" dirty="0" smtClean="0">
            <a:latin typeface="SamsungOne 700" panose="020B0803030303020204" pitchFamily="34" charset="0"/>
            <a:ea typeface="SamsungOne 700" panose="020B0803030303020204" pitchFamily="34" charset="0"/>
          </a:defRPr>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extLst>
    <a:ext uri="{05A4C25C-085E-4340-85A3-A5531E510DB2}">
      <thm15:themeFamily xmlns:thm15="http://schemas.microsoft.com/office/thememl/2012/main" name="mytemplate.potx" id="{1BBEAEEB-F25C-48D5-9228-D0AD2B980BF1}" vid="{B3A2422C-565B-4473-9EAC-9DDB659F58C0}"/>
    </a:ext>
  </a:extLst>
</a:theme>
</file>

<file path=ppt/theme/theme2.xml><?xml version="1.0" encoding="utf-8"?>
<a:theme xmlns:a="http://schemas.openxmlformats.org/drawingml/2006/main" name="1_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sz="1400" dirty="0" smtClean="0">
            <a:latin typeface="SamsungOne 700" panose="020B0803030303020204" pitchFamily="34" charset="0"/>
            <a:ea typeface="SamsungOne 700" panose="020B0803030303020204" pitchFamily="34" charset="0"/>
          </a:defRPr>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extLst>
    <a:ext uri="{05A4C25C-085E-4340-85A3-A5531E510DB2}">
      <thm15:themeFamily xmlns:thm15="http://schemas.microsoft.com/office/thememl/2012/main" name="Presentation15" id="{C12DD770-011F-4AC3-BF25-C4E5CF3929EB}" vid="{FF45D0EA-BD8E-461C-B813-D5C2738DAE32}"/>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Template>
  <TotalTime>6017</TotalTime>
  <Words>5855</Words>
  <Application>Microsoft Office PowerPoint</Application>
  <PresentationFormat>Custom</PresentationFormat>
  <Paragraphs>862</Paragraphs>
  <Slides>55</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55</vt:i4>
      </vt:variant>
    </vt:vector>
  </HeadingPairs>
  <TitlesOfParts>
    <vt:vector size="70" baseType="lpstr">
      <vt:lpstr>굴림</vt:lpstr>
      <vt:lpstr>맑은 고딕</vt:lpstr>
      <vt:lpstr>ＭＳ Ｐゴシック</vt:lpstr>
      <vt:lpstr>Arial</vt:lpstr>
      <vt:lpstr>Calibri</vt:lpstr>
      <vt:lpstr>Comic Sans MS</vt:lpstr>
      <vt:lpstr>Consolas</vt:lpstr>
      <vt:lpstr>Helvetica</vt:lpstr>
      <vt:lpstr>HY견고딕</vt:lpstr>
      <vt:lpstr>HY견고딕</vt:lpstr>
      <vt:lpstr>SamsungOne 400</vt:lpstr>
      <vt:lpstr>SamsungOne 700</vt:lpstr>
      <vt:lpstr>Wingdings</vt:lpstr>
      <vt:lpstr>SRR</vt:lpstr>
      <vt:lpstr>1_SRR</vt:lpstr>
      <vt:lpstr>System Software Crash Course </vt:lpstr>
      <vt:lpstr>Linux Process Memory Map Layout</vt:lpstr>
      <vt:lpstr>Separate Compilation</vt:lpstr>
      <vt:lpstr>Schema of Program Execution</vt:lpstr>
      <vt:lpstr>Linkers: Introduction</vt:lpstr>
      <vt:lpstr>Linkers:Introduction</vt:lpstr>
      <vt:lpstr>Loader</vt:lpstr>
      <vt:lpstr>What Does Linker Do? </vt:lpstr>
      <vt:lpstr>Why Linkers?</vt:lpstr>
      <vt:lpstr>Linking Process</vt:lpstr>
      <vt:lpstr>Tiling Sections &amp; Relocation </vt:lpstr>
      <vt:lpstr>Linkers:Introduction</vt:lpstr>
      <vt:lpstr>Linkers:Introduction</vt:lpstr>
      <vt:lpstr>Relocation and Linking Concept</vt:lpstr>
      <vt:lpstr>Relocation and Linking Concept</vt:lpstr>
      <vt:lpstr>Relocation and Linking Concept</vt:lpstr>
      <vt:lpstr>Program Relocation</vt:lpstr>
      <vt:lpstr>Performing Relocation</vt:lpstr>
      <vt:lpstr>Performing Relocation</vt:lpstr>
      <vt:lpstr>Linking</vt:lpstr>
      <vt:lpstr>Linking</vt:lpstr>
      <vt:lpstr>Linkers: Architecture</vt:lpstr>
      <vt:lpstr>Two-pass Linking</vt:lpstr>
      <vt:lpstr>Two-pass Linking</vt:lpstr>
      <vt:lpstr>Static Linking</vt:lpstr>
      <vt:lpstr>Drawbacks of Static Linking</vt:lpstr>
      <vt:lpstr>Dynamic Linking</vt:lpstr>
      <vt:lpstr>Dynamic Linking</vt:lpstr>
      <vt:lpstr>Drawbacks of Dynamic Linking</vt:lpstr>
      <vt:lpstr>Forms of Object Files</vt:lpstr>
      <vt:lpstr>Forms of Object Files</vt:lpstr>
      <vt:lpstr>Executable and Linkable Format (ELF)</vt:lpstr>
      <vt:lpstr>Two Views of ELF File</vt:lpstr>
      <vt:lpstr>ELF Object File Format</vt:lpstr>
      <vt:lpstr>ELF Object File Format</vt:lpstr>
      <vt:lpstr>Linker Section Types</vt:lpstr>
      <vt:lpstr>Linker Section Types</vt:lpstr>
      <vt:lpstr>Linker Section Types</vt:lpstr>
      <vt:lpstr>Section Types&amp;Section Attributes</vt:lpstr>
      <vt:lpstr>Linker Symbol Types</vt:lpstr>
      <vt:lpstr>Linker Symbol Types</vt:lpstr>
      <vt:lpstr>Strong &amp; Weak Symbols</vt:lpstr>
      <vt:lpstr>Loading Relocations of Shared Libs</vt:lpstr>
      <vt:lpstr>Loading Relocations of Shared Libs</vt:lpstr>
      <vt:lpstr>Position Independent Code (PIC)</vt:lpstr>
      <vt:lpstr>Position Independent Code (PIC)</vt:lpstr>
      <vt:lpstr>Global Offset Table</vt:lpstr>
      <vt:lpstr>Procedure Linkage Table</vt:lpstr>
      <vt:lpstr>Relocation Types (ELF)</vt:lpstr>
      <vt:lpstr>Relocation Types (x86 example)</vt:lpstr>
      <vt:lpstr>Relocation Entries in ELF</vt:lpstr>
      <vt:lpstr>GNU Binary Utilities</vt:lpstr>
      <vt:lpstr>Static-Linking Libraries</vt:lpstr>
      <vt:lpstr>Dynamic-Linking Libraries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Linkers</dc:title>
  <dc:subject>SRR Presentation Template</dc:subject>
  <dc:creator>Ignatov Sergey</dc:creator>
  <cp:keywords>SRR Presentation Template</cp:keywords>
  <cp:lastModifiedBy>Ignatov Sergey</cp:lastModifiedBy>
  <cp:revision>178</cp:revision>
  <cp:lastPrinted>2018-03-16T13:14:23Z</cp:lastPrinted>
  <dcterms:created xsi:type="dcterms:W3CDTF">2018-12-25T08:49:18Z</dcterms:created>
  <dcterms:modified xsi:type="dcterms:W3CDTF">2018-12-29T13:15:48Z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0x010100C41B9AF1520EDB4BB853F78C6B8D000F</vt:lpwstr>
  </property>
  <property fmtid="{D5CDD505-2E9C-101B-9397-08002B2CF9AE}" pid="3" name="NSCPROP_SA">
    <vt:lpwstr>\\bobcat\common\RnD-common\SRR Strategy\2018\2018.07 SRR Strategy 2019-2020\Team Vision (Template 2H 2018).pptx</vt:lpwstr>
  </property>
  <property fmtid="{5C58129F-E5B8-477A-9B38-B3E54BFA04C8}" pid="2">
    <vt:lpwstr>6F8581A6F3847B9D66BBE301E6F211325F4E94E680986ADDA1AE427703434A28</vt:lpwstr>
  </property>
</Properties>
</file>