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6"/>
  </p:notesMasterIdLst>
  <p:sldIdLst>
    <p:sldId id="596" r:id="rId2"/>
    <p:sldId id="597" r:id="rId3"/>
    <p:sldId id="598" r:id="rId4"/>
    <p:sldId id="599" r:id="rId5"/>
    <p:sldId id="600" r:id="rId6"/>
    <p:sldId id="601" r:id="rId7"/>
    <p:sldId id="602" r:id="rId8"/>
    <p:sldId id="603" r:id="rId9"/>
    <p:sldId id="604" r:id="rId10"/>
    <p:sldId id="605" r:id="rId11"/>
    <p:sldId id="606" r:id="rId12"/>
    <p:sldId id="607" r:id="rId13"/>
    <p:sldId id="608" r:id="rId14"/>
    <p:sldId id="609" r:id="rId15"/>
    <p:sldId id="610" r:id="rId16"/>
    <p:sldId id="611" r:id="rId17"/>
    <p:sldId id="612" r:id="rId18"/>
    <p:sldId id="613" r:id="rId19"/>
    <p:sldId id="614" r:id="rId20"/>
    <p:sldId id="615" r:id="rId21"/>
    <p:sldId id="616" r:id="rId22"/>
    <p:sldId id="617" r:id="rId23"/>
    <p:sldId id="618" r:id="rId24"/>
    <p:sldId id="619" r:id="rId25"/>
    <p:sldId id="620" r:id="rId26"/>
    <p:sldId id="621" r:id="rId27"/>
    <p:sldId id="622" r:id="rId28"/>
    <p:sldId id="623" r:id="rId29"/>
    <p:sldId id="624" r:id="rId30"/>
    <p:sldId id="625" r:id="rId31"/>
    <p:sldId id="627" r:id="rId32"/>
    <p:sldId id="626" r:id="rId33"/>
    <p:sldId id="628" r:id="rId34"/>
    <p:sldId id="629" r:id="rId35"/>
  </p:sldIdLst>
  <p:sldSz cx="10656888" cy="5994400"/>
  <p:notesSz cx="6797675" cy="9926638"/>
  <p:defaultTextStyle>
    <a:defPPr>
      <a:defRPr lang="en-US"/>
    </a:defPPr>
    <a:lvl1pPr marL="0" algn="l" defTabSz="1072680" rtl="0" eaLnBrk="1" latinLnBrk="0" hangingPunct="1">
      <a:defRPr sz="2100" kern="1200">
        <a:solidFill>
          <a:schemeClr val="tx1"/>
        </a:solidFill>
        <a:latin typeface="+mn-lt"/>
        <a:ea typeface="+mn-ea"/>
        <a:cs typeface="+mn-cs"/>
      </a:defRPr>
    </a:lvl1pPr>
    <a:lvl2pPr marL="536340" algn="l" defTabSz="1072680" rtl="0" eaLnBrk="1" latinLnBrk="0" hangingPunct="1">
      <a:defRPr sz="2100" kern="1200">
        <a:solidFill>
          <a:schemeClr val="tx1"/>
        </a:solidFill>
        <a:latin typeface="+mn-lt"/>
        <a:ea typeface="+mn-ea"/>
        <a:cs typeface="+mn-cs"/>
      </a:defRPr>
    </a:lvl2pPr>
    <a:lvl3pPr marL="1072680" algn="l" defTabSz="1072680" rtl="0" eaLnBrk="1" latinLnBrk="0" hangingPunct="1">
      <a:defRPr sz="2100" kern="1200">
        <a:solidFill>
          <a:schemeClr val="tx1"/>
        </a:solidFill>
        <a:latin typeface="+mn-lt"/>
        <a:ea typeface="+mn-ea"/>
        <a:cs typeface="+mn-cs"/>
      </a:defRPr>
    </a:lvl3pPr>
    <a:lvl4pPr marL="1609021" algn="l" defTabSz="1072680" rtl="0" eaLnBrk="1" latinLnBrk="0" hangingPunct="1">
      <a:defRPr sz="2100" kern="1200">
        <a:solidFill>
          <a:schemeClr val="tx1"/>
        </a:solidFill>
        <a:latin typeface="+mn-lt"/>
        <a:ea typeface="+mn-ea"/>
        <a:cs typeface="+mn-cs"/>
      </a:defRPr>
    </a:lvl4pPr>
    <a:lvl5pPr marL="2145359" algn="l" defTabSz="1072680" rtl="0" eaLnBrk="1" latinLnBrk="0" hangingPunct="1">
      <a:defRPr sz="2100" kern="1200">
        <a:solidFill>
          <a:schemeClr val="tx1"/>
        </a:solidFill>
        <a:latin typeface="+mn-lt"/>
        <a:ea typeface="+mn-ea"/>
        <a:cs typeface="+mn-cs"/>
      </a:defRPr>
    </a:lvl5pPr>
    <a:lvl6pPr marL="2681699" algn="l" defTabSz="1072680" rtl="0" eaLnBrk="1" latinLnBrk="0" hangingPunct="1">
      <a:defRPr sz="2100" kern="1200">
        <a:solidFill>
          <a:schemeClr val="tx1"/>
        </a:solidFill>
        <a:latin typeface="+mn-lt"/>
        <a:ea typeface="+mn-ea"/>
        <a:cs typeface="+mn-cs"/>
      </a:defRPr>
    </a:lvl6pPr>
    <a:lvl7pPr marL="3218040" algn="l" defTabSz="1072680" rtl="0" eaLnBrk="1" latinLnBrk="0" hangingPunct="1">
      <a:defRPr sz="2100" kern="1200">
        <a:solidFill>
          <a:schemeClr val="tx1"/>
        </a:solidFill>
        <a:latin typeface="+mn-lt"/>
        <a:ea typeface="+mn-ea"/>
        <a:cs typeface="+mn-cs"/>
      </a:defRPr>
    </a:lvl7pPr>
    <a:lvl8pPr marL="3754379" algn="l" defTabSz="1072680" rtl="0" eaLnBrk="1" latinLnBrk="0" hangingPunct="1">
      <a:defRPr sz="2100" kern="1200">
        <a:solidFill>
          <a:schemeClr val="tx1"/>
        </a:solidFill>
        <a:latin typeface="+mn-lt"/>
        <a:ea typeface="+mn-ea"/>
        <a:cs typeface="+mn-cs"/>
      </a:defRPr>
    </a:lvl8pPr>
    <a:lvl9pPr marL="4290720" algn="l" defTabSz="107268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3" pos="181" userDrawn="1">
          <p15:clr>
            <a:srgbClr val="A4A3A4"/>
          </p15:clr>
        </p15:guide>
        <p15:guide id="4" pos="6532" userDrawn="1">
          <p15:clr>
            <a:srgbClr val="A4A3A4"/>
          </p15:clr>
        </p15:guide>
        <p15:guide id="5" pos="3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6FE"/>
    <a:srgbClr val="E3E8FD"/>
    <a:srgbClr val="CCECFF"/>
    <a:srgbClr val="57BDFA"/>
    <a:srgbClr val="8FD3FC"/>
    <a:srgbClr val="0000FF"/>
    <a:srgbClr val="C3BDE9"/>
    <a:srgbClr val="C7E9FD"/>
    <a:srgbClr val="8A98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785" autoAdjust="0"/>
  </p:normalViewPr>
  <p:slideViewPr>
    <p:cSldViewPr snapToObjects="1">
      <p:cViewPr varScale="1">
        <p:scale>
          <a:sx n="133" d="100"/>
          <a:sy n="133" d="100"/>
        </p:scale>
        <p:origin x="336" y="30"/>
      </p:cViewPr>
      <p:guideLst>
        <p:guide orient="horz" pos="1888"/>
        <p:guide pos="181"/>
        <p:guide pos="6532"/>
        <p:guide pos="335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8D5C3BD-AA9D-4985-8BCA-A61C5996F9BF}" type="datetimeFigureOut">
              <a:rPr lang="en-US" smtClean="0"/>
              <a:pPr/>
              <a:t>2/11/2019</a:t>
            </a:fld>
            <a:endParaRPr 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C3E18DF-29F7-467D-AE61-24A211DADF20}" type="slidenum">
              <a:rPr lang="en-US" smtClean="0"/>
              <a:pPr/>
              <a:t>‹#›</a:t>
            </a:fld>
            <a:endParaRPr lang="en-US"/>
          </a:p>
        </p:txBody>
      </p:sp>
    </p:spTree>
    <p:extLst>
      <p:ext uri="{BB962C8B-B14F-4D97-AF65-F5344CB8AC3E}">
        <p14:creationId xmlns:p14="http://schemas.microsoft.com/office/powerpoint/2010/main" val="1793362109"/>
      </p:ext>
    </p:extLst>
  </p:cSld>
  <p:clrMap bg1="lt1" tx1="dk1" bg2="lt2" tx2="dk2" accent1="accent1" accent2="accent2" accent3="accent3" accent4="accent4" accent5="accent5" accent6="accent6" hlink="hlink" folHlink="folHlink"/>
  <p:notesStyle>
    <a:lvl1pPr marL="0" algn="l" defTabSz="1072680" rtl="0" eaLnBrk="1" latinLnBrk="0" hangingPunct="1">
      <a:defRPr sz="1400" kern="1200">
        <a:solidFill>
          <a:schemeClr val="tx1"/>
        </a:solidFill>
        <a:latin typeface="+mn-lt"/>
        <a:ea typeface="+mn-ea"/>
        <a:cs typeface="+mn-cs"/>
      </a:defRPr>
    </a:lvl1pPr>
    <a:lvl2pPr marL="536340" algn="l" defTabSz="1072680" rtl="0" eaLnBrk="1" latinLnBrk="0" hangingPunct="1">
      <a:defRPr sz="1400" kern="1200">
        <a:solidFill>
          <a:schemeClr val="tx1"/>
        </a:solidFill>
        <a:latin typeface="+mn-lt"/>
        <a:ea typeface="+mn-ea"/>
        <a:cs typeface="+mn-cs"/>
      </a:defRPr>
    </a:lvl2pPr>
    <a:lvl3pPr marL="1072680" algn="l" defTabSz="1072680" rtl="0" eaLnBrk="1" latinLnBrk="0" hangingPunct="1">
      <a:defRPr sz="1400" kern="1200">
        <a:solidFill>
          <a:schemeClr val="tx1"/>
        </a:solidFill>
        <a:latin typeface="+mn-lt"/>
        <a:ea typeface="+mn-ea"/>
        <a:cs typeface="+mn-cs"/>
      </a:defRPr>
    </a:lvl3pPr>
    <a:lvl4pPr marL="1609021" algn="l" defTabSz="1072680" rtl="0" eaLnBrk="1" latinLnBrk="0" hangingPunct="1">
      <a:defRPr sz="1400" kern="1200">
        <a:solidFill>
          <a:schemeClr val="tx1"/>
        </a:solidFill>
        <a:latin typeface="+mn-lt"/>
        <a:ea typeface="+mn-ea"/>
        <a:cs typeface="+mn-cs"/>
      </a:defRPr>
    </a:lvl4pPr>
    <a:lvl5pPr marL="2145359" algn="l" defTabSz="1072680" rtl="0" eaLnBrk="1" latinLnBrk="0" hangingPunct="1">
      <a:defRPr sz="1400" kern="1200">
        <a:solidFill>
          <a:schemeClr val="tx1"/>
        </a:solidFill>
        <a:latin typeface="+mn-lt"/>
        <a:ea typeface="+mn-ea"/>
        <a:cs typeface="+mn-cs"/>
      </a:defRPr>
    </a:lvl5pPr>
    <a:lvl6pPr marL="2681699" algn="l" defTabSz="1072680" rtl="0" eaLnBrk="1" latinLnBrk="0" hangingPunct="1">
      <a:defRPr sz="1400" kern="1200">
        <a:solidFill>
          <a:schemeClr val="tx1"/>
        </a:solidFill>
        <a:latin typeface="+mn-lt"/>
        <a:ea typeface="+mn-ea"/>
        <a:cs typeface="+mn-cs"/>
      </a:defRPr>
    </a:lvl6pPr>
    <a:lvl7pPr marL="3218040" algn="l" defTabSz="1072680" rtl="0" eaLnBrk="1" latinLnBrk="0" hangingPunct="1">
      <a:defRPr sz="1400" kern="1200">
        <a:solidFill>
          <a:schemeClr val="tx1"/>
        </a:solidFill>
        <a:latin typeface="+mn-lt"/>
        <a:ea typeface="+mn-ea"/>
        <a:cs typeface="+mn-cs"/>
      </a:defRPr>
    </a:lvl7pPr>
    <a:lvl8pPr marL="3754379" algn="l" defTabSz="1072680" rtl="0" eaLnBrk="1" latinLnBrk="0" hangingPunct="1">
      <a:defRPr sz="1400" kern="1200">
        <a:solidFill>
          <a:schemeClr val="tx1"/>
        </a:solidFill>
        <a:latin typeface="+mn-lt"/>
        <a:ea typeface="+mn-ea"/>
        <a:cs typeface="+mn-cs"/>
      </a:defRPr>
    </a:lvl8pPr>
    <a:lvl9pPr marL="4290720" algn="l" defTabSz="107268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287338" y="1198882"/>
            <a:ext cx="10082211" cy="1798320"/>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userDrawn="1"/>
        </p:nvPicPr>
        <p:blipFill>
          <a:blip r:embed="rId6">
            <a:grayscl/>
          </a:blip>
          <a:stretch>
            <a:fillRect/>
          </a:stretch>
        </p:blipFill>
        <p:spPr>
          <a:xfrm>
            <a:off x="285862" y="2397762"/>
            <a:ext cx="3859102" cy="30483"/>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363896" y="778899"/>
            <a:ext cx="10082211" cy="1155356"/>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1"/>
          </p:nvPr>
        </p:nvSpPr>
        <p:spPr>
          <a:xfrm>
            <a:off x="576288" y="2167919"/>
            <a:ext cx="9195478" cy="9144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29849659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p15:clr>
            <a:srgbClr val="FBAE40"/>
          </p15:clr>
        </p15:guide>
        <p15:guide id="2" pos="181">
          <p15:clr>
            <a:srgbClr val="FBAE40"/>
          </p15:clr>
        </p15:guide>
        <p15:guide id="3" pos="65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hasCustomPrompt="1"/>
          </p:nvPr>
        </p:nvSpPr>
        <p:spPr>
          <a:xfrm>
            <a:off x="1958568" y="1455119"/>
            <a:ext cx="6739757" cy="3084162"/>
          </a:xfrm>
          <a:prstGeom prst="rect">
            <a:avLst/>
          </a:prstGeom>
        </p:spPr>
        <p:txBody>
          <a:bodyPr lIns="0" tIns="45718" rIns="91434" bIns="45718"/>
          <a:lstStyle>
            <a:lvl1pPr marL="0" indent="-719949" algn="just">
              <a:lnSpc>
                <a:spcPct val="100000"/>
              </a:lnSpc>
              <a:spcBef>
                <a:spcPts val="600"/>
              </a:spcBef>
              <a:spcAft>
                <a:spcPts val="1200"/>
              </a:spcAft>
              <a:buClr>
                <a:schemeClr val="accent1"/>
              </a:buClr>
              <a:buSzPct val="120000"/>
              <a:buFont typeface="+mj-lt"/>
              <a:buAutoNum type="romanUcPeriod"/>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179998" algn="just">
              <a:lnSpc>
                <a:spcPct val="100000"/>
              </a:lnSpc>
              <a:spcBef>
                <a:spcPts val="0"/>
              </a:spcBef>
              <a:spcAft>
                <a:spcPts val="600"/>
              </a:spcAft>
              <a:buClr>
                <a:schemeClr val="tx2"/>
              </a:buClr>
              <a:buSzPct val="120000"/>
              <a:buFont typeface="Arial" panose="020B0604020202020204" pitchFamily="34" charset="0"/>
              <a:buChar char="-"/>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dirty="0" smtClean="0"/>
              <a:t>First level</a:t>
            </a:r>
          </a:p>
          <a:p>
            <a:pPr lvl="1"/>
            <a:r>
              <a:rPr lang="en-US" dirty="0" smtClean="0"/>
              <a:t>Second level</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20001858"/>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userDrawn="1">
          <p15:clr>
            <a:srgbClr val="FBAE40"/>
          </p15:clr>
        </p15:guide>
        <p15:guide id="2" pos="3357" userDrawn="1">
          <p15:clr>
            <a:srgbClr val="FBAE40"/>
          </p15:clr>
        </p15:guide>
        <p15:guide id="3" pos="6532" userDrawn="1">
          <p15:clr>
            <a:srgbClr val="FBAE40"/>
          </p15:clr>
        </p15:guide>
        <p15:guide id="4" pos="1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p:nvPr>
        </p:nvSpPr>
        <p:spPr>
          <a:xfrm>
            <a:off x="287338" y="928248"/>
            <a:ext cx="10076468" cy="4228577"/>
          </a:xfrm>
          <a:prstGeom prst="rect">
            <a:avLst/>
          </a:prstGeom>
        </p:spPr>
        <p:txBody>
          <a:bodyPr lIns="0" tIns="45718" rIns="91434" bIns="45718"/>
          <a:lstStyle>
            <a:lvl1pPr marL="0" indent="0" algn="just">
              <a:lnSpc>
                <a:spcPct val="100000"/>
              </a:lnSpc>
              <a:spcBef>
                <a:spcPts val="600"/>
              </a:spcBef>
              <a:spcAft>
                <a:spcPts val="1200"/>
              </a:spcAft>
              <a:buClr>
                <a:schemeClr val="accent1"/>
              </a:buClr>
              <a:buSzPct val="120000"/>
              <a:buFont typeface="+mj-lt"/>
              <a:buNone/>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0" algn="just">
              <a:lnSpc>
                <a:spcPct val="100000"/>
              </a:lnSpc>
              <a:spcBef>
                <a:spcPts val="0"/>
              </a:spcBef>
              <a:spcAft>
                <a:spcPts val="600"/>
              </a:spcAft>
              <a:buClr>
                <a:schemeClr val="tx2"/>
              </a:buClr>
              <a:buSzPct val="120000"/>
              <a:buFont typeface="Arial" panose="020B0604020202020204" pitchFamily="34" charset="0"/>
              <a:buNone/>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smtClean="0"/>
              <a:t>Click to edit Master text styles</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210294571"/>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p15:clr>
            <a:srgbClr val="FBAE40"/>
          </p15:clr>
        </p15:guide>
        <p15:guide id="2" pos="3357">
          <p15:clr>
            <a:srgbClr val="FBAE40"/>
          </p15:clr>
        </p15:guide>
        <p15:guide id="3" pos="6532">
          <p15:clr>
            <a:srgbClr val="FBAE40"/>
          </p15:clr>
        </p15:guide>
        <p15:guide id="4" pos="1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pic>
        <p:nvPicPr>
          <p:cNvPr id="16"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8" name="Content Placeholder 11"/>
          <p:cNvSpPr>
            <a:spLocks noGrp="1"/>
          </p:cNvSpPr>
          <p:nvPr>
            <p:ph sz="quarter" idx="14" hasCustomPrompt="1"/>
          </p:nvPr>
        </p:nvSpPr>
        <p:spPr>
          <a:xfrm>
            <a:off x="288444" y="857170"/>
            <a:ext cx="10080000" cy="4417903"/>
          </a:xfrm>
          <a:prstGeom prst="rect">
            <a:avLst/>
          </a:prstGeom>
        </p:spPr>
        <p:txBody>
          <a:bodyPr lIns="0" tIns="45718" rIns="0" bIns="45718"/>
          <a:lstStyle>
            <a:lvl1pPr marL="251982" indent="-251982" algn="l">
              <a:lnSpc>
                <a:spcPct val="100000"/>
              </a:lnSpc>
              <a:spcBef>
                <a:spcPts val="0"/>
              </a:spcBef>
              <a:spcAft>
                <a:spcPts val="600"/>
              </a:spcAft>
              <a:buClr>
                <a:schemeClr val="accent1"/>
              </a:buClr>
              <a:buSzPct val="125000"/>
              <a:buFont typeface="Wingdings" pitchFamily="2" charset="2"/>
              <a:buChar char="§"/>
              <a:defRPr sz="2000" baseline="0">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20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20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20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20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p:txBody>
      </p:sp>
      <p:sp>
        <p:nvSpPr>
          <p:cNvPr id="10"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1"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
        <p:nvSpPr>
          <p:cNvPr id="18"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2" name="Round Same Side Corner Rectangle 11"/>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512014"/>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1" name="Content Placeholder 11"/>
          <p:cNvSpPr>
            <a:spLocks noGrp="1"/>
          </p:cNvSpPr>
          <p:nvPr>
            <p:ph sz="quarter" idx="29" hasCustomPrompt="1"/>
          </p:nvPr>
        </p:nvSpPr>
        <p:spPr>
          <a:xfrm>
            <a:off x="287339" y="1224063"/>
            <a:ext cx="10080625" cy="405101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4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4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4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4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14"/>
          <p:cNvSpPr>
            <a:spLocks noGrp="1"/>
          </p:cNvSpPr>
          <p:nvPr>
            <p:ph type="body" sz="quarter" idx="27" hasCustomPrompt="1"/>
          </p:nvPr>
        </p:nvSpPr>
        <p:spPr>
          <a:xfrm>
            <a:off x="287339" y="828771"/>
            <a:ext cx="10080625" cy="343679"/>
          </a:xfrm>
          <a:prstGeom prst="rect">
            <a:avLst/>
          </a:prstGeom>
        </p:spPr>
        <p:txBody>
          <a:bodyPr lIns="0" tIns="45718" rIns="91434" bIns="45718"/>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SamsungOne 400" panose="020B0503030303020204" pitchFamily="34" charset="0"/>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cxnSp>
        <p:nvCxnSpPr>
          <p:cNvPr id="12" name="Straight Connector 11"/>
          <p:cNvCxnSpPr/>
          <p:nvPr userDrawn="1"/>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9"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3"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6" name="Round Same Side Corner Rectangle 15"/>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Tree>
    <p:extLst>
      <p:ext uri="{BB962C8B-B14F-4D97-AF65-F5344CB8AC3E}">
        <p14:creationId xmlns:p14="http://schemas.microsoft.com/office/powerpoint/2010/main" val="1001948016"/>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11"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Arial" pitchFamily="34" charset="0"/>
                <a:ea typeface="HY견고딕" pitchFamily="18" charset="-127"/>
                <a:cs typeface="Arial" pitchFamily="34" charset="0"/>
              </a:rPr>
              <a:t>S</a:t>
            </a:r>
            <a:r>
              <a:rPr lang="en-US" altLang="ko-KR" sz="1400" b="0" dirty="0" smtClean="0">
                <a:solidFill>
                  <a:schemeClr val="tx2"/>
                </a:solidFill>
                <a:latin typeface="Arial" pitchFamily="34" charset="0"/>
                <a:ea typeface="HY견고딕" pitchFamily="18" charset="-127"/>
                <a:cs typeface="Arial" pitchFamily="34" charset="0"/>
              </a:rPr>
              <a:t>amsung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&amp;D Institute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ussia</a:t>
            </a:r>
            <a:endParaRPr lang="en-US" altLang="en-US" sz="1400" b="0" dirty="0">
              <a:solidFill>
                <a:schemeClr val="tx2"/>
              </a:solidFill>
              <a:latin typeface="Arial" pitchFamily="34" charset="0"/>
              <a:ea typeface="HY견고딕" pitchFamily="18" charset="-127"/>
              <a:cs typeface="Arial" pitchFamily="34" charset="0"/>
            </a:endParaRPr>
          </a:p>
        </p:txBody>
      </p:sp>
      <p:sp>
        <p:nvSpPr>
          <p:cNvPr id="16" name="TextBox 15"/>
          <p:cNvSpPr txBox="1"/>
          <p:nvPr userDrawn="1"/>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THANK YOU!</a:t>
            </a:r>
          </a:p>
          <a:p>
            <a:pPr marL="0" algn="ctr" defTabSz="1072789" rtl="0" eaLnBrk="1" fontAlgn="base" latinLnBrk="0" hangingPunct="1">
              <a:spcBef>
                <a:spcPct val="0"/>
              </a:spcBef>
              <a:spcAft>
                <a:spcPct val="0"/>
              </a:spcAft>
            </a:pPr>
            <a:r>
              <a:rPr lang="ko-KR" altLang="en-US" sz="6600" b="1" kern="1200" dirty="0" smtClean="0">
                <a:ln w="12700">
                  <a:solidFill>
                    <a:schemeClr val="bg1"/>
                  </a:solidFill>
                  <a:prstDash val="solid"/>
                </a:ln>
                <a:solidFill>
                  <a:schemeClr val="tx1"/>
                </a:solidFill>
                <a:effectLst/>
                <a:latin typeface="SamsungOne 700" panose="020B0803030303020204" pitchFamily="34" charset="0"/>
                <a:ea typeface="HYGothic-Extra" pitchFamily="18" charset="-127"/>
                <a:cs typeface="Arial" pitchFamily="34" charset="0"/>
              </a:rPr>
              <a:t>감사합니다</a:t>
            </a:r>
            <a:r>
              <a:rPr lang="en-US" altLang="ko-KR"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a:t>
            </a:r>
          </a:p>
          <a:p>
            <a:pPr marL="0" algn="r" defTabSz="1072789" rtl="0" eaLnBrk="1" fontAlgn="base" latinLnBrk="0" hangingPunct="1">
              <a:spcBef>
                <a:spcPct val="0"/>
              </a:spcBef>
              <a:spcAft>
                <a:spcPct val="0"/>
              </a:spcAft>
            </a:pPr>
            <a:r>
              <a:rPr lang="ru-RU"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СПАСИБО!</a:t>
            </a:r>
          </a:p>
        </p:txBody>
      </p:sp>
      <p:pic>
        <p:nvPicPr>
          <p:cNvPr id="14" name="그림 2"/>
          <p:cNvPicPr>
            <a:picLocks noChangeAspect="1"/>
          </p:cNvPicPr>
          <p:nvPr userDrawn="1"/>
        </p:nvPicPr>
        <p:blipFill rotWithShape="1">
          <a:blip r:embed="rId3" cstate="print">
            <a:extLst>
              <a:ext uri="{28A0092B-C50C-407E-A947-70E740481C1C}">
                <a14:useLocalDpi xmlns:a14="http://schemas.microsoft.com/office/drawing/2010/main"/>
              </a:ext>
            </a:extLst>
          </a:blip>
          <a:srcRect l="45416" t="92978" r="45501" b="1987"/>
          <a:stretch/>
        </p:blipFill>
        <p:spPr>
          <a:xfrm>
            <a:off x="4619802" y="5301520"/>
            <a:ext cx="1417284" cy="442087"/>
          </a:xfrm>
          <a:prstGeom prst="rect">
            <a:avLst/>
          </a:prstGeom>
        </p:spPr>
      </p:pic>
    </p:spTree>
    <p:extLst>
      <p:ext uri="{BB962C8B-B14F-4D97-AF65-F5344CB8AC3E}">
        <p14:creationId xmlns:p14="http://schemas.microsoft.com/office/powerpoint/2010/main" val="1275494268"/>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9" r:id="rId2"/>
    <p:sldLayoutId id="2147483668" r:id="rId3"/>
    <p:sldLayoutId id="2147483670" r:id="rId4"/>
    <p:sldLayoutId id="2147483661" r:id="rId5"/>
    <p:sldLayoutId id="2147483663" r:id="rId6"/>
    <p:sldLayoutId id="2147483666" r:id="rId7"/>
  </p:sldLayoutIdLst>
  <p:transition/>
  <p:timing>
    <p:tnLst>
      <p:par>
        <p:cTn id="1" dur="indefinite" restart="never" nodeType="tmRoot"/>
      </p:par>
    </p:tnLst>
  </p:timing>
  <p:txStyles>
    <p:titleStyle>
      <a:lvl1pPr algn="ctr" defTabSz="457116"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836" indent="-342836" algn="l" defTabSz="457116"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812" indent="-285697" algn="l" defTabSz="457116"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788" indent="-228557" algn="l" defTabSz="457116"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9904"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018"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135" indent="-228557" algn="l" defTabSz="457116" rtl="0" eaLnBrk="1" latinLnBrk="0" hangingPunct="1">
        <a:spcBef>
          <a:spcPct val="20000"/>
        </a:spcBef>
        <a:buFont typeface="Arial"/>
        <a:buChar char="•"/>
        <a:defRPr sz="2000" kern="1200">
          <a:solidFill>
            <a:schemeClr val="tx1"/>
          </a:solidFill>
          <a:latin typeface="+mn-lt"/>
          <a:ea typeface="+mn-ea"/>
          <a:cs typeface="+mn-cs"/>
        </a:defRPr>
      </a:lvl6pPr>
      <a:lvl7pPr marL="2971249" indent="-228557" algn="l" defTabSz="457116" rtl="0" eaLnBrk="1" latinLnBrk="0" hangingPunct="1">
        <a:spcBef>
          <a:spcPct val="20000"/>
        </a:spcBef>
        <a:buFont typeface="Arial"/>
        <a:buChar char="•"/>
        <a:defRPr sz="2000" kern="1200">
          <a:solidFill>
            <a:schemeClr val="tx1"/>
          </a:solidFill>
          <a:latin typeface="+mn-lt"/>
          <a:ea typeface="+mn-ea"/>
          <a:cs typeface="+mn-cs"/>
        </a:defRPr>
      </a:lvl7pPr>
      <a:lvl8pPr marL="3428364" indent="-228557" algn="l" defTabSz="457116" rtl="0" eaLnBrk="1" latinLnBrk="0" hangingPunct="1">
        <a:spcBef>
          <a:spcPct val="20000"/>
        </a:spcBef>
        <a:buFont typeface="Arial"/>
        <a:buChar char="•"/>
        <a:defRPr sz="2000" kern="1200">
          <a:solidFill>
            <a:schemeClr val="tx1"/>
          </a:solidFill>
          <a:latin typeface="+mn-lt"/>
          <a:ea typeface="+mn-ea"/>
          <a:cs typeface="+mn-cs"/>
        </a:defRPr>
      </a:lvl8pPr>
      <a:lvl9pPr marL="3885480" indent="-228557" algn="l" defTabSz="45711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16" rtl="0" eaLnBrk="1" latinLnBrk="0" hangingPunct="1">
        <a:defRPr sz="1800" kern="1200">
          <a:solidFill>
            <a:schemeClr val="tx1"/>
          </a:solidFill>
          <a:latin typeface="+mn-lt"/>
          <a:ea typeface="+mn-ea"/>
          <a:cs typeface="+mn-cs"/>
        </a:defRPr>
      </a:lvl1pPr>
      <a:lvl2pPr marL="457116" algn="l" defTabSz="457116" rtl="0" eaLnBrk="1" latinLnBrk="0" hangingPunct="1">
        <a:defRPr sz="1800" kern="1200">
          <a:solidFill>
            <a:schemeClr val="tx1"/>
          </a:solidFill>
          <a:latin typeface="+mn-lt"/>
          <a:ea typeface="+mn-ea"/>
          <a:cs typeface="+mn-cs"/>
        </a:defRPr>
      </a:lvl2pPr>
      <a:lvl3pPr marL="914230" algn="l" defTabSz="457116" rtl="0" eaLnBrk="1" latinLnBrk="0" hangingPunct="1">
        <a:defRPr sz="1800" kern="1200">
          <a:solidFill>
            <a:schemeClr val="tx1"/>
          </a:solidFill>
          <a:latin typeface="+mn-lt"/>
          <a:ea typeface="+mn-ea"/>
          <a:cs typeface="+mn-cs"/>
        </a:defRPr>
      </a:lvl3pPr>
      <a:lvl4pPr marL="1371346" algn="l" defTabSz="457116" rtl="0" eaLnBrk="1" latinLnBrk="0" hangingPunct="1">
        <a:defRPr sz="1800" kern="1200">
          <a:solidFill>
            <a:schemeClr val="tx1"/>
          </a:solidFill>
          <a:latin typeface="+mn-lt"/>
          <a:ea typeface="+mn-ea"/>
          <a:cs typeface="+mn-cs"/>
        </a:defRPr>
      </a:lvl4pPr>
      <a:lvl5pPr marL="1828462" algn="l" defTabSz="457116" rtl="0" eaLnBrk="1" latinLnBrk="0" hangingPunct="1">
        <a:defRPr sz="1800" kern="1200">
          <a:solidFill>
            <a:schemeClr val="tx1"/>
          </a:solidFill>
          <a:latin typeface="+mn-lt"/>
          <a:ea typeface="+mn-ea"/>
          <a:cs typeface="+mn-cs"/>
        </a:defRPr>
      </a:lvl5pPr>
      <a:lvl6pPr marL="2285576" algn="l" defTabSz="457116" rtl="0" eaLnBrk="1" latinLnBrk="0" hangingPunct="1">
        <a:defRPr sz="1800" kern="1200">
          <a:solidFill>
            <a:schemeClr val="tx1"/>
          </a:solidFill>
          <a:latin typeface="+mn-lt"/>
          <a:ea typeface="+mn-ea"/>
          <a:cs typeface="+mn-cs"/>
        </a:defRPr>
      </a:lvl6pPr>
      <a:lvl7pPr marL="2742692" algn="l" defTabSz="457116" rtl="0" eaLnBrk="1" latinLnBrk="0" hangingPunct="1">
        <a:defRPr sz="1800" kern="1200">
          <a:solidFill>
            <a:schemeClr val="tx1"/>
          </a:solidFill>
          <a:latin typeface="+mn-lt"/>
          <a:ea typeface="+mn-ea"/>
          <a:cs typeface="+mn-cs"/>
        </a:defRPr>
      </a:lvl7pPr>
      <a:lvl8pPr marL="3199808" algn="l" defTabSz="457116" rtl="0" eaLnBrk="1" latinLnBrk="0" hangingPunct="1">
        <a:defRPr sz="1800" kern="1200">
          <a:solidFill>
            <a:schemeClr val="tx1"/>
          </a:solidFill>
          <a:latin typeface="+mn-lt"/>
          <a:ea typeface="+mn-ea"/>
          <a:cs typeface="+mn-cs"/>
        </a:defRPr>
      </a:lvl8pPr>
      <a:lvl9pPr marL="3656922" algn="l" defTabSz="45711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56" userDrawn="1">
          <p15:clr>
            <a:srgbClr val="F26B43"/>
          </p15:clr>
        </p15:guide>
        <p15:guide id="2" pos="181" userDrawn="1">
          <p15:clr>
            <a:srgbClr val="F26B43"/>
          </p15:clr>
        </p15:guide>
        <p15:guide id="3" pos="65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omic Sans MS" pitchFamily="66" charset="0"/>
              </a:rPr>
              <a:t>System Software Crash Course </a:t>
            </a:r>
            <a:endParaRPr lang="ru-RU" dirty="0"/>
          </a:p>
        </p:txBody>
      </p:sp>
      <p:sp>
        <p:nvSpPr>
          <p:cNvPr id="3" name="Text Placeholder 2"/>
          <p:cNvSpPr>
            <a:spLocks noGrp="1"/>
          </p:cNvSpPr>
          <p:nvPr>
            <p:ph type="body" sz="quarter" idx="10"/>
          </p:nvPr>
        </p:nvSpPr>
        <p:spPr/>
        <p:txBody>
          <a:bodyPr/>
          <a:lstStyle/>
          <a:p>
            <a:r>
              <a:rPr lang="en-US" dirty="0">
                <a:solidFill>
                  <a:srgbClr val="7030A0"/>
                </a:solidFill>
                <a:latin typeface="Comic Sans MS" pitchFamily="66" charset="0"/>
              </a:rPr>
              <a:t>Sergey Ignatov</a:t>
            </a:r>
            <a:endParaRPr lang="ru-RU" dirty="0"/>
          </a:p>
          <a:p>
            <a:endParaRPr lang="ru-RU" dirty="0"/>
          </a:p>
        </p:txBody>
      </p:sp>
      <p:sp>
        <p:nvSpPr>
          <p:cNvPr id="4" name="Text Placeholder 3"/>
          <p:cNvSpPr>
            <a:spLocks noGrp="1"/>
          </p:cNvSpPr>
          <p:nvPr>
            <p:ph type="body" sz="quarter" idx="11"/>
          </p:nvPr>
        </p:nvSpPr>
        <p:spPr>
          <a:xfrm>
            <a:off x="143868" y="1999609"/>
            <a:ext cx="10082211" cy="914400"/>
          </a:xfrm>
        </p:spPr>
        <p:txBody>
          <a:bodyPr/>
          <a:lstStyle/>
          <a:p>
            <a:pPr marL="0" indent="0">
              <a:buNone/>
            </a:pPr>
            <a:r>
              <a:rPr lang="en-US" sz="5400" b="1" dirty="0" smtClean="0">
                <a:solidFill>
                  <a:srgbClr val="FF0000"/>
                </a:solidFill>
                <a:latin typeface="Comic Sans MS" pitchFamily="66" charset="0"/>
              </a:rPr>
              <a:t>Block D: </a:t>
            </a:r>
            <a:r>
              <a:rPr lang="en-US" sz="5400" b="1" dirty="0" smtClean="0">
                <a:solidFill>
                  <a:srgbClr val="FF0000"/>
                </a:solidFill>
                <a:latin typeface="Comic Sans MS" pitchFamily="66" charset="0"/>
              </a:rPr>
              <a:t>.NET Framework</a:t>
            </a:r>
            <a:endParaRPr lang="ru-RU" sz="5400" dirty="0"/>
          </a:p>
        </p:txBody>
      </p:sp>
    </p:spTree>
    <p:extLst>
      <p:ext uri="{BB962C8B-B14F-4D97-AF65-F5344CB8AC3E}">
        <p14:creationId xmlns:p14="http://schemas.microsoft.com/office/powerpoint/2010/main" val="421830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Type System (CTS)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CTS is a rich type system built into the CLR:</a:t>
            </a:r>
            <a:endParaRPr lang="en-US" sz="28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Implements various types (</a:t>
            </a:r>
            <a:r>
              <a:rPr lang="en-US" sz="2800" dirty="0" err="1" smtClean="0">
                <a:solidFill>
                  <a:schemeClr val="accent1"/>
                </a:solidFill>
                <a:latin typeface="Consolas" panose="020B0609020204030204" pitchFamily="49" charset="0"/>
                <a:cs typeface="Consolas" panose="020B0609020204030204" pitchFamily="49" charset="0"/>
              </a:rPr>
              <a:t>int</a:t>
            </a:r>
            <a:r>
              <a:rPr lang="en-US" sz="2800" dirty="0" smtClean="0">
                <a:solidFill>
                  <a:schemeClr val="accent1"/>
                </a:solidFill>
                <a:latin typeface="Consolas" panose="020B0609020204030204" pitchFamily="49" charset="0"/>
                <a:cs typeface="Consolas" panose="020B0609020204030204" pitchFamily="49" charset="0"/>
              </a:rPr>
              <a:t>, double, </a:t>
            </a:r>
            <a:r>
              <a:rPr lang="en-US" sz="2800" dirty="0" smtClean="0">
                <a:solidFill>
                  <a:schemeClr val="accent1"/>
                </a:solidFill>
                <a:latin typeface="Comic Sans MS" panose="030F0702030302020204" pitchFamily="66" charset="0"/>
              </a:rPr>
              <a:t>etc.).</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Strictly enforces type safety.</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Ensures that classes are compatible with each other by describing them in a common way.</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Enables types in one language to interoperate with types in another language.</a:t>
            </a:r>
            <a:endParaRPr lang="en-US" sz="2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287397220"/>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Type System (CTS)</a:t>
            </a:r>
            <a:endParaRPr lang="ru-RU" dirty="0">
              <a:solidFill>
                <a:srgbClr val="FFC000"/>
              </a:solidFill>
              <a:latin typeface="Comic Sans MS" panose="030F0702030302020204" pitchFamily="66"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151980" y="768350"/>
            <a:ext cx="7531381" cy="5037138"/>
          </a:xfrm>
        </p:spPr>
      </p:pic>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908705206"/>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Dat</a:t>
            </a:r>
            <a:r>
              <a:rPr lang="en-US" dirty="0" smtClean="0">
                <a:solidFill>
                  <a:srgbClr val="FFC000"/>
                </a:solidFill>
                <a:latin typeface="Comic Sans MS" panose="030F0702030302020204" pitchFamily="66" charset="0"/>
              </a:rPr>
              <a:t>a </a:t>
            </a:r>
            <a:r>
              <a:rPr lang="en-US" dirty="0" smtClean="0">
                <a:solidFill>
                  <a:srgbClr val="FFC000"/>
                </a:solidFill>
                <a:latin typeface="Comic Sans MS" panose="030F0702030302020204" pitchFamily="66" charset="0"/>
              </a:rPr>
              <a:t>Type</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6" name="Content Placehold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079972" y="928688"/>
            <a:ext cx="7063638" cy="4588792"/>
          </a:xfrm>
        </p:spPr>
      </p:pic>
    </p:spTree>
    <p:extLst>
      <p:ext uri="{BB962C8B-B14F-4D97-AF65-F5344CB8AC3E}">
        <p14:creationId xmlns:p14="http://schemas.microsoft.com/office/powerpoint/2010/main" val="695190789"/>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Language Specification(CLS)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CLS is a set of specifications that language an library designers need to follow:</a:t>
            </a:r>
            <a:endParaRPr lang="en-US" sz="28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This will ensure interoperability between  </a:t>
            </a:r>
            <a:r>
              <a:rPr lang="en-US" sz="2800" dirty="0" err="1" smtClean="0">
                <a:solidFill>
                  <a:schemeClr val="accent1"/>
                </a:solidFill>
                <a:latin typeface="Comic Sans MS" panose="030F0702030302020204" pitchFamily="66" charset="0"/>
              </a:rPr>
              <a:t>langua-ges</a:t>
            </a:r>
            <a:r>
              <a:rPr lang="en-US" sz="28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Specification that a language must conform to, to be accepted into the .NET framework.</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The specification are detailed at </a:t>
            </a:r>
            <a:r>
              <a:rPr lang="en-US" sz="2800" b="0" dirty="0" smtClean="0">
                <a:solidFill>
                  <a:schemeClr val="accent1"/>
                </a:solidFill>
                <a:latin typeface="Consolas" panose="020B0609020204030204" pitchFamily="49" charset="0"/>
                <a:cs typeface="Consolas" panose="020B0609020204030204" pitchFamily="49" charset="0"/>
              </a:rPr>
              <a:t>https://www.ecma-international.org/publications/standards/Ecma-335.html</a:t>
            </a:r>
            <a:endParaRPr lang="en-US" sz="2800" b="0" dirty="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0039858"/>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Intermediate Language (IL)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.NET languages are not compiled to machine code. </a:t>
            </a:r>
            <a:r>
              <a:rPr lang="en-US" sz="2800" dirty="0" smtClean="0">
                <a:solidFill>
                  <a:schemeClr val="accent1"/>
                </a:solidFill>
                <a:latin typeface="Comic Sans MS" panose="030F0702030302020204" pitchFamily="66" charset="0"/>
              </a:rPr>
              <a:t>They are compiled to an </a:t>
            </a:r>
            <a:r>
              <a:rPr lang="en-US" sz="2800" dirty="0" smtClean="0">
                <a:solidFill>
                  <a:srgbClr val="FF0000"/>
                </a:solidFill>
                <a:latin typeface="Comic Sans MS" panose="030F0702030302020204" pitchFamily="66" charset="0"/>
              </a:rPr>
              <a:t>Intermediate Language (IL).</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CLR accepts the IL code and recompiles it to machine code. </a:t>
            </a:r>
            <a:r>
              <a:rPr lang="en-US" sz="2800" dirty="0" smtClean="0">
                <a:solidFill>
                  <a:schemeClr val="accent1"/>
                </a:solidFill>
                <a:latin typeface="Comic Sans MS" panose="030F0702030302020204" pitchFamily="66" charset="0"/>
              </a:rPr>
              <a:t>The recompilation is </a:t>
            </a:r>
            <a:r>
              <a:rPr lang="en-US" sz="2800" dirty="0" smtClean="0">
                <a:solidFill>
                  <a:srgbClr val="FF0000"/>
                </a:solidFill>
                <a:latin typeface="Comic Sans MS" panose="030F0702030302020204" pitchFamily="66" charset="0"/>
              </a:rPr>
              <a:t>Just-In-Time </a:t>
            </a:r>
            <a:r>
              <a:rPr lang="en-US" sz="2800" dirty="0" smtClean="0">
                <a:solidFill>
                  <a:schemeClr val="accent1"/>
                </a:solidFill>
                <a:latin typeface="Comic Sans MS" panose="030F0702030302020204" pitchFamily="66" charset="0"/>
              </a:rPr>
              <a:t>(</a:t>
            </a:r>
            <a:r>
              <a:rPr lang="en-US" sz="2800" dirty="0" smtClean="0">
                <a:solidFill>
                  <a:srgbClr val="FF0000"/>
                </a:solidFill>
                <a:latin typeface="Comic Sans MS" panose="030F0702030302020204" pitchFamily="66" charset="0"/>
              </a:rPr>
              <a:t>JIT</a:t>
            </a:r>
            <a:r>
              <a:rPr lang="en-US" sz="2800" dirty="0" smtClean="0">
                <a:solidFill>
                  <a:schemeClr val="accent1"/>
                </a:solidFill>
                <a:latin typeface="Comic Sans MS" panose="030F0702030302020204" pitchFamily="66" charset="0"/>
              </a:rPr>
              <a:t>) meaning it is done as soon as a function or subroutine is called.</a:t>
            </a:r>
            <a:endParaRPr lang="en-US" sz="2800" dirty="0" smtClean="0">
              <a:solidFill>
                <a:srgbClr val="FF0000"/>
              </a:solidFill>
              <a:latin typeface="Comic Sans MS" panose="030F0702030302020204" pitchFamily="66" charset="0"/>
            </a:endParaRP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The JIT code stays in memory for subsequent calls. </a:t>
            </a:r>
            <a:r>
              <a:rPr lang="en-US" sz="2800" dirty="0" smtClean="0">
                <a:solidFill>
                  <a:schemeClr val="accent1"/>
                </a:solidFill>
                <a:latin typeface="Consolas" panose="020B0609020204030204" pitchFamily="49" charset="0"/>
                <a:cs typeface="Consolas" panose="020B0609020204030204" pitchFamily="49" charset="0"/>
              </a:rPr>
              <a:t>In cases where there is not enough memory it is discarded thus making JIT process interpretive.</a:t>
            </a:r>
            <a:endParaRPr lang="en-US" sz="2800" dirty="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60389097"/>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.NET Framework Class Libraries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3200" dirty="0" smtClean="0">
                <a:solidFill>
                  <a:schemeClr val="accent1"/>
                </a:solidFill>
                <a:latin typeface="Comic Sans MS" panose="030F0702030302020204" pitchFamily="66" charset="0"/>
              </a:rPr>
              <a:t>Sit on top of the CLR.</a:t>
            </a:r>
            <a:endParaRPr lang="en-US" sz="3200" dirty="0" smtClean="0">
              <a:solidFill>
                <a:srgbClr val="FF0000"/>
              </a:solidFill>
              <a:latin typeface="Comic Sans MS" panose="030F0702030302020204" pitchFamily="66" charset="0"/>
            </a:endParaRPr>
          </a:p>
          <a:p>
            <a:pPr marL="342900" indent="-342900">
              <a:buFont typeface="Wingdings" panose="05000000000000000000" pitchFamily="2" charset="2"/>
              <a:buChar char="§"/>
            </a:pPr>
            <a:r>
              <a:rPr lang="en-US" sz="3200" dirty="0" smtClean="0">
                <a:solidFill>
                  <a:schemeClr val="accent1"/>
                </a:solidFill>
                <a:latin typeface="Comic Sans MS" panose="030F0702030302020204" pitchFamily="66" charset="0"/>
              </a:rPr>
              <a:t>Reusable types that tightly integrate with the CLR.</a:t>
            </a:r>
          </a:p>
          <a:p>
            <a:pPr marL="342900" indent="-342900">
              <a:buFont typeface="Wingdings" panose="05000000000000000000" pitchFamily="2" charset="2"/>
              <a:buChar char="§"/>
            </a:pPr>
            <a:r>
              <a:rPr lang="en-US" sz="3200" dirty="0" smtClean="0">
                <a:solidFill>
                  <a:schemeClr val="accent1"/>
                </a:solidFill>
                <a:latin typeface="Comic Sans MS" panose="030F0702030302020204" pitchFamily="66" charset="0"/>
              </a:rPr>
              <a:t>Object oriented – inheritance, polymorphism, etc.</a:t>
            </a:r>
          </a:p>
          <a:p>
            <a:pPr marL="342900" indent="-342900">
              <a:buFont typeface="Wingdings" panose="05000000000000000000" pitchFamily="2" charset="2"/>
              <a:buChar char="§"/>
            </a:pPr>
            <a:r>
              <a:rPr lang="en-US" sz="3200" dirty="0" smtClean="0">
                <a:solidFill>
                  <a:schemeClr val="accent1"/>
                </a:solidFill>
                <a:latin typeface="Comic Sans MS" panose="030F0702030302020204" pitchFamily="66" charset="0"/>
              </a:rPr>
              <a:t>Provide functionality for ASP.NET, XML Web Services, ADO.NET, Windows Forms, basic system functionality (IO, XML, etc.).</a:t>
            </a:r>
            <a:endParaRPr lang="en-US" sz="3200" dirty="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657990877"/>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.NET Assemblies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Assemblies are the smallest unit of code distribution, deployment and versioning.</a:t>
            </a:r>
            <a:endParaRPr lang="en-US" dirty="0" smtClean="0">
              <a:solidFill>
                <a:srgbClr val="FF0000"/>
              </a:solidFill>
              <a:latin typeface="Comic Sans MS" panose="030F0702030302020204" pitchFamily="66" charset="0"/>
            </a:endParaRP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Individual components are packaged into unit called </a:t>
            </a:r>
            <a:r>
              <a:rPr lang="en-US" dirty="0" smtClean="0">
                <a:solidFill>
                  <a:srgbClr val="FF0000"/>
                </a:solidFill>
                <a:latin typeface="Comic Sans MS" panose="030F0702030302020204" pitchFamily="66" charset="0"/>
              </a:rPr>
              <a:t>assemblies</a:t>
            </a:r>
            <a:r>
              <a:rPr lang="en-US"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Can be </a:t>
            </a:r>
            <a:r>
              <a:rPr lang="en-US" dirty="0" smtClean="0">
                <a:solidFill>
                  <a:srgbClr val="FF0000"/>
                </a:solidFill>
                <a:latin typeface="Comic Sans MS" panose="030F0702030302020204" pitchFamily="66" charset="0"/>
              </a:rPr>
              <a:t>dynamically loaded into the </a:t>
            </a:r>
            <a:r>
              <a:rPr lang="en-US" dirty="0" err="1" smtClean="0">
                <a:solidFill>
                  <a:srgbClr val="FF0000"/>
                </a:solidFill>
                <a:latin typeface="Comic Sans MS" panose="030F0702030302020204" pitchFamily="66" charset="0"/>
              </a:rPr>
              <a:t>executon</a:t>
            </a:r>
            <a:r>
              <a:rPr lang="en-US" dirty="0" smtClean="0">
                <a:solidFill>
                  <a:srgbClr val="FF0000"/>
                </a:solidFill>
                <a:latin typeface="Comic Sans MS" panose="030F0702030302020204" pitchFamily="66" charset="0"/>
              </a:rPr>
              <a:t> engine on demand</a:t>
            </a:r>
            <a:r>
              <a:rPr lang="en-US"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Contains </a:t>
            </a:r>
            <a:r>
              <a:rPr lang="en-US" dirty="0" smtClean="0">
                <a:solidFill>
                  <a:srgbClr val="FF0000"/>
                </a:solidFill>
                <a:latin typeface="Comic Sans MS" panose="030F0702030302020204" pitchFamily="66" charset="0"/>
                <a:cs typeface="Consolas" panose="020B0609020204030204" pitchFamily="49" charset="0"/>
              </a:rPr>
              <a:t>Control Intermediate Language </a:t>
            </a:r>
            <a:r>
              <a:rPr lang="en-US" dirty="0" smtClean="0">
                <a:solidFill>
                  <a:schemeClr val="accent1"/>
                </a:solidFill>
                <a:latin typeface="Comic Sans MS" panose="030F0702030302020204" pitchFamily="66" charset="0"/>
                <a:cs typeface="Consolas" panose="020B0609020204030204" pitchFamily="49" charset="0"/>
              </a:rPr>
              <a:t>(</a:t>
            </a:r>
            <a:r>
              <a:rPr lang="en-US" dirty="0" smtClean="0">
                <a:solidFill>
                  <a:srgbClr val="FF0000"/>
                </a:solidFill>
                <a:latin typeface="Comic Sans MS" panose="030F0702030302020204" pitchFamily="66" charset="0"/>
                <a:cs typeface="Consolas" panose="020B0609020204030204" pitchFamily="49" charset="0"/>
              </a:rPr>
              <a:t>CIL</a:t>
            </a:r>
            <a:r>
              <a:rPr lang="en-US" dirty="0" smtClean="0">
                <a:solidFill>
                  <a:schemeClr val="accent1"/>
                </a:solidFill>
                <a:latin typeface="Comic Sans MS" panose="030F0702030302020204" pitchFamily="66" charset="0"/>
                <a:cs typeface="Consolas" panose="020B0609020204030204" pitchFamily="49" charset="0"/>
              </a:rPr>
              <a:t>) code to be executed.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Security boundary – permissions are granted at the assembly level.</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Type boundary – all types include the assembly name they are a part of.</a:t>
            </a:r>
            <a:endParaRPr lang="en-US" dirty="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510113038"/>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Single File &amp; Multi File Assemblies</a:t>
            </a:r>
            <a:endParaRPr lang="ru-RU" dirty="0">
              <a:solidFill>
                <a:srgbClr val="FFC000"/>
              </a:solidFill>
              <a:latin typeface="Comic Sans MS" panose="030F0702030302020204" pitchFamily="66"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079972" y="980976"/>
            <a:ext cx="7464747" cy="4536503"/>
          </a:xfrm>
        </p:spPr>
      </p:pic>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872147599"/>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Assembly </a:t>
            </a:r>
            <a:r>
              <a:rPr lang="en-US" dirty="0" err="1" smtClean="0">
                <a:solidFill>
                  <a:srgbClr val="FFC000"/>
                </a:solidFill>
                <a:latin typeface="Comic Sans MS" panose="030F0702030302020204" pitchFamily="66" charset="0"/>
              </a:rPr>
              <a:t>Charactreistics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Self-describing:</a:t>
            </a:r>
            <a:endParaRPr lang="en-US" sz="20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To enable data-driven execution.</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Platform-independent.</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Bounded by name:</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Locate assemblies by querying four-part tuple that consist of a human-friendly name, an international culture, a multipart version number, an a public key token.</a:t>
            </a: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Assembly loading is sensitive to version and policy:</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a:solidFill>
                  <a:schemeClr val="accent1"/>
                </a:solidFill>
                <a:latin typeface="Comic Sans MS" panose="030F0702030302020204" pitchFamily="66" charset="0"/>
              </a:rPr>
              <a:t>A</a:t>
            </a:r>
            <a:r>
              <a:rPr lang="en-US" dirty="0" smtClean="0">
                <a:solidFill>
                  <a:schemeClr val="accent1"/>
                </a:solidFill>
                <a:latin typeface="Comic Sans MS" panose="030F0702030302020204" pitchFamily="66" charset="0"/>
              </a:rPr>
              <a:t>ssemblies are loaded using tunable binding rules, which allow programmers and administrators to contribute policy to assembly-loading behavior.</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mic Sans MS" panose="030F0702030302020204" pitchFamily="66" charset="0"/>
              </a:rPr>
              <a:t>Validated:</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Each time an assembly is loaded, it is subjected to a series of checks to ensure the assembly’s integrity.</a:t>
            </a:r>
            <a:endParaRPr lang="en-US" dirty="0">
              <a:solidFill>
                <a:schemeClr val="accent1"/>
              </a:solidFill>
              <a:latin typeface="Comic Sans MS" panose="030F0702030302020204" pitchFamily="66" charset="0"/>
            </a:endParaRPr>
          </a:p>
          <a:p>
            <a:pPr lvl="1"/>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20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543911066"/>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Self-describing of Assemblies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Modules:</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Blueprint for types in the form of metadata and CIL.</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Single file containing the structure and behavior for some or all the types and/or resources found in the assembly.</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An assembly always contains at least one module but has the capacity to include more.</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Assemblies themselves have metadata that describe their structure: </a:t>
            </a:r>
            <a:r>
              <a:rPr lang="en-US" dirty="0" smtClean="0">
                <a:solidFill>
                  <a:schemeClr val="accent1"/>
                </a:solidFill>
                <a:latin typeface="Comic Sans MS" panose="030F0702030302020204" pitchFamily="66" charset="0"/>
              </a:rPr>
              <a:t>manifest</a:t>
            </a:r>
            <a:r>
              <a:rPr lang="en-US" dirty="0" smtClean="0">
                <a:solidFill>
                  <a:srgbClr val="FF0000"/>
                </a:solidFill>
                <a:latin typeface="Comic Sans MS" panose="030F0702030302020204" pitchFamily="66" charset="0"/>
              </a:rPr>
              <a:t>.</a:t>
            </a:r>
          </a:p>
          <a:p>
            <a:pPr marL="342900" indent="-342900">
              <a:buFont typeface="Wingdings" panose="05000000000000000000" pitchFamily="2" charset="2"/>
              <a:buChar char="§"/>
            </a:pPr>
            <a:endParaRPr lang="en-US" sz="20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58783088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What Is .NET Framework</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The infrastructure for the overall .NET Platform.</a:t>
            </a:r>
            <a:endParaRPr lang="en-US" sz="28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 computing platform designed to simplify application development.</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 consistent object-oriented programming environment.</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 code-execution environment that minimizes software deployment and versioning conflicts.</a:t>
            </a:r>
            <a:endParaRPr lang="en-US" sz="2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65278968"/>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Manifest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3200" dirty="0" smtClean="0">
                <a:solidFill>
                  <a:srgbClr val="FF0000"/>
                </a:solidFill>
                <a:latin typeface="Comic Sans MS" panose="030F0702030302020204" pitchFamily="66" charset="0"/>
              </a:rPr>
              <a:t>Compounds name for the assembly.</a:t>
            </a:r>
            <a:endParaRPr lang="en-US" sz="32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3200" dirty="0" smtClean="0">
                <a:solidFill>
                  <a:srgbClr val="FF0000"/>
                </a:solidFill>
                <a:latin typeface="Comic Sans MS" panose="030F0702030302020204" pitchFamily="66" charset="0"/>
              </a:rPr>
              <a:t>Describes the public types that the assembly exports.</a:t>
            </a:r>
          </a:p>
          <a:p>
            <a:pPr marL="342900" indent="-342900">
              <a:buFont typeface="Wingdings" panose="05000000000000000000" pitchFamily="2" charset="2"/>
              <a:buChar char="§"/>
            </a:pPr>
            <a:r>
              <a:rPr lang="en-US" sz="3200" dirty="0" smtClean="0">
                <a:solidFill>
                  <a:srgbClr val="FF0000"/>
                </a:solidFill>
                <a:latin typeface="Comic Sans MS" panose="030F0702030302020204" pitchFamily="66" charset="0"/>
              </a:rPr>
              <a:t>Describes types that the assembly will import from other assemblies.</a:t>
            </a:r>
          </a:p>
          <a:p>
            <a:pPr marL="342900" indent="-342900">
              <a:buFont typeface="Wingdings" panose="05000000000000000000" pitchFamily="2" charset="2"/>
              <a:buChar char="§"/>
            </a:pPr>
            <a:endParaRPr lang="en-US" sz="32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96148689"/>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Reflection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Programmatically gain access to </a:t>
            </a:r>
            <a:r>
              <a:rPr lang="en-US" sz="2800" dirty="0" smtClean="0">
                <a:solidFill>
                  <a:srgbClr val="FF0000"/>
                </a:solidFill>
                <a:latin typeface="Comic Sans MS" panose="030F0702030302020204" pitchFamily="66" charset="0"/>
              </a:rPr>
              <a:t>Metadata </a:t>
            </a:r>
            <a:r>
              <a:rPr lang="en-US" sz="2800" dirty="0" smtClean="0">
                <a:solidFill>
                  <a:schemeClr val="accent1"/>
                </a:solidFill>
                <a:latin typeface="Comic Sans MS" panose="030F0702030302020204" pitchFamily="66" charset="0"/>
              </a:rPr>
              <a:t>at  </a:t>
            </a:r>
            <a:r>
              <a:rPr lang="en-US" sz="2800" dirty="0" smtClean="0">
                <a:solidFill>
                  <a:srgbClr val="FF0000"/>
                </a:solidFill>
                <a:latin typeface="Comic Sans MS" panose="030F0702030302020204" pitchFamily="66" charset="0"/>
              </a:rPr>
              <a:t>runtime</a:t>
            </a:r>
            <a:r>
              <a:rPr lang="en-US" sz="28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Used to make </a:t>
            </a:r>
            <a:r>
              <a:rPr lang="en-US" sz="2800" dirty="0" smtClean="0">
                <a:solidFill>
                  <a:srgbClr val="FF0000"/>
                </a:solidFill>
                <a:latin typeface="Comic Sans MS" panose="030F0702030302020204" pitchFamily="66" charset="0"/>
              </a:rPr>
              <a:t>ultra-flexible</a:t>
            </a:r>
            <a:r>
              <a:rPr lang="en-US" sz="2800" dirty="0" smtClean="0">
                <a:solidFill>
                  <a:schemeClr val="accent1"/>
                </a:solidFill>
                <a:latin typeface="Comic Sans MS" panose="030F0702030302020204" pitchFamily="66" charset="0"/>
              </a:rPr>
              <a:t> code.</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Components often perform </a:t>
            </a:r>
            <a:r>
              <a:rPr lang="en-US" sz="2800" dirty="0" smtClean="0">
                <a:solidFill>
                  <a:srgbClr val="FF0000"/>
                </a:solidFill>
                <a:latin typeface="Comic Sans MS" panose="030F0702030302020204" pitchFamily="66" charset="0"/>
              </a:rPr>
              <a:t>reflection</a:t>
            </a:r>
            <a:r>
              <a:rPr lang="en-US" sz="2800" dirty="0" smtClean="0">
                <a:solidFill>
                  <a:schemeClr val="accent1"/>
                </a:solidFill>
                <a:latin typeface="Comic Sans MS" panose="030F0702030302020204" pitchFamily="66" charset="0"/>
              </a:rPr>
              <a:t> to find about derivations: custom attributes.</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Late and loose binding are possible with </a:t>
            </a:r>
            <a:r>
              <a:rPr lang="en-US" sz="2800" dirty="0" smtClean="0">
                <a:solidFill>
                  <a:srgbClr val="FF0000"/>
                </a:solidFill>
                <a:latin typeface="Comic Sans MS" panose="030F0702030302020204" pitchFamily="66" charset="0"/>
              </a:rPr>
              <a:t>reflection</a:t>
            </a:r>
            <a:r>
              <a:rPr lang="en-US" sz="2800" dirty="0" smtClean="0">
                <a:solidFill>
                  <a:schemeClr val="accent1"/>
                </a:solidFill>
                <a:latin typeface="Comic Sans MS" panose="030F0702030302020204" pitchFamily="66" charset="0"/>
              </a:rPr>
              <a:t>: Instantiate objects, call methods, etc.</a:t>
            </a:r>
          </a:p>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Reflection Emit: </a:t>
            </a:r>
            <a:r>
              <a:rPr lang="en-US" sz="2800" dirty="0" smtClean="0">
                <a:solidFill>
                  <a:schemeClr val="accent1"/>
                </a:solidFill>
                <a:latin typeface="Comic Sans MS" panose="030F0702030302020204" pitchFamily="66" charset="0"/>
              </a:rPr>
              <a:t>Possible to emit IL at </a:t>
            </a:r>
            <a:r>
              <a:rPr lang="en-US" sz="2800" dirty="0" smtClean="0">
                <a:solidFill>
                  <a:srgbClr val="FF0000"/>
                </a:solidFill>
                <a:latin typeface="Comic Sans MS" panose="030F0702030302020204" pitchFamily="66" charset="0"/>
              </a:rPr>
              <a:t>runtime</a:t>
            </a:r>
            <a:r>
              <a:rPr lang="en-US" sz="2800" dirty="0" smtClean="0">
                <a:solidFill>
                  <a:schemeClr val="accent1"/>
                </a:solidFill>
                <a:latin typeface="Comic Sans MS" panose="030F0702030302020204" pitchFamily="66" charset="0"/>
              </a:rPr>
              <a:t>, JIT compile &amp; execute.</a:t>
            </a:r>
            <a:endParaRPr lang="en-US" sz="2800" dirty="0" smtClean="0">
              <a:solidFill>
                <a:srgbClr val="FF0000"/>
              </a:solidFill>
              <a:latin typeface="Comic Sans MS" panose="030F0702030302020204" pitchFamily="66" charset="0"/>
            </a:endParaRPr>
          </a:p>
          <a:p>
            <a:pPr marL="342900" indent="-342900">
              <a:buFont typeface="Wingdings" panose="05000000000000000000" pitchFamily="2" charset="2"/>
              <a:buChar char="§"/>
            </a:pPr>
            <a:endParaRPr lang="en-US" sz="3200"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227843037"/>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Microsoft Intermediate Language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Managed Code </a:t>
            </a:r>
            <a:r>
              <a:rPr lang="en-US" sz="2800" dirty="0" smtClean="0">
                <a:solidFill>
                  <a:schemeClr val="accent1"/>
                </a:solidFill>
                <a:latin typeface="Comic Sans MS" panose="030F0702030302020204" pitchFamily="66" charset="0"/>
              </a:rPr>
              <a:t>is compiled into </a:t>
            </a:r>
            <a:r>
              <a:rPr lang="en-US" sz="2800" dirty="0" smtClean="0">
                <a:solidFill>
                  <a:srgbClr val="FF0000"/>
                </a:solidFill>
                <a:latin typeface="Comic Sans MS" panose="030F0702030302020204" pitchFamily="66" charset="0"/>
              </a:rPr>
              <a:t>Common Intermediate Language </a:t>
            </a:r>
            <a:r>
              <a:rPr lang="en-US" sz="2800" dirty="0" smtClean="0">
                <a:solidFill>
                  <a:schemeClr val="accent1"/>
                </a:solidFill>
                <a:latin typeface="Comic Sans MS" panose="030F0702030302020204" pitchFamily="66" charset="0"/>
              </a:rPr>
              <a:t>(</a:t>
            </a:r>
            <a:r>
              <a:rPr lang="en-US" sz="2800" dirty="0" smtClean="0">
                <a:solidFill>
                  <a:srgbClr val="FF0000"/>
                </a:solidFill>
                <a:latin typeface="Comic Sans MS" panose="030F0702030302020204" pitchFamily="66" charset="0"/>
              </a:rPr>
              <a:t>CIL</a:t>
            </a:r>
            <a:r>
              <a:rPr lang="en-US" sz="28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CPU-independent set of instructions:</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Loading, storing, initializing and </a:t>
            </a:r>
            <a:r>
              <a:rPr lang="en-US" sz="2400" dirty="0" err="1" smtClean="0">
                <a:solidFill>
                  <a:schemeClr val="accent1"/>
                </a:solidFill>
                <a:latin typeface="Comic Sans MS" panose="030F0702030302020204" pitchFamily="66" charset="0"/>
              </a:rPr>
              <a:t>caling</a:t>
            </a:r>
            <a:r>
              <a:rPr lang="en-US" sz="2400" dirty="0" smtClean="0">
                <a:solidFill>
                  <a:schemeClr val="accent1"/>
                </a:solidFill>
                <a:latin typeface="Comic Sans MS" panose="030F0702030302020204" pitchFamily="66" charset="0"/>
              </a:rPr>
              <a:t> methods.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Arithmetic and logical operations, etc.</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Control flow, exception handling, direct memory access.</a:t>
            </a:r>
            <a:endParaRPr lang="en-US" sz="28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Is </a:t>
            </a:r>
            <a:r>
              <a:rPr lang="en-US" sz="2800" dirty="0" smtClean="0">
                <a:solidFill>
                  <a:srgbClr val="FF0000"/>
                </a:solidFill>
                <a:latin typeface="Comic Sans MS" panose="030F0702030302020204" pitchFamily="66" charset="0"/>
              </a:rPr>
              <a:t>Object-Oriented</a:t>
            </a:r>
            <a:r>
              <a:rPr lang="en-US" sz="28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800" dirty="0">
                <a:solidFill>
                  <a:schemeClr val="accent1"/>
                </a:solidFill>
                <a:latin typeface="Comic Sans MS" panose="030F0702030302020204" pitchFamily="66" charset="0"/>
              </a:rPr>
              <a:t>Is </a:t>
            </a:r>
            <a:r>
              <a:rPr lang="en-US" sz="2800" dirty="0" smtClean="0">
                <a:solidFill>
                  <a:srgbClr val="FF0000"/>
                </a:solidFill>
                <a:latin typeface="Comic Sans MS" panose="030F0702030302020204" pitchFamily="66" charset="0"/>
              </a:rPr>
              <a:t>Stack-Based</a:t>
            </a:r>
            <a:r>
              <a:rPr lang="en-US" sz="2800" dirty="0" smtClean="0">
                <a:solidFill>
                  <a:schemeClr val="accent1"/>
                </a:solidFill>
                <a:latin typeface="Comic Sans MS" panose="030F0702030302020204" pitchFamily="66" charset="0"/>
              </a:rPr>
              <a:t>.</a:t>
            </a:r>
            <a:endParaRPr lang="en-US" sz="2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77914373"/>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Execution Process in .NET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Source code is converted in CIL which is equivalent to assembly language for a CPU.</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CIL</a:t>
            </a:r>
            <a:r>
              <a:rPr lang="en-US" dirty="0" smtClean="0">
                <a:solidFill>
                  <a:schemeClr val="accent1"/>
                </a:solidFill>
                <a:latin typeface="Comic Sans MS" panose="030F0702030302020204" pitchFamily="66" charset="0"/>
              </a:rPr>
              <a:t> is then assembled into a for of so-called bytecode and .NET assembly is created.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Upon execution of a .NET assembly, its code is passed through the runtime’s JIT compiler to generate native code.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Ahead-of-time compilation may also be used, which eliminates the JIT step, but at the cost of executable-file portability.</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computer’s processor executes the native code.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060080376"/>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Object-Oriented Concepts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CIL </a:t>
            </a:r>
            <a:r>
              <a:rPr lang="en-US" dirty="0" smtClean="0">
                <a:solidFill>
                  <a:schemeClr val="accent1"/>
                </a:solidFill>
                <a:latin typeface="Comic Sans MS" panose="030F0702030302020204" pitchFamily="66" charset="0"/>
              </a:rPr>
              <a:t>may create objects, call methods and use other types of class members such as fields.</a:t>
            </a:r>
          </a:p>
          <a:p>
            <a:pPr marL="342900" indent="-342900">
              <a:buFont typeface="Wingdings" panose="05000000000000000000" pitchFamily="2" charset="2"/>
              <a:buChar char="§"/>
            </a:pPr>
            <a:r>
              <a:rPr lang="en-US" dirty="0">
                <a:solidFill>
                  <a:srgbClr val="FF0000"/>
                </a:solidFill>
                <a:latin typeface="Comic Sans MS" panose="030F0702030302020204" pitchFamily="66" charset="0"/>
              </a:rPr>
              <a:t>CIL </a:t>
            </a:r>
            <a:r>
              <a:rPr lang="en-US" dirty="0" smtClean="0">
                <a:solidFill>
                  <a:schemeClr val="accent1"/>
                </a:solidFill>
                <a:latin typeface="Comic Sans MS" panose="030F0702030302020204" pitchFamily="66" charset="0"/>
              </a:rPr>
              <a:t>is designed to be </a:t>
            </a:r>
            <a:r>
              <a:rPr lang="en-US" dirty="0" smtClean="0">
                <a:solidFill>
                  <a:srgbClr val="FF0000"/>
                </a:solidFill>
                <a:latin typeface="Comic Sans MS" panose="030F0702030302020204" pitchFamily="66" charset="0"/>
              </a:rPr>
              <a:t>Object-Oriented </a:t>
            </a:r>
            <a:r>
              <a:rPr lang="en-US" dirty="0" smtClean="0">
                <a:solidFill>
                  <a:schemeClr val="accent1"/>
                </a:solidFill>
                <a:latin typeface="Comic Sans MS" panose="030F0702030302020204" pitchFamily="66" charset="0"/>
              </a:rPr>
              <a:t>and every </a:t>
            </a:r>
            <a:r>
              <a:rPr lang="en-US" dirty="0" smtClean="0">
                <a:solidFill>
                  <a:srgbClr val="FF0000"/>
                </a:solidFill>
                <a:latin typeface="Comic Sans MS" panose="030F0702030302020204" pitchFamily="66" charset="0"/>
              </a:rPr>
              <a:t>method</a:t>
            </a:r>
            <a:r>
              <a:rPr lang="en-US" dirty="0" smtClean="0">
                <a:solidFill>
                  <a:schemeClr val="accent1"/>
                </a:solidFill>
                <a:latin typeface="Comic Sans MS" panose="030F0702030302020204" pitchFamily="66" charset="0"/>
              </a:rPr>
              <a:t>  (with some exception) needs to reside in a class. </a:t>
            </a:r>
            <a:endParaRPr lang="en-US" dirty="0" smtClean="0">
              <a:solidFill>
                <a:srgbClr val="FF0000"/>
              </a:solidFill>
              <a:latin typeface="Comic Sans MS" panose="030F0702030302020204" pitchFamily="66" charset="0"/>
            </a:endParaRP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Instance classes</a:t>
            </a:r>
            <a:r>
              <a:rPr lang="en-US" dirty="0" smtClean="0">
                <a:solidFill>
                  <a:schemeClr val="accent1"/>
                </a:solidFill>
                <a:latin typeface="Comic Sans MS" panose="030F0702030302020204" pitchFamily="66" charset="0"/>
              </a:rPr>
              <a:t>:</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An instance class contains at least one constructor and some instance members.</a:t>
            </a:r>
          </a:p>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CIL </a:t>
            </a:r>
            <a:r>
              <a:rPr lang="en-US" dirty="0" smtClean="0">
                <a:solidFill>
                  <a:schemeClr val="accent1"/>
                </a:solidFill>
                <a:latin typeface="Comic Sans MS" panose="030F0702030302020204" pitchFamily="66" charset="0"/>
              </a:rPr>
              <a:t>has instructions for </a:t>
            </a:r>
            <a:r>
              <a:rPr lang="en-US" dirty="0" smtClean="0">
                <a:solidFill>
                  <a:srgbClr val="FF0000"/>
                </a:solidFill>
                <a:latin typeface="Comic Sans MS" panose="030F0702030302020204" pitchFamily="66" charset="0"/>
              </a:rPr>
              <a:t>creating</a:t>
            </a:r>
            <a:r>
              <a:rPr lang="en-US" dirty="0" smtClean="0">
                <a:solidFill>
                  <a:schemeClr val="accent1"/>
                </a:solidFill>
                <a:latin typeface="Comic Sans MS" panose="030F0702030302020204" pitchFamily="66" charset="0"/>
              </a:rPr>
              <a:t> objects.</a:t>
            </a:r>
          </a:p>
          <a:p>
            <a:pPr marL="342900" indent="-342900">
              <a:buFont typeface="Wingdings" panose="05000000000000000000" pitchFamily="2" charset="2"/>
              <a:buChar char="§"/>
            </a:pPr>
            <a:r>
              <a:rPr lang="en-US" dirty="0">
                <a:solidFill>
                  <a:srgbClr val="FF0000"/>
                </a:solidFill>
                <a:latin typeface="Comic Sans MS" panose="030F0702030302020204" pitchFamily="66" charset="0"/>
              </a:rPr>
              <a:t>CIL </a:t>
            </a:r>
            <a:r>
              <a:rPr lang="en-US" dirty="0">
                <a:solidFill>
                  <a:schemeClr val="accent1"/>
                </a:solidFill>
                <a:latin typeface="Comic Sans MS" panose="030F0702030302020204" pitchFamily="66" charset="0"/>
              </a:rPr>
              <a:t>has instructions for </a:t>
            </a:r>
            <a:r>
              <a:rPr lang="en-US" dirty="0" smtClean="0">
                <a:solidFill>
                  <a:srgbClr val="FF0000"/>
                </a:solidFill>
                <a:latin typeface="Comic Sans MS" panose="030F0702030302020204" pitchFamily="66" charset="0"/>
              </a:rPr>
              <a:t>invoking</a:t>
            </a:r>
            <a:r>
              <a:rPr lang="en-US" dirty="0" smtClean="0">
                <a:solidFill>
                  <a:schemeClr val="accent1"/>
                </a:solidFill>
                <a:latin typeface="Comic Sans MS" panose="030F0702030302020204" pitchFamily="66" charset="0"/>
              </a:rPr>
              <a:t> instance methods.</a:t>
            </a:r>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943229803"/>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Instruction Groups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CIL </a:t>
            </a:r>
            <a:r>
              <a:rPr lang="en-US" dirty="0" smtClean="0">
                <a:solidFill>
                  <a:schemeClr val="accent1"/>
                </a:solidFill>
                <a:latin typeface="Comic Sans MS" panose="030F0702030302020204" pitchFamily="66" charset="0"/>
              </a:rPr>
              <a:t>bytecode has </a:t>
            </a:r>
            <a:r>
              <a:rPr lang="en-US" dirty="0" smtClean="0">
                <a:solidFill>
                  <a:srgbClr val="FF0000"/>
                </a:solidFill>
                <a:latin typeface="Comic Sans MS" panose="030F0702030302020204" pitchFamily="66" charset="0"/>
              </a:rPr>
              <a:t>instructions</a:t>
            </a:r>
            <a:r>
              <a:rPr lang="en-US" dirty="0" smtClean="0">
                <a:solidFill>
                  <a:schemeClr val="accent1"/>
                </a:solidFill>
                <a:latin typeface="Comic Sans MS" panose="030F0702030302020204" pitchFamily="66" charset="0"/>
              </a:rPr>
              <a:t> for the following groups of tasks: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Load and store.</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Arithmetic.</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Type conversion.</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Object creation and manipulation.</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Operand stack management (push, pop).</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Control transfer (branching).</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Method invocation and return.</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Throwing exceptions.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Monitor-based concurrency.</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Data and function pointers manipulation needed for C++ and unsafe C# code.</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963923587"/>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Minimal Hello Program in CIL</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Rectangle 4"/>
          <p:cNvSpPr/>
          <p:nvPr/>
        </p:nvSpPr>
        <p:spPr>
          <a:xfrm>
            <a:off x="1128148" y="1269008"/>
            <a:ext cx="6648567" cy="324036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anose="020B0609020204030204" pitchFamily="49" charset="0"/>
                <a:cs typeface="Consolas" panose="020B0609020204030204" pitchFamily="49" charset="0"/>
              </a:rPr>
              <a:t>.assembly Hello {}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method public static void Main() </a:t>
            </a:r>
            <a:r>
              <a:rPr lang="en-US" sz="1600" dirty="0" err="1">
                <a:latin typeface="Consolas" panose="020B0609020204030204" pitchFamily="49" charset="0"/>
                <a:cs typeface="Consolas" panose="020B0609020204030204" pitchFamily="49" charset="0"/>
              </a:rPr>
              <a:t>cil</a:t>
            </a:r>
            <a:r>
              <a:rPr lang="en-US" sz="1600" dirty="0">
                <a:latin typeface="Consolas" panose="020B0609020204030204" pitchFamily="49" charset="0"/>
                <a:cs typeface="Consolas" panose="020B0609020204030204" pitchFamily="49" charset="0"/>
              </a:rPr>
              <a:t> managed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entrypoint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maxstack</a:t>
            </a:r>
            <a:r>
              <a:rPr lang="en-US" sz="1600" dirty="0">
                <a:latin typeface="Consolas" panose="020B0609020204030204" pitchFamily="49" charset="0"/>
                <a:cs typeface="Consolas" panose="020B0609020204030204" pitchFamily="49" charset="0"/>
              </a:rPr>
              <a:t> 1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ldstr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"Hello, world!"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call </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mscorlib</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System.Console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WriteLine</a:t>
            </a:r>
            <a:r>
              <a:rPr lang="en-US" sz="1600" dirty="0">
                <a:latin typeface="Consolas" panose="020B0609020204030204" pitchFamily="49" charset="0"/>
                <a:cs typeface="Consolas" panose="020B0609020204030204" pitchFamily="49" charset="0"/>
              </a:rPr>
              <a:t>(string)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 </a:t>
            </a:r>
          </a:p>
          <a:p>
            <a:r>
              <a:rPr lang="en-US" sz="1600" dirty="0" smtClean="0">
                <a:latin typeface="Consolas" panose="020B0609020204030204" pitchFamily="49" charset="0"/>
                <a:cs typeface="Consolas" panose="020B0609020204030204" pitchFamily="49" charset="0"/>
              </a:rPr>
              <a:t>}</a:t>
            </a:r>
            <a:endParaRPr lang="ru-RU" sz="1600" dirty="0" smtClean="0">
              <a:latin typeface="Consolas" panose="020B0609020204030204" pitchFamily="49" charset="0"/>
              <a:ea typeface="SamsungOne 700" panose="020B0803030303020204" pitchFamily="34" charset="0"/>
              <a:cs typeface="Consolas" panose="020B0609020204030204" pitchFamily="49" charset="0"/>
            </a:endParaRPr>
          </a:p>
        </p:txBody>
      </p:sp>
    </p:spTree>
    <p:extLst>
      <p:ext uri="{BB962C8B-B14F-4D97-AF65-F5344CB8AC3E}">
        <p14:creationId xmlns:p14="http://schemas.microsoft.com/office/powerpoint/2010/main" val="3515178078"/>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Evaluation Stack</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Stack is the data structure that follows </a:t>
            </a:r>
            <a:r>
              <a:rPr lang="en-US" sz="2000" dirty="0" smtClean="0">
                <a:solidFill>
                  <a:srgbClr val="FF0000"/>
                </a:solidFill>
                <a:latin typeface="Comic Sans MS" panose="030F0702030302020204" pitchFamily="66" charset="0"/>
              </a:rPr>
              <a:t>Last In and First Out </a:t>
            </a:r>
            <a:r>
              <a:rPr lang="en-US" sz="2000" dirty="0" smtClean="0">
                <a:solidFill>
                  <a:schemeClr val="accent1"/>
                </a:solidFill>
                <a:latin typeface="Comic Sans MS" panose="030F0702030302020204" pitchFamily="66" charset="0"/>
              </a:rPr>
              <a:t>(</a:t>
            </a:r>
            <a:r>
              <a:rPr lang="en-US" sz="2000" dirty="0" smtClean="0">
                <a:solidFill>
                  <a:srgbClr val="FF0000"/>
                </a:solidFill>
                <a:latin typeface="Comic Sans MS" panose="030F0702030302020204" pitchFamily="66" charset="0"/>
              </a:rPr>
              <a:t>LIFO</a:t>
            </a:r>
            <a:r>
              <a:rPr lang="en-US" sz="2000" dirty="0" smtClean="0">
                <a:solidFill>
                  <a:schemeClr val="accent1"/>
                </a:solidFill>
                <a:latin typeface="Comic Sans MS" panose="030F0702030302020204" pitchFamily="66" charset="0"/>
              </a:rPr>
              <a:t>) kind of data storing method, i.e. the type present at the top are the first one to be removed from it. The below example makes it clear.</a:t>
            </a:r>
            <a:endParaRPr lang="en-US"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6" y="1845071"/>
            <a:ext cx="6768752" cy="3640739"/>
          </a:xfrm>
          <a:prstGeom prst="rect">
            <a:avLst/>
          </a:prstGeom>
        </p:spPr>
      </p:pic>
    </p:spTree>
    <p:extLst>
      <p:ext uri="{BB962C8B-B14F-4D97-AF65-F5344CB8AC3E}">
        <p14:creationId xmlns:p14="http://schemas.microsoft.com/office/powerpoint/2010/main" val="2829409329"/>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Evaluation Stack</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a:solidFill>
                  <a:srgbClr val="FF0000"/>
                </a:solidFill>
                <a:latin typeface="Comic Sans MS" panose="030F0702030302020204" pitchFamily="66" charset="0"/>
              </a:rPr>
              <a:t>E</a:t>
            </a:r>
            <a:r>
              <a:rPr lang="en-US" sz="2000" dirty="0" smtClean="0">
                <a:solidFill>
                  <a:srgbClr val="FF0000"/>
                </a:solidFill>
                <a:latin typeface="Comic Sans MS" panose="030F0702030302020204" pitchFamily="66" charset="0"/>
              </a:rPr>
              <a:t>valuation Stack </a:t>
            </a:r>
            <a:r>
              <a:rPr lang="en-US" sz="2000" dirty="0" smtClean="0">
                <a:solidFill>
                  <a:schemeClr val="accent1"/>
                </a:solidFill>
                <a:latin typeface="Comic Sans MS" panose="030F0702030302020204" pitchFamily="66" charset="0"/>
              </a:rPr>
              <a:t>is used to hold the local variable or the method argument  before they are evaluated. Before the start of every method the evaluation stack is empty and during the execution of the method the </a:t>
            </a:r>
            <a:r>
              <a:rPr lang="en-US" sz="2000" dirty="0" smtClean="0">
                <a:solidFill>
                  <a:srgbClr val="FF0000"/>
                </a:solidFill>
                <a:latin typeface="Comic Sans MS" panose="030F0702030302020204" pitchFamily="66" charset="0"/>
              </a:rPr>
              <a:t>CIL </a:t>
            </a:r>
            <a:r>
              <a:rPr lang="en-US" sz="2000" dirty="0" smtClean="0">
                <a:solidFill>
                  <a:schemeClr val="accent1"/>
                </a:solidFill>
                <a:latin typeface="Comic Sans MS" panose="030F0702030302020204" pitchFamily="66" charset="0"/>
              </a:rPr>
              <a:t>instructions adds/removes the items from the </a:t>
            </a:r>
            <a:r>
              <a:rPr lang="en-US" sz="2000" dirty="0" smtClean="0">
                <a:solidFill>
                  <a:srgbClr val="FF0000"/>
                </a:solidFill>
                <a:latin typeface="Comic Sans MS" panose="030F0702030302020204" pitchFamily="66" charset="0"/>
              </a:rPr>
              <a:t>evaluation stack</a:t>
            </a:r>
            <a:r>
              <a:rPr lang="en-US" sz="2000" dirty="0" smtClean="0">
                <a:solidFill>
                  <a:schemeClr val="accent1"/>
                </a:solidFill>
                <a:latin typeface="Comic Sans MS" panose="030F0702030302020204" pitchFamily="66" charset="0"/>
              </a:rPr>
              <a:t>, the end result of which is an empty evaluation stack at the end of that method execution.</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Instruction that copy values from memory to the </a:t>
            </a:r>
            <a:r>
              <a:rPr lang="en-US" sz="2000" dirty="0">
                <a:solidFill>
                  <a:srgbClr val="FF0000"/>
                </a:solidFill>
                <a:latin typeface="Comic Sans MS" panose="030F0702030302020204" pitchFamily="66" charset="0"/>
              </a:rPr>
              <a:t>evaluation </a:t>
            </a:r>
            <a:r>
              <a:rPr lang="en-US" sz="2000" dirty="0" smtClean="0">
                <a:solidFill>
                  <a:srgbClr val="FF0000"/>
                </a:solidFill>
                <a:latin typeface="Comic Sans MS" panose="030F0702030302020204" pitchFamily="66" charset="0"/>
              </a:rPr>
              <a:t>stack </a:t>
            </a:r>
            <a:r>
              <a:rPr lang="en-US" sz="2000" dirty="0" smtClean="0">
                <a:solidFill>
                  <a:schemeClr val="accent1"/>
                </a:solidFill>
                <a:latin typeface="Comic Sans MS" panose="030F0702030302020204" pitchFamily="66" charset="0"/>
              </a:rPr>
              <a:t>are called </a:t>
            </a:r>
            <a:r>
              <a:rPr lang="en-US" sz="2000" dirty="0" smtClean="0">
                <a:solidFill>
                  <a:srgbClr val="FF0000"/>
                </a:solidFill>
                <a:latin typeface="Comic Sans MS" panose="030F0702030302020204" pitchFamily="66" charset="0"/>
              </a:rPr>
              <a:t>load </a:t>
            </a:r>
            <a:r>
              <a:rPr lang="en-US" sz="2000" dirty="0" smtClean="0">
                <a:solidFill>
                  <a:schemeClr val="accent1"/>
                </a:solidFill>
                <a:latin typeface="Comic Sans MS" panose="030F0702030302020204" pitchFamily="66" charset="0"/>
              </a:rPr>
              <a:t>and the instruction that copy values from the </a:t>
            </a:r>
            <a:r>
              <a:rPr lang="en-US" sz="2000" dirty="0">
                <a:solidFill>
                  <a:srgbClr val="FF0000"/>
                </a:solidFill>
                <a:latin typeface="Comic Sans MS" panose="030F0702030302020204" pitchFamily="66" charset="0"/>
              </a:rPr>
              <a:t>evaluation stack </a:t>
            </a:r>
            <a:r>
              <a:rPr lang="en-US" sz="2000" dirty="0">
                <a:solidFill>
                  <a:schemeClr val="accent1"/>
                </a:solidFill>
                <a:latin typeface="Comic Sans MS" panose="030F0702030302020204" pitchFamily="66" charset="0"/>
              </a:rPr>
              <a:t>are called </a:t>
            </a:r>
            <a:r>
              <a:rPr lang="en-US" sz="2000" dirty="0" smtClean="0">
                <a:solidFill>
                  <a:srgbClr val="FF0000"/>
                </a:solidFill>
                <a:latin typeface="Comic Sans MS" panose="030F0702030302020204" pitchFamily="66" charset="0"/>
              </a:rPr>
              <a:t>store</a:t>
            </a:r>
            <a:r>
              <a:rPr lang="en-US" sz="2000" dirty="0" smtClean="0">
                <a:solidFill>
                  <a:schemeClr val="accent1"/>
                </a:solidFill>
                <a:latin typeface="Comic Sans MS" panose="030F0702030302020204" pitchFamily="66" charset="0"/>
              </a:rPr>
              <a:t>. All the opcodes starting with </a:t>
            </a:r>
            <a:r>
              <a:rPr lang="en-US" sz="2000" dirty="0" err="1" smtClean="0">
                <a:solidFill>
                  <a:srgbClr val="FF0000"/>
                </a:solidFill>
                <a:latin typeface="Comic Sans MS" panose="030F0702030302020204" pitchFamily="66" charset="0"/>
              </a:rPr>
              <a:t>ld</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are used for </a:t>
            </a:r>
            <a:r>
              <a:rPr lang="en-US" sz="2000" dirty="0" smtClean="0">
                <a:solidFill>
                  <a:srgbClr val="FF0000"/>
                </a:solidFill>
                <a:latin typeface="Comic Sans MS" panose="030F0702030302020204" pitchFamily="66" charset="0"/>
              </a:rPr>
              <a:t>loading</a:t>
            </a:r>
            <a:r>
              <a:rPr lang="en-US" sz="2000" dirty="0" smtClean="0">
                <a:solidFill>
                  <a:schemeClr val="accent1"/>
                </a:solidFill>
                <a:latin typeface="Comic Sans MS" panose="030F0702030302020204" pitchFamily="66" charset="0"/>
              </a:rPr>
              <a:t> the item on the stack and the opcodes starting with </a:t>
            </a:r>
            <a:r>
              <a:rPr lang="en-US" sz="2000" dirty="0" err="1" smtClean="0">
                <a:solidFill>
                  <a:srgbClr val="FF0000"/>
                </a:solidFill>
                <a:latin typeface="Comic Sans MS" panose="030F0702030302020204" pitchFamily="66" charset="0"/>
              </a:rPr>
              <a:t>st</a:t>
            </a:r>
            <a:r>
              <a:rPr lang="en-US" sz="2000" dirty="0" smtClean="0">
                <a:solidFill>
                  <a:schemeClr val="accent1"/>
                </a:solidFill>
                <a:latin typeface="Comic Sans MS" panose="030F0702030302020204" pitchFamily="66" charset="0"/>
              </a:rPr>
              <a:t> are used for </a:t>
            </a:r>
            <a:r>
              <a:rPr lang="en-US" sz="2000" dirty="0" smtClean="0">
                <a:solidFill>
                  <a:srgbClr val="FF0000"/>
                </a:solidFill>
                <a:latin typeface="Comic Sans MS" panose="030F0702030302020204" pitchFamily="66" charset="0"/>
              </a:rPr>
              <a:t>storing</a:t>
            </a:r>
            <a:r>
              <a:rPr lang="en-US" sz="2000" dirty="0" smtClean="0">
                <a:solidFill>
                  <a:schemeClr val="accent1"/>
                </a:solidFill>
                <a:latin typeface="Comic Sans MS" panose="030F0702030302020204" pitchFamily="66" charset="0"/>
              </a:rPr>
              <a:t> the item in the memory. The instruction used for </a:t>
            </a:r>
            <a:r>
              <a:rPr lang="en-US" sz="2000" dirty="0" smtClean="0">
                <a:solidFill>
                  <a:srgbClr val="FF0000"/>
                </a:solidFill>
                <a:latin typeface="Comic Sans MS" panose="030F0702030302020204" pitchFamily="66" charset="0"/>
              </a:rPr>
              <a:t>storing</a:t>
            </a:r>
            <a:r>
              <a:rPr lang="en-US" sz="2000" dirty="0" smtClean="0">
                <a:solidFill>
                  <a:schemeClr val="accent1"/>
                </a:solidFill>
                <a:latin typeface="Comic Sans MS" panose="030F0702030302020204" pitchFamily="66" charset="0"/>
              </a:rPr>
              <a:t> the data in memory also result in </a:t>
            </a:r>
            <a:r>
              <a:rPr lang="en-US" sz="2000" dirty="0" smtClean="0">
                <a:solidFill>
                  <a:srgbClr val="FF0000"/>
                </a:solidFill>
                <a:latin typeface="Comic Sans MS" panose="030F0702030302020204" pitchFamily="66" charset="0"/>
              </a:rPr>
              <a:t>popping of </a:t>
            </a:r>
            <a:r>
              <a:rPr lang="en-US" sz="2000" dirty="0" smtClean="0">
                <a:solidFill>
                  <a:schemeClr val="accent1"/>
                </a:solidFill>
                <a:latin typeface="Comic Sans MS" panose="030F0702030302020204" pitchFamily="66" charset="0"/>
              </a:rPr>
              <a:t>the item from the </a:t>
            </a:r>
            <a:r>
              <a:rPr lang="en-US" sz="2000" dirty="0" smtClean="0">
                <a:solidFill>
                  <a:srgbClr val="FF0000"/>
                </a:solidFill>
                <a:latin typeface="Comic Sans MS" panose="030F0702030302020204" pitchFamily="66" charset="0"/>
              </a:rPr>
              <a:t>evaluation stack</a:t>
            </a:r>
            <a:r>
              <a:rPr lang="en-US" sz="2000" dirty="0" smtClean="0">
                <a:solidFill>
                  <a:schemeClr val="accent1"/>
                </a:solidFill>
                <a:latin typeface="Comic Sans MS" panose="030F0702030302020204" pitchFamily="66" charset="0"/>
              </a:rPr>
              <a:t>. </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23878151"/>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Evaluation Stack</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At the beginning of the function it is required to provide the maximum items that would be present on that stack at any particular time, this is done using </a:t>
            </a:r>
            <a:r>
              <a:rPr lang="en-US" sz="2000" dirty="0" smtClean="0">
                <a:solidFill>
                  <a:srgbClr val="FF0000"/>
                </a:solidFill>
                <a:latin typeface="Comic Sans MS" panose="030F0702030302020204" pitchFamily="66" charset="0"/>
              </a:rPr>
              <a:t>.</a:t>
            </a:r>
            <a:r>
              <a:rPr lang="en-US" sz="2000" dirty="0" err="1" smtClean="0">
                <a:solidFill>
                  <a:srgbClr val="FF0000"/>
                </a:solidFill>
                <a:latin typeface="Comic Sans MS" panose="030F0702030302020204" pitchFamily="66" charset="0"/>
              </a:rPr>
              <a:t>maxstack</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directive. If this is not provided the </a:t>
            </a:r>
            <a:r>
              <a:rPr lang="en-US" sz="2000" dirty="0" smtClean="0">
                <a:solidFill>
                  <a:srgbClr val="FF0000"/>
                </a:solidFill>
                <a:latin typeface="Comic Sans MS" panose="030F0702030302020204" pitchFamily="66" charset="0"/>
              </a:rPr>
              <a:t>.</a:t>
            </a:r>
            <a:r>
              <a:rPr lang="en-US" sz="2000" dirty="0" err="1" smtClean="0">
                <a:solidFill>
                  <a:srgbClr val="FF0000"/>
                </a:solidFill>
                <a:latin typeface="Comic Sans MS" panose="030F0702030302020204" pitchFamily="66" charset="0"/>
              </a:rPr>
              <a:t>maxstack</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value would be </a:t>
            </a:r>
            <a:r>
              <a:rPr lang="en-US" sz="2000" dirty="0" smtClean="0">
                <a:solidFill>
                  <a:srgbClr val="FF0000"/>
                </a:solidFill>
                <a:latin typeface="Comic Sans MS" panose="030F0702030302020204" pitchFamily="66" charset="0"/>
              </a:rPr>
              <a:t>defaulted </a:t>
            </a:r>
            <a:r>
              <a:rPr lang="en-US" sz="2000" dirty="0" err="1" smtClean="0">
                <a:solidFill>
                  <a:schemeClr val="accent1"/>
                </a:solidFill>
                <a:latin typeface="Comic Sans MS" panose="030F0702030302020204" pitchFamily="66" charset="0"/>
              </a:rPr>
              <a:t>ot</a:t>
            </a:r>
            <a:r>
              <a:rPr lang="en-US" sz="2000" dirty="0" smtClean="0">
                <a:solidFill>
                  <a:schemeClr val="accent1"/>
                </a:solidFill>
                <a:latin typeface="Comic Sans MS" panose="030F0702030302020204" pitchFamily="66" charset="0"/>
              </a:rPr>
              <a:t> </a:t>
            </a:r>
            <a:r>
              <a:rPr lang="en-US" sz="2000" dirty="0" smtClean="0">
                <a:solidFill>
                  <a:srgbClr val="FF0000"/>
                </a:solidFill>
                <a:latin typeface="Comic Sans MS" panose="030F0702030302020204" pitchFamily="66" charset="0"/>
              </a:rPr>
              <a:t>8</a:t>
            </a:r>
            <a:r>
              <a:rPr lang="en-US" sz="2000" dirty="0" smtClean="0">
                <a:solidFill>
                  <a:schemeClr val="accent1"/>
                </a:solidFill>
                <a:latin typeface="Comic Sans MS" panose="030F0702030302020204" pitchFamily="66" charset="0"/>
              </a:rPr>
              <a:t>. We can easily provide the size of the stack by </a:t>
            </a:r>
            <a:r>
              <a:rPr lang="en-US" sz="2000" dirty="0" err="1" smtClean="0">
                <a:solidFill>
                  <a:schemeClr val="accent1"/>
                </a:solidFill>
                <a:latin typeface="Comic Sans MS" panose="030F0702030302020204" pitchFamily="66" charset="0"/>
              </a:rPr>
              <a:t>staci</a:t>
            </a:r>
            <a:r>
              <a:rPr lang="en-US" sz="2000" dirty="0" smtClean="0">
                <a:solidFill>
                  <a:schemeClr val="accent1"/>
                </a:solidFill>
                <a:latin typeface="Comic Sans MS" panose="030F0702030302020204" pitchFamily="66" charset="0"/>
              </a:rPr>
              <a:t> analysis of the method, Also it should be noted that </a:t>
            </a:r>
            <a:r>
              <a:rPr lang="en-US" sz="2000" dirty="0" err="1" smtClean="0">
                <a:solidFill>
                  <a:srgbClr val="FF0000"/>
                </a:solidFill>
                <a:latin typeface="Comic Sans MS" panose="030F0702030302020204" pitchFamily="66" charset="0"/>
              </a:rPr>
              <a:t>maxstack</a:t>
            </a:r>
            <a:r>
              <a:rPr lang="en-US" sz="2000" dirty="0" smtClean="0">
                <a:solidFill>
                  <a:srgbClr val="FF0000"/>
                </a:solidFill>
                <a:latin typeface="Comic Sans MS" panose="030F0702030302020204" pitchFamily="66" charset="0"/>
              </a:rPr>
              <a:t> </a:t>
            </a:r>
            <a:r>
              <a:rPr lang="en-US" sz="2000" dirty="0" smtClean="0">
                <a:solidFill>
                  <a:schemeClr val="accent1"/>
                </a:solidFill>
                <a:latin typeface="Comic Sans MS" panose="030F0702030302020204" pitchFamily="66" charset="0"/>
              </a:rPr>
              <a:t>doesn’t represent the size of the </a:t>
            </a:r>
            <a:r>
              <a:rPr lang="en-US" sz="2000" dirty="0" smtClean="0">
                <a:solidFill>
                  <a:srgbClr val="FF0000"/>
                </a:solidFill>
                <a:latin typeface="Comic Sans MS" panose="030F0702030302020204" pitchFamily="66" charset="0"/>
              </a:rPr>
              <a:t>stack frame</a:t>
            </a:r>
            <a:r>
              <a:rPr lang="en-US" sz="2000" dirty="0" smtClean="0">
                <a:solidFill>
                  <a:schemeClr val="accent1"/>
                </a:solidFill>
                <a:latin typeface="Comic Sans MS" panose="030F0702030302020204" pitchFamily="66" charset="0"/>
              </a:rPr>
              <a:t>, it is just the number of items on the </a:t>
            </a:r>
            <a:r>
              <a:rPr lang="en-US" sz="2000" dirty="0" smtClean="0">
                <a:solidFill>
                  <a:srgbClr val="FF0000"/>
                </a:solidFill>
                <a:latin typeface="Comic Sans MS" panose="030F0702030302020204" pitchFamily="66" charset="0"/>
              </a:rPr>
              <a:t>evaluation stack</a:t>
            </a:r>
            <a:r>
              <a:rPr lang="en-US" sz="2000" dirty="0" smtClean="0">
                <a:solidFill>
                  <a:schemeClr val="accent1"/>
                </a:solidFill>
                <a:latin typeface="Comic Sans MS" panose="030F0702030302020204" pitchFamily="66" charset="0"/>
              </a:rPr>
              <a:t>. The </a:t>
            </a:r>
            <a:r>
              <a:rPr lang="en-US" sz="2000" dirty="0" err="1" smtClean="0">
                <a:solidFill>
                  <a:srgbClr val="FF0000"/>
                </a:solidFill>
                <a:latin typeface="Comic Sans MS" panose="030F0702030302020204" pitchFamily="66" charset="0"/>
              </a:rPr>
              <a:t>maxstack</a:t>
            </a:r>
            <a:r>
              <a:rPr lang="en-US" sz="2000" dirty="0" smtClean="0">
                <a:solidFill>
                  <a:schemeClr val="accent1"/>
                </a:solidFill>
                <a:latin typeface="Comic Sans MS" panose="030F0702030302020204" pitchFamily="66" charset="0"/>
              </a:rPr>
              <a:t> value can be easily determined by analyzing the method and seeing how many variables an parameters it has.</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328575224"/>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Major Components of .NET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Common Language Runtime (CLR)</a:t>
            </a:r>
            <a:r>
              <a:rPr lang="en-US" sz="2000" dirty="0" smtClean="0">
                <a:solidFill>
                  <a:schemeClr val="accent1"/>
                </a:solidFill>
                <a:latin typeface="Comic Sans MS" panose="030F0702030302020204" pitchFamily="66" charset="0"/>
              </a:rPr>
              <a:t> </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rPr>
              <a:t>Manages code execution at runtime</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rPr>
              <a:t>Manages memory, threads, </a:t>
            </a:r>
            <a:r>
              <a:rPr lang="en-US" sz="1600" dirty="0" err="1" smtClean="0">
                <a:solidFill>
                  <a:schemeClr val="accent1"/>
                </a:solidFill>
                <a:latin typeface="Comic Sans MS" panose="030F0702030302020204" pitchFamily="66" charset="0"/>
              </a:rPr>
              <a:t>etc</a:t>
            </a:r>
            <a:endParaRPr lang="en-US" sz="16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rPr>
              <a:t>Code designed for the CLR is referred to as </a:t>
            </a:r>
            <a:r>
              <a:rPr lang="en-US" sz="1600" dirty="0" smtClean="0">
                <a:solidFill>
                  <a:srgbClr val="FF0000"/>
                </a:solidFill>
                <a:latin typeface="Comic Sans MS" panose="030F0702030302020204" pitchFamily="66" charset="0"/>
              </a:rPr>
              <a:t>Managed Code</a:t>
            </a:r>
          </a:p>
          <a:p>
            <a:pPr marL="2857035" lvl="5" indent="-342900">
              <a:buFont typeface="Courier New" panose="02070309020205020404" pitchFamily="49" charset="0"/>
              <a:buChar char="o"/>
            </a:pPr>
            <a:r>
              <a:rPr lang="en-US" sz="1600" b="1" dirty="0" smtClean="0">
                <a:solidFill>
                  <a:schemeClr val="accent1"/>
                </a:solidFill>
                <a:latin typeface="Comic Sans MS" panose="030F0702030302020204" pitchFamily="66" charset="0"/>
              </a:rPr>
              <a:t>Object oriented</a:t>
            </a:r>
          </a:p>
          <a:p>
            <a:pPr marL="2857035" lvl="5" indent="-342900">
              <a:buFont typeface="Courier New" panose="02070309020205020404" pitchFamily="49" charset="0"/>
              <a:buChar char="o"/>
            </a:pPr>
            <a:r>
              <a:rPr lang="en-US" sz="1600" b="1" dirty="0" smtClean="0">
                <a:solidFill>
                  <a:schemeClr val="accent1"/>
                </a:solidFill>
                <a:latin typeface="Comic Sans MS" panose="030F0702030302020204" pitchFamily="66" charset="0"/>
                <a:cs typeface="Consolas" panose="020B0609020204030204" pitchFamily="49" charset="0"/>
              </a:rPr>
              <a:t>Cross-language integration</a:t>
            </a:r>
          </a:p>
          <a:p>
            <a:pPr marL="2857035" lvl="5" indent="-342900">
              <a:buFont typeface="Courier New" panose="02070309020205020404" pitchFamily="49" charset="0"/>
              <a:buChar char="o"/>
            </a:pPr>
            <a:r>
              <a:rPr lang="en-US" sz="1600" b="1" dirty="0" smtClean="0">
                <a:solidFill>
                  <a:schemeClr val="accent1"/>
                </a:solidFill>
                <a:latin typeface="Comic Sans MS" panose="030F0702030302020204" pitchFamily="66" charset="0"/>
                <a:cs typeface="Consolas" panose="020B0609020204030204" pitchFamily="49" charset="0"/>
              </a:rPr>
              <a:t>Cross-language </a:t>
            </a:r>
            <a:r>
              <a:rPr lang="en-US" sz="1600" b="1" dirty="0" smtClean="0">
                <a:solidFill>
                  <a:srgbClr val="FF0000"/>
                </a:solidFill>
                <a:latin typeface="Comic Sans MS" panose="030F0702030302020204" pitchFamily="66" charset="0"/>
                <a:cs typeface="Consolas" panose="020B0609020204030204" pitchFamily="49" charset="0"/>
              </a:rPr>
              <a:t>exception handling</a:t>
            </a:r>
          </a:p>
          <a:p>
            <a:pPr marL="2857035" lvl="5" indent="-342900">
              <a:buFont typeface="Courier New" panose="02070309020205020404" pitchFamily="49" charset="0"/>
              <a:buChar char="o"/>
            </a:pPr>
            <a:r>
              <a:rPr lang="en-US" sz="1600" b="1" dirty="0" smtClean="0">
                <a:solidFill>
                  <a:schemeClr val="accent1"/>
                </a:solidFill>
                <a:latin typeface="Comic Sans MS" panose="030F0702030302020204" pitchFamily="66" charset="0"/>
                <a:cs typeface="Consolas" panose="020B0609020204030204" pitchFamily="49" charset="0"/>
              </a:rPr>
              <a:t>Multiple version support</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Base Class Library (Framework Class Library – FCL) </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rPr>
              <a:t>Object-oriented collection of reusable types</a:t>
            </a:r>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rPr>
              <a:t>Sits on-top of the Common Language Runtime (CLR)</a:t>
            </a:r>
          </a:p>
          <a:p>
            <a:pPr marL="285750" indent="-285750">
              <a:buFont typeface="Wingdings" panose="05000000000000000000" pitchFamily="2" charset="2"/>
              <a:buChar char="§"/>
            </a:pPr>
            <a:r>
              <a:rPr lang="en-US" sz="2200" dirty="0" smtClean="0">
                <a:solidFill>
                  <a:schemeClr val="accent1"/>
                </a:solidFill>
                <a:latin typeface="Comic Sans MS" panose="030F0702030302020204" pitchFamily="66" charset="0"/>
              </a:rPr>
              <a:t>Common Type System (CTS) </a:t>
            </a:r>
          </a:p>
          <a:p>
            <a:pPr marL="285750" indent="-285750">
              <a:buFont typeface="Wingdings" panose="05000000000000000000" pitchFamily="2" charset="2"/>
              <a:buChar char="§"/>
            </a:pPr>
            <a:r>
              <a:rPr lang="en-US" sz="2200" dirty="0" smtClean="0">
                <a:solidFill>
                  <a:schemeClr val="accent1"/>
                </a:solidFill>
                <a:latin typeface="Comic Sans MS" panose="030F0702030302020204" pitchFamily="66" charset="0"/>
              </a:rPr>
              <a:t>Common Language Specification (CLS)</a:t>
            </a:r>
          </a:p>
          <a:p>
            <a:pPr marL="285750" indent="-285750">
              <a:buFont typeface="Wingdings" panose="05000000000000000000" pitchFamily="2" charset="2"/>
              <a:buChar char="§"/>
            </a:pPr>
            <a:endParaRPr lang="en-US" sz="2200" dirty="0">
              <a:solidFill>
                <a:schemeClr val="accent1"/>
              </a:solidFill>
              <a:latin typeface="Comic Sans MS" panose="030F0702030302020204" pitchFamily="66" charset="0"/>
            </a:endParaRPr>
          </a:p>
          <a:p>
            <a:pPr lvl="1"/>
            <a:endParaRPr lang="en-US" sz="16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6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143386177"/>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Evaluation Stack Example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146194" y="797050"/>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 code:</a:t>
            </a:r>
          </a:p>
          <a:p>
            <a:endParaRPr lang="en-US" sz="2000" dirty="0" smtClean="0">
              <a:solidFill>
                <a:schemeClr val="accent1"/>
              </a:solidFill>
              <a:latin typeface="Comic Sans MS" panose="030F0702030302020204" pitchFamily="66" charset="0"/>
            </a:endParaRPr>
          </a:p>
          <a:p>
            <a:endParaRPr lang="en-US" sz="20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Rectangle 4"/>
          <p:cNvSpPr/>
          <p:nvPr/>
        </p:nvSpPr>
        <p:spPr>
          <a:xfrm>
            <a:off x="575916" y="1557040"/>
            <a:ext cx="4104456" cy="167545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Consolas" panose="020B0609020204030204" pitchFamily="49" charset="0"/>
                <a:cs typeface="Consolas" panose="020B0609020204030204" pitchFamily="49" charset="0"/>
              </a:rPr>
              <a:t>static void add()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value1 = 10;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value2 = 20;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value3 = value1 + value2; }</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Tree>
    <p:extLst>
      <p:ext uri="{BB962C8B-B14F-4D97-AF65-F5344CB8AC3E}">
        <p14:creationId xmlns:p14="http://schemas.microsoft.com/office/powerpoint/2010/main" val="3602071916"/>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Evaluation Stack Example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CIL code: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6" name="Rectangle 5"/>
          <p:cNvSpPr/>
          <p:nvPr/>
        </p:nvSpPr>
        <p:spPr>
          <a:xfrm>
            <a:off x="431900" y="1341016"/>
            <a:ext cx="9430102" cy="408842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Consolas" panose="020B0609020204030204" pitchFamily="49" charset="0"/>
                <a:cs typeface="Consolas" panose="020B0609020204030204" pitchFamily="49" charset="0"/>
              </a:rPr>
              <a:t>0.method private </a:t>
            </a:r>
            <a:r>
              <a:rPr lang="en-US" sz="1400" dirty="0" err="1">
                <a:latin typeface="Consolas" panose="020B0609020204030204" pitchFamily="49" charset="0"/>
                <a:cs typeface="Consolas" panose="020B0609020204030204" pitchFamily="49" charset="0"/>
              </a:rPr>
              <a:t>hidebysig</a:t>
            </a:r>
            <a:r>
              <a:rPr lang="en-US" sz="1400" dirty="0">
                <a:latin typeface="Consolas" panose="020B0609020204030204" pitchFamily="49" charset="0"/>
                <a:cs typeface="Consolas" panose="020B0609020204030204" pitchFamily="49" charset="0"/>
              </a:rPr>
              <a:t> static void 'add'() </a:t>
            </a:r>
            <a:r>
              <a:rPr lang="en-US" sz="1400" dirty="0" err="1">
                <a:latin typeface="Consolas" panose="020B0609020204030204" pitchFamily="49" charset="0"/>
                <a:cs typeface="Consolas" panose="020B0609020204030204" pitchFamily="49" charset="0"/>
              </a:rPr>
              <a:t>cil</a:t>
            </a:r>
            <a:r>
              <a:rPr lang="en-US" sz="1400" dirty="0">
                <a:latin typeface="Consolas" panose="020B0609020204030204" pitchFamily="49" charset="0"/>
                <a:cs typeface="Consolas" panose="020B0609020204030204" pitchFamily="49" charset="0"/>
              </a:rPr>
              <a:t> managed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smtClean="0">
                <a:solidFill>
                  <a:srgbClr val="00B050"/>
                </a:solidFill>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Code size 12 (0xc)</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maxstack</a:t>
            </a:r>
            <a:r>
              <a:rPr lang="en-US" sz="1400" dirty="0">
                <a:latin typeface="Consolas" panose="020B0609020204030204" pitchFamily="49" charset="0"/>
                <a:cs typeface="Consolas" panose="020B0609020204030204" pitchFamily="49" charset="0"/>
              </a:rPr>
              <a:t> 2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locals </a:t>
            </a:r>
            <a:r>
              <a:rPr lang="en-US" sz="1400" dirty="0" err="1">
                <a:latin typeface="Consolas" panose="020B0609020204030204" pitchFamily="49" charset="0"/>
                <a:cs typeface="Consolas" panose="020B0609020204030204" pitchFamily="49" charset="0"/>
              </a:rPr>
              <a:t>init</a:t>
            </a:r>
            <a:r>
              <a:rPr lang="en-US" sz="1400" dirty="0">
                <a:latin typeface="Consolas" panose="020B0609020204030204" pitchFamily="49" charset="0"/>
                <a:cs typeface="Consolas" panose="020B0609020204030204" pitchFamily="49" charset="0"/>
              </a:rPr>
              <a:t> ([0] int32 value1,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1] int32 value2,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2] int32 value3) </a:t>
            </a:r>
            <a:r>
              <a:rPr lang="en-US" sz="1400" dirty="0">
                <a:solidFill>
                  <a:srgbClr val="00B050"/>
                </a:solidFill>
                <a:latin typeface="Consolas" panose="020B0609020204030204" pitchFamily="49" charset="0"/>
                <a:cs typeface="Consolas" panose="020B0609020204030204" pitchFamily="49" charset="0"/>
              </a:rPr>
              <a:t>// three int32 local variables are declared</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IL_0000</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nop</a:t>
            </a:r>
            <a:r>
              <a:rPr lang="en-US" sz="1400" dirty="0" smtClean="0">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 no operation ( no push or pop on the stack) </a:t>
            </a:r>
            <a:endParaRPr lang="en-US" sz="1400" dirty="0" smtClean="0">
              <a:solidFill>
                <a:srgbClr val="00B050"/>
              </a:solidFill>
              <a:latin typeface="Consolas" panose="020B0609020204030204" pitchFamily="49" charset="0"/>
              <a:cs typeface="Consolas" panose="020B0609020204030204" pitchFamily="49" charset="0"/>
            </a:endParaRPr>
          </a:p>
          <a:p>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IL_0001</a:t>
            </a:r>
            <a:r>
              <a:rPr lang="en-US" sz="1400" dirty="0">
                <a:latin typeface="Consolas" panose="020B0609020204030204" pitchFamily="49" charset="0"/>
                <a:cs typeface="Consolas" panose="020B0609020204030204" pitchFamily="49" charset="0"/>
              </a:rPr>
              <a:t>: ldc.i4.s 10 </a:t>
            </a:r>
            <a:r>
              <a:rPr lang="en-US" sz="1400" dirty="0">
                <a:solidFill>
                  <a:srgbClr val="00B050"/>
                </a:solidFill>
                <a:latin typeface="Consolas" panose="020B0609020204030204" pitchFamily="49" charset="0"/>
                <a:cs typeface="Consolas" panose="020B0609020204030204" pitchFamily="49" charset="0"/>
              </a:rPr>
              <a:t>//loads the int32 value(10) on the stack. Item on Stack=1</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IL_0003</a:t>
            </a:r>
            <a:r>
              <a:rPr lang="en-US" sz="1400" dirty="0">
                <a:latin typeface="Consolas" panose="020B0609020204030204" pitchFamily="49" charset="0"/>
                <a:cs typeface="Consolas" panose="020B0609020204030204" pitchFamily="49" charset="0"/>
              </a:rPr>
              <a:t>: stloc.0 </a:t>
            </a:r>
            <a:r>
              <a:rPr lang="en-US" sz="1400" dirty="0">
                <a:solidFill>
                  <a:srgbClr val="00B050"/>
                </a:solidFill>
                <a:latin typeface="Consolas" panose="020B0609020204030204" pitchFamily="49" charset="0"/>
                <a:cs typeface="Consolas" panose="020B0609020204030204" pitchFamily="49" charset="0"/>
              </a:rPr>
              <a:t>// pops off the item from the stack and stores in first local variable. </a:t>
            </a:r>
            <a:r>
              <a:rPr lang="en-US" sz="1400" dirty="0" smtClean="0">
                <a:solidFill>
                  <a:srgbClr val="00B050"/>
                </a:solidFill>
                <a:latin typeface="Consolas" panose="020B0609020204030204" pitchFamily="49" charset="0"/>
                <a:cs typeface="Consolas" panose="020B0609020204030204" pitchFamily="49" charset="0"/>
              </a:rPr>
              <a:t>  </a:t>
            </a:r>
          </a:p>
          <a:p>
            <a:r>
              <a:rPr lang="en-US" sz="1400" dirty="0">
                <a:solidFill>
                  <a:srgbClr val="00B050"/>
                </a:solidFill>
                <a:latin typeface="Consolas" panose="020B0609020204030204" pitchFamily="49" charset="0"/>
                <a:cs typeface="Consolas" panose="020B0609020204030204" pitchFamily="49" charset="0"/>
              </a:rPr>
              <a:t> </a:t>
            </a:r>
            <a:r>
              <a:rPr lang="en-US" sz="1400" dirty="0" smtClean="0">
                <a:solidFill>
                  <a:srgbClr val="00B050"/>
                </a:solidFill>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Item on Stack=0 </a:t>
            </a:r>
            <a:endParaRPr lang="en-US" sz="1400" dirty="0" smtClean="0">
              <a:solidFill>
                <a:srgbClr val="00B050"/>
              </a:solidFill>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IL_0004</a:t>
            </a:r>
            <a:r>
              <a:rPr lang="en-US" sz="1400" dirty="0">
                <a:latin typeface="Consolas" panose="020B0609020204030204" pitchFamily="49" charset="0"/>
                <a:cs typeface="Consolas" panose="020B0609020204030204" pitchFamily="49" charset="0"/>
              </a:rPr>
              <a:t>: ldc.i4.s 20 </a:t>
            </a:r>
            <a:r>
              <a:rPr lang="en-US" sz="1400" dirty="0">
                <a:solidFill>
                  <a:srgbClr val="00B050"/>
                </a:solidFill>
                <a:latin typeface="Consolas" panose="020B0609020204030204" pitchFamily="49" charset="0"/>
                <a:cs typeface="Consolas" panose="020B0609020204030204" pitchFamily="49" charset="0"/>
              </a:rPr>
              <a:t>//loads the int32 value(20) on the </a:t>
            </a:r>
            <a:r>
              <a:rPr lang="en-US" sz="1400" dirty="0" err="1">
                <a:solidFill>
                  <a:srgbClr val="00B050"/>
                </a:solidFill>
                <a:latin typeface="Consolas" panose="020B0609020204030204" pitchFamily="49" charset="0"/>
                <a:cs typeface="Consolas" panose="020B0609020204030204" pitchFamily="49" charset="0"/>
              </a:rPr>
              <a:t>stack.Item</a:t>
            </a:r>
            <a:r>
              <a:rPr lang="en-US" sz="1400" dirty="0">
                <a:solidFill>
                  <a:srgbClr val="00B050"/>
                </a:solidFill>
                <a:latin typeface="Consolas" panose="020B0609020204030204" pitchFamily="49" charset="0"/>
                <a:cs typeface="Consolas" panose="020B0609020204030204" pitchFamily="49" charset="0"/>
              </a:rPr>
              <a:t> on the stack =1 </a:t>
            </a:r>
            <a:r>
              <a:rPr lang="en-US" sz="1400" dirty="0" smtClean="0">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74728197"/>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CIL Evaluation Stack Example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CIL code: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6" name="Rectangle 5"/>
          <p:cNvSpPr/>
          <p:nvPr/>
        </p:nvSpPr>
        <p:spPr>
          <a:xfrm>
            <a:off x="358851" y="1319578"/>
            <a:ext cx="10009112" cy="415430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IL_0006</a:t>
            </a:r>
            <a:r>
              <a:rPr lang="en-US" sz="1400" dirty="0">
                <a:latin typeface="Consolas" panose="020B0609020204030204" pitchFamily="49" charset="0"/>
                <a:cs typeface="Consolas" panose="020B0609020204030204" pitchFamily="49" charset="0"/>
              </a:rPr>
              <a:t>: stloc.1 0 </a:t>
            </a:r>
            <a:r>
              <a:rPr lang="en-US" sz="1400" dirty="0">
                <a:solidFill>
                  <a:srgbClr val="00B050"/>
                </a:solidFill>
                <a:latin typeface="Consolas" panose="020B0609020204030204" pitchFamily="49" charset="0"/>
                <a:cs typeface="Consolas" panose="020B0609020204030204" pitchFamily="49" charset="0"/>
              </a:rPr>
              <a:t>// pops off the item from the stack and stores in second local variable . </a:t>
            </a:r>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solidFill>
                  <a:srgbClr val="00B050"/>
                </a:solidFill>
                <a:latin typeface="Consolas" panose="020B0609020204030204" pitchFamily="49" charset="0"/>
                <a:cs typeface="Consolas" panose="020B0609020204030204" pitchFamily="49" charset="0"/>
              </a:rPr>
              <a:t> </a:t>
            </a:r>
            <a:r>
              <a:rPr lang="en-US" sz="1400" dirty="0" smtClean="0">
                <a:solidFill>
                  <a:srgbClr val="00B050"/>
                </a:solidFill>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Item on Stack=0</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IL_0007</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ldloc.0 </a:t>
            </a:r>
            <a:r>
              <a:rPr lang="en-US" sz="1400" dirty="0" smtClean="0">
                <a:solidFill>
                  <a:srgbClr val="00B050"/>
                </a:solidFill>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Loads the value of first local variable on the stack. Item on Stack=1 </a:t>
            </a:r>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smtClean="0">
                <a:solidFill>
                  <a:srgbClr val="00B050"/>
                </a:solidFill>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IL_0008</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ldloc.1 </a:t>
            </a:r>
            <a:r>
              <a:rPr lang="en-US" sz="1400" dirty="0" smtClean="0">
                <a:solidFill>
                  <a:srgbClr val="00B050"/>
                </a:solidFill>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Loads the value of second local variable on the stack. Item on Stack=2</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IL_0009</a:t>
            </a:r>
            <a:r>
              <a:rPr lang="en-US" sz="1400" dirty="0">
                <a:latin typeface="Consolas" panose="020B0609020204030204" pitchFamily="49" charset="0"/>
                <a:cs typeface="Consolas" panose="020B0609020204030204" pitchFamily="49" charset="0"/>
              </a:rPr>
              <a:t>: add </a:t>
            </a:r>
            <a:r>
              <a:rPr lang="en-US" sz="1400" dirty="0">
                <a:solidFill>
                  <a:srgbClr val="00B050"/>
                </a:solidFill>
                <a:latin typeface="Consolas" panose="020B0609020204030204" pitchFamily="49" charset="0"/>
                <a:cs typeface="Consolas" panose="020B0609020204030204" pitchFamily="49" charset="0"/>
              </a:rPr>
              <a:t>//(Pops off first two numeric value from the stack and sends the result </a:t>
            </a:r>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solidFill>
                  <a:srgbClr val="00B050"/>
                </a:solidFill>
                <a:latin typeface="Consolas" panose="020B0609020204030204" pitchFamily="49" charset="0"/>
                <a:cs typeface="Consolas" panose="020B0609020204030204" pitchFamily="49" charset="0"/>
              </a:rPr>
              <a:t> </a:t>
            </a:r>
            <a:r>
              <a:rPr lang="en-US" sz="1400" dirty="0" smtClean="0">
                <a:solidFill>
                  <a:srgbClr val="00B050"/>
                </a:solidFill>
                <a:latin typeface="Consolas" panose="020B0609020204030204" pitchFamily="49" charset="0"/>
                <a:cs typeface="Consolas" panose="020B0609020204030204" pitchFamily="49" charset="0"/>
              </a:rPr>
              <a:t>              // </a:t>
            </a:r>
            <a:r>
              <a:rPr lang="en-US" sz="1400" dirty="0">
                <a:solidFill>
                  <a:srgbClr val="00B050"/>
                </a:solidFill>
                <a:latin typeface="Consolas" panose="020B0609020204030204" pitchFamily="49" charset="0"/>
                <a:cs typeface="Consolas" panose="020B0609020204030204" pitchFamily="49" charset="0"/>
              </a:rPr>
              <a:t>back to the stack) </a:t>
            </a:r>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solidFill>
                  <a:srgbClr val="00B050"/>
                </a:solidFill>
                <a:latin typeface="Consolas" panose="020B0609020204030204" pitchFamily="49" charset="0"/>
                <a:cs typeface="Consolas" panose="020B0609020204030204" pitchFamily="49" charset="0"/>
              </a:rPr>
              <a:t> </a:t>
            </a:r>
            <a:r>
              <a:rPr lang="en-US" sz="1400" dirty="0" smtClean="0">
                <a:solidFill>
                  <a:srgbClr val="00B050"/>
                </a:solidFill>
                <a:latin typeface="Consolas" panose="020B0609020204030204" pitchFamily="49" charset="0"/>
                <a:cs typeface="Consolas" panose="020B0609020204030204" pitchFamily="49" charset="0"/>
              </a:rPr>
              <a:t>              // Item </a:t>
            </a:r>
            <a:r>
              <a:rPr lang="en-US" sz="1400" dirty="0">
                <a:solidFill>
                  <a:srgbClr val="00B050"/>
                </a:solidFill>
                <a:latin typeface="Consolas" panose="020B0609020204030204" pitchFamily="49" charset="0"/>
                <a:cs typeface="Consolas" panose="020B0609020204030204" pitchFamily="49" charset="0"/>
              </a:rPr>
              <a:t>on stack=2-2+1=1 </a:t>
            </a:r>
            <a:endParaRPr lang="en-US" sz="1400" dirty="0" smtClean="0">
              <a:solidFill>
                <a:srgbClr val="00B050"/>
              </a:solidFill>
              <a:latin typeface="Consolas" panose="020B0609020204030204" pitchFamily="49" charset="0"/>
              <a:cs typeface="Consolas" panose="020B0609020204030204" pitchFamily="49" charset="0"/>
            </a:endParaRPr>
          </a:p>
          <a:p>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IL_000a</a:t>
            </a:r>
            <a:r>
              <a:rPr lang="en-US" sz="1400" dirty="0">
                <a:latin typeface="Consolas" panose="020B0609020204030204" pitchFamily="49" charset="0"/>
                <a:cs typeface="Consolas" panose="020B0609020204030204" pitchFamily="49" charset="0"/>
              </a:rPr>
              <a:t>: stloc.2 </a:t>
            </a:r>
            <a:r>
              <a:rPr lang="en-US" sz="1400" dirty="0">
                <a:solidFill>
                  <a:srgbClr val="00B050"/>
                </a:solidFill>
                <a:latin typeface="Consolas" panose="020B0609020204030204" pitchFamily="49" charset="0"/>
                <a:cs typeface="Consolas" panose="020B0609020204030204" pitchFamily="49" charset="0"/>
              </a:rPr>
              <a:t>//(Pop off the item from the stack and store it in local variable [3]. </a:t>
            </a:r>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solidFill>
                  <a:srgbClr val="00B050"/>
                </a:solidFill>
                <a:latin typeface="Consolas" panose="020B0609020204030204" pitchFamily="49" charset="0"/>
                <a:cs typeface="Consolas" panose="020B0609020204030204" pitchFamily="49" charset="0"/>
              </a:rPr>
              <a:t> </a:t>
            </a:r>
            <a:r>
              <a:rPr lang="en-US" sz="1400" dirty="0" smtClean="0">
                <a:solidFill>
                  <a:srgbClr val="00B050"/>
                </a:solidFill>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Item on the Stack=0 </a:t>
            </a:r>
            <a:endParaRPr lang="en-US" sz="1400" dirty="0" smtClean="0">
              <a:solidFill>
                <a:srgbClr val="00B050"/>
              </a:solidFill>
              <a:latin typeface="Consolas" panose="020B0609020204030204" pitchFamily="49" charset="0"/>
              <a:cs typeface="Consolas" panose="020B0609020204030204" pitchFamily="49" charset="0"/>
            </a:endParaRPr>
          </a:p>
          <a:p>
            <a:endParaRPr lang="en-US" sz="1400" dirty="0" smtClean="0">
              <a:solidFill>
                <a:srgbClr val="00B05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IL_000b</a:t>
            </a:r>
            <a:r>
              <a:rPr lang="en-US" sz="1400" dirty="0">
                <a:latin typeface="Consolas" panose="020B0609020204030204" pitchFamily="49" charset="0"/>
                <a:cs typeface="Consolas" panose="020B0609020204030204" pitchFamily="49" charset="0"/>
              </a:rPr>
              <a:t>: ret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solidFill>
                  <a:srgbClr val="00B050"/>
                </a:solidFill>
                <a:latin typeface="Consolas" panose="020B0609020204030204" pitchFamily="49" charset="0"/>
                <a:cs typeface="Consolas" panose="020B0609020204030204" pitchFamily="49" charset="0"/>
              </a:rPr>
              <a:t>// end of method Program::'add'</a:t>
            </a:r>
            <a:endParaRPr lang="ru-RU" sz="1400" dirty="0" smtClean="0">
              <a:solidFill>
                <a:srgbClr val="00B050"/>
              </a:solidFill>
              <a:latin typeface="Consolas" panose="020B0609020204030204" pitchFamily="49" charset="0"/>
              <a:ea typeface="SamsungOne 700" panose="020B0803030303020204" pitchFamily="34" charset="0"/>
              <a:cs typeface="Consolas" panose="020B0609020204030204" pitchFamily="49" charset="0"/>
            </a:endParaRPr>
          </a:p>
        </p:txBody>
      </p:sp>
    </p:spTree>
    <p:extLst>
      <p:ext uri="{BB962C8B-B14F-4D97-AF65-F5344CB8AC3E}">
        <p14:creationId xmlns:p14="http://schemas.microsoft.com/office/powerpoint/2010/main" val="1448926171"/>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Just-In-Time (JIT) </a:t>
            </a:r>
            <a:r>
              <a:rPr lang="en-US" dirty="0" smtClean="0">
                <a:solidFill>
                  <a:srgbClr val="FFC000"/>
                </a:solidFill>
                <a:latin typeface="Comic Sans MS" panose="030F0702030302020204" pitchFamily="66" charset="0"/>
              </a:rPr>
              <a:t>Compiling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Assemblies </a:t>
            </a:r>
            <a:r>
              <a:rPr lang="en-US" dirty="0" smtClean="0">
                <a:solidFill>
                  <a:schemeClr val="accent1"/>
                </a:solidFill>
                <a:latin typeface="Comic Sans MS" panose="030F0702030302020204" pitchFamily="66" charset="0"/>
              </a:rPr>
              <a:t>are compiled to native code by a </a:t>
            </a:r>
            <a:r>
              <a:rPr lang="en-US" dirty="0" smtClean="0">
                <a:solidFill>
                  <a:srgbClr val="FF0000"/>
                </a:solidFill>
                <a:latin typeface="Comic Sans MS" panose="030F0702030302020204" pitchFamily="66" charset="0"/>
              </a:rPr>
              <a:t>JIT compiler </a:t>
            </a:r>
            <a:r>
              <a:rPr lang="en-US" dirty="0" smtClean="0">
                <a:solidFill>
                  <a:schemeClr val="accent1"/>
                </a:solidFill>
                <a:latin typeface="Comic Sans MS" panose="030F0702030302020204" pitchFamily="66" charset="0"/>
              </a:rPr>
              <a:t>before executing.</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Compiled assemblies include </a:t>
            </a:r>
            <a:r>
              <a:rPr lang="en-US" dirty="0" smtClean="0">
                <a:solidFill>
                  <a:srgbClr val="FF0000"/>
                </a:solidFill>
                <a:latin typeface="Comic Sans MS" panose="030F0702030302020204" pitchFamily="66" charset="0"/>
              </a:rPr>
              <a:t>metadata</a:t>
            </a:r>
            <a:r>
              <a:rPr lang="en-US"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No Type Libraries or Interface Definition Language (IDL).</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JIT compilers are built into the CLR for every supported CPU architecture.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JIT compilers </a:t>
            </a:r>
            <a:r>
              <a:rPr lang="en-US" dirty="0" err="1" smtClean="0">
                <a:solidFill>
                  <a:schemeClr val="accent1"/>
                </a:solidFill>
                <a:latin typeface="Comic Sans MS" panose="030F0702030302020204" pitchFamily="66" charset="0"/>
              </a:rPr>
              <a:t>conver</a:t>
            </a:r>
            <a:r>
              <a:rPr lang="en-US" dirty="0" smtClean="0">
                <a:solidFill>
                  <a:schemeClr val="accent1"/>
                </a:solidFill>
                <a:latin typeface="Comic Sans MS" panose="030F0702030302020204" pitchFamily="66" charset="0"/>
              </a:rPr>
              <a:t> CIL to native on demand.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Resulting native code is stored for reuse.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JIT compiling occurs for each method after the application is restarted. </a:t>
            </a:r>
            <a:endParaRPr lang="en-US" dirty="0" smtClean="0">
              <a:solidFill>
                <a:srgbClr val="FF0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784510496"/>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Classic Compiler vs .NET Compiler</a:t>
            </a:r>
            <a:endParaRPr lang="ru-RU" dirty="0">
              <a:solidFill>
                <a:srgbClr val="FFC000"/>
              </a:solidFill>
              <a:latin typeface="Comic Sans MS" panose="030F0702030302020204" pitchFamily="66" charset="0"/>
            </a:endParaRPr>
          </a:p>
        </p:txBody>
      </p:sp>
      <p:pic>
        <p:nvPicPr>
          <p:cNvPr id="6" name="Content Placehold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935956" y="980976"/>
            <a:ext cx="7373094" cy="4464496"/>
          </a:xfrm>
        </p:spPr>
      </p:pic>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41284214"/>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.NET Framework Structure</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935956" y="620937"/>
            <a:ext cx="7207654" cy="5053762"/>
          </a:xfrm>
        </p:spPr>
      </p:pic>
    </p:spTree>
    <p:extLst>
      <p:ext uri="{BB962C8B-B14F-4D97-AF65-F5344CB8AC3E}">
        <p14:creationId xmlns:p14="http://schemas.microsoft.com/office/powerpoint/2010/main" val="928383242"/>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Language Runtime (CLR)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Common Language Runtime </a:t>
            </a:r>
            <a:r>
              <a:rPr lang="en-US" dirty="0" smtClean="0">
                <a:solidFill>
                  <a:schemeClr val="accent1"/>
                </a:solidFill>
                <a:latin typeface="Comic Sans MS" panose="030F0702030302020204" pitchFamily="66" charset="0"/>
              </a:rPr>
              <a:t>(</a:t>
            </a:r>
            <a:r>
              <a:rPr lang="en-US" dirty="0" smtClean="0">
                <a:solidFill>
                  <a:srgbClr val="FF0000"/>
                </a:solidFill>
                <a:latin typeface="Comic Sans MS" panose="030F0702030302020204" pitchFamily="66" charset="0"/>
              </a:rPr>
              <a:t>CLR</a:t>
            </a:r>
            <a:r>
              <a:rPr lang="en-US" dirty="0" smtClean="0">
                <a:solidFill>
                  <a:schemeClr val="accent1"/>
                </a:solidFill>
                <a:latin typeface="Comic Sans MS" panose="030F0702030302020204" pitchFamily="66" charset="0"/>
              </a:rPr>
              <a:t>)</a:t>
            </a:r>
            <a:r>
              <a:rPr lang="en-US" dirty="0" smtClean="0">
                <a:solidFill>
                  <a:schemeClr val="accent1"/>
                </a:solidFill>
                <a:latin typeface="Comic Sans MS" panose="030F0702030302020204" pitchFamily="66" charset="0"/>
              </a:rPr>
              <a:t> works like a </a:t>
            </a:r>
            <a:r>
              <a:rPr lang="en-US" dirty="0" smtClean="0">
                <a:solidFill>
                  <a:srgbClr val="FF0000"/>
                </a:solidFill>
                <a:latin typeface="Comic Sans MS" panose="030F0702030302020204" pitchFamily="66" charset="0"/>
              </a:rPr>
              <a:t>virtual machine </a:t>
            </a:r>
            <a:r>
              <a:rPr lang="en-US" dirty="0" smtClean="0">
                <a:solidFill>
                  <a:schemeClr val="accent1"/>
                </a:solidFill>
                <a:latin typeface="Comic Sans MS" panose="030F0702030302020204" pitchFamily="66" charset="0"/>
              </a:rPr>
              <a:t>in executing all languages.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Checking and enforcing security restrictions on the running code.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Manages memory through an extremely efficient garbage collector.</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Common Type System (CTS).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Conversion from IL into code native to the platform being executed on.</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12105317"/>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Language Runtime (CLR)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800" dirty="0" smtClean="0">
                <a:solidFill>
                  <a:srgbClr val="FF0000"/>
                </a:solidFill>
                <a:latin typeface="Comic Sans MS" panose="030F0702030302020204" pitchFamily="66" charset="0"/>
              </a:rPr>
              <a:t>All .NET languages must obey the rules and standard imposed by CLR</a:t>
            </a:r>
            <a:r>
              <a:rPr lang="en-US" sz="2800" dirty="0" smtClean="0">
                <a:solidFill>
                  <a:schemeClr val="accent1"/>
                </a:solidFill>
                <a:latin typeface="Comic Sans MS" panose="030F0702030302020204" pitchFamily="66" charset="0"/>
              </a:rPr>
              <a:t>. Examples:</a:t>
            </a:r>
            <a:endParaRPr lang="en-US" sz="28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Object declaration, creation and use.</a:t>
            </a: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Data types, language libraries.</a:t>
            </a: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Error and exception handling.</a:t>
            </a:r>
          </a:p>
          <a:p>
            <a:pPr marL="1062894" lvl="1" indent="-342900">
              <a:buFont typeface="Arial" panose="020B0604020202020204" pitchFamily="34" charset="0"/>
              <a:buChar char="•"/>
            </a:pPr>
            <a:r>
              <a:rPr lang="en-US" sz="2800" dirty="0" smtClean="0">
                <a:solidFill>
                  <a:schemeClr val="accent1"/>
                </a:solidFill>
                <a:latin typeface="Comic Sans MS" panose="030F0702030302020204" pitchFamily="66" charset="0"/>
              </a:rPr>
              <a:t>Interactive Development Environment (IDE).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56397809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Language Runtime (CLR)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dirty="0" smtClean="0">
                <a:solidFill>
                  <a:srgbClr val="FF0000"/>
                </a:solidFill>
                <a:latin typeface="Comic Sans MS" panose="030F0702030302020204" pitchFamily="66" charset="0"/>
              </a:rPr>
              <a:t>CLR</a:t>
            </a:r>
            <a:r>
              <a:rPr lang="en-US" dirty="0" smtClean="0">
                <a:solidFill>
                  <a:schemeClr val="accent1"/>
                </a:solidFill>
                <a:latin typeface="Comic Sans MS" panose="030F0702030302020204" pitchFamily="66" charset="0"/>
              </a:rPr>
              <a:t> manages object layout and references to objects.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Objects whose lifetimes are managed by the </a:t>
            </a:r>
            <a:r>
              <a:rPr lang="en-US" dirty="0" smtClean="0">
                <a:solidFill>
                  <a:srgbClr val="FF0000"/>
                </a:solidFill>
                <a:latin typeface="Comic Sans MS" panose="030F0702030302020204" pitchFamily="66" charset="0"/>
              </a:rPr>
              <a:t>CLR</a:t>
            </a:r>
            <a:r>
              <a:rPr lang="en-US" dirty="0" smtClean="0">
                <a:solidFill>
                  <a:schemeClr val="accent1"/>
                </a:solidFill>
                <a:latin typeface="Comic Sans MS" panose="030F0702030302020204" pitchFamily="66" charset="0"/>
              </a:rPr>
              <a:t> are referred to as </a:t>
            </a:r>
            <a:r>
              <a:rPr lang="en-US" dirty="0" smtClean="0">
                <a:solidFill>
                  <a:srgbClr val="FF0000"/>
                </a:solidFill>
                <a:latin typeface="Comic Sans MS" panose="030F0702030302020204" pitchFamily="66" charset="0"/>
              </a:rPr>
              <a:t>Mana-</a:t>
            </a:r>
            <a:r>
              <a:rPr lang="en-US" dirty="0" err="1" smtClean="0">
                <a:solidFill>
                  <a:srgbClr val="FF0000"/>
                </a:solidFill>
                <a:latin typeface="Comic Sans MS" panose="030F0702030302020204" pitchFamily="66" charset="0"/>
              </a:rPr>
              <a:t>ged</a:t>
            </a:r>
            <a:r>
              <a:rPr lang="en-US" dirty="0" smtClean="0">
                <a:solidFill>
                  <a:srgbClr val="FF0000"/>
                </a:solidFill>
                <a:latin typeface="Comic Sans MS" panose="030F0702030302020204" pitchFamily="66" charset="0"/>
              </a:rPr>
              <a:t> Data</a:t>
            </a:r>
            <a:r>
              <a:rPr lang="en-US"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Automatic memory management reduces memory leaks.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In </a:t>
            </a:r>
            <a:r>
              <a:rPr lang="en-US" dirty="0" smtClean="0">
                <a:solidFill>
                  <a:srgbClr val="FF0000"/>
                </a:solidFill>
                <a:latin typeface="Comic Sans MS" panose="030F0702030302020204" pitchFamily="66" charset="0"/>
              </a:rPr>
              <a:t>Managed Code </a:t>
            </a:r>
            <a:r>
              <a:rPr lang="en-US" dirty="0" smtClean="0">
                <a:solidFill>
                  <a:schemeClr val="accent1"/>
                </a:solidFill>
                <a:latin typeface="Comic Sans MS" panose="030F0702030302020204" pitchFamily="66" charset="0"/>
              </a:rPr>
              <a:t>you can use:</a:t>
            </a:r>
            <a:endParaRPr lang="en-US"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400" dirty="0" smtClean="0">
                <a:solidFill>
                  <a:srgbClr val="FF0000"/>
                </a:solidFill>
                <a:latin typeface="Comic Sans MS" panose="030F0702030302020204" pitchFamily="66" charset="0"/>
              </a:rPr>
              <a:t>Manages Data</a:t>
            </a:r>
            <a:r>
              <a:rPr lang="en-US" sz="24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400" dirty="0" err="1" smtClean="0">
                <a:solidFill>
                  <a:srgbClr val="FF0000"/>
                </a:solidFill>
                <a:latin typeface="Comic Sans MS" panose="030F0702030302020204" pitchFamily="66" charset="0"/>
              </a:rPr>
              <a:t>Unmanages</a:t>
            </a:r>
            <a:r>
              <a:rPr lang="en-US" sz="2400" dirty="0" smtClean="0">
                <a:solidFill>
                  <a:srgbClr val="FF0000"/>
                </a:solidFill>
                <a:latin typeface="Comic Sans MS" panose="030F0702030302020204" pitchFamily="66" charset="0"/>
              </a:rPr>
              <a:t> Data</a:t>
            </a:r>
            <a:r>
              <a:rPr lang="en-US" sz="2400"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Both.</a:t>
            </a:r>
            <a:endParaRPr lang="en-US"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32404862"/>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Language Runtime (CLR)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All </a:t>
            </a:r>
            <a:r>
              <a:rPr lang="en-US" dirty="0" smtClean="0">
                <a:solidFill>
                  <a:srgbClr val="FF0000"/>
                </a:solidFill>
                <a:latin typeface="Comic Sans MS" panose="030F0702030302020204" pitchFamily="66" charset="0"/>
              </a:rPr>
              <a:t>CLR</a:t>
            </a:r>
            <a:r>
              <a:rPr lang="en-US" dirty="0" smtClean="0">
                <a:solidFill>
                  <a:schemeClr val="accent1"/>
                </a:solidFill>
                <a:latin typeface="Comic Sans MS" panose="030F0702030302020204" pitchFamily="66" charset="0"/>
              </a:rPr>
              <a:t> compliant compilers use a common type system:</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Allows for cross-language inheritance.</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Passing object instances across language barriers.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Invoking methods across language barriers.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Managed components exposes metadata.</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Metadata includes:</a:t>
            </a:r>
            <a:endParaRPr lang="en-US"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Resource components was compiled against.</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Information about types and dependencies.</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Signatures of each type’s method.</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Members that your code references.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Other runtime data for CLR.</a:t>
            </a:r>
            <a:endParaRPr lang="en-US"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752392755"/>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One Runtime for Many Languages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5037499"/>
          </a:xfrm>
        </p:spPr>
        <p:txBody>
          <a:bodyPr/>
          <a:lstStyle/>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CLR is on open standard.</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Any language can make use of CLR services.</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Any language can make classes written in any other language.</a:t>
            </a:r>
          </a:p>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Any language can inherit classes written in any other language.</a:t>
            </a:r>
          </a:p>
        </p:txBody>
      </p:sp>
      <p:sp>
        <p:nvSpPr>
          <p:cNvPr id="4" name="Text Placeholder 3"/>
          <p:cNvSpPr>
            <a:spLocks noGrp="1"/>
          </p:cNvSpPr>
          <p:nvPr>
            <p:ph type="body" sz="quarter" idx="19"/>
          </p:nvPr>
        </p:nvSpPr>
        <p:spPr>
          <a:xfrm>
            <a:off x="2808164" y="5674699"/>
            <a:ext cx="7555642"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625214469"/>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SRR">
  <a:themeElements>
    <a:clrScheme name="Samsung 2016">
      <a:dk1>
        <a:srgbClr val="000000"/>
      </a:dk1>
      <a:lt1>
        <a:srgbClr val="FFFFFF"/>
      </a:lt1>
      <a:dk2>
        <a:srgbClr val="75787B"/>
      </a:dk2>
      <a:lt2>
        <a:srgbClr val="FFFFFF"/>
      </a:lt2>
      <a:accent1>
        <a:srgbClr val="0689D8"/>
      </a:accent1>
      <a:accent2>
        <a:srgbClr val="C800A1"/>
      </a:accent2>
      <a:accent3>
        <a:srgbClr val="009CA6"/>
      </a:accent3>
      <a:accent4>
        <a:srgbClr val="685BC7"/>
      </a:accent4>
      <a:accent5>
        <a:srgbClr val="1428A0"/>
      </a:accent5>
      <a:accent6>
        <a:srgbClr val="F45C10"/>
      </a:accent6>
      <a:hlink>
        <a:srgbClr val="0689D8"/>
      </a:hlink>
      <a:folHlink>
        <a:srgbClr val="009C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sz="1400" dirty="0" smtClean="0">
            <a:latin typeface="SamsungOne 700" panose="020B0803030303020204" pitchFamily="34" charset="0"/>
            <a:ea typeface="SamsungOne 700" panose="020B0803030303020204" pitchFamily="34" charset="0"/>
          </a:defRPr>
        </a:defPPr>
      </a:lstStyle>
      <a:style>
        <a:lnRef idx="1">
          <a:schemeClr val="accent4"/>
        </a:lnRef>
        <a:fillRef idx="2">
          <a:schemeClr val="accent4"/>
        </a:fillRef>
        <a:effectRef idx="1">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just">
          <a:defRPr sz="1400" dirty="0" smtClean="0"/>
        </a:defPPr>
      </a:lstStyle>
    </a:txDef>
  </a:objectDefaults>
  <a:extraClrSchemeLst/>
  <a:extLst>
    <a:ext uri="{05A4C25C-085E-4340-85A3-A5531E510DB2}">
      <thm15:themeFamily xmlns:thm15="http://schemas.microsoft.com/office/thememl/2012/main" name="Presentation15" id="{C12DD770-011F-4AC3-BF25-C4E5CF3929EB}" vid="{FF45D0EA-BD8E-461C-B813-D5C2738DAE3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Presentation15</Template>
  <TotalTime>154</TotalTime>
  <Words>2153</Words>
  <Application>Microsoft Office PowerPoint</Application>
  <PresentationFormat>Custom</PresentationFormat>
  <Paragraphs>250</Paragraphs>
  <Slides>34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Gulim</vt:lpstr>
      <vt:lpstr>Malgun Gothic</vt:lpstr>
      <vt:lpstr>MS PGothic</vt:lpstr>
      <vt:lpstr>Arial</vt:lpstr>
      <vt:lpstr>Calibri</vt:lpstr>
      <vt:lpstr>Comic Sans MS</vt:lpstr>
      <vt:lpstr>Consolas</vt:lpstr>
      <vt:lpstr>Courier New</vt:lpstr>
      <vt:lpstr>HYGothic-Extra</vt:lpstr>
      <vt:lpstr>HYGothic-Extra</vt:lpstr>
      <vt:lpstr>SamsungOne 400</vt:lpstr>
      <vt:lpstr>SamsungOne 700</vt:lpstr>
      <vt:lpstr>Wingdings</vt:lpstr>
      <vt:lpstr>SRR</vt:lpstr>
      <vt:lpstr>System Software Crash Course </vt:lpstr>
      <vt:lpstr>What Is .NET Framework</vt:lpstr>
      <vt:lpstr>Major Components of .NET</vt:lpstr>
      <vt:lpstr>.NET Framework Structure</vt:lpstr>
      <vt:lpstr>Common Language Runtime (CLR)</vt:lpstr>
      <vt:lpstr>Common Language Runtime (CLR)</vt:lpstr>
      <vt:lpstr>Common Language Runtime (CLR)</vt:lpstr>
      <vt:lpstr>Common Language Runtime (CLR)</vt:lpstr>
      <vt:lpstr>One Runtime for Many Languages</vt:lpstr>
      <vt:lpstr>Common Type System (CTS)</vt:lpstr>
      <vt:lpstr>Common Type System (CTS)</vt:lpstr>
      <vt:lpstr>Common Data Type</vt:lpstr>
      <vt:lpstr>Common Language Specification(CLS)</vt:lpstr>
      <vt:lpstr>Intermediate Language (IL)</vt:lpstr>
      <vt:lpstr>.NET Framework Class Libraries</vt:lpstr>
      <vt:lpstr>.NET Assemblies</vt:lpstr>
      <vt:lpstr>Single File &amp; Multi File Assemblies</vt:lpstr>
      <vt:lpstr>Assembly Charactreistics</vt:lpstr>
      <vt:lpstr>Self-describing of Assemblies</vt:lpstr>
      <vt:lpstr>Manifest</vt:lpstr>
      <vt:lpstr>Reflection</vt:lpstr>
      <vt:lpstr>Microsoft Intermediate Language</vt:lpstr>
      <vt:lpstr>Execution Process in .NET</vt:lpstr>
      <vt:lpstr>Object-Oriented Concepts</vt:lpstr>
      <vt:lpstr>CIL Instruction Groups</vt:lpstr>
      <vt:lpstr>Minimal Hello Program in CIL</vt:lpstr>
      <vt:lpstr>CIL Evaluation Stack</vt:lpstr>
      <vt:lpstr>CIL Evaluation Stack</vt:lpstr>
      <vt:lpstr>CIL Evaluation Stack</vt:lpstr>
      <vt:lpstr>CIL Evaluation Stack Example</vt:lpstr>
      <vt:lpstr>CIL Evaluation Stack Example</vt:lpstr>
      <vt:lpstr>CIL Evaluation Stack Example</vt:lpstr>
      <vt:lpstr>Just-In-Time (JIT) Compiling</vt:lpstr>
      <vt:lpstr>Classic Compiler vs .NET Compiler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SRR Presentation Template</dc:subject>
  <dc:creator>Ignatov Sergey</dc:creator>
  <cp:keywords>SRR Presentation Template</cp:keywords>
  <cp:lastModifiedBy>Ignatov Sergey</cp:lastModifiedBy>
  <cp:revision>77</cp:revision>
  <cp:lastPrinted>2018-03-16T13:14:23Z</cp:lastPrinted>
  <dcterms:created xsi:type="dcterms:W3CDTF">2019-02-11T15:07:23Z</dcterms:created>
  <dcterms:modified xsi:type="dcterms:W3CDTF">2019-02-11T17:41:54Z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0x010100C41B9AF1520EDB4BB853F78C6B8D000F</vt:lpwstr>
  </property>
  <property fmtid="{D5CDD505-2E9C-101B-9397-08002B2CF9AE}" pid="3" name="NSCPROP_SA">
    <vt:lpwstr>\\bobcat\common\RnD-common\SRR Strategy\2018\2018.07 SRR Strategy 2019-2020\Team Vision (Template 2H 2018).pptx</vt:lpwstr>
  </property>
  <property fmtid="{5C58129F-E5B8-477A-9B38-B3E54BFA04C8}" pid="2">
    <vt:lpwstr>6F8581A6F3847B9D66BBE301E6F211325F4E94E680986ADDA1AE427703434A28</vt:lpwstr>
  </property>
</Properties>
</file>