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TT Ramillas" charset="1" panose="020E0000080000020004"/>
      <p:regular r:id="rId16"/>
    </p:embeddedFont>
    <p:embeddedFont>
      <p:font typeface="TT Interphases" charset="1" panose="02000503020000020004"/>
      <p:regular r:id="rId17"/>
    </p:embeddedFont>
    <p:embeddedFont>
      <p:font typeface="TT Interphases Bold" charset="1" panose="020008030600000200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3B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25900" y="666750"/>
            <a:ext cx="895350" cy="895350"/>
            <a:chOff x="0" y="0"/>
            <a:chExt cx="1193800" cy="11938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193800" cy="1193800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00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302457" y="301921"/>
              <a:ext cx="588886" cy="589958"/>
            </a:xfrm>
            <a:custGeom>
              <a:avLst/>
              <a:gdLst/>
              <a:ahLst/>
              <a:cxnLst/>
              <a:rect r="r" b="b" t="t" l="l"/>
              <a:pathLst>
                <a:path h="589958" w="588886">
                  <a:moveTo>
                    <a:pt x="0" y="0"/>
                  </a:moveTo>
                  <a:lnTo>
                    <a:pt x="588886" y="0"/>
                  </a:lnTo>
                  <a:lnTo>
                    <a:pt x="588886" y="589958"/>
                  </a:lnTo>
                  <a:lnTo>
                    <a:pt x="0" y="589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" id="7"/>
          <p:cNvSpPr/>
          <p:nvPr/>
        </p:nvSpPr>
        <p:spPr>
          <a:xfrm>
            <a:off x="10429875" y="9620250"/>
            <a:ext cx="7191375" cy="0"/>
          </a:xfrm>
          <a:prstGeom prst="line">
            <a:avLst/>
          </a:prstGeom>
          <a:ln cap="flat" w="19050">
            <a:solidFill>
              <a:srgbClr val="F4F4F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0" y="0"/>
            <a:ext cx="9296400" cy="10287000"/>
            <a:chOff x="0" y="0"/>
            <a:chExt cx="1440256" cy="15937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40256" cy="1593725"/>
            </a:xfrm>
            <a:custGeom>
              <a:avLst/>
              <a:gdLst/>
              <a:ahLst/>
              <a:cxnLst/>
              <a:rect r="r" b="b" t="t" l="l"/>
              <a:pathLst>
                <a:path h="1593725" w="1440256">
                  <a:moveTo>
                    <a:pt x="0" y="0"/>
                  </a:moveTo>
                  <a:lnTo>
                    <a:pt x="1440256" y="0"/>
                  </a:lnTo>
                  <a:lnTo>
                    <a:pt x="1440256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4"/>
              <a:stretch>
                <a:fillRect l="0" t="-66" r="0" b="-66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734675" y="723900"/>
            <a:ext cx="5448300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00"/>
              </a:lnSpc>
            </a:pPr>
            <a:r>
              <a:rPr lang="en-US" sz="3000" spc="-60">
                <a:solidFill>
                  <a:srgbClr val="F4F4F9"/>
                </a:solidFill>
                <a:latin typeface="TT Ramillas"/>
                <a:ea typeface="TT Ramillas"/>
                <a:cs typeface="TT Ramillas"/>
                <a:sym typeface="TT Ramillas"/>
              </a:rPr>
              <a:t>Nexus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734675" y="5383672"/>
            <a:ext cx="6886575" cy="3341228"/>
            <a:chOff x="0" y="0"/>
            <a:chExt cx="9182100" cy="445497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90500"/>
              <a:ext cx="9182100" cy="35263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999"/>
                </a:lnSpc>
              </a:pPr>
              <a:r>
                <a:rPr lang="en-US" sz="9999" spc="-199">
                  <a:solidFill>
                    <a:srgbClr val="F4F4F9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Travel Agency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854684"/>
              <a:ext cx="9182100" cy="6002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799" spc="139">
                  <a:solidFill>
                    <a:srgbClr val="F4F4F9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CARLOS SOLARES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4F4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857250"/>
            <a:ext cx="8324850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99"/>
              </a:lnSpc>
              <a:spcBef>
                <a:spcPct val="0"/>
              </a:spcBef>
            </a:pPr>
            <a:r>
              <a:rPr lang="en-US" sz="9999" spc="-199">
                <a:solidFill>
                  <a:srgbClr val="0D3B66"/>
                </a:solidFill>
                <a:latin typeface="TT Ramillas"/>
                <a:ea typeface="TT Ramillas"/>
                <a:cs typeface="TT Ramillas"/>
                <a:sym typeface="TT Ramillas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734675" y="5143500"/>
            <a:ext cx="5448300" cy="3581400"/>
            <a:chOff x="0" y="0"/>
            <a:chExt cx="7264400" cy="477520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3482552"/>
              <a:ext cx="7264400" cy="129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</a:pPr>
              <a:r>
                <a:rPr lang="en-US" sz="2799">
                  <a:solidFill>
                    <a:srgbClr val="0D3B66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123 Anywhere St., Any City, ST 12345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161752"/>
              <a:ext cx="7264400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D3B66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123-456-7890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501352"/>
              <a:ext cx="7264400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0D3B66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hello@reallygreatsite.com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38100"/>
              <a:ext cx="7264400" cy="6002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799" spc="139" strike="noStrike" u="none">
                  <a:solidFill>
                    <a:srgbClr val="3E5C76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CONTACT US</a:t>
              </a:r>
            </a:p>
          </p:txBody>
        </p:sp>
        <p:sp>
          <p:nvSpPr>
            <p:cNvPr name="AutoShape 8" id="8"/>
            <p:cNvSpPr/>
            <p:nvPr/>
          </p:nvSpPr>
          <p:spPr>
            <a:xfrm>
              <a:off x="0" y="1065107"/>
              <a:ext cx="7246789" cy="0"/>
            </a:xfrm>
            <a:prstGeom prst="line">
              <a:avLst/>
            </a:prstGeom>
            <a:ln cap="flat" w="25400">
              <a:solidFill>
                <a:srgbClr val="0D3B66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34675" y="6458902"/>
            <a:ext cx="5753100" cy="3161348"/>
            <a:chOff x="0" y="0"/>
            <a:chExt cx="7670800" cy="4215130"/>
          </a:xfrm>
        </p:grpSpPr>
        <p:sp>
          <p:nvSpPr>
            <p:cNvPr name="AutoShape 3" id="3"/>
            <p:cNvSpPr/>
            <p:nvPr/>
          </p:nvSpPr>
          <p:spPr>
            <a:xfrm>
              <a:off x="0" y="12700"/>
              <a:ext cx="7264400" cy="0"/>
            </a:xfrm>
            <a:prstGeom prst="line">
              <a:avLst/>
            </a:prstGeom>
            <a:ln cap="flat" w="25400">
              <a:solidFill>
                <a:srgbClr val="0D3B6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276225"/>
              <a:ext cx="7670800" cy="39389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 u="none">
                  <a:solidFill>
                    <a:srgbClr val="0D3B66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The Nexus platform is built on a robust architecture that integrates various technologies. It features a Spring Boot backend, Svelte/Vite frontend, and utilizes Oracle DB within a GKE Autopilot cluster. This structure ensures scalability, observability, and enhances overall system performance for seamless operations.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59863" y="2625543"/>
            <a:ext cx="10078200" cy="5414033"/>
          </a:xfrm>
          <a:custGeom>
            <a:avLst/>
            <a:gdLst/>
            <a:ahLst/>
            <a:cxnLst/>
            <a:rect r="r" b="b" t="t" l="l"/>
            <a:pathLst>
              <a:path h="5414033" w="10078200">
                <a:moveTo>
                  <a:pt x="0" y="0"/>
                </a:moveTo>
                <a:lnTo>
                  <a:pt x="10078200" y="0"/>
                </a:lnTo>
                <a:lnTo>
                  <a:pt x="10078200" y="5414033"/>
                </a:lnTo>
                <a:lnTo>
                  <a:pt x="0" y="5414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734675" y="857250"/>
            <a:ext cx="6886575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99"/>
              </a:lnSpc>
            </a:pPr>
            <a:r>
              <a:rPr lang="en-US" sz="9999" spc="-199" u="none">
                <a:solidFill>
                  <a:srgbClr val="0D3B66"/>
                </a:solidFill>
                <a:latin typeface="TT Ramillas"/>
                <a:ea typeface="TT Ramillas"/>
                <a:cs typeface="TT Ramillas"/>
                <a:sym typeface="TT Ramillas"/>
              </a:rPr>
              <a:t>Architecture Overview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D7F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857250"/>
            <a:ext cx="8324850" cy="3863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99"/>
              </a:lnSpc>
              <a:spcBef>
                <a:spcPct val="0"/>
              </a:spcBef>
            </a:pPr>
            <a:r>
              <a:rPr lang="en-US" sz="9999" spc="-199">
                <a:solidFill>
                  <a:srgbClr val="F4F4F9"/>
                </a:solidFill>
                <a:latin typeface="TT Ramillas"/>
                <a:ea typeface="TT Ramillas"/>
                <a:cs typeface="TT Ramillas"/>
                <a:sym typeface="TT Ramillas"/>
              </a:rPr>
              <a:t>DevOps Pipeline Overview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734675" y="666750"/>
            <a:ext cx="5448300" cy="1594485"/>
            <a:chOff x="0" y="0"/>
            <a:chExt cx="7264400" cy="212598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6675"/>
              <a:ext cx="7264400" cy="5302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99"/>
                </a:lnSpc>
              </a:pPr>
              <a:r>
                <a:rPr lang="en-US" sz="2999" spc="-59">
                  <a:solidFill>
                    <a:srgbClr val="F4F4F9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Git Push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7611" y="1158875"/>
              <a:ext cx="7246789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4F4F9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Initiates the development workflow efficiently via Git.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17611" y="895350"/>
              <a:ext cx="7246789" cy="0"/>
            </a:xfrm>
            <a:prstGeom prst="line">
              <a:avLst/>
            </a:prstGeom>
            <a:ln cap="flat" w="25400">
              <a:solidFill>
                <a:srgbClr val="F4F4F9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0734675" y="3352800"/>
            <a:ext cx="5448300" cy="1594485"/>
            <a:chOff x="0" y="0"/>
            <a:chExt cx="7264400" cy="212598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66675"/>
              <a:ext cx="7264400" cy="5302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99"/>
                </a:lnSpc>
              </a:pPr>
              <a:r>
                <a:rPr lang="en-US" sz="2999" spc="-59">
                  <a:solidFill>
                    <a:srgbClr val="F4F4F9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SonarQube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7611" y="1158875"/>
              <a:ext cx="7246789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4F4F9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Ensures code quality through automated analysis and reviews.</a:t>
              </a:r>
            </a:p>
          </p:txBody>
        </p:sp>
        <p:sp>
          <p:nvSpPr>
            <p:cNvPr name="AutoShape 10" id="10"/>
            <p:cNvSpPr/>
            <p:nvPr/>
          </p:nvSpPr>
          <p:spPr>
            <a:xfrm>
              <a:off x="17611" y="895350"/>
              <a:ext cx="7246789" cy="0"/>
            </a:xfrm>
            <a:prstGeom prst="line">
              <a:avLst/>
            </a:prstGeom>
            <a:ln cap="flat" w="25400">
              <a:solidFill>
                <a:srgbClr val="F4F4F9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0734675" y="6038850"/>
            <a:ext cx="5448300" cy="1594485"/>
            <a:chOff x="0" y="0"/>
            <a:chExt cx="7264400" cy="212598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66675"/>
              <a:ext cx="7264400" cy="5302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99"/>
                </a:lnSpc>
              </a:pPr>
              <a:r>
                <a:rPr lang="en-US" sz="2999" spc="-59">
                  <a:solidFill>
                    <a:srgbClr val="F4F4F9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Jenkins Builds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7611" y="1158875"/>
              <a:ext cx="7246789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4F4F9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Automates deployment process, ensuring consistent releases.</a:t>
              </a:r>
            </a:p>
          </p:txBody>
        </p:sp>
        <p:sp>
          <p:nvSpPr>
            <p:cNvPr name="AutoShape 14" id="14"/>
            <p:cNvSpPr/>
            <p:nvPr/>
          </p:nvSpPr>
          <p:spPr>
            <a:xfrm>
              <a:off x="17611" y="895350"/>
              <a:ext cx="7246789" cy="0"/>
            </a:xfrm>
            <a:prstGeom prst="line">
              <a:avLst/>
            </a:prstGeom>
            <a:ln cap="flat" w="25400">
              <a:solidFill>
                <a:srgbClr val="F4F4F9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666750" y="8724900"/>
            <a:ext cx="895350" cy="895350"/>
            <a:chOff x="0" y="0"/>
            <a:chExt cx="1193800" cy="1193800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193800" cy="1193800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000"/>
                  </a:lnSpc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0">
              <a:off x="302457" y="301921"/>
              <a:ext cx="588886" cy="589958"/>
            </a:xfrm>
            <a:custGeom>
              <a:avLst/>
              <a:gdLst/>
              <a:ahLst/>
              <a:cxnLst/>
              <a:rect r="r" b="b" t="t" l="l"/>
              <a:pathLst>
                <a:path h="589958" w="588886">
                  <a:moveTo>
                    <a:pt x="0" y="0"/>
                  </a:moveTo>
                  <a:lnTo>
                    <a:pt x="588886" y="0"/>
                  </a:lnTo>
                  <a:lnTo>
                    <a:pt x="588886" y="589958"/>
                  </a:lnTo>
                  <a:lnTo>
                    <a:pt x="0" y="589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857250"/>
            <a:ext cx="8324850" cy="3863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99"/>
              </a:lnSpc>
              <a:spcBef>
                <a:spcPct val="0"/>
              </a:spcBef>
            </a:pPr>
            <a:r>
              <a:rPr lang="en-US" sz="9999" spc="-199">
                <a:solidFill>
                  <a:srgbClr val="0D3B66"/>
                </a:solidFill>
                <a:latin typeface="TT Ramillas"/>
                <a:ea typeface="TT Ramillas"/>
                <a:cs typeface="TT Ramillas"/>
                <a:sym typeface="TT Ramillas"/>
              </a:rPr>
              <a:t>Monitoring &amp; Alerts Overview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734675" y="666750"/>
            <a:ext cx="5448300" cy="1594485"/>
            <a:chOff x="0" y="0"/>
            <a:chExt cx="7264400" cy="212598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6675"/>
              <a:ext cx="7264400" cy="5302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99"/>
                </a:lnSpc>
              </a:pPr>
              <a:r>
                <a:rPr lang="en-US" sz="2999" spc="-59">
                  <a:solidFill>
                    <a:srgbClr val="3E5C76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Dashboards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7611" y="1158875"/>
              <a:ext cx="7246789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D3B66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Grafana dashboards provide real-time metrics visualization.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17611" y="895350"/>
              <a:ext cx="7246789" cy="0"/>
            </a:xfrm>
            <a:prstGeom prst="line">
              <a:avLst/>
            </a:prstGeom>
            <a:ln cap="flat" w="25400">
              <a:solidFill>
                <a:srgbClr val="0D3B66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0734675" y="3352800"/>
            <a:ext cx="5448300" cy="1594485"/>
            <a:chOff x="0" y="0"/>
            <a:chExt cx="7264400" cy="212598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66675"/>
              <a:ext cx="7264400" cy="5302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99"/>
                </a:lnSpc>
              </a:pPr>
              <a:r>
                <a:rPr lang="en-US" sz="2999" spc="-59">
                  <a:solidFill>
                    <a:srgbClr val="3E5C76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Monitoring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7611" y="1158875"/>
              <a:ext cx="7246789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D3B66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Google Cloud Monitoring ensures system health and performance.</a:t>
              </a:r>
            </a:p>
          </p:txBody>
        </p:sp>
        <p:sp>
          <p:nvSpPr>
            <p:cNvPr name="AutoShape 10" id="10"/>
            <p:cNvSpPr/>
            <p:nvPr/>
          </p:nvSpPr>
          <p:spPr>
            <a:xfrm>
              <a:off x="17611" y="895350"/>
              <a:ext cx="7246789" cy="0"/>
            </a:xfrm>
            <a:prstGeom prst="line">
              <a:avLst/>
            </a:prstGeom>
            <a:ln cap="flat" w="25400">
              <a:solidFill>
                <a:srgbClr val="0D3B66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0734675" y="6038850"/>
            <a:ext cx="5448300" cy="1594485"/>
            <a:chOff x="0" y="0"/>
            <a:chExt cx="7264400" cy="212598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66675"/>
              <a:ext cx="7264400" cy="5302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99"/>
                </a:lnSpc>
              </a:pPr>
              <a:r>
                <a:rPr lang="en-US" sz="2999" spc="-59">
                  <a:solidFill>
                    <a:srgbClr val="3E5C76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Alerts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7611" y="1158875"/>
              <a:ext cx="7246789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D3B66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Automatic Slack and email alerts notify on issues.</a:t>
              </a:r>
            </a:p>
          </p:txBody>
        </p:sp>
        <p:sp>
          <p:nvSpPr>
            <p:cNvPr name="AutoShape 14" id="14"/>
            <p:cNvSpPr/>
            <p:nvPr/>
          </p:nvSpPr>
          <p:spPr>
            <a:xfrm>
              <a:off x="17611" y="895350"/>
              <a:ext cx="7246789" cy="0"/>
            </a:xfrm>
            <a:prstGeom prst="line">
              <a:avLst/>
            </a:prstGeom>
            <a:ln cap="flat" w="25400">
              <a:solidFill>
                <a:srgbClr val="0D3B66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666750" y="8724900"/>
            <a:ext cx="895350" cy="895350"/>
            <a:chOff x="0" y="0"/>
            <a:chExt cx="1193800" cy="1193800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193800" cy="1193800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000"/>
                  </a:lnSpc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0">
              <a:off x="302457" y="301921"/>
              <a:ext cx="588886" cy="589958"/>
            </a:xfrm>
            <a:custGeom>
              <a:avLst/>
              <a:gdLst/>
              <a:ahLst/>
              <a:cxnLst/>
              <a:rect r="r" b="b" t="t" l="l"/>
              <a:pathLst>
                <a:path h="589958" w="588886">
                  <a:moveTo>
                    <a:pt x="0" y="0"/>
                  </a:moveTo>
                  <a:lnTo>
                    <a:pt x="588886" y="0"/>
                  </a:lnTo>
                  <a:lnTo>
                    <a:pt x="588886" y="589958"/>
                  </a:lnTo>
                  <a:lnTo>
                    <a:pt x="0" y="589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D7F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66962" y="5143500"/>
            <a:ext cx="6057900" cy="1924494"/>
            <a:chOff x="0" y="0"/>
            <a:chExt cx="8077200" cy="256599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66675"/>
              <a:ext cx="8077200" cy="5302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99"/>
                </a:lnSpc>
                <a:spcBef>
                  <a:spcPct val="0"/>
                </a:spcBef>
              </a:pPr>
              <a:r>
                <a:rPr lang="en-US" sz="2999" spc="-59" strike="noStrike" u="none">
                  <a:solidFill>
                    <a:srgbClr val="F4F4F9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Backend Test Coverage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103587"/>
              <a:ext cx="8077200" cy="1462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trike="noStrike" u="none">
                  <a:solidFill>
                    <a:srgbClr val="F4F4F9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This figure represents our rigorous testing efforts, ensuring that nearly all backend code is covered, enhancing reliability and reducing bugs.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366962" y="3004280"/>
            <a:ext cx="6057900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999"/>
              </a:lnSpc>
              <a:spcBef>
                <a:spcPct val="0"/>
              </a:spcBef>
            </a:pPr>
            <a:r>
              <a:rPr lang="en-US" sz="9999" spc="-199" strike="noStrike" u="none">
                <a:solidFill>
                  <a:srgbClr val="F4F4F9"/>
                </a:solidFill>
                <a:latin typeface="TT Ramillas"/>
                <a:ea typeface="TT Ramillas"/>
                <a:cs typeface="TT Ramillas"/>
                <a:sym typeface="TT Ramillas"/>
              </a:rPr>
              <a:t>95.7%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72007" y="3004280"/>
            <a:ext cx="6057900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999"/>
              </a:lnSpc>
              <a:spcBef>
                <a:spcPct val="0"/>
              </a:spcBef>
            </a:pPr>
            <a:r>
              <a:rPr lang="en-US" sz="9999" spc="-199" strike="noStrike" u="none">
                <a:solidFill>
                  <a:srgbClr val="F4F4F9"/>
                </a:solidFill>
                <a:latin typeface="TT Ramillas"/>
                <a:ea typeface="TT Ramillas"/>
                <a:cs typeface="TT Ramillas"/>
                <a:sym typeface="TT Ramillas"/>
              </a:rPr>
              <a:t>98%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772007" y="5143500"/>
            <a:ext cx="6057900" cy="2295969"/>
            <a:chOff x="0" y="0"/>
            <a:chExt cx="8077200" cy="306129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66675"/>
              <a:ext cx="8077200" cy="5302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99"/>
                </a:lnSpc>
                <a:spcBef>
                  <a:spcPct val="0"/>
                </a:spcBef>
              </a:pPr>
              <a:r>
                <a:rPr lang="en-US" sz="2999" spc="-59" strike="noStrike" u="none">
                  <a:solidFill>
                    <a:srgbClr val="F4F4F9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Frontend Performance Score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103587"/>
              <a:ext cx="8077200" cy="1957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trike="noStrike" u="none">
                  <a:solidFill>
                    <a:srgbClr val="F4F4F9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Achieving an impressive frontend performance score, this metric indicates the platform's speed and responsiveness, significantly improving user experience and satisfaction.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>
            <a:off x="10491145" y="4739052"/>
            <a:ext cx="4619625" cy="0"/>
          </a:xfrm>
          <a:prstGeom prst="line">
            <a:avLst/>
          </a:prstGeom>
          <a:ln cap="flat" w="19050">
            <a:solidFill>
              <a:srgbClr val="F4F4F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3238500" y="4739052"/>
            <a:ext cx="4619625" cy="0"/>
          </a:xfrm>
          <a:prstGeom prst="line">
            <a:avLst/>
          </a:prstGeom>
          <a:ln cap="flat" w="19050">
            <a:solidFill>
              <a:srgbClr val="F4F4F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666750" y="8724900"/>
            <a:ext cx="895350" cy="895350"/>
            <a:chOff x="0" y="0"/>
            <a:chExt cx="1193800" cy="119380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193800" cy="1193800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000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302457" y="301921"/>
              <a:ext cx="588886" cy="589958"/>
            </a:xfrm>
            <a:custGeom>
              <a:avLst/>
              <a:gdLst/>
              <a:ahLst/>
              <a:cxnLst/>
              <a:rect r="r" b="b" t="t" l="l"/>
              <a:pathLst>
                <a:path h="589958" w="588886">
                  <a:moveTo>
                    <a:pt x="0" y="0"/>
                  </a:moveTo>
                  <a:lnTo>
                    <a:pt x="588886" y="0"/>
                  </a:lnTo>
                  <a:lnTo>
                    <a:pt x="588886" y="589958"/>
                  </a:lnTo>
                  <a:lnTo>
                    <a:pt x="0" y="589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857250"/>
            <a:ext cx="8324850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99"/>
              </a:lnSpc>
              <a:spcBef>
                <a:spcPct val="0"/>
              </a:spcBef>
            </a:pPr>
            <a:r>
              <a:rPr lang="en-US" sz="9999" spc="-199">
                <a:solidFill>
                  <a:srgbClr val="0D3B66"/>
                </a:solidFill>
                <a:latin typeface="TT Ramillas"/>
                <a:ea typeface="TT Ramillas"/>
                <a:cs typeface="TT Ramillas"/>
                <a:sym typeface="TT Ramillas"/>
              </a:rPr>
              <a:t>Technical Debt Overview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734675" y="666750"/>
            <a:ext cx="5448300" cy="1594485"/>
            <a:chOff x="0" y="0"/>
            <a:chExt cx="7264400" cy="212598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6675"/>
              <a:ext cx="7264400" cy="5302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99"/>
                </a:lnSpc>
              </a:pPr>
              <a:r>
                <a:rPr lang="en-US" sz="2999" spc="-59">
                  <a:solidFill>
                    <a:srgbClr val="3E5C76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HTTPS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7611" y="1158875"/>
              <a:ext cx="7246789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b="true" sz="2100">
                  <a:solidFill>
                    <a:srgbClr val="0D3B66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Pending implementation of HTTPS</a:t>
              </a:r>
              <a:r>
                <a:rPr lang="en-US" sz="2100">
                  <a:solidFill>
                    <a:srgbClr val="0D3B66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will enhance security.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17611" y="895350"/>
              <a:ext cx="7246789" cy="0"/>
            </a:xfrm>
            <a:prstGeom prst="line">
              <a:avLst/>
            </a:prstGeom>
            <a:ln cap="flat" w="25400">
              <a:solidFill>
                <a:srgbClr val="0D3B66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0734675" y="3352800"/>
            <a:ext cx="5448300" cy="1594485"/>
            <a:chOff x="0" y="0"/>
            <a:chExt cx="7264400" cy="212598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66675"/>
              <a:ext cx="7264400" cy="5302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99"/>
                </a:lnSpc>
              </a:pPr>
              <a:r>
                <a:rPr lang="en-US" sz="2999" spc="-59">
                  <a:solidFill>
                    <a:srgbClr val="3E5C76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Automatic Rollback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7611" y="1158875"/>
              <a:ext cx="7246789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D3B66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Currently, there is </a:t>
              </a:r>
              <a:r>
                <a:rPr lang="en-US" b="true" sz="2100">
                  <a:solidFill>
                    <a:srgbClr val="0D3B66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no automatic rollback mechanism</a:t>
              </a:r>
              <a:r>
                <a:rPr lang="en-US" sz="2100">
                  <a:solidFill>
                    <a:srgbClr val="0D3B66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in place.</a:t>
              </a:r>
            </a:p>
          </p:txBody>
        </p:sp>
        <p:sp>
          <p:nvSpPr>
            <p:cNvPr name="AutoShape 10" id="10"/>
            <p:cNvSpPr/>
            <p:nvPr/>
          </p:nvSpPr>
          <p:spPr>
            <a:xfrm>
              <a:off x="17611" y="895350"/>
              <a:ext cx="7246789" cy="0"/>
            </a:xfrm>
            <a:prstGeom prst="line">
              <a:avLst/>
            </a:prstGeom>
            <a:ln cap="flat" w="25400">
              <a:solidFill>
                <a:srgbClr val="0D3B66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0734675" y="6038850"/>
            <a:ext cx="5448300" cy="1594485"/>
            <a:chOff x="0" y="0"/>
            <a:chExt cx="7264400" cy="212598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66675"/>
              <a:ext cx="7264400" cy="5302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99"/>
                </a:lnSpc>
              </a:pPr>
              <a:r>
                <a:rPr lang="en-US" sz="2999" spc="-59">
                  <a:solidFill>
                    <a:srgbClr val="3E5C76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Load Tests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7611" y="1158875"/>
              <a:ext cx="7246789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D3B66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Manual load tests are required for </a:t>
              </a:r>
              <a:r>
                <a:rPr lang="en-US" b="true" sz="2100">
                  <a:solidFill>
                    <a:srgbClr val="0D3B66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performance validation</a:t>
              </a:r>
              <a:r>
                <a:rPr lang="en-US" sz="2100">
                  <a:solidFill>
                    <a:srgbClr val="0D3B66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and reliability.</a:t>
              </a:r>
            </a:p>
          </p:txBody>
        </p:sp>
        <p:sp>
          <p:nvSpPr>
            <p:cNvPr name="AutoShape 14" id="14"/>
            <p:cNvSpPr/>
            <p:nvPr/>
          </p:nvSpPr>
          <p:spPr>
            <a:xfrm>
              <a:off x="17611" y="895350"/>
              <a:ext cx="7246789" cy="0"/>
            </a:xfrm>
            <a:prstGeom prst="line">
              <a:avLst/>
            </a:prstGeom>
            <a:ln cap="flat" w="25400">
              <a:solidFill>
                <a:srgbClr val="0D3B66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666750" y="8724900"/>
            <a:ext cx="895350" cy="895350"/>
            <a:chOff x="0" y="0"/>
            <a:chExt cx="1193800" cy="1193800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193800" cy="1193800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000"/>
                  </a:lnSpc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0">
              <a:off x="302457" y="301921"/>
              <a:ext cx="588886" cy="589958"/>
            </a:xfrm>
            <a:custGeom>
              <a:avLst/>
              <a:gdLst/>
              <a:ahLst/>
              <a:cxnLst/>
              <a:rect r="r" b="b" t="t" l="l"/>
              <a:pathLst>
                <a:path h="589958" w="588886">
                  <a:moveTo>
                    <a:pt x="0" y="0"/>
                  </a:moveTo>
                  <a:lnTo>
                    <a:pt x="588886" y="0"/>
                  </a:lnTo>
                  <a:lnTo>
                    <a:pt x="588886" y="589958"/>
                  </a:lnTo>
                  <a:lnTo>
                    <a:pt x="0" y="589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D7F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05025" y="4248150"/>
            <a:ext cx="6886575" cy="1965960"/>
            <a:chOff x="0" y="0"/>
            <a:chExt cx="9182100" cy="262128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66675"/>
              <a:ext cx="9182100" cy="5302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99"/>
                </a:lnSpc>
              </a:pPr>
              <a:r>
                <a:rPr lang="en-US" sz="2999" spc="-59">
                  <a:solidFill>
                    <a:srgbClr val="F4F4F9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Backend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158875"/>
              <a:ext cx="9182100" cy="1462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F4F4F9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The backend experienced </a:t>
              </a:r>
              <a:r>
                <a:rPr lang="en-US" b="true" sz="2100">
                  <a:solidFill>
                    <a:srgbClr val="F4F4F9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pool saturation</a:t>
              </a:r>
              <a:r>
                <a:rPr lang="en-US" sz="2100">
                  <a:solidFill>
                    <a:srgbClr val="F4F4F9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, leading to degraded performance and increased latency during peak usage times.</a:t>
              </a:r>
            </a:p>
          </p:txBody>
        </p:sp>
        <p:sp>
          <p:nvSpPr>
            <p:cNvPr name="AutoShape 5" id="5"/>
            <p:cNvSpPr/>
            <p:nvPr/>
          </p:nvSpPr>
          <p:spPr>
            <a:xfrm>
              <a:off x="22260" y="895350"/>
              <a:ext cx="9159840" cy="0"/>
            </a:xfrm>
            <a:prstGeom prst="line">
              <a:avLst/>
            </a:prstGeom>
            <a:ln cap="flat" w="25400">
              <a:solidFill>
                <a:srgbClr val="F4F4F9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2105025" y="6934200"/>
            <a:ext cx="6886575" cy="1965960"/>
            <a:chOff x="0" y="0"/>
            <a:chExt cx="9182100" cy="262128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66675"/>
              <a:ext cx="9182100" cy="5302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99"/>
                </a:lnSpc>
              </a:pPr>
              <a:r>
                <a:rPr lang="en-US" sz="2999" spc="-59">
                  <a:solidFill>
                    <a:srgbClr val="F4F4F9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Frontend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158875"/>
              <a:ext cx="9182100" cy="1462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>
                  <a:solidFill>
                    <a:srgbClr val="F4F4F9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Missing </a:t>
              </a:r>
              <a:r>
                <a:rPr lang="en-US" b="true" sz="2100">
                  <a:solidFill>
                    <a:srgbClr val="F4F4F9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HTTPS and caching</a:t>
              </a:r>
              <a:r>
                <a:rPr lang="en-US" sz="2100">
                  <a:solidFill>
                    <a:srgbClr val="F4F4F9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on the frontend resulted in slower page loads, affecting user experience and engagement levels.</a:t>
              </a:r>
            </a:p>
          </p:txBody>
        </p:sp>
        <p:sp>
          <p:nvSpPr>
            <p:cNvPr name="AutoShape 9" id="9"/>
            <p:cNvSpPr/>
            <p:nvPr/>
          </p:nvSpPr>
          <p:spPr>
            <a:xfrm>
              <a:off x="22260" y="895350"/>
              <a:ext cx="9159840" cy="0"/>
            </a:xfrm>
            <a:prstGeom prst="line">
              <a:avLst/>
            </a:prstGeom>
            <a:ln cap="flat" w="25400">
              <a:solidFill>
                <a:srgbClr val="F4F4F9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666750" y="4210050"/>
            <a:ext cx="1133475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 spc="139" strike="noStrike" u="none">
                <a:solidFill>
                  <a:srgbClr val="F4F4F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6750" y="6896100"/>
            <a:ext cx="1133475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 spc="139" strike="noStrike" u="none">
                <a:solidFill>
                  <a:srgbClr val="F4F4F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02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66750" y="666750"/>
            <a:ext cx="8324850" cy="2212340"/>
            <a:chOff x="0" y="0"/>
            <a:chExt cx="11099800" cy="294978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90500"/>
              <a:ext cx="11099800" cy="18372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999"/>
                </a:lnSpc>
                <a:spcBef>
                  <a:spcPct val="0"/>
                </a:spcBef>
              </a:pPr>
              <a:r>
                <a:rPr lang="en-US" sz="9999" spc="-199">
                  <a:solidFill>
                    <a:srgbClr val="F4F4F9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RCA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349500"/>
              <a:ext cx="11099800" cy="6002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  <a:spcBef>
                  <a:spcPct val="0"/>
                </a:spcBef>
              </a:pPr>
              <a:r>
                <a:rPr lang="en-US" sz="2799" spc="139">
                  <a:solidFill>
                    <a:srgbClr val="F4F4F9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ANALYSIS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734675" y="666750"/>
            <a:ext cx="6886575" cy="8953500"/>
            <a:chOff x="0" y="0"/>
            <a:chExt cx="1066911" cy="138713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66911" cy="1387131"/>
            </a:xfrm>
            <a:custGeom>
              <a:avLst/>
              <a:gdLst/>
              <a:ahLst/>
              <a:cxnLst/>
              <a:rect r="r" b="b" t="t" l="l"/>
              <a:pathLst>
                <a:path h="1387131" w="1066911">
                  <a:moveTo>
                    <a:pt x="0" y="0"/>
                  </a:moveTo>
                  <a:lnTo>
                    <a:pt x="1066911" y="0"/>
                  </a:lnTo>
                  <a:lnTo>
                    <a:pt x="1066911" y="1387131"/>
                  </a:lnTo>
                  <a:lnTo>
                    <a:pt x="0" y="1387131"/>
                  </a:lnTo>
                  <a:close/>
                </a:path>
              </a:pathLst>
            </a:custGeom>
            <a:blipFill>
              <a:blip r:embed="rId2"/>
              <a:stretch>
                <a:fillRect l="0" t="-271" r="0" b="-271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66962" y="5143500"/>
            <a:ext cx="6057900" cy="1924494"/>
            <a:chOff x="0" y="0"/>
            <a:chExt cx="8077200" cy="2565992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66675"/>
              <a:ext cx="8077200" cy="5302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99"/>
                </a:lnSpc>
                <a:spcBef>
                  <a:spcPct val="0"/>
                </a:spcBef>
              </a:pPr>
              <a:r>
                <a:rPr lang="en-US" sz="2999" spc="-59" strike="noStrike" u="none">
                  <a:solidFill>
                    <a:srgbClr val="3E5C76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Success Rate Pre-Fix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103587"/>
              <a:ext cx="8077200" cy="1462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trike="noStrike" u="none">
                  <a:solidFill>
                    <a:srgbClr val="0D3B66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The backend system achieved an </a:t>
              </a:r>
              <a:r>
                <a:rPr lang="en-US" b="true" sz="2100" strike="noStrike" u="none">
                  <a:solidFill>
                    <a:srgbClr val="0D3B66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81% success rate</a:t>
              </a:r>
              <a:r>
                <a:rPr lang="en-US" sz="2100" strike="noStrike" u="none">
                  <a:solidFill>
                    <a:srgbClr val="0D3B66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before implementing crucial fixes, indicating room for improvement in operational efficiency.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366962" y="3004280"/>
            <a:ext cx="6057900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999"/>
              </a:lnSpc>
              <a:spcBef>
                <a:spcPct val="0"/>
              </a:spcBef>
            </a:pPr>
            <a:r>
              <a:rPr lang="en-US" sz="9999" spc="-199" strike="noStrike" u="none">
                <a:solidFill>
                  <a:srgbClr val="0D3B66"/>
                </a:solidFill>
                <a:latin typeface="TT Ramillas"/>
                <a:ea typeface="TT Ramillas"/>
                <a:cs typeface="TT Ramillas"/>
                <a:sym typeface="TT Ramillas"/>
              </a:rPr>
              <a:t>81%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72007" y="3004280"/>
            <a:ext cx="6057900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999"/>
              </a:lnSpc>
              <a:spcBef>
                <a:spcPct val="0"/>
              </a:spcBef>
            </a:pPr>
            <a:r>
              <a:rPr lang="en-US" sz="9999" spc="-199" strike="noStrike" u="none">
                <a:solidFill>
                  <a:srgbClr val="0D3B66"/>
                </a:solidFill>
                <a:latin typeface="TT Ramillas"/>
                <a:ea typeface="TT Ramillas"/>
                <a:cs typeface="TT Ramillas"/>
                <a:sym typeface="TT Ramillas"/>
              </a:rPr>
              <a:t>98%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772007" y="5143500"/>
            <a:ext cx="6057900" cy="2295969"/>
            <a:chOff x="0" y="0"/>
            <a:chExt cx="8077200" cy="306129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66675"/>
              <a:ext cx="8077200" cy="5302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99"/>
                </a:lnSpc>
                <a:spcBef>
                  <a:spcPct val="0"/>
                </a:spcBef>
              </a:pPr>
              <a:r>
                <a:rPr lang="en-US" sz="2999" spc="-59" strike="noStrike" u="none">
                  <a:solidFill>
                    <a:srgbClr val="3E5C76"/>
                  </a:solidFill>
                  <a:latin typeface="TT Ramillas"/>
                  <a:ea typeface="TT Ramillas"/>
                  <a:cs typeface="TT Ramillas"/>
                  <a:sym typeface="TT Ramillas"/>
                </a:rPr>
                <a:t>Target Success Rate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103587"/>
              <a:ext cx="8077200" cy="1957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 strike="noStrike" u="none">
                  <a:solidFill>
                    <a:srgbClr val="0D3B66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Post-fix goals aim for a </a:t>
              </a:r>
              <a:r>
                <a:rPr lang="en-US" b="true" sz="2100" strike="noStrike" u="none">
                  <a:solidFill>
                    <a:srgbClr val="0D3B66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98% target success rate</a:t>
              </a:r>
              <a:r>
                <a:rPr lang="en-US" sz="2100" strike="noStrike" u="none">
                  <a:solidFill>
                    <a:srgbClr val="0D3B66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, reflecting our commitment to enhanced performance and overall user satisfaction in operations.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>
            <a:off x="10491145" y="4739052"/>
            <a:ext cx="4619625" cy="0"/>
          </a:xfrm>
          <a:prstGeom prst="line">
            <a:avLst/>
          </a:prstGeom>
          <a:ln cap="flat" w="19050">
            <a:solidFill>
              <a:srgbClr val="0D3B6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3238500" y="4739052"/>
            <a:ext cx="4619625" cy="0"/>
          </a:xfrm>
          <a:prstGeom prst="line">
            <a:avLst/>
          </a:prstGeom>
          <a:ln cap="flat" w="19050">
            <a:solidFill>
              <a:srgbClr val="0D3B6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666750" y="8724900"/>
            <a:ext cx="895350" cy="895350"/>
            <a:chOff x="0" y="0"/>
            <a:chExt cx="1193800" cy="119380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193800" cy="1193800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9525"/>
                <a:ext cx="660400" cy="72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000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302457" y="301921"/>
              <a:ext cx="588886" cy="589958"/>
            </a:xfrm>
            <a:custGeom>
              <a:avLst/>
              <a:gdLst/>
              <a:ahLst/>
              <a:cxnLst/>
              <a:rect r="r" b="b" t="t" l="l"/>
              <a:pathLst>
                <a:path h="589958" w="588886">
                  <a:moveTo>
                    <a:pt x="0" y="0"/>
                  </a:moveTo>
                  <a:lnTo>
                    <a:pt x="588886" y="0"/>
                  </a:lnTo>
                  <a:lnTo>
                    <a:pt x="588886" y="589958"/>
                  </a:lnTo>
                  <a:lnTo>
                    <a:pt x="0" y="589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6D7F9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90600" y="4998156"/>
            <a:ext cx="18432833" cy="0"/>
          </a:xfrm>
          <a:prstGeom prst="line">
            <a:avLst/>
          </a:prstGeom>
          <a:ln cap="flat" w="19050">
            <a:solidFill>
              <a:srgbClr val="F4F4F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666750" y="4836231"/>
            <a:ext cx="323850" cy="32385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F4F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981575" y="4836231"/>
            <a:ext cx="323850" cy="32385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F4F9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9296400" y="4845756"/>
            <a:ext cx="323850" cy="323850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4F4F9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666750" y="857250"/>
            <a:ext cx="15821025" cy="133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99"/>
              </a:lnSpc>
              <a:spcBef>
                <a:spcPct val="0"/>
              </a:spcBef>
            </a:pPr>
            <a:r>
              <a:rPr lang="en-US" sz="9999" spc="-199" strike="noStrike" u="none">
                <a:solidFill>
                  <a:srgbClr val="F4F4F9"/>
                </a:solidFill>
                <a:latin typeface="TT Ramillas"/>
                <a:ea typeface="TT Ramillas"/>
                <a:cs typeface="TT Ramillas"/>
                <a:sym typeface="TT Ramillas"/>
              </a:rPr>
              <a:t>Remediation Roadmap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6750" y="3857625"/>
            <a:ext cx="2876550" cy="380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999" spc="-59" strike="noStrike" u="none">
                <a:solidFill>
                  <a:srgbClr val="F4F4F9"/>
                </a:solidFill>
                <a:latin typeface="TT Ramillas"/>
                <a:ea typeface="TT Ramillas"/>
                <a:cs typeface="TT Ramillas"/>
                <a:sym typeface="TT Ramillas"/>
              </a:rPr>
              <a:t>Week 1 - 2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6750" y="5712531"/>
            <a:ext cx="2876550" cy="148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trike="noStrike" u="none">
                <a:solidFill>
                  <a:srgbClr val="F4F4F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Focus on enhancing security protocols and implementing HTTPS across the platform.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981575" y="3857625"/>
            <a:ext cx="2876550" cy="380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999" spc="-59" strike="noStrike" u="none">
                <a:solidFill>
                  <a:srgbClr val="F4F4F9"/>
                </a:solidFill>
                <a:latin typeface="TT Ramillas"/>
                <a:ea typeface="TT Ramillas"/>
                <a:cs typeface="TT Ramillas"/>
                <a:sym typeface="TT Ramillas"/>
              </a:rPr>
              <a:t>Week 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22625" y="5712531"/>
            <a:ext cx="2835500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trike="noStrike" u="none">
                <a:solidFill>
                  <a:srgbClr val="F4F4F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Optimize performance metrics by addressing latency issues and improving response times.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296400" y="3857625"/>
            <a:ext cx="2876550" cy="380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99"/>
              </a:lnSpc>
              <a:spcBef>
                <a:spcPct val="0"/>
              </a:spcBef>
            </a:pPr>
            <a:r>
              <a:rPr lang="en-US" sz="2999" spc="-59" strike="noStrike" u="none">
                <a:solidFill>
                  <a:srgbClr val="F4F4F9"/>
                </a:solidFill>
                <a:latin typeface="TT Ramillas"/>
                <a:ea typeface="TT Ramillas"/>
                <a:cs typeface="TT Ramillas"/>
                <a:sym typeface="TT Ramillas"/>
              </a:rPr>
              <a:t>Week 4 - 6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334500" y="5712531"/>
            <a:ext cx="2838450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 strike="noStrike" u="none">
                <a:solidFill>
                  <a:srgbClr val="F4F4F9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Ensure high-quality standards by implementing automated testing and code reviews.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Travel</dc:description>
  <dc:identifier>DAG3SGasAFs</dc:identifier>
  <dcterms:modified xsi:type="dcterms:W3CDTF">2011-08-01T06:04:30Z</dcterms:modified>
  <cp:revision>1</cp:revision>
  <dc:title>Presentation - Travel</dc:title>
</cp:coreProperties>
</file>