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Roboto Thin"/>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3BF8503-BF0B-4F9B-971F-BF53707D07D9}">
  <a:tblStyle styleId="{63BF8503-BF0B-4F9B-971F-BF53707D07D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4D3FD15-982E-4D60-809A-B22E41F0533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Thin-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Thin-italic.fntdata"/><Relationship Id="rId14" Type="http://schemas.openxmlformats.org/officeDocument/2006/relationships/slide" Target="slides/slide8.xml"/><Relationship Id="rId36" Type="http://schemas.openxmlformats.org/officeDocument/2006/relationships/font" Target="fonts/RobotoThin-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Thin-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018f58d7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6018f58d7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6018f58d7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fea557996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5fea557996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fea55799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5fea55799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fea557996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5fea557996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fea557996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5fea557996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fea557996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5fea557996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fea557996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5fea557996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fea557996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5fea55799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fea557996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5fea557996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018f58d76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6018f58d7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fea557996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5fea557996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018f58d76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6018f58d7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fea557996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5fea557996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www.desmos.com/calculator/5qi5o6rsj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1.gif"/><Relationship Id="rId4" Type="http://schemas.openxmlformats.org/officeDocument/2006/relationships/image" Target="../media/image33.png"/><Relationship Id="rId5" Type="http://schemas.openxmlformats.org/officeDocument/2006/relationships/hyperlink" Target="https://www.desmos.com/calculator/tbmwhmxrx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3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9.gif"/><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dbkaplun.github.io/euclidean-rhythm/" TargetMode="External"/><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7.png"/><Relationship Id="rId5"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9.gif"/><Relationship Id="rId4" Type="http://schemas.openxmlformats.org/officeDocument/2006/relationships/image" Target="../media/image2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www.desmos.com/calculator/5ax8nfzyj2"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9" name="Shape 99"/>
        <p:cNvGrpSpPr/>
        <p:nvPr/>
      </p:nvGrpSpPr>
      <p:grpSpPr>
        <a:xfrm>
          <a:off x="0" y="0"/>
          <a:ext cx="0" cy="0"/>
          <a:chOff x="0" y="0"/>
          <a:chExt cx="0" cy="0"/>
        </a:xfrm>
      </p:grpSpPr>
      <p:sp>
        <p:nvSpPr>
          <p:cNvPr id="100" name="Google Shape;10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Roboto Thin"/>
              <a:buNone/>
            </a:pPr>
            <a:r>
              <a:rPr i="1" lang="en-US">
                <a:solidFill>
                  <a:schemeClr val="lt1"/>
                </a:solidFill>
                <a:latin typeface="Roboto Thin"/>
                <a:ea typeface="Roboto Thin"/>
                <a:cs typeface="Roboto Thin"/>
                <a:sym typeface="Roboto Thin"/>
              </a:rPr>
              <a:t>INTRODUCTION TO MODULAR SYNTHESIS</a:t>
            </a:r>
            <a:endParaRPr/>
          </a:p>
        </p:txBody>
      </p:sp>
      <p:sp>
        <p:nvSpPr>
          <p:cNvPr id="101" name="Google Shape;10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lt1"/>
              </a:buClr>
              <a:buSzPts val="2400"/>
              <a:buNone/>
            </a:pPr>
            <a:r>
              <a:rPr lang="en-US">
                <a:solidFill>
                  <a:schemeClr val="lt1"/>
                </a:solidFill>
                <a:latin typeface="Roboto Thin"/>
                <a:ea typeface="Roboto Thin"/>
                <a:cs typeface="Roboto Thin"/>
                <a:sym typeface="Roboto Thin"/>
              </a:rPr>
              <a:t>Signal Flux x Pioneer Works</a:t>
            </a:r>
            <a:endParaRPr/>
          </a:p>
          <a:p>
            <a:pPr indent="0" lvl="0" marL="0" rtl="0" algn="ctr">
              <a:lnSpc>
                <a:spcPct val="80000"/>
              </a:lnSpc>
              <a:spcBef>
                <a:spcPts val="1000"/>
              </a:spcBef>
              <a:spcAft>
                <a:spcPts val="0"/>
              </a:spcAft>
              <a:buClr>
                <a:schemeClr val="lt1"/>
              </a:buClr>
              <a:buSzPts val="2400"/>
              <a:buNone/>
            </a:pPr>
            <a:r>
              <a:rPr lang="en-US">
                <a:solidFill>
                  <a:schemeClr val="lt1"/>
                </a:solidFill>
                <a:latin typeface="Roboto Thin"/>
                <a:ea typeface="Roboto Thin"/>
                <a:cs typeface="Roboto Thin"/>
                <a:sym typeface="Roboto Thin"/>
              </a:rPr>
              <a:t>September 2019</a:t>
            </a:r>
            <a:endParaRPr/>
          </a:p>
          <a:p>
            <a:pPr indent="0" lvl="0" marL="0" rtl="0" algn="ctr">
              <a:lnSpc>
                <a:spcPct val="80000"/>
              </a:lnSpc>
              <a:spcBef>
                <a:spcPts val="1000"/>
              </a:spcBef>
              <a:spcAft>
                <a:spcPts val="0"/>
              </a:spcAft>
              <a:buClr>
                <a:schemeClr val="dk1"/>
              </a:buClr>
              <a:buSzPts val="2400"/>
              <a:buNone/>
            </a:pPr>
            <a:r>
              <a:t/>
            </a:r>
            <a:endParaRPr>
              <a:solidFill>
                <a:schemeClr val="lt1"/>
              </a:solidFill>
              <a:latin typeface="Roboto Thin"/>
              <a:ea typeface="Roboto Thin"/>
              <a:cs typeface="Roboto Thin"/>
              <a:sym typeface="Roboto Thin"/>
            </a:endParaRPr>
          </a:p>
          <a:p>
            <a:pPr indent="0" lvl="0" marL="0" rtl="0" algn="ctr">
              <a:lnSpc>
                <a:spcPct val="80000"/>
              </a:lnSpc>
              <a:spcBef>
                <a:spcPts val="1000"/>
              </a:spcBef>
              <a:spcAft>
                <a:spcPts val="0"/>
              </a:spcAft>
              <a:buClr>
                <a:schemeClr val="lt1"/>
              </a:buClr>
              <a:buSzPts val="2400"/>
              <a:buNone/>
            </a:pPr>
            <a:r>
              <a:rPr lang="en-US">
                <a:solidFill>
                  <a:schemeClr val="lt1"/>
                </a:solidFill>
                <a:latin typeface="Roboto Thin"/>
                <a:ea typeface="Roboto Thin"/>
                <a:cs typeface="Roboto Thin"/>
                <a:sym typeface="Roboto Thin"/>
              </a:rPr>
              <a:t>Week 3: Sculpting Timbre and Time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6" name="Shape 176"/>
        <p:cNvGrpSpPr/>
        <p:nvPr/>
      </p:nvGrpSpPr>
      <p:grpSpPr>
        <a:xfrm>
          <a:off x="0" y="0"/>
          <a:ext cx="0" cy="0"/>
          <a:chOff x="0" y="0"/>
          <a:chExt cx="0" cy="0"/>
        </a:xfrm>
      </p:grpSpPr>
      <p:sp>
        <p:nvSpPr>
          <p:cNvPr id="177" name="Google Shape;177;p24"/>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V/Oct</a:t>
            </a:r>
            <a:endParaRPr sz="3600">
              <a:latin typeface="Roboto Thin"/>
              <a:ea typeface="Roboto Thin"/>
              <a:cs typeface="Roboto Thin"/>
              <a:sym typeface="Roboto Thin"/>
            </a:endParaRPr>
          </a:p>
        </p:txBody>
      </p:sp>
      <p:sp>
        <p:nvSpPr>
          <p:cNvPr id="178" name="Google Shape;178;p24"/>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24"/>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i="1" lang="en-US" sz="1800">
                <a:latin typeface="Roboto Thin"/>
                <a:ea typeface="Roboto Thin"/>
                <a:cs typeface="Roboto Thin"/>
                <a:sym typeface="Roboto Thin"/>
              </a:rPr>
              <a:t>Volt-per-Octave (V/oct) </a:t>
            </a:r>
            <a:r>
              <a:rPr lang="en-US" sz="1800">
                <a:latin typeface="Roboto Thin"/>
                <a:ea typeface="Roboto Thin"/>
                <a:cs typeface="Roboto Thin"/>
                <a:sym typeface="Roboto Thin"/>
              </a:rPr>
              <a:t>is a special tuning system used for precisely changing oscillators frequencies.</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It allows you to move oscillators up and down by exact intervals.</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Every 1V increase at an oscillator’s V/Oct input results in the oscillator doubling its frequency – i.e. 1V increases moves it up an octave.</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For those with a western music notation background a semitone would then be a 1/12V = 0.083V increase.</a:t>
            </a:r>
            <a:endParaRPr sz="1800">
              <a:latin typeface="Roboto Thin"/>
              <a:ea typeface="Roboto Thin"/>
              <a:cs typeface="Roboto Thin"/>
              <a:sym typeface="Roboto Thin"/>
            </a:endParaRPr>
          </a:p>
        </p:txBody>
      </p:sp>
      <p:graphicFrame>
        <p:nvGraphicFramePr>
          <p:cNvPr id="180" name="Google Shape;180;p24"/>
          <p:cNvGraphicFramePr/>
          <p:nvPr/>
        </p:nvGraphicFramePr>
        <p:xfrm>
          <a:off x="6148858" y="629266"/>
          <a:ext cx="3000000" cy="3000000"/>
        </p:xfrm>
        <a:graphic>
          <a:graphicData uri="http://schemas.openxmlformats.org/drawingml/2006/table">
            <a:tbl>
              <a:tblPr bandRow="1" firstRow="1">
                <a:noFill/>
                <a:tableStyleId>{63BF8503-BF0B-4F9B-971F-BF53707D07D9}</a:tableStyleId>
              </a:tblPr>
              <a:tblGrid>
                <a:gridCol w="1132575"/>
                <a:gridCol w="1132575"/>
                <a:gridCol w="1132575"/>
                <a:gridCol w="1132575"/>
              </a:tblGrid>
              <a:tr h="370850">
                <a:tc>
                  <a:txBody>
                    <a:bodyPr/>
                    <a:lstStyle/>
                    <a:p>
                      <a:pPr indent="0" lvl="0" marL="0" marR="0" rtl="0" algn="l">
                        <a:spcBef>
                          <a:spcPts val="0"/>
                        </a:spcBef>
                        <a:spcAft>
                          <a:spcPts val="0"/>
                        </a:spcAft>
                        <a:buNone/>
                      </a:pPr>
                      <a:r>
                        <a:rPr lang="en-US" sz="1800" u="none" cap="none" strike="noStrike">
                          <a:latin typeface="Roboto Thin"/>
                          <a:ea typeface="Roboto Thin"/>
                          <a:cs typeface="Roboto Thin"/>
                          <a:sym typeface="Roboto Thin"/>
                        </a:rPr>
                        <a:t>Initial</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latin typeface="Roboto Thin"/>
                          <a:ea typeface="Roboto Thin"/>
                          <a:cs typeface="Roboto Thin"/>
                          <a:sym typeface="Roboto Thin"/>
                        </a:rPr>
                        <a:t>V/Oct</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latin typeface="Roboto Thin"/>
                          <a:ea typeface="Roboto Thin"/>
                          <a:cs typeface="Roboto Thin"/>
                          <a:sym typeface="Roboto Thin"/>
                        </a:rPr>
                        <a:t>Ratio</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latin typeface="Roboto Thin"/>
                          <a:ea typeface="Roboto Thin"/>
                          <a:cs typeface="Roboto Thin"/>
                          <a:sym typeface="Roboto Thin"/>
                        </a:rPr>
                        <a:t>Final</a:t>
                      </a:r>
                      <a:endParaRPr/>
                    </a:p>
                  </a:txBody>
                  <a:tcPr marT="45725" marB="45725" marR="91450" marL="91450">
                    <a:solidFill>
                      <a:srgbClr val="0C0C0C"/>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100Hz</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0V</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1:1</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100Hz</a:t>
                      </a:r>
                      <a:endParaRPr/>
                    </a:p>
                  </a:txBody>
                  <a:tcPr marT="45725" marB="45725" marR="91450" marL="91450">
                    <a:solidFill>
                      <a:srgbClr val="0C0C0C"/>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100Hz</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+1V</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1:2</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200Hz</a:t>
                      </a:r>
                      <a:endParaRPr/>
                    </a:p>
                  </a:txBody>
                  <a:tcPr marT="45725" marB="45725" marR="91450" marL="91450">
                    <a:solidFill>
                      <a:srgbClr val="0C0C0C"/>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100Hz</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+2V</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1:4</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400Hz</a:t>
                      </a:r>
                      <a:endParaRPr/>
                    </a:p>
                  </a:txBody>
                  <a:tcPr marT="45725" marB="45725" marR="91450" marL="91450">
                    <a:solidFill>
                      <a:srgbClr val="0C0C0C"/>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100Hz</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+3V</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1:8</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800Hz</a:t>
                      </a:r>
                      <a:endParaRPr/>
                    </a:p>
                  </a:txBody>
                  <a:tcPr marT="45725" marB="45725" marR="91450" marL="91450">
                    <a:solidFill>
                      <a:srgbClr val="0C0C0C"/>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100Hz</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-1V</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2:1</a:t>
                      </a:r>
                      <a:endParaRPr/>
                    </a:p>
                  </a:txBody>
                  <a:tcPr marT="45725" marB="45725" marR="91450" marL="91450">
                    <a:solidFill>
                      <a:srgbClr val="0C0C0C"/>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50Hz</a:t>
                      </a:r>
                      <a:endParaRPr/>
                    </a:p>
                  </a:txBody>
                  <a:tcPr marT="45725" marB="45725" marR="91450" marL="91450">
                    <a:solidFill>
                      <a:srgbClr val="0C0C0C"/>
                    </a:solidFill>
                  </a:tcPr>
                </a:tc>
              </a:tr>
            </a:tbl>
          </a:graphicData>
        </a:graphic>
      </p:graphicFrame>
      <p:graphicFrame>
        <p:nvGraphicFramePr>
          <p:cNvPr id="181" name="Google Shape;181;p24"/>
          <p:cNvGraphicFramePr/>
          <p:nvPr/>
        </p:nvGraphicFramePr>
        <p:xfrm>
          <a:off x="6096000" y="3429000"/>
          <a:ext cx="3000000" cy="3000000"/>
        </p:xfrm>
        <a:graphic>
          <a:graphicData uri="http://schemas.openxmlformats.org/drawingml/2006/table">
            <a:tbl>
              <a:tblPr bandRow="1" firstRow="1">
                <a:noFill/>
                <a:tableStyleId>{63BF8503-BF0B-4F9B-971F-BF53707D07D9}</a:tableStyleId>
              </a:tblPr>
              <a:tblGrid>
                <a:gridCol w="1132575"/>
                <a:gridCol w="1132575"/>
                <a:gridCol w="1132575"/>
                <a:gridCol w="1132575"/>
              </a:tblGrid>
              <a:tr h="370850">
                <a:tc>
                  <a:txBody>
                    <a:bodyPr/>
                    <a:lstStyle/>
                    <a:p>
                      <a:pPr indent="0" lvl="0" marL="0" marR="0" rtl="0" algn="l">
                        <a:spcBef>
                          <a:spcPts val="0"/>
                        </a:spcBef>
                        <a:spcAft>
                          <a:spcPts val="0"/>
                        </a:spcAft>
                        <a:buNone/>
                      </a:pPr>
                      <a:r>
                        <a:rPr lang="en-US" sz="1800">
                          <a:latin typeface="Roboto Thin"/>
                          <a:ea typeface="Roboto Thin"/>
                          <a:cs typeface="Roboto Thin"/>
                          <a:sym typeface="Roboto Thin"/>
                        </a:rPr>
                        <a:t>Initial</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latin typeface="Roboto Thin"/>
                          <a:ea typeface="Roboto Thin"/>
                          <a:cs typeface="Roboto Thin"/>
                          <a:sym typeface="Roboto Thin"/>
                        </a:rPr>
                        <a:t>V/Oct</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latin typeface="Roboto Thin"/>
                          <a:ea typeface="Roboto Thin"/>
                          <a:cs typeface="Roboto Thin"/>
                          <a:sym typeface="Roboto Thin"/>
                        </a:rPr>
                        <a:t>Ratio</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latin typeface="Roboto Thin"/>
                          <a:ea typeface="Roboto Thin"/>
                          <a:cs typeface="Roboto Thin"/>
                          <a:sym typeface="Roboto Thin"/>
                        </a:rPr>
                        <a:t>Final</a:t>
                      </a:r>
                      <a:endParaRPr/>
                    </a:p>
                  </a:txBody>
                  <a:tcPr marT="45725" marB="45725" marR="91450" marL="91450">
                    <a:solidFill>
                      <a:schemeClr val="dk1"/>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60Hz</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0V</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1:1</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60Hz</a:t>
                      </a:r>
                      <a:endParaRPr/>
                    </a:p>
                  </a:txBody>
                  <a:tcPr marT="45725" marB="45725" marR="91450" marL="91450">
                    <a:solidFill>
                      <a:schemeClr val="dk1"/>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60Hz</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+1V</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1:2</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120Hz</a:t>
                      </a:r>
                      <a:endParaRPr/>
                    </a:p>
                  </a:txBody>
                  <a:tcPr marT="45725" marB="45725" marR="91450" marL="91450">
                    <a:solidFill>
                      <a:schemeClr val="dk1"/>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60Hz</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+2V</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1:4</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240Hz</a:t>
                      </a:r>
                      <a:endParaRPr/>
                    </a:p>
                  </a:txBody>
                  <a:tcPr marT="45725" marB="45725" marR="91450" marL="91450">
                    <a:solidFill>
                      <a:schemeClr val="dk1"/>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60Hz</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+3V</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1:8</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480Hz</a:t>
                      </a:r>
                      <a:endParaRPr/>
                    </a:p>
                  </a:txBody>
                  <a:tcPr marT="45725" marB="45725" marR="91450" marL="91450">
                    <a:solidFill>
                      <a:schemeClr val="dk1"/>
                    </a:solidFill>
                  </a:tcPr>
                </a:tc>
              </a:tr>
              <a:tr h="370850">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60Hz</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-1V</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2:1</a:t>
                      </a:r>
                      <a:endParaRPr/>
                    </a:p>
                  </a:txBody>
                  <a:tcPr marT="45725" marB="45725" marR="91450" marL="91450">
                    <a:solidFill>
                      <a:schemeClr val="dk1"/>
                    </a:solidFill>
                  </a:tcPr>
                </a:tc>
                <a:tc>
                  <a:txBody>
                    <a:bodyPr/>
                    <a:lstStyle/>
                    <a:p>
                      <a:pPr indent="0" lvl="0" marL="0" marR="0" rtl="0" algn="l">
                        <a:spcBef>
                          <a:spcPts val="0"/>
                        </a:spcBef>
                        <a:spcAft>
                          <a:spcPts val="0"/>
                        </a:spcAft>
                        <a:buNone/>
                      </a:pPr>
                      <a:r>
                        <a:rPr lang="en-US" sz="1800">
                          <a:solidFill>
                            <a:schemeClr val="lt1"/>
                          </a:solidFill>
                          <a:latin typeface="Roboto Thin"/>
                          <a:ea typeface="Roboto Thin"/>
                          <a:cs typeface="Roboto Thin"/>
                          <a:sym typeface="Roboto Thin"/>
                        </a:rPr>
                        <a:t>30Hz</a:t>
                      </a:r>
                      <a:endParaRPr/>
                    </a:p>
                  </a:txBody>
                  <a:tcPr marT="45725" marB="45725" marR="91450" marL="91450">
                    <a:solidFill>
                      <a:schemeClr val="dk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5" name="Shape 185"/>
        <p:cNvGrpSpPr/>
        <p:nvPr/>
      </p:nvGrpSpPr>
      <p:grpSpPr>
        <a:xfrm>
          <a:off x="0" y="0"/>
          <a:ext cx="0" cy="0"/>
          <a:chOff x="0" y="0"/>
          <a:chExt cx="0" cy="0"/>
        </a:xfrm>
      </p:grpSpPr>
      <p:sp>
        <p:nvSpPr>
          <p:cNvPr id="186" name="Google Shape;186;p25"/>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Scales</a:t>
            </a:r>
            <a:endParaRPr/>
          </a:p>
        </p:txBody>
      </p:sp>
      <p:sp>
        <p:nvSpPr>
          <p:cNvPr id="187" name="Google Shape;187;p25"/>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25"/>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sz="1800">
                <a:latin typeface="Roboto Thin"/>
                <a:ea typeface="Roboto Thin"/>
                <a:cs typeface="Roboto Thin"/>
                <a:sym typeface="Roboto Thin"/>
              </a:rPr>
              <a:t>A </a:t>
            </a:r>
            <a:r>
              <a:rPr i="1" lang="en-US" sz="1800">
                <a:latin typeface="Roboto Thin"/>
                <a:ea typeface="Roboto Thin"/>
                <a:cs typeface="Roboto Thin"/>
                <a:sym typeface="Roboto Thin"/>
              </a:rPr>
              <a:t>scale</a:t>
            </a:r>
            <a:r>
              <a:rPr lang="en-US" sz="1800">
                <a:latin typeface="Roboto Thin"/>
                <a:ea typeface="Roboto Thin"/>
                <a:cs typeface="Roboto Thin"/>
                <a:sym typeface="Roboto Thin"/>
              </a:rPr>
              <a:t> is a collection of intervals (usually less than an octave) to be paired with a </a:t>
            </a:r>
            <a:r>
              <a:rPr i="1" lang="en-US" sz="1800">
                <a:latin typeface="Roboto Thin"/>
                <a:ea typeface="Roboto Thin"/>
                <a:cs typeface="Roboto Thin"/>
                <a:sym typeface="Roboto Thin"/>
              </a:rPr>
              <a:t>root</a:t>
            </a:r>
            <a:r>
              <a:rPr lang="en-US" sz="1800">
                <a:latin typeface="Roboto Thin"/>
                <a:ea typeface="Roboto Thin"/>
                <a:cs typeface="Roboto Thin"/>
                <a:sym typeface="Roboto Thin"/>
              </a:rPr>
              <a:t> or </a:t>
            </a:r>
            <a:r>
              <a:rPr i="1" lang="en-US" sz="1800">
                <a:latin typeface="Roboto Thin"/>
                <a:ea typeface="Roboto Thin"/>
                <a:cs typeface="Roboto Thin"/>
                <a:sym typeface="Roboto Thin"/>
              </a:rPr>
              <a:t>tonic</a:t>
            </a:r>
            <a:r>
              <a:rPr lang="en-US" sz="1800">
                <a:latin typeface="Roboto Thin"/>
                <a:ea typeface="Roboto Thin"/>
                <a:cs typeface="Roboto Thin"/>
                <a:sym typeface="Roboto Thin"/>
              </a:rPr>
              <a:t> note; the collection is chosen to be somehow musically or sonically interesting.</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Since scales are just collections of intervals, a scale can even be expressed in terms of V/Oct voltage levels.</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Once a root note is chosen, the intervals in the scale define a collection of pitches above the root note (and all the other pitches within the same pitch classes).</a:t>
            </a:r>
            <a:endParaRPr/>
          </a:p>
        </p:txBody>
      </p:sp>
      <p:sp>
        <p:nvSpPr>
          <p:cNvPr id="189" name="Google Shape;189;p25"/>
          <p:cNvSpPr txBox="1"/>
          <p:nvPr/>
        </p:nvSpPr>
        <p:spPr>
          <a:xfrm>
            <a:off x="4795509" y="1864126"/>
            <a:ext cx="7236989" cy="349906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latin typeface="Roboto Thin"/>
                <a:ea typeface="Roboto Thin"/>
                <a:cs typeface="Roboto Thin"/>
                <a:sym typeface="Roboto Thin"/>
              </a:rPr>
              <a:t>Scale 1 = {root, major 2nd, major 3rd, 4th, 5th, major 6th, major 7th}</a:t>
            </a:r>
            <a:endParaRPr/>
          </a:p>
          <a:p>
            <a:pPr indent="0" lvl="0" marL="0" marR="0" rtl="0" algn="l">
              <a:lnSpc>
                <a:spcPct val="90000"/>
              </a:lnSpc>
              <a:spcBef>
                <a:spcPts val="1000"/>
              </a:spcBef>
              <a:spcAft>
                <a:spcPts val="0"/>
              </a:spcAft>
              <a:buClr>
                <a:schemeClr val="lt1"/>
              </a:buClr>
              <a:buSzPts val="1800"/>
              <a:buFont typeface="Arial"/>
              <a:buNone/>
            </a:pPr>
            <a:r>
              <a:t/>
            </a:r>
            <a:endParaRPr b="1" sz="1800">
              <a:solidFill>
                <a:schemeClr val="dk1"/>
              </a:solidFill>
              <a:latin typeface="Roboto Thin"/>
              <a:ea typeface="Roboto Thin"/>
              <a:cs typeface="Roboto Thin"/>
              <a:sym typeface="Roboto Thin"/>
            </a:endParaRPr>
          </a:p>
          <a:p>
            <a:pPr indent="0" lvl="0" marL="0" marR="0" rtl="0" algn="l">
              <a:lnSpc>
                <a:spcPct val="90000"/>
              </a:lnSpc>
              <a:spcBef>
                <a:spcPts val="1000"/>
              </a:spcBef>
              <a:spcAft>
                <a:spcPts val="0"/>
              </a:spcAft>
              <a:buClr>
                <a:schemeClr val="dk1"/>
              </a:buClr>
              <a:buSzPts val="1800"/>
              <a:buFont typeface="Arial"/>
              <a:buNone/>
            </a:pPr>
            <a:r>
              <a:rPr b="1" lang="en-US" sz="1800">
                <a:solidFill>
                  <a:schemeClr val="dk1"/>
                </a:solidFill>
                <a:latin typeface="Roboto Thin"/>
                <a:ea typeface="Roboto Thin"/>
                <a:cs typeface="Roboto Thin"/>
                <a:sym typeface="Roboto Thin"/>
              </a:rPr>
              <a:t>Scale 2 = {1x, 1.125x, 1.2x, 1.33x, 1.5x, 1.66x, 1.8x}</a:t>
            </a:r>
            <a:endParaRPr/>
          </a:p>
          <a:p>
            <a:pPr indent="0" lvl="0" marL="0" marR="0" rtl="0" algn="l">
              <a:lnSpc>
                <a:spcPct val="90000"/>
              </a:lnSpc>
              <a:spcBef>
                <a:spcPts val="1000"/>
              </a:spcBef>
              <a:spcAft>
                <a:spcPts val="0"/>
              </a:spcAft>
              <a:buClr>
                <a:schemeClr val="lt1"/>
              </a:buClr>
              <a:buSzPts val="1800"/>
              <a:buFont typeface="Arial"/>
              <a:buNone/>
            </a:pPr>
            <a:r>
              <a:t/>
            </a:r>
            <a:endParaRPr b="1" sz="1800">
              <a:solidFill>
                <a:schemeClr val="dk1"/>
              </a:solidFill>
              <a:latin typeface="Roboto Thin"/>
              <a:ea typeface="Roboto Thin"/>
              <a:cs typeface="Roboto Thin"/>
              <a:sym typeface="Roboto Thin"/>
            </a:endParaRPr>
          </a:p>
          <a:p>
            <a:pPr indent="0" lvl="0" marL="0" marR="0" rtl="0" algn="l">
              <a:lnSpc>
                <a:spcPct val="90000"/>
              </a:lnSpc>
              <a:spcBef>
                <a:spcPts val="1000"/>
              </a:spcBef>
              <a:spcAft>
                <a:spcPts val="0"/>
              </a:spcAft>
              <a:buClr>
                <a:schemeClr val="dk1"/>
              </a:buClr>
              <a:buSzPts val="1800"/>
              <a:buFont typeface="Arial"/>
              <a:buNone/>
            </a:pPr>
            <a:r>
              <a:rPr b="1" lang="en-US" sz="1800">
                <a:solidFill>
                  <a:schemeClr val="dk1"/>
                </a:solidFill>
                <a:latin typeface="Roboto Thin"/>
                <a:ea typeface="Roboto Thin"/>
                <a:cs typeface="Roboto Thin"/>
                <a:sym typeface="Roboto Thin"/>
              </a:rPr>
              <a:t>Scale 3 = {</a:t>
            </a:r>
            <a:r>
              <a:rPr b="1" i="1" lang="en-US" sz="1800">
                <a:solidFill>
                  <a:schemeClr val="dk1"/>
                </a:solidFill>
                <a:latin typeface="Roboto Thin"/>
                <a:ea typeface="Roboto Thin"/>
                <a:cs typeface="Roboto Thin"/>
                <a:sym typeface="Roboto Thin"/>
              </a:rPr>
              <a:t>shadja, rishabh, gandhar, madhyam, pancham, dhaivat, nishad</a:t>
            </a:r>
            <a:r>
              <a:rPr b="1" lang="en-US" sz="1800">
                <a:solidFill>
                  <a:schemeClr val="dk1"/>
                </a:solidFill>
                <a:latin typeface="Roboto Thin"/>
                <a:ea typeface="Roboto Thin"/>
                <a:cs typeface="Roboto Thin"/>
                <a:sym typeface="Roboto Thin"/>
              </a:rPr>
              <a:t>}</a:t>
            </a:r>
            <a:endParaRPr/>
          </a:p>
          <a:p>
            <a:pPr indent="0" lvl="0" marL="0" marR="0" rtl="0" algn="l">
              <a:lnSpc>
                <a:spcPct val="90000"/>
              </a:lnSpc>
              <a:spcBef>
                <a:spcPts val="1000"/>
              </a:spcBef>
              <a:spcAft>
                <a:spcPts val="0"/>
              </a:spcAft>
              <a:buClr>
                <a:schemeClr val="dk1"/>
              </a:buClr>
              <a:buSzPts val="1800"/>
              <a:buFont typeface="Arial"/>
              <a:buNone/>
            </a:pPr>
            <a:r>
              <a:rPr b="1" lang="en-US" sz="1800">
                <a:solidFill>
                  <a:schemeClr val="dk1"/>
                </a:solidFill>
                <a:latin typeface="Roboto Thin"/>
                <a:ea typeface="Roboto Thin"/>
                <a:cs typeface="Roboto Thin"/>
                <a:sym typeface="Roboto Thin"/>
              </a:rPr>
              <a:t>   </a:t>
            </a:r>
            <a:endParaRPr/>
          </a:p>
          <a:p>
            <a:pPr indent="0" lvl="0" marL="0" marR="0" rtl="0" algn="l">
              <a:lnSpc>
                <a:spcPct val="90000"/>
              </a:lnSpc>
              <a:spcBef>
                <a:spcPts val="1000"/>
              </a:spcBef>
              <a:spcAft>
                <a:spcPts val="0"/>
              </a:spcAft>
              <a:buClr>
                <a:schemeClr val="dk1"/>
              </a:buClr>
              <a:buSzPts val="1800"/>
              <a:buFont typeface="Arial"/>
              <a:buNone/>
            </a:pPr>
            <a:r>
              <a:rPr b="1" lang="en-US" sz="1800">
                <a:solidFill>
                  <a:schemeClr val="dk1"/>
                </a:solidFill>
                <a:latin typeface="Roboto Thin"/>
                <a:ea typeface="Roboto Thin"/>
                <a:cs typeface="Roboto Thin"/>
                <a:sym typeface="Roboto Thin"/>
              </a:rPr>
              <a:t>Scale 4 = {</a:t>
            </a:r>
            <a:r>
              <a:rPr b="1" i="1" lang="en-US" sz="1800">
                <a:solidFill>
                  <a:schemeClr val="dk1"/>
                </a:solidFill>
                <a:latin typeface="Roboto Thin"/>
                <a:ea typeface="Roboto Thin"/>
                <a:cs typeface="Roboto Thin"/>
                <a:sym typeface="Roboto Thin"/>
              </a:rPr>
              <a:t>do, re, mi, fa, so, la, ti</a:t>
            </a:r>
            <a:r>
              <a:rPr b="1" lang="en-US" sz="1800">
                <a:solidFill>
                  <a:schemeClr val="dk1"/>
                </a:solidFill>
                <a:latin typeface="Roboto Thin"/>
                <a:ea typeface="Roboto Thin"/>
                <a:cs typeface="Roboto Thin"/>
                <a:sym typeface="Roboto Thin"/>
              </a:rPr>
              <a:t>}</a:t>
            </a:r>
            <a:endParaRPr/>
          </a:p>
          <a:p>
            <a:pPr indent="0" lvl="0" marL="0" marR="0" rtl="0" algn="l">
              <a:lnSpc>
                <a:spcPct val="90000"/>
              </a:lnSpc>
              <a:spcBef>
                <a:spcPts val="1000"/>
              </a:spcBef>
              <a:spcAft>
                <a:spcPts val="0"/>
              </a:spcAft>
              <a:buClr>
                <a:schemeClr val="lt1"/>
              </a:buClr>
              <a:buSzPts val="1800"/>
              <a:buFont typeface="Arial"/>
              <a:buNone/>
            </a:pPr>
            <a:r>
              <a:t/>
            </a:r>
            <a:endParaRPr b="1" sz="1800">
              <a:solidFill>
                <a:schemeClr val="dk1"/>
              </a:solidFill>
              <a:latin typeface="Roboto Thin"/>
              <a:ea typeface="Roboto Thin"/>
              <a:cs typeface="Roboto Thin"/>
              <a:sym typeface="Roboto Thin"/>
            </a:endParaRPr>
          </a:p>
          <a:p>
            <a:pPr indent="0" lvl="0" marL="0" marR="0" rtl="0" algn="l">
              <a:lnSpc>
                <a:spcPct val="90000"/>
              </a:lnSpc>
              <a:spcBef>
                <a:spcPts val="1000"/>
              </a:spcBef>
              <a:spcAft>
                <a:spcPts val="0"/>
              </a:spcAft>
              <a:buClr>
                <a:schemeClr val="dk1"/>
              </a:buClr>
              <a:buSzPts val="1800"/>
              <a:buFont typeface="Arial"/>
              <a:buNone/>
            </a:pPr>
            <a:r>
              <a:rPr b="1" lang="en-US" sz="1800">
                <a:solidFill>
                  <a:schemeClr val="dk1"/>
                </a:solidFill>
                <a:latin typeface="Roboto Thin"/>
                <a:ea typeface="Roboto Thin"/>
                <a:cs typeface="Roboto Thin"/>
                <a:sym typeface="Roboto Thin"/>
              </a:rPr>
              <a:t>Scale 5 = {0V, +0.167V, +0.333V, +0.417V, +0.5833V, +0.75V, +0.833V}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3" name="Shape 193"/>
        <p:cNvGrpSpPr/>
        <p:nvPr/>
      </p:nvGrpSpPr>
      <p:grpSpPr>
        <a:xfrm>
          <a:off x="0" y="0"/>
          <a:ext cx="0" cy="0"/>
          <a:chOff x="0" y="0"/>
          <a:chExt cx="0" cy="0"/>
        </a:xfrm>
      </p:grpSpPr>
      <p:sp>
        <p:nvSpPr>
          <p:cNvPr id="194" name="Google Shape;194;p26"/>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Quantizers</a:t>
            </a:r>
            <a:endParaRPr/>
          </a:p>
        </p:txBody>
      </p:sp>
      <p:sp>
        <p:nvSpPr>
          <p:cNvPr id="195" name="Google Shape;195;p26"/>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26"/>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sz="1800">
                <a:latin typeface="Roboto Thin"/>
                <a:ea typeface="Roboto Thin"/>
                <a:cs typeface="Roboto Thin"/>
                <a:sym typeface="Roboto Thin"/>
              </a:rPr>
              <a:t>A </a:t>
            </a:r>
            <a:r>
              <a:rPr i="1" lang="en-US" sz="1800">
                <a:latin typeface="Roboto Thin"/>
                <a:ea typeface="Roboto Thin"/>
                <a:cs typeface="Roboto Thin"/>
                <a:sym typeface="Roboto Thin"/>
              </a:rPr>
              <a:t>quantizer </a:t>
            </a:r>
            <a:r>
              <a:rPr lang="en-US" sz="1800">
                <a:latin typeface="Roboto Thin"/>
                <a:ea typeface="Roboto Thin"/>
                <a:cs typeface="Roboto Thin"/>
                <a:sym typeface="Roboto Thin"/>
              </a:rPr>
              <a:t>allows the user to specify a scale (aka a collection of allowed intervals) and transform an input voltage into the closest voltage which corresponds to a V/Oct interval from the specified scale.</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It internally creates a table of voltages corresponding to the V/Oct levels for the scale. </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It compares an input signal to the table and outputs the closest voltage in the table.</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All the octaves of each interval are also included in the table of allowed voltages.</a:t>
            </a:r>
            <a:endParaRPr/>
          </a:p>
        </p:txBody>
      </p:sp>
      <p:pic>
        <p:nvPicPr>
          <p:cNvPr descr="A close up of a speaker&#10;&#10;Description automatically generated" id="197" name="Google Shape;197;p26"/>
          <p:cNvPicPr preferRelativeResize="0"/>
          <p:nvPr/>
        </p:nvPicPr>
        <p:blipFill rotWithShape="1">
          <a:blip r:embed="rId3">
            <a:alphaModFix/>
          </a:blip>
          <a:srcRect b="0" l="0" r="0" t="0"/>
          <a:stretch/>
        </p:blipFill>
        <p:spPr>
          <a:xfrm>
            <a:off x="5182895" y="2563970"/>
            <a:ext cx="933450" cy="3933825"/>
          </a:xfrm>
          <a:prstGeom prst="rect">
            <a:avLst/>
          </a:prstGeom>
          <a:noFill/>
          <a:ln>
            <a:noFill/>
          </a:ln>
        </p:spPr>
      </p:pic>
      <p:graphicFrame>
        <p:nvGraphicFramePr>
          <p:cNvPr id="198" name="Google Shape;198;p26"/>
          <p:cNvGraphicFramePr/>
          <p:nvPr/>
        </p:nvGraphicFramePr>
        <p:xfrm>
          <a:off x="5182895" y="360205"/>
          <a:ext cx="3000000" cy="3000000"/>
        </p:xfrm>
        <a:graphic>
          <a:graphicData uri="http://schemas.openxmlformats.org/drawingml/2006/table">
            <a:tbl>
              <a:tblPr bandRow="1" firstRow="1">
                <a:noFill/>
                <a:tableStyleId>{64D3FD15-982E-4D60-809A-B22E41F05337}</a:tableStyleId>
              </a:tblPr>
              <a:tblGrid>
                <a:gridCol w="923175"/>
                <a:gridCol w="923175"/>
                <a:gridCol w="923175"/>
                <a:gridCol w="923175"/>
                <a:gridCol w="923175"/>
                <a:gridCol w="923175"/>
                <a:gridCol w="923175"/>
              </a:tblGrid>
              <a:tr h="370850">
                <a:tc>
                  <a:txBody>
                    <a:bodyPr/>
                    <a:lstStyle/>
                    <a:p>
                      <a:pPr indent="0" lvl="0" marL="0" marR="0" rtl="0" algn="l">
                        <a:spcBef>
                          <a:spcPts val="0"/>
                        </a:spcBef>
                        <a:spcAft>
                          <a:spcPts val="0"/>
                        </a:spcAft>
                        <a:buNone/>
                      </a:pPr>
                      <a:r>
                        <a:rPr lang="en-US" sz="1600">
                          <a:latin typeface="Roboto Thin"/>
                          <a:ea typeface="Roboto Thin"/>
                          <a:cs typeface="Roboto Thin"/>
                          <a:sym typeface="Roboto Thin"/>
                        </a:rPr>
                        <a:t>Root</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Maj. 2</a:t>
                      </a:r>
                      <a:r>
                        <a:rPr baseline="30000" lang="en-US" sz="1600">
                          <a:latin typeface="Roboto Thin"/>
                          <a:ea typeface="Roboto Thin"/>
                          <a:cs typeface="Roboto Thin"/>
                          <a:sym typeface="Roboto Thin"/>
                        </a:rPr>
                        <a:t>nd</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Maj. 3</a:t>
                      </a:r>
                      <a:r>
                        <a:rPr baseline="30000" lang="en-US" sz="1600">
                          <a:latin typeface="Roboto Thin"/>
                          <a:ea typeface="Roboto Thin"/>
                          <a:cs typeface="Roboto Thin"/>
                          <a:sym typeface="Roboto Thin"/>
                        </a:rPr>
                        <a:t>rd</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4</a:t>
                      </a:r>
                      <a:r>
                        <a:rPr baseline="30000" lang="en-US" sz="1600">
                          <a:latin typeface="Roboto Thin"/>
                          <a:ea typeface="Roboto Thin"/>
                          <a:cs typeface="Roboto Thin"/>
                          <a:sym typeface="Roboto Thin"/>
                        </a:rPr>
                        <a:t>th</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5</a:t>
                      </a:r>
                      <a:r>
                        <a:rPr baseline="30000" lang="en-US" sz="1600">
                          <a:latin typeface="Roboto Thin"/>
                          <a:ea typeface="Roboto Thin"/>
                          <a:cs typeface="Roboto Thin"/>
                          <a:sym typeface="Roboto Thin"/>
                        </a:rPr>
                        <a:t>th</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Maj. 6</a:t>
                      </a:r>
                      <a:r>
                        <a:rPr baseline="30000" lang="en-US" sz="1600">
                          <a:latin typeface="Roboto Thin"/>
                          <a:ea typeface="Roboto Thin"/>
                          <a:cs typeface="Roboto Thin"/>
                          <a:sym typeface="Roboto Thin"/>
                        </a:rPr>
                        <a:t>th</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Maj. 7</a:t>
                      </a:r>
                      <a:r>
                        <a:rPr baseline="30000" lang="en-US" sz="1600">
                          <a:latin typeface="Roboto Thin"/>
                          <a:ea typeface="Roboto Thin"/>
                          <a:cs typeface="Roboto Thin"/>
                          <a:sym typeface="Roboto Thin"/>
                        </a:rPr>
                        <a:t>th</a:t>
                      </a:r>
                      <a:endParaRPr sz="1600">
                        <a:latin typeface="Roboto Thin"/>
                        <a:ea typeface="Roboto Thin"/>
                        <a:cs typeface="Roboto Thin"/>
                        <a:sym typeface="Roboto Thin"/>
                      </a:endParaRPr>
                    </a:p>
                  </a:txBody>
                  <a:tcPr marT="45725" marB="45725" marR="91450" marL="91450"/>
                </a:tc>
              </a:tr>
              <a:tr h="370850">
                <a:tc>
                  <a:txBody>
                    <a:bodyPr/>
                    <a:lstStyle/>
                    <a:p>
                      <a:pPr indent="0" lvl="0" marL="0" marR="0" rtl="0" algn="l">
                        <a:spcBef>
                          <a:spcPts val="0"/>
                        </a:spcBef>
                        <a:spcAft>
                          <a:spcPts val="0"/>
                        </a:spcAft>
                        <a:buNone/>
                      </a:pPr>
                      <a:r>
                        <a:rPr lang="en-US" sz="1600">
                          <a:latin typeface="Roboto Thin"/>
                          <a:ea typeface="Roboto Thin"/>
                          <a:cs typeface="Roboto Thin"/>
                          <a:sym typeface="Roboto Thin"/>
                        </a:rPr>
                        <a:t>0 st</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2 st</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4 st</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5 st</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7 st</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9 st</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11 st</a:t>
                      </a:r>
                      <a:endParaRPr sz="1600">
                        <a:latin typeface="Roboto Thin"/>
                        <a:ea typeface="Roboto Thin"/>
                        <a:cs typeface="Roboto Thin"/>
                        <a:sym typeface="Roboto Thin"/>
                      </a:endParaRPr>
                    </a:p>
                  </a:txBody>
                  <a:tcPr marT="45725" marB="45725" marR="91450" marL="91450"/>
                </a:tc>
              </a:tr>
              <a:tr h="370850">
                <a:tc>
                  <a:txBody>
                    <a:bodyPr/>
                    <a:lstStyle/>
                    <a:p>
                      <a:pPr indent="0" lvl="0" marL="0" marR="0" rtl="0" algn="l">
                        <a:lnSpc>
                          <a:spcPct val="100000"/>
                        </a:lnSpc>
                        <a:spcBef>
                          <a:spcPts val="0"/>
                        </a:spcBef>
                        <a:spcAft>
                          <a:spcPts val="0"/>
                        </a:spcAft>
                        <a:buClr>
                          <a:schemeClr val="lt1"/>
                        </a:buClr>
                        <a:buSzPts val="1600"/>
                        <a:buFont typeface="Roboto Thin"/>
                        <a:buNone/>
                      </a:pPr>
                      <a:r>
                        <a:rPr lang="en-US" sz="1600">
                          <a:latin typeface="Roboto Thin"/>
                          <a:ea typeface="Roboto Thin"/>
                          <a:cs typeface="Roboto Thin"/>
                          <a:sym typeface="Roboto Thin"/>
                        </a:rPr>
                        <a:t>1:2</a:t>
                      </a:r>
                      <a:r>
                        <a:rPr baseline="30000" lang="en-US" sz="1600">
                          <a:latin typeface="Roboto Thin"/>
                          <a:ea typeface="Roboto Thin"/>
                          <a:cs typeface="Roboto Thin"/>
                          <a:sym typeface="Roboto Thin"/>
                        </a:rPr>
                        <a:t>0/12</a:t>
                      </a:r>
                      <a:endParaRPr sz="1600">
                        <a:latin typeface="Roboto Thin"/>
                        <a:ea typeface="Roboto Thin"/>
                        <a:cs typeface="Roboto Thin"/>
                        <a:sym typeface="Roboto Thin"/>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1:2</a:t>
                      </a:r>
                      <a:r>
                        <a:rPr baseline="30000" lang="en-US" sz="1600">
                          <a:latin typeface="Roboto Thin"/>
                          <a:ea typeface="Roboto Thin"/>
                          <a:cs typeface="Roboto Thin"/>
                          <a:sym typeface="Roboto Thin"/>
                        </a:rPr>
                        <a:t>2/12</a:t>
                      </a:r>
                      <a:endParaRPr sz="1600">
                        <a:latin typeface="Roboto Thin"/>
                        <a:ea typeface="Roboto Thin"/>
                        <a:cs typeface="Roboto Thin"/>
                        <a:sym typeface="Roboto Thi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Roboto Thin"/>
                        <a:buNone/>
                      </a:pPr>
                      <a:r>
                        <a:rPr lang="en-US" sz="1600">
                          <a:latin typeface="Roboto Thin"/>
                          <a:ea typeface="Roboto Thin"/>
                          <a:cs typeface="Roboto Thin"/>
                          <a:sym typeface="Roboto Thin"/>
                        </a:rPr>
                        <a:t>1:2</a:t>
                      </a:r>
                      <a:r>
                        <a:rPr baseline="30000" lang="en-US" sz="1600">
                          <a:latin typeface="Roboto Thin"/>
                          <a:ea typeface="Roboto Thin"/>
                          <a:cs typeface="Roboto Thin"/>
                          <a:sym typeface="Roboto Thin"/>
                        </a:rPr>
                        <a:t>4/12</a:t>
                      </a:r>
                      <a:endParaRPr sz="1600">
                        <a:latin typeface="Roboto Thin"/>
                        <a:ea typeface="Roboto Thin"/>
                        <a:cs typeface="Roboto Thin"/>
                        <a:sym typeface="Roboto Thi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Roboto Thin"/>
                        <a:buNone/>
                      </a:pPr>
                      <a:r>
                        <a:rPr lang="en-US" sz="1600">
                          <a:latin typeface="Roboto Thin"/>
                          <a:ea typeface="Roboto Thin"/>
                          <a:cs typeface="Roboto Thin"/>
                          <a:sym typeface="Roboto Thin"/>
                        </a:rPr>
                        <a:t>1:2</a:t>
                      </a:r>
                      <a:r>
                        <a:rPr baseline="30000" lang="en-US" sz="1600">
                          <a:latin typeface="Roboto Thin"/>
                          <a:ea typeface="Roboto Thin"/>
                          <a:cs typeface="Roboto Thin"/>
                          <a:sym typeface="Roboto Thin"/>
                        </a:rPr>
                        <a:t>5/12</a:t>
                      </a:r>
                      <a:endParaRPr sz="1600">
                        <a:latin typeface="Roboto Thin"/>
                        <a:ea typeface="Roboto Thin"/>
                        <a:cs typeface="Roboto Thin"/>
                        <a:sym typeface="Roboto Thi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Roboto Thin"/>
                        <a:buNone/>
                      </a:pPr>
                      <a:r>
                        <a:rPr lang="en-US" sz="1600">
                          <a:latin typeface="Roboto Thin"/>
                          <a:ea typeface="Roboto Thin"/>
                          <a:cs typeface="Roboto Thin"/>
                          <a:sym typeface="Roboto Thin"/>
                        </a:rPr>
                        <a:t>1:2</a:t>
                      </a:r>
                      <a:r>
                        <a:rPr baseline="30000" lang="en-US" sz="1600">
                          <a:latin typeface="Roboto Thin"/>
                          <a:ea typeface="Roboto Thin"/>
                          <a:cs typeface="Roboto Thin"/>
                          <a:sym typeface="Roboto Thin"/>
                        </a:rPr>
                        <a:t>7/12</a:t>
                      </a:r>
                      <a:endParaRPr sz="1600">
                        <a:latin typeface="Roboto Thin"/>
                        <a:ea typeface="Roboto Thin"/>
                        <a:cs typeface="Roboto Thin"/>
                        <a:sym typeface="Roboto Thi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Roboto Thin"/>
                        <a:buNone/>
                      </a:pPr>
                      <a:r>
                        <a:rPr lang="en-US" sz="1600">
                          <a:latin typeface="Roboto Thin"/>
                          <a:ea typeface="Roboto Thin"/>
                          <a:cs typeface="Roboto Thin"/>
                          <a:sym typeface="Roboto Thin"/>
                        </a:rPr>
                        <a:t>1:2</a:t>
                      </a:r>
                      <a:r>
                        <a:rPr baseline="30000" lang="en-US" sz="1600">
                          <a:latin typeface="Roboto Thin"/>
                          <a:ea typeface="Roboto Thin"/>
                          <a:cs typeface="Roboto Thin"/>
                          <a:sym typeface="Roboto Thin"/>
                        </a:rPr>
                        <a:t>9/12</a:t>
                      </a:r>
                      <a:endParaRPr sz="1600">
                        <a:latin typeface="Roboto Thin"/>
                        <a:ea typeface="Roboto Thin"/>
                        <a:cs typeface="Roboto Thin"/>
                        <a:sym typeface="Roboto Thi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600"/>
                        <a:buFont typeface="Roboto Thin"/>
                        <a:buNone/>
                      </a:pPr>
                      <a:r>
                        <a:rPr lang="en-US" sz="1600">
                          <a:latin typeface="Roboto Thin"/>
                          <a:ea typeface="Roboto Thin"/>
                          <a:cs typeface="Roboto Thin"/>
                          <a:sym typeface="Roboto Thin"/>
                        </a:rPr>
                        <a:t>1:2</a:t>
                      </a:r>
                      <a:r>
                        <a:rPr baseline="30000" lang="en-US" sz="1600">
                          <a:latin typeface="Roboto Thin"/>
                          <a:ea typeface="Roboto Thin"/>
                          <a:cs typeface="Roboto Thin"/>
                          <a:sym typeface="Roboto Thin"/>
                        </a:rPr>
                        <a:t>11/12</a:t>
                      </a:r>
                      <a:endParaRPr sz="1600">
                        <a:latin typeface="Roboto Thin"/>
                        <a:ea typeface="Roboto Thin"/>
                        <a:cs typeface="Roboto Thin"/>
                        <a:sym typeface="Roboto Thin"/>
                      </a:endParaRPr>
                    </a:p>
                  </a:txBody>
                  <a:tcPr marT="45725" marB="45725" marR="91450" marL="91450"/>
                </a:tc>
              </a:tr>
              <a:tr h="370850">
                <a:tc>
                  <a:txBody>
                    <a:bodyPr/>
                    <a:lstStyle/>
                    <a:p>
                      <a:pPr indent="0" lvl="0" marL="0" marR="0" rtl="0" algn="l">
                        <a:spcBef>
                          <a:spcPts val="0"/>
                        </a:spcBef>
                        <a:spcAft>
                          <a:spcPts val="0"/>
                        </a:spcAft>
                        <a:buNone/>
                      </a:pPr>
                      <a:r>
                        <a:rPr lang="en-US" sz="1600">
                          <a:latin typeface="Roboto Thin"/>
                          <a:ea typeface="Roboto Thin"/>
                          <a:cs typeface="Roboto Thin"/>
                          <a:sym typeface="Roboto Thin"/>
                        </a:rPr>
                        <a:t>0/12 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2/12 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4/12 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5/12 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7/12 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9/12 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11/12 V</a:t>
                      </a:r>
                      <a:endParaRPr/>
                    </a:p>
                  </a:txBody>
                  <a:tcPr marT="45725" marB="45725" marR="91450" marL="91450"/>
                </a:tc>
              </a:tr>
              <a:tr h="370850">
                <a:tc>
                  <a:txBody>
                    <a:bodyPr/>
                    <a:lstStyle/>
                    <a:p>
                      <a:pPr indent="0" lvl="0" marL="0" marR="0" rtl="0" algn="l">
                        <a:spcBef>
                          <a:spcPts val="0"/>
                        </a:spcBef>
                        <a:spcAft>
                          <a:spcPts val="0"/>
                        </a:spcAft>
                        <a:buNone/>
                      </a:pPr>
                      <a:r>
                        <a:rPr lang="en-US" sz="1600">
                          <a:latin typeface="Roboto Thin"/>
                          <a:ea typeface="Roboto Thin"/>
                          <a:cs typeface="Roboto Thin"/>
                          <a:sym typeface="Roboto Thin"/>
                        </a:rPr>
                        <a:t>0V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0.167V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0.333V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0.417V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0.583V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0.750V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0.917V</a:t>
                      </a:r>
                      <a:endParaRPr/>
                    </a:p>
                  </a:txBody>
                  <a:tcPr marT="45725" marB="45725" marR="91450" marL="91450"/>
                </a:tc>
              </a:tr>
            </a:tbl>
          </a:graphicData>
        </a:graphic>
      </p:graphicFrame>
      <p:graphicFrame>
        <p:nvGraphicFramePr>
          <p:cNvPr id="199" name="Google Shape;199;p26"/>
          <p:cNvGraphicFramePr/>
          <p:nvPr/>
        </p:nvGraphicFramePr>
        <p:xfrm>
          <a:off x="6663232" y="2562726"/>
          <a:ext cx="3000000" cy="3000000"/>
        </p:xfrm>
        <a:graphic>
          <a:graphicData uri="http://schemas.openxmlformats.org/drawingml/2006/table">
            <a:tbl>
              <a:tblPr bandRow="1" firstRow="1">
                <a:noFill/>
                <a:tableStyleId>{64D3FD15-982E-4D60-809A-B22E41F05337}</a:tableStyleId>
              </a:tblPr>
              <a:tblGrid>
                <a:gridCol w="1660625"/>
                <a:gridCol w="1660625"/>
                <a:gridCol w="1660625"/>
              </a:tblGrid>
              <a:tr h="370850">
                <a:tc>
                  <a:txBody>
                    <a:bodyPr/>
                    <a:lstStyle/>
                    <a:p>
                      <a:pPr indent="0" lvl="0" marL="0" marR="0" rtl="0" algn="l">
                        <a:spcBef>
                          <a:spcPts val="0"/>
                        </a:spcBef>
                        <a:spcAft>
                          <a:spcPts val="0"/>
                        </a:spcAft>
                        <a:buNone/>
                      </a:pPr>
                      <a:r>
                        <a:rPr lang="en-US" sz="1600">
                          <a:latin typeface="Roboto Thin"/>
                          <a:ea typeface="Roboto Thin"/>
                          <a:cs typeface="Roboto Thin"/>
                          <a:sym typeface="Roboto Thin"/>
                        </a:rPr>
                        <a:t>Input</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Output</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Interval</a:t>
                      </a:r>
                      <a:endParaRPr/>
                    </a:p>
                  </a:txBody>
                  <a:tcPr marT="45725" marB="45725" marR="91450" marL="91450"/>
                </a:tc>
              </a:tr>
              <a:tr h="370850">
                <a:tc>
                  <a:txBody>
                    <a:bodyPr/>
                    <a:lstStyle/>
                    <a:p>
                      <a:pPr indent="0" lvl="0" marL="0" marR="0" rtl="0" algn="l">
                        <a:spcBef>
                          <a:spcPts val="0"/>
                        </a:spcBef>
                        <a:spcAft>
                          <a:spcPts val="0"/>
                        </a:spcAft>
                        <a:buNone/>
                      </a:pPr>
                      <a:r>
                        <a:rPr lang="en-US" sz="1600">
                          <a:latin typeface="Roboto Thin"/>
                          <a:ea typeface="Roboto Thin"/>
                          <a:cs typeface="Roboto Thin"/>
                          <a:sym typeface="Roboto Thin"/>
                        </a:rPr>
                        <a:t>0.3V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0.333V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Maj. 3</a:t>
                      </a:r>
                      <a:r>
                        <a:rPr baseline="30000" lang="en-US" sz="1600">
                          <a:latin typeface="Roboto Thin"/>
                          <a:ea typeface="Roboto Thin"/>
                          <a:cs typeface="Roboto Thin"/>
                          <a:sym typeface="Roboto Thin"/>
                        </a:rPr>
                        <a:t>rd</a:t>
                      </a:r>
                      <a:endParaRPr sz="1600">
                        <a:latin typeface="Roboto Thin"/>
                        <a:ea typeface="Roboto Thin"/>
                        <a:cs typeface="Roboto Thin"/>
                        <a:sym typeface="Roboto Thin"/>
                      </a:endParaRPr>
                    </a:p>
                  </a:txBody>
                  <a:tcPr marT="45725" marB="45725" marR="91450" marL="91450"/>
                </a:tc>
              </a:tr>
              <a:tr h="370850">
                <a:tc>
                  <a:txBody>
                    <a:bodyPr/>
                    <a:lstStyle/>
                    <a:p>
                      <a:pPr indent="0" lvl="0" marL="0" marR="0" rtl="0" algn="l">
                        <a:spcBef>
                          <a:spcPts val="0"/>
                        </a:spcBef>
                        <a:spcAft>
                          <a:spcPts val="0"/>
                        </a:spcAft>
                        <a:buNone/>
                      </a:pPr>
                      <a:r>
                        <a:rPr lang="en-US" sz="1600">
                          <a:latin typeface="Roboto Thin"/>
                          <a:ea typeface="Roboto Thin"/>
                          <a:cs typeface="Roboto Thin"/>
                          <a:sym typeface="Roboto Thin"/>
                        </a:rPr>
                        <a:t>0.7V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0.750V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Maj. 6th</a:t>
                      </a:r>
                      <a:endParaRPr/>
                    </a:p>
                  </a:txBody>
                  <a:tcPr marT="45725" marB="45725" marR="91450" marL="91450"/>
                </a:tc>
              </a:tr>
              <a:tr h="370850">
                <a:tc>
                  <a:txBody>
                    <a:bodyPr/>
                    <a:lstStyle/>
                    <a:p>
                      <a:pPr indent="0" lvl="0" marL="0" marR="0" rtl="0" algn="l">
                        <a:spcBef>
                          <a:spcPts val="0"/>
                        </a:spcBef>
                        <a:spcAft>
                          <a:spcPts val="0"/>
                        </a:spcAft>
                        <a:buNone/>
                      </a:pPr>
                      <a:r>
                        <a:rPr lang="en-US" sz="1600">
                          <a:latin typeface="Roboto Thin"/>
                          <a:ea typeface="Roboto Thin"/>
                          <a:cs typeface="Roboto Thin"/>
                          <a:sym typeface="Roboto Thin"/>
                        </a:rPr>
                        <a:t>0.6V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0.583V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5</a:t>
                      </a:r>
                      <a:r>
                        <a:rPr baseline="30000" lang="en-US" sz="1600">
                          <a:latin typeface="Roboto Thin"/>
                          <a:ea typeface="Roboto Thin"/>
                          <a:cs typeface="Roboto Thin"/>
                          <a:sym typeface="Roboto Thin"/>
                        </a:rPr>
                        <a:t>th</a:t>
                      </a:r>
                      <a:endParaRPr sz="1600">
                        <a:latin typeface="Roboto Thin"/>
                        <a:ea typeface="Roboto Thin"/>
                        <a:cs typeface="Roboto Thin"/>
                        <a:sym typeface="Roboto Thin"/>
                      </a:endParaRPr>
                    </a:p>
                  </a:txBody>
                  <a:tcPr marT="45725" marB="45725" marR="91450" marL="91450"/>
                </a:tc>
              </a:tr>
              <a:tr h="370850">
                <a:tc>
                  <a:txBody>
                    <a:bodyPr/>
                    <a:lstStyle/>
                    <a:p>
                      <a:pPr indent="0" lvl="0" marL="0" marR="0" rtl="0" algn="l">
                        <a:spcBef>
                          <a:spcPts val="0"/>
                        </a:spcBef>
                        <a:spcAft>
                          <a:spcPts val="0"/>
                        </a:spcAft>
                        <a:buNone/>
                      </a:pPr>
                      <a:r>
                        <a:rPr lang="en-US" sz="1600">
                          <a:latin typeface="Roboto Thin"/>
                          <a:ea typeface="Roboto Thin"/>
                          <a:cs typeface="Roboto Thin"/>
                          <a:sym typeface="Roboto Thin"/>
                        </a:rPr>
                        <a:t>1.3V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1.333V</a:t>
                      </a:r>
                      <a:endParaRPr/>
                    </a:p>
                  </a:txBody>
                  <a:tcPr marT="45725" marB="45725" marR="91450" marL="91450"/>
                </a:tc>
                <a:tc>
                  <a:txBody>
                    <a:bodyPr/>
                    <a:lstStyle/>
                    <a:p>
                      <a:pPr indent="0" lvl="0" marL="0" marR="0" rtl="0" algn="l">
                        <a:spcBef>
                          <a:spcPts val="0"/>
                        </a:spcBef>
                        <a:spcAft>
                          <a:spcPts val="0"/>
                        </a:spcAft>
                        <a:buNone/>
                      </a:pPr>
                      <a:r>
                        <a:rPr lang="en-US" sz="1600">
                          <a:latin typeface="Roboto Thin"/>
                          <a:ea typeface="Roboto Thin"/>
                          <a:cs typeface="Roboto Thin"/>
                          <a:sym typeface="Roboto Thin"/>
                        </a:rPr>
                        <a:t>Maj. 3</a:t>
                      </a:r>
                      <a:r>
                        <a:rPr baseline="30000" lang="en-US" sz="1600">
                          <a:latin typeface="Roboto Thin"/>
                          <a:ea typeface="Roboto Thin"/>
                          <a:cs typeface="Roboto Thin"/>
                          <a:sym typeface="Roboto Thin"/>
                        </a:rPr>
                        <a:t>rd</a:t>
                      </a:r>
                      <a:r>
                        <a:rPr lang="en-US" sz="1600">
                          <a:latin typeface="Roboto Thin"/>
                          <a:ea typeface="Roboto Thin"/>
                          <a:cs typeface="Roboto Thin"/>
                          <a:sym typeface="Roboto Thin"/>
                        </a:rPr>
                        <a:t>+Octave</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04" name="Shape 204"/>
        <p:cNvGrpSpPr/>
        <p:nvPr/>
      </p:nvGrpSpPr>
      <p:grpSpPr>
        <a:xfrm>
          <a:off x="0" y="0"/>
          <a:ext cx="0" cy="0"/>
          <a:chOff x="0" y="0"/>
          <a:chExt cx="0" cy="0"/>
        </a:xfrm>
      </p:grpSpPr>
      <p:sp>
        <p:nvSpPr>
          <p:cNvPr id="205" name="Google Shape;205;p27"/>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Sequences</a:t>
            </a:r>
            <a:endParaRPr/>
          </a:p>
        </p:txBody>
      </p:sp>
      <p:sp>
        <p:nvSpPr>
          <p:cNvPr id="206" name="Google Shape;206;p27"/>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7"/>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sz="1800">
                <a:latin typeface="Roboto Thin"/>
                <a:ea typeface="Roboto Thin"/>
                <a:cs typeface="Roboto Thin"/>
                <a:sym typeface="Roboto Thin"/>
              </a:rPr>
              <a:t>A </a:t>
            </a:r>
            <a:r>
              <a:rPr i="1" lang="en-US" sz="1800">
                <a:latin typeface="Roboto Thin"/>
                <a:ea typeface="Roboto Thin"/>
                <a:cs typeface="Roboto Thin"/>
                <a:sym typeface="Roboto Thin"/>
              </a:rPr>
              <a:t>sequence</a:t>
            </a:r>
            <a:r>
              <a:rPr lang="en-US" sz="1800">
                <a:latin typeface="Roboto Thin"/>
                <a:ea typeface="Roboto Thin"/>
                <a:cs typeface="Roboto Thin"/>
                <a:sym typeface="Roboto Thin"/>
              </a:rPr>
              <a:t> is a control voltage signal which </a:t>
            </a:r>
            <a:r>
              <a:rPr i="1" lang="en-US" sz="1800">
                <a:latin typeface="Roboto Thin"/>
                <a:ea typeface="Roboto Thin"/>
                <a:cs typeface="Roboto Thin"/>
                <a:sym typeface="Roboto Thin"/>
              </a:rPr>
              <a:t>steps</a:t>
            </a:r>
            <a:r>
              <a:rPr lang="en-US" sz="1800">
                <a:latin typeface="Roboto Thin"/>
                <a:ea typeface="Roboto Thin"/>
                <a:cs typeface="Roboto Thin"/>
                <a:sym typeface="Roboto Thin"/>
              </a:rPr>
              <a:t> through different voltage levels.  A sequence stays at each </a:t>
            </a:r>
            <a:r>
              <a:rPr i="1" lang="en-US" sz="1800">
                <a:latin typeface="Roboto Thin"/>
                <a:ea typeface="Roboto Thin"/>
                <a:cs typeface="Roboto Thin"/>
                <a:sym typeface="Roboto Thin"/>
              </a:rPr>
              <a:t>step</a:t>
            </a:r>
            <a:r>
              <a:rPr lang="en-US" sz="1800">
                <a:latin typeface="Roboto Thin"/>
                <a:ea typeface="Roboto Thin"/>
                <a:cs typeface="Roboto Thin"/>
                <a:sym typeface="Roboto Thin"/>
              </a:rPr>
              <a:t>'s voltage for some amount of time before advancing to the next step.  </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When it changes steps, it jumps instantaneously from the current step's voltage to the next step's voltage.  </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A rhythmic stream of triggers or a clock source is usually needed to advance a sequencer from one step to the next, though many times sequencers will have built in clocks.</a:t>
            </a:r>
            <a:endParaRPr/>
          </a:p>
          <a:p>
            <a:pPr indent="0" lvl="0" marL="0" rtl="0" algn="l">
              <a:lnSpc>
                <a:spcPct val="90000"/>
              </a:lnSpc>
              <a:spcBef>
                <a:spcPts val="1000"/>
              </a:spcBef>
              <a:spcAft>
                <a:spcPts val="0"/>
              </a:spcAft>
              <a:buClr>
                <a:schemeClr val="lt1"/>
              </a:buClr>
              <a:buSzPts val="1800"/>
              <a:buNone/>
            </a:pPr>
            <a:r>
              <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t/>
            </a:r>
            <a:endParaRPr sz="1800">
              <a:latin typeface="Roboto Thin"/>
              <a:ea typeface="Roboto Thin"/>
              <a:cs typeface="Roboto Thin"/>
              <a:sym typeface="Roboto Thin"/>
            </a:endParaRPr>
          </a:p>
        </p:txBody>
      </p:sp>
      <p:pic>
        <p:nvPicPr>
          <p:cNvPr descr="A screenshot of a cell phone&#10;&#10;Description automatically generated" id="208" name="Google Shape;208;p27"/>
          <p:cNvPicPr preferRelativeResize="0"/>
          <p:nvPr/>
        </p:nvPicPr>
        <p:blipFill rotWithShape="1">
          <a:blip r:embed="rId3">
            <a:alphaModFix/>
          </a:blip>
          <a:srcRect b="0" l="0" r="0" t="0"/>
          <a:stretch/>
        </p:blipFill>
        <p:spPr>
          <a:xfrm>
            <a:off x="4692074" y="743618"/>
            <a:ext cx="7393568" cy="2247183"/>
          </a:xfrm>
          <a:prstGeom prst="rect">
            <a:avLst/>
          </a:prstGeom>
          <a:noFill/>
          <a:ln>
            <a:noFill/>
          </a:ln>
        </p:spPr>
      </p:pic>
      <p:pic>
        <p:nvPicPr>
          <p:cNvPr descr="A screenshot of a social media post&#10;&#10;Description automatically generated" id="209" name="Google Shape;209;p27"/>
          <p:cNvPicPr preferRelativeResize="0"/>
          <p:nvPr/>
        </p:nvPicPr>
        <p:blipFill rotWithShape="1">
          <a:blip r:embed="rId4">
            <a:alphaModFix/>
          </a:blip>
          <a:srcRect b="0" l="0" r="0" t="0"/>
          <a:stretch/>
        </p:blipFill>
        <p:spPr>
          <a:xfrm>
            <a:off x="4660444" y="3864958"/>
            <a:ext cx="7456828" cy="2249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14" name="Shape 214"/>
        <p:cNvGrpSpPr/>
        <p:nvPr/>
      </p:nvGrpSpPr>
      <p:grpSpPr>
        <a:xfrm>
          <a:off x="0" y="0"/>
          <a:ext cx="0" cy="0"/>
          <a:chOff x="0" y="0"/>
          <a:chExt cx="0" cy="0"/>
        </a:xfrm>
      </p:grpSpPr>
      <p:sp>
        <p:nvSpPr>
          <p:cNvPr id="215" name="Google Shape;215;p28"/>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Mixers</a:t>
            </a:r>
            <a:endParaRPr/>
          </a:p>
        </p:txBody>
      </p:sp>
      <p:sp>
        <p:nvSpPr>
          <p:cNvPr id="216" name="Google Shape;216;p28"/>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28"/>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i="1" lang="en-US" sz="1800">
                <a:latin typeface="Roboto Thin"/>
                <a:ea typeface="Roboto Thin"/>
                <a:cs typeface="Roboto Thin"/>
                <a:sym typeface="Roboto Thin"/>
              </a:rPr>
              <a:t>Mixers</a:t>
            </a:r>
            <a:r>
              <a:rPr lang="en-US" sz="1800">
                <a:latin typeface="Roboto Thin"/>
                <a:ea typeface="Roboto Thin"/>
                <a:cs typeface="Roboto Thin"/>
                <a:sym typeface="Roboto Thin"/>
              </a:rPr>
              <a:t> mathematically add two signals together – the output is always the sum of the input voltages.</a:t>
            </a:r>
            <a:endParaRPr i="1"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For CV signals, this allows you to combine multiple different modulation sources together to modulate a single target parameter.</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For audio signals, this allows you to layer sound or process multiple sounds together in a single chain as a group (or bus).</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Some mixers may include attenuators (or even VCAs) to control the level of each signal.</a:t>
            </a:r>
            <a:endParaRPr/>
          </a:p>
        </p:txBody>
      </p:sp>
      <p:sp>
        <p:nvSpPr>
          <p:cNvPr id="218" name="Google Shape;218;p28"/>
          <p:cNvSpPr txBox="1"/>
          <p:nvPr/>
        </p:nvSpPr>
        <p:spPr>
          <a:xfrm>
            <a:off x="6650181" y="3013501"/>
            <a:ext cx="405245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4800" u="sng">
                <a:solidFill>
                  <a:schemeClr val="hlink"/>
                </a:solidFill>
                <a:latin typeface="Roboto Thin"/>
                <a:ea typeface="Roboto Thin"/>
                <a:cs typeface="Roboto Thin"/>
                <a:sym typeface="Roboto Thin"/>
                <a:hlinkClick r:id="rId3"/>
              </a:rPr>
              <a:t>Mixing Demo</a:t>
            </a:r>
            <a:endParaRPr i="1" sz="4800">
              <a:solidFill>
                <a:schemeClr val="lt1"/>
              </a:solidFill>
              <a:latin typeface="Roboto Thin"/>
              <a:ea typeface="Roboto Thin"/>
              <a:cs typeface="Roboto Thin"/>
              <a:sym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23" name="Shape 223"/>
        <p:cNvGrpSpPr/>
        <p:nvPr/>
      </p:nvGrpSpPr>
      <p:grpSpPr>
        <a:xfrm>
          <a:off x="0" y="0"/>
          <a:ext cx="0" cy="0"/>
          <a:chOff x="0" y="0"/>
          <a:chExt cx="0" cy="0"/>
        </a:xfrm>
      </p:grpSpPr>
      <p:sp>
        <p:nvSpPr>
          <p:cNvPr id="224" name="Google Shape;224;p29"/>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Patch Analysis</a:t>
            </a:r>
            <a:endParaRPr sz="3600">
              <a:latin typeface="Roboto Thin"/>
              <a:ea typeface="Roboto Thin"/>
              <a:cs typeface="Roboto Thin"/>
              <a:sym typeface="Roboto Thin"/>
            </a:endParaRPr>
          </a:p>
        </p:txBody>
      </p:sp>
      <p:sp>
        <p:nvSpPr>
          <p:cNvPr id="225" name="Google Shape;225;p29"/>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9"/>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Font typeface="Roboto Thin"/>
              <a:buChar char="-"/>
            </a:pPr>
            <a:r>
              <a:rPr i="1" lang="en-US" sz="1800">
                <a:latin typeface="Roboto Thin"/>
                <a:ea typeface="Roboto Thin"/>
                <a:cs typeface="Roboto Thin"/>
                <a:sym typeface="Roboto Thin"/>
              </a:rPr>
              <a:t>Audio Path</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Sound Sources</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Sound Processors/Effects</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Mixers</a:t>
            </a:r>
            <a:endParaRPr/>
          </a:p>
          <a:p>
            <a:pPr indent="-228600" lvl="0" marL="228600" rtl="0" algn="l">
              <a:lnSpc>
                <a:spcPct val="90000"/>
              </a:lnSpc>
              <a:spcBef>
                <a:spcPts val="1000"/>
              </a:spcBef>
              <a:spcAft>
                <a:spcPts val="0"/>
              </a:spcAft>
              <a:buClr>
                <a:schemeClr val="lt1"/>
              </a:buClr>
              <a:buSzPts val="1800"/>
              <a:buFont typeface="Roboto Thin"/>
              <a:buChar char="-"/>
            </a:pPr>
            <a:r>
              <a:rPr i="1" lang="en-US" sz="1800">
                <a:latin typeface="Roboto Thin"/>
                <a:ea typeface="Roboto Thin"/>
                <a:cs typeface="Roboto Thin"/>
                <a:sym typeface="Roboto Thin"/>
              </a:rPr>
              <a:t>Modulation Sources</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LFOs</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Sequencers, Sample and Hold</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Quantizers</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Envelopes</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Random/Chance</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Slews</a:t>
            </a:r>
            <a:endParaRPr/>
          </a:p>
          <a:p>
            <a:pPr indent="-228600" lvl="0" marL="228600" rtl="0" algn="l">
              <a:lnSpc>
                <a:spcPct val="90000"/>
              </a:lnSpc>
              <a:spcBef>
                <a:spcPts val="1000"/>
              </a:spcBef>
              <a:spcAft>
                <a:spcPts val="0"/>
              </a:spcAft>
              <a:buClr>
                <a:schemeClr val="lt1"/>
              </a:buClr>
              <a:buSzPts val="1800"/>
              <a:buFont typeface="Roboto Thin"/>
              <a:buChar char="-"/>
            </a:pPr>
            <a:r>
              <a:rPr i="1" lang="en-US" sz="1800">
                <a:latin typeface="Roboto Thin"/>
                <a:ea typeface="Roboto Thin"/>
                <a:cs typeface="Roboto Thin"/>
                <a:sym typeface="Roboto Thin"/>
              </a:rPr>
              <a:t>Clocks</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Clock Sources</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Clock Modulation</a:t>
            </a:r>
            <a:endParaRPr/>
          </a:p>
          <a:p>
            <a:pPr indent="-228600" lvl="1" marL="685800" rtl="0" algn="l">
              <a:lnSpc>
                <a:spcPct val="90000"/>
              </a:lnSpc>
              <a:spcBef>
                <a:spcPts val="500"/>
              </a:spcBef>
              <a:spcAft>
                <a:spcPts val="0"/>
              </a:spcAft>
              <a:buClr>
                <a:schemeClr val="lt1"/>
              </a:buClr>
              <a:buSzPts val="1400"/>
              <a:buFont typeface="Roboto Thin"/>
              <a:buChar char="-"/>
            </a:pPr>
            <a:r>
              <a:rPr lang="en-US" sz="1400">
                <a:latin typeface="Roboto Thin"/>
                <a:ea typeface="Roboto Thin"/>
                <a:cs typeface="Roboto Thin"/>
                <a:sym typeface="Roboto Thin"/>
              </a:rPr>
              <a:t>Leaders &amp; Followers</a:t>
            </a:r>
            <a:endParaRPr sz="1400">
              <a:latin typeface="Roboto Thin"/>
              <a:ea typeface="Roboto Thin"/>
              <a:cs typeface="Roboto Thin"/>
              <a:sym typeface="Roboto Thin"/>
            </a:endParaRPr>
          </a:p>
        </p:txBody>
      </p:sp>
      <p:pic>
        <p:nvPicPr>
          <p:cNvPr descr="A screenshot of a cell phone&#10;&#10;Description automatically generated" id="227" name="Google Shape;227;p29"/>
          <p:cNvPicPr preferRelativeResize="0"/>
          <p:nvPr/>
        </p:nvPicPr>
        <p:blipFill rotWithShape="1">
          <a:blip r:embed="rId3">
            <a:alphaModFix/>
          </a:blip>
          <a:srcRect b="0" l="0" r="0" t="0"/>
          <a:stretch/>
        </p:blipFill>
        <p:spPr>
          <a:xfrm>
            <a:off x="4742790" y="2305869"/>
            <a:ext cx="7342427" cy="27456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2" name="Shape 232"/>
        <p:cNvGrpSpPr/>
        <p:nvPr/>
      </p:nvGrpSpPr>
      <p:grpSpPr>
        <a:xfrm>
          <a:off x="0" y="0"/>
          <a:ext cx="0" cy="0"/>
          <a:chOff x="0" y="0"/>
          <a:chExt cx="0" cy="0"/>
        </a:xfrm>
      </p:grpSpPr>
      <p:sp>
        <p:nvSpPr>
          <p:cNvPr id="233" name="Google Shape;233;p30"/>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Fourier</a:t>
            </a:r>
            <a:r>
              <a:rPr lang="en-US" sz="3600">
                <a:latin typeface="Roboto Thin"/>
                <a:ea typeface="Roboto Thin"/>
                <a:cs typeface="Roboto Thin"/>
                <a:sym typeface="Roboto Thin"/>
              </a:rPr>
              <a:t> Series</a:t>
            </a:r>
            <a:endParaRPr sz="3600">
              <a:latin typeface="Roboto Thin"/>
              <a:ea typeface="Roboto Thin"/>
              <a:cs typeface="Roboto Thin"/>
              <a:sym typeface="Roboto Thin"/>
            </a:endParaRPr>
          </a:p>
        </p:txBody>
      </p:sp>
      <p:sp>
        <p:nvSpPr>
          <p:cNvPr id="234" name="Google Shape;234;p30"/>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30"/>
          <p:cNvSpPr txBox="1"/>
          <p:nvPr>
            <p:ph idx="1" type="body"/>
          </p:nvPr>
        </p:nvSpPr>
        <p:spPr>
          <a:xfrm>
            <a:off x="648929" y="1864126"/>
            <a:ext cx="3348000" cy="4546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400">
                <a:latin typeface="Roboto Thin"/>
                <a:ea typeface="Roboto Thin"/>
                <a:cs typeface="Roboto Thin"/>
                <a:sym typeface="Roboto Thin"/>
              </a:rPr>
              <a:t>The waveshape of an oscillator determines its timbre.  </a:t>
            </a:r>
            <a:endParaRPr sz="1400">
              <a:latin typeface="Roboto Thin"/>
              <a:ea typeface="Roboto Thin"/>
              <a:cs typeface="Roboto Thin"/>
              <a:sym typeface="Roboto Thin"/>
            </a:endParaRPr>
          </a:p>
          <a:p>
            <a:pPr indent="0" lvl="0" marL="0" marR="0" rtl="0" algn="l">
              <a:lnSpc>
                <a:spcPct val="90000"/>
              </a:lnSpc>
              <a:spcBef>
                <a:spcPts val="0"/>
              </a:spcBef>
              <a:spcAft>
                <a:spcPts val="0"/>
              </a:spcAft>
              <a:buNone/>
            </a:pPr>
            <a:r>
              <a:t/>
            </a:r>
            <a:endParaRPr sz="1400">
              <a:latin typeface="Roboto Thin"/>
              <a:ea typeface="Roboto Thin"/>
              <a:cs typeface="Roboto Thin"/>
              <a:sym typeface="Roboto Thin"/>
            </a:endParaRPr>
          </a:p>
          <a:p>
            <a:pPr indent="0" lvl="0" marL="0" marR="0" rtl="0" algn="l">
              <a:lnSpc>
                <a:spcPct val="90000"/>
              </a:lnSpc>
              <a:spcBef>
                <a:spcPts val="0"/>
              </a:spcBef>
              <a:spcAft>
                <a:spcPts val="0"/>
              </a:spcAft>
              <a:buNone/>
            </a:pPr>
            <a:r>
              <a:rPr lang="en-US" sz="1400">
                <a:latin typeface="Roboto Thin"/>
                <a:ea typeface="Roboto Thin"/>
                <a:cs typeface="Roboto Thin"/>
                <a:sym typeface="Roboto Thin"/>
              </a:rPr>
              <a:t>Any periodic waveform (i.e. a repeating oscillation) can be created by mixing sine waves whose frequencies are all multiples of the original periodic waveform’s frequency.  By carefully controlling the amplitude of each of the sine waves, any other waveform can be created.</a:t>
            </a:r>
            <a:endParaRPr sz="1400">
              <a:latin typeface="Roboto Thin"/>
              <a:ea typeface="Roboto Thin"/>
              <a:cs typeface="Roboto Thin"/>
              <a:sym typeface="Roboto Thin"/>
            </a:endParaRPr>
          </a:p>
          <a:p>
            <a:pPr indent="0" lvl="0" marL="0" marR="0" rtl="0" algn="l">
              <a:lnSpc>
                <a:spcPct val="90000"/>
              </a:lnSpc>
              <a:spcBef>
                <a:spcPts val="0"/>
              </a:spcBef>
              <a:spcAft>
                <a:spcPts val="0"/>
              </a:spcAft>
              <a:buNone/>
            </a:pPr>
            <a:r>
              <a:t/>
            </a:r>
            <a:endParaRPr sz="1400">
              <a:latin typeface="Roboto Thin"/>
              <a:ea typeface="Roboto Thin"/>
              <a:cs typeface="Roboto Thin"/>
              <a:sym typeface="Roboto Thin"/>
            </a:endParaRPr>
          </a:p>
          <a:p>
            <a:pPr indent="0" lvl="0" marL="0" marR="0" rtl="0" algn="l">
              <a:lnSpc>
                <a:spcPct val="90000"/>
              </a:lnSpc>
              <a:spcBef>
                <a:spcPts val="0"/>
              </a:spcBef>
              <a:spcAft>
                <a:spcPts val="0"/>
              </a:spcAft>
              <a:buNone/>
            </a:pPr>
            <a:r>
              <a:rPr lang="en-US" sz="1400">
                <a:latin typeface="Roboto Thin"/>
                <a:ea typeface="Roboto Thin"/>
                <a:cs typeface="Roboto Thin"/>
                <a:sym typeface="Roboto Thin"/>
              </a:rPr>
              <a:t>The original frequency of the waveform is known as the </a:t>
            </a:r>
            <a:r>
              <a:rPr i="1" lang="en-US" sz="1400">
                <a:latin typeface="Roboto Thin"/>
                <a:ea typeface="Roboto Thin"/>
                <a:cs typeface="Roboto Thin"/>
                <a:sym typeface="Roboto Thin"/>
              </a:rPr>
              <a:t>fundamental frequency</a:t>
            </a:r>
            <a:r>
              <a:rPr lang="en-US" sz="1400">
                <a:latin typeface="Roboto Thin"/>
                <a:ea typeface="Roboto Thin"/>
                <a:cs typeface="Roboto Thin"/>
                <a:sym typeface="Roboto Thin"/>
              </a:rPr>
              <a:t>.  The integer multiples of the fundamental are known as </a:t>
            </a:r>
            <a:r>
              <a:rPr i="1" lang="en-US" sz="1400">
                <a:latin typeface="Roboto Thin"/>
                <a:ea typeface="Roboto Thin"/>
                <a:cs typeface="Roboto Thin"/>
                <a:sym typeface="Roboto Thin"/>
              </a:rPr>
              <a:t>harmonics</a:t>
            </a:r>
            <a:r>
              <a:rPr lang="en-US" sz="1400">
                <a:latin typeface="Roboto Thin"/>
                <a:ea typeface="Roboto Thin"/>
                <a:cs typeface="Roboto Thin"/>
                <a:sym typeface="Roboto Thin"/>
              </a:rPr>
              <a:t>.</a:t>
            </a:r>
            <a:endParaRPr sz="1400">
              <a:latin typeface="Roboto Thin"/>
              <a:ea typeface="Roboto Thin"/>
              <a:cs typeface="Roboto Thin"/>
              <a:sym typeface="Roboto Thin"/>
            </a:endParaRPr>
          </a:p>
          <a:p>
            <a:pPr indent="0" lvl="0" marL="0" marR="0" rtl="0" algn="l">
              <a:lnSpc>
                <a:spcPct val="90000"/>
              </a:lnSpc>
              <a:spcBef>
                <a:spcPts val="0"/>
              </a:spcBef>
              <a:spcAft>
                <a:spcPts val="0"/>
              </a:spcAft>
              <a:buNone/>
            </a:pPr>
            <a:r>
              <a:t/>
            </a:r>
            <a:endParaRPr sz="1400">
              <a:latin typeface="Roboto Thin"/>
              <a:ea typeface="Roboto Thin"/>
              <a:cs typeface="Roboto Thin"/>
              <a:sym typeface="Roboto Thin"/>
            </a:endParaRPr>
          </a:p>
          <a:p>
            <a:pPr indent="0" lvl="0" marL="0" marR="0" rtl="0" algn="l">
              <a:lnSpc>
                <a:spcPct val="90000"/>
              </a:lnSpc>
              <a:spcBef>
                <a:spcPts val="0"/>
              </a:spcBef>
              <a:spcAft>
                <a:spcPts val="0"/>
              </a:spcAft>
              <a:buNone/>
            </a:pPr>
            <a:r>
              <a:rPr lang="en-US" sz="1400">
                <a:latin typeface="Roboto Thin"/>
                <a:ea typeface="Roboto Thin"/>
                <a:cs typeface="Roboto Thin"/>
                <a:sym typeface="Roboto Thin"/>
              </a:rPr>
              <a:t>Sounds which are more complex than  an oscillation, like a percussive hit or spoken language, may include many more sine waves that are not harmonic multiples of a fundamental frequency.  These are known as </a:t>
            </a:r>
            <a:r>
              <a:rPr i="1" lang="en-US" sz="1400">
                <a:latin typeface="Roboto Thin"/>
                <a:ea typeface="Roboto Thin"/>
                <a:cs typeface="Roboto Thin"/>
                <a:sym typeface="Roboto Thin"/>
              </a:rPr>
              <a:t>partials</a:t>
            </a:r>
            <a:r>
              <a:rPr lang="en-US" sz="1400">
                <a:latin typeface="Roboto Thin"/>
                <a:ea typeface="Roboto Thin"/>
                <a:cs typeface="Roboto Thin"/>
                <a:sym typeface="Roboto Thin"/>
              </a:rPr>
              <a:t>.</a:t>
            </a:r>
            <a:endParaRPr sz="1400">
              <a:latin typeface="Roboto Thin"/>
              <a:ea typeface="Roboto Thin"/>
              <a:cs typeface="Roboto Thin"/>
              <a:sym typeface="Roboto Thin"/>
            </a:endParaRPr>
          </a:p>
        </p:txBody>
      </p:sp>
      <p:pic>
        <p:nvPicPr>
          <p:cNvPr id="236" name="Google Shape;236;p30"/>
          <p:cNvPicPr preferRelativeResize="0"/>
          <p:nvPr/>
        </p:nvPicPr>
        <p:blipFill>
          <a:blip r:embed="rId3">
            <a:alphaModFix/>
          </a:blip>
          <a:stretch>
            <a:fillRect/>
          </a:stretch>
        </p:blipFill>
        <p:spPr>
          <a:xfrm>
            <a:off x="6032800" y="36275"/>
            <a:ext cx="4762500" cy="3810000"/>
          </a:xfrm>
          <a:prstGeom prst="rect">
            <a:avLst/>
          </a:prstGeom>
          <a:noFill/>
          <a:ln>
            <a:noFill/>
          </a:ln>
        </p:spPr>
      </p:pic>
      <p:pic>
        <p:nvPicPr>
          <p:cNvPr id="237" name="Google Shape;237;p30"/>
          <p:cNvPicPr preferRelativeResize="0"/>
          <p:nvPr/>
        </p:nvPicPr>
        <p:blipFill rotWithShape="1">
          <a:blip r:embed="rId4">
            <a:alphaModFix/>
          </a:blip>
          <a:srcRect b="0" l="1322" r="0" t="0"/>
          <a:stretch/>
        </p:blipFill>
        <p:spPr>
          <a:xfrm>
            <a:off x="5215138" y="4391325"/>
            <a:ext cx="6397826" cy="2168625"/>
          </a:xfrm>
          <a:prstGeom prst="rect">
            <a:avLst/>
          </a:prstGeom>
          <a:noFill/>
          <a:ln>
            <a:noFill/>
          </a:ln>
        </p:spPr>
      </p:pic>
      <p:sp>
        <p:nvSpPr>
          <p:cNvPr id="238" name="Google Shape;238;p30"/>
          <p:cNvSpPr txBox="1"/>
          <p:nvPr/>
        </p:nvSpPr>
        <p:spPr>
          <a:xfrm>
            <a:off x="10668850" y="6045450"/>
            <a:ext cx="1047900" cy="5145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US" u="sng">
                <a:solidFill>
                  <a:schemeClr val="hlink"/>
                </a:solidFill>
                <a:latin typeface="Roboto Thin"/>
                <a:ea typeface="Roboto Thin"/>
                <a:cs typeface="Roboto Thin"/>
                <a:sym typeface="Roboto Thin"/>
                <a:hlinkClick r:id="rId5"/>
              </a:rPr>
              <a:t>Demo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42" name="Shape 242"/>
        <p:cNvGrpSpPr/>
        <p:nvPr/>
      </p:nvGrpSpPr>
      <p:grpSpPr>
        <a:xfrm>
          <a:off x="0" y="0"/>
          <a:ext cx="0" cy="0"/>
          <a:chOff x="0" y="0"/>
          <a:chExt cx="0" cy="0"/>
        </a:xfrm>
      </p:grpSpPr>
      <p:sp>
        <p:nvSpPr>
          <p:cNvPr id="243" name="Google Shape;243;p31"/>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Spectrum</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244" name="Google Shape;244;p31"/>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p31"/>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The </a:t>
            </a:r>
            <a:r>
              <a:rPr i="1" lang="en-US" sz="1800">
                <a:latin typeface="Roboto Thin"/>
                <a:ea typeface="Roboto Thin"/>
                <a:cs typeface="Roboto Thin"/>
                <a:sym typeface="Roboto Thin"/>
              </a:rPr>
              <a:t>frequency domain</a:t>
            </a:r>
            <a:r>
              <a:rPr lang="en-US" sz="1800">
                <a:latin typeface="Roboto Thin"/>
                <a:ea typeface="Roboto Thin"/>
                <a:cs typeface="Roboto Thin"/>
                <a:sym typeface="Roboto Thin"/>
              </a:rPr>
              <a:t> is used to understand the harmonic content of a sound: the x-axis is frequency, while the y-axis measures the amount of energy at each frequency.</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A sound’s</a:t>
            </a:r>
            <a:r>
              <a:rPr lang="en-US" sz="1800">
                <a:latin typeface="Roboto Thin"/>
                <a:ea typeface="Roboto Thin"/>
                <a:cs typeface="Roboto Thin"/>
                <a:sym typeface="Roboto Thin"/>
              </a:rPr>
              <a:t> </a:t>
            </a:r>
            <a:r>
              <a:rPr i="1" lang="en-US" sz="1800">
                <a:latin typeface="Roboto Thin"/>
                <a:ea typeface="Roboto Thin"/>
                <a:cs typeface="Roboto Thin"/>
                <a:sym typeface="Roboto Thin"/>
              </a:rPr>
              <a:t>spectrum</a:t>
            </a:r>
            <a:r>
              <a:rPr lang="en-US" sz="1800">
                <a:latin typeface="Roboto Thin"/>
                <a:ea typeface="Roboto Thin"/>
                <a:cs typeface="Roboto Thin"/>
                <a:sym typeface="Roboto Thin"/>
              </a:rPr>
              <a:t> is its representation in the frequency domain: it shows the energy at all the individual frequencies that make up a sound. </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A </a:t>
            </a:r>
            <a:r>
              <a:rPr i="1" lang="en-US" sz="1800">
                <a:latin typeface="Roboto Thin"/>
                <a:ea typeface="Roboto Thin"/>
                <a:cs typeface="Roboto Thin"/>
                <a:sym typeface="Roboto Thin"/>
              </a:rPr>
              <a:t>spectrogram</a:t>
            </a:r>
            <a:r>
              <a:rPr lang="en-US" sz="1800">
                <a:latin typeface="Roboto Thin"/>
                <a:ea typeface="Roboto Thin"/>
                <a:cs typeface="Roboto Thin"/>
                <a:sym typeface="Roboto Thin"/>
              </a:rPr>
              <a:t> uses three dimensions to show how a sound’s spectrum changes over time.  The x-axis is time, the y-axis is frequency, and the z-axis is energy. </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t/>
            </a:r>
            <a:endParaRPr sz="1800">
              <a:latin typeface="Roboto Thin"/>
              <a:ea typeface="Roboto Thin"/>
              <a:cs typeface="Roboto Thin"/>
              <a:sym typeface="Roboto Thin"/>
            </a:endParaRPr>
          </a:p>
        </p:txBody>
      </p:sp>
      <p:pic>
        <p:nvPicPr>
          <p:cNvPr id="246" name="Google Shape;246;p31"/>
          <p:cNvPicPr preferRelativeResize="0"/>
          <p:nvPr/>
        </p:nvPicPr>
        <p:blipFill>
          <a:blip r:embed="rId3">
            <a:alphaModFix/>
          </a:blip>
          <a:stretch>
            <a:fillRect/>
          </a:stretch>
        </p:blipFill>
        <p:spPr>
          <a:xfrm>
            <a:off x="6340245" y="398675"/>
            <a:ext cx="4147603" cy="2592250"/>
          </a:xfrm>
          <a:prstGeom prst="rect">
            <a:avLst/>
          </a:prstGeom>
          <a:noFill/>
          <a:ln>
            <a:noFill/>
          </a:ln>
        </p:spPr>
      </p:pic>
      <p:pic>
        <p:nvPicPr>
          <p:cNvPr id="247" name="Google Shape;247;p31"/>
          <p:cNvPicPr preferRelativeResize="0"/>
          <p:nvPr/>
        </p:nvPicPr>
        <p:blipFill>
          <a:blip r:embed="rId4">
            <a:alphaModFix/>
          </a:blip>
          <a:stretch>
            <a:fillRect/>
          </a:stretch>
        </p:blipFill>
        <p:spPr>
          <a:xfrm>
            <a:off x="6464575" y="3447775"/>
            <a:ext cx="3898949" cy="2983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51" name="Shape 251"/>
        <p:cNvGrpSpPr/>
        <p:nvPr/>
      </p:nvGrpSpPr>
      <p:grpSpPr>
        <a:xfrm>
          <a:off x="0" y="0"/>
          <a:ext cx="0" cy="0"/>
          <a:chOff x="0" y="0"/>
          <a:chExt cx="0" cy="0"/>
        </a:xfrm>
      </p:grpSpPr>
      <p:sp>
        <p:nvSpPr>
          <p:cNvPr id="252" name="Google Shape;252;p32"/>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Waveshape</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253" name="Google Shape;253;p32"/>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32"/>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The </a:t>
            </a:r>
            <a:r>
              <a:rPr i="1" lang="en-US" sz="1400">
                <a:latin typeface="Roboto Thin"/>
                <a:ea typeface="Roboto Thin"/>
                <a:cs typeface="Roboto Thin"/>
                <a:sym typeface="Roboto Thin"/>
              </a:rPr>
              <a:t>time domain</a:t>
            </a:r>
            <a:r>
              <a:rPr lang="en-US" sz="1400">
                <a:latin typeface="Roboto Thin"/>
                <a:ea typeface="Roboto Thin"/>
                <a:cs typeface="Roboto Thin"/>
                <a:sym typeface="Roboto Thin"/>
              </a:rPr>
              <a:t> visualizes a changing voltage: the x-axis is time, while the y-axis is voltage.  The waveshape of a signal is a graph of its changing voltage as a function of time.</a:t>
            </a:r>
            <a:endParaRPr sz="1400">
              <a:latin typeface="Roboto Thin"/>
              <a:ea typeface="Roboto Thin"/>
              <a:cs typeface="Roboto Thin"/>
              <a:sym typeface="Roboto Thin"/>
            </a:endParaRPr>
          </a:p>
          <a:p>
            <a:pPr indent="0" lvl="0" marL="0" marR="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Sine waves are the simplest of all wave shapes, containing only a single fundamental frequency and no additional harmonics. </a:t>
            </a:r>
            <a:endParaRPr sz="1400">
              <a:latin typeface="Roboto Thin"/>
              <a:ea typeface="Roboto Thin"/>
              <a:cs typeface="Roboto Thin"/>
              <a:sym typeface="Roboto Thin"/>
            </a:endParaRPr>
          </a:p>
          <a:p>
            <a:pPr indent="0" lvl="0" marL="0" marR="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Square waves contain additional odd harmonic context. </a:t>
            </a:r>
            <a:endParaRPr sz="1400">
              <a:latin typeface="Roboto Thin"/>
              <a:ea typeface="Roboto Thin"/>
              <a:cs typeface="Roboto Thin"/>
              <a:sym typeface="Roboto Thin"/>
            </a:endParaRPr>
          </a:p>
          <a:p>
            <a:pPr indent="0" lvl="0" marL="0" marR="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Triangle waves contain a fundamental sound plus odd harmonics.</a:t>
            </a:r>
            <a:endParaRPr sz="1400">
              <a:latin typeface="Roboto Thin"/>
              <a:ea typeface="Roboto Thin"/>
              <a:cs typeface="Roboto Thin"/>
              <a:sym typeface="Roboto Thin"/>
            </a:endParaRPr>
          </a:p>
          <a:p>
            <a:pPr indent="0" lvl="0" marL="0" marR="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Square waves contain both odd and even harmonics.</a:t>
            </a:r>
            <a:endParaRPr sz="1400">
              <a:latin typeface="Roboto Thin"/>
              <a:ea typeface="Roboto Thin"/>
              <a:cs typeface="Roboto Thin"/>
              <a:sym typeface="Roboto Thin"/>
            </a:endParaRPr>
          </a:p>
          <a:p>
            <a:pPr indent="0" lvl="0" marL="0" marR="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Noise is made up of energy at every frequency.</a:t>
            </a:r>
            <a:endParaRPr sz="1400">
              <a:latin typeface="Roboto Thin"/>
              <a:ea typeface="Roboto Thin"/>
              <a:cs typeface="Roboto Thin"/>
              <a:sym typeface="Roboto Thin"/>
            </a:endParaRPr>
          </a:p>
        </p:txBody>
      </p:sp>
      <p:pic>
        <p:nvPicPr>
          <p:cNvPr id="255" name="Google Shape;255;p32"/>
          <p:cNvPicPr preferRelativeResize="0"/>
          <p:nvPr/>
        </p:nvPicPr>
        <p:blipFill rotWithShape="1">
          <a:blip r:embed="rId3">
            <a:alphaModFix/>
          </a:blip>
          <a:srcRect b="4121" l="2629" r="3137" t="4496"/>
          <a:stretch/>
        </p:blipFill>
        <p:spPr>
          <a:xfrm>
            <a:off x="4989687" y="557725"/>
            <a:ext cx="6848732" cy="5742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59" name="Shape 259"/>
        <p:cNvGrpSpPr/>
        <p:nvPr/>
      </p:nvGrpSpPr>
      <p:grpSpPr>
        <a:xfrm>
          <a:off x="0" y="0"/>
          <a:ext cx="0" cy="0"/>
          <a:chOff x="0" y="0"/>
          <a:chExt cx="0" cy="0"/>
        </a:xfrm>
      </p:grpSpPr>
      <p:sp>
        <p:nvSpPr>
          <p:cNvPr id="260" name="Google Shape;260;p33"/>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Filters</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261" name="Google Shape;261;p33"/>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2" name="Google Shape;262;p33"/>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i="1" lang="en-US" sz="1400">
                <a:latin typeface="Roboto Thin"/>
                <a:ea typeface="Roboto Thin"/>
                <a:cs typeface="Roboto Thin"/>
                <a:sym typeface="Roboto Thin"/>
              </a:rPr>
              <a:t>Subtractive synthesis</a:t>
            </a:r>
            <a:r>
              <a:rPr lang="en-US" sz="1400">
                <a:latin typeface="Roboto Thin"/>
                <a:ea typeface="Roboto Thin"/>
                <a:cs typeface="Roboto Thin"/>
                <a:sym typeface="Roboto Thin"/>
              </a:rPr>
              <a:t> adjusts the timbre of a sound by removing harmonic content.</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A </a:t>
            </a:r>
            <a:r>
              <a:rPr i="1" lang="en-US" sz="1400">
                <a:latin typeface="Roboto Thin"/>
                <a:ea typeface="Roboto Thin"/>
                <a:cs typeface="Roboto Thin"/>
                <a:sym typeface="Roboto Thin"/>
              </a:rPr>
              <a:t>filter </a:t>
            </a:r>
            <a:r>
              <a:rPr lang="en-US" sz="1400">
                <a:latin typeface="Roboto Thin"/>
                <a:ea typeface="Roboto Thin"/>
                <a:cs typeface="Roboto Thin"/>
                <a:sym typeface="Roboto Thin"/>
              </a:rPr>
              <a:t>attenuates frequencies above or below a specific threshold or </a:t>
            </a:r>
            <a:r>
              <a:rPr i="1" lang="en-US" sz="1400">
                <a:latin typeface="Roboto Thin"/>
                <a:ea typeface="Roboto Thin"/>
                <a:cs typeface="Roboto Thin"/>
                <a:sym typeface="Roboto Thin"/>
              </a:rPr>
              <a:t>cutoff frequency</a:t>
            </a:r>
            <a:r>
              <a:rPr lang="en-US" sz="1400">
                <a:latin typeface="Roboto Thin"/>
                <a:ea typeface="Roboto Thin"/>
                <a:cs typeface="Roboto Thin"/>
                <a:sym typeface="Roboto Thin"/>
              </a:rPr>
              <a:t>. </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A </a:t>
            </a:r>
            <a:r>
              <a:rPr i="1" lang="en-US" sz="1400">
                <a:latin typeface="Roboto Thin"/>
                <a:ea typeface="Roboto Thin"/>
                <a:cs typeface="Roboto Thin"/>
                <a:sym typeface="Roboto Thin"/>
              </a:rPr>
              <a:t>lowpass filter</a:t>
            </a:r>
            <a:r>
              <a:rPr lang="en-US" sz="1400">
                <a:latin typeface="Roboto Thin"/>
                <a:ea typeface="Roboto Thin"/>
                <a:cs typeface="Roboto Thin"/>
                <a:sym typeface="Roboto Thin"/>
              </a:rPr>
              <a:t> passes all of the harmonics below its cutoff and reduces the level of higher harmonics above that cutoff.</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A </a:t>
            </a:r>
            <a:r>
              <a:rPr i="1" lang="en-US" sz="1400">
                <a:latin typeface="Roboto Thin"/>
                <a:ea typeface="Roboto Thin"/>
                <a:cs typeface="Roboto Thin"/>
                <a:sym typeface="Roboto Thin"/>
              </a:rPr>
              <a:t>highpass filter</a:t>
            </a:r>
            <a:r>
              <a:rPr lang="en-US" sz="1400">
                <a:latin typeface="Roboto Thin"/>
                <a:ea typeface="Roboto Thin"/>
                <a:cs typeface="Roboto Thin"/>
                <a:sym typeface="Roboto Thin"/>
              </a:rPr>
              <a:t> passes all harmonics above its cutoff and attenuates the lower harmonics below the cutoff. </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A </a:t>
            </a:r>
            <a:r>
              <a:rPr i="1" lang="en-US" sz="1400">
                <a:latin typeface="Roboto Thin"/>
                <a:ea typeface="Roboto Thin"/>
                <a:cs typeface="Roboto Thin"/>
                <a:sym typeface="Roboto Thin"/>
              </a:rPr>
              <a:t>bandpass filter</a:t>
            </a:r>
            <a:r>
              <a:rPr lang="en-US" sz="1400">
                <a:latin typeface="Roboto Thin"/>
                <a:ea typeface="Roboto Thin"/>
                <a:cs typeface="Roboto Thin"/>
                <a:sym typeface="Roboto Thin"/>
              </a:rPr>
              <a:t> allows harmonics around the cutoff to pass through and reduces frequencies that are above and below the cutoff. </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The </a:t>
            </a:r>
            <a:r>
              <a:rPr lang="en-US" sz="1400">
                <a:latin typeface="Roboto Thin"/>
                <a:ea typeface="Roboto Thin"/>
                <a:cs typeface="Roboto Thin"/>
                <a:sym typeface="Roboto Thin"/>
              </a:rPr>
              <a:t>strength of filter is determined by its </a:t>
            </a:r>
            <a:r>
              <a:rPr i="1" lang="en-US" sz="1400">
                <a:latin typeface="Roboto Thin"/>
                <a:ea typeface="Roboto Thin"/>
                <a:cs typeface="Roboto Thin"/>
                <a:sym typeface="Roboto Thin"/>
              </a:rPr>
              <a:t>slope</a:t>
            </a:r>
            <a:r>
              <a:rPr lang="en-US" sz="1400">
                <a:latin typeface="Roboto Thin"/>
                <a:ea typeface="Roboto Thin"/>
                <a:cs typeface="Roboto Thin"/>
                <a:sym typeface="Roboto Thin"/>
              </a:rPr>
              <a:t>: the lower the slope, the less aggressively it attenuates filters below or above its cut off. </a:t>
            </a:r>
            <a:endParaRPr sz="1400">
              <a:latin typeface="Roboto Thin"/>
              <a:ea typeface="Roboto Thin"/>
              <a:cs typeface="Roboto Thin"/>
              <a:sym typeface="Roboto Thin"/>
            </a:endParaRPr>
          </a:p>
        </p:txBody>
      </p:sp>
      <p:pic>
        <p:nvPicPr>
          <p:cNvPr id="263" name="Google Shape;263;p33"/>
          <p:cNvPicPr preferRelativeResize="0"/>
          <p:nvPr/>
        </p:nvPicPr>
        <p:blipFill>
          <a:blip r:embed="rId3">
            <a:alphaModFix/>
          </a:blip>
          <a:stretch>
            <a:fillRect/>
          </a:stretch>
        </p:blipFill>
        <p:spPr>
          <a:xfrm>
            <a:off x="7164650" y="2490900"/>
            <a:ext cx="2848394" cy="1838900"/>
          </a:xfrm>
          <a:prstGeom prst="rect">
            <a:avLst/>
          </a:prstGeom>
          <a:noFill/>
          <a:ln>
            <a:noFill/>
          </a:ln>
        </p:spPr>
      </p:pic>
      <p:pic>
        <p:nvPicPr>
          <p:cNvPr id="264" name="Google Shape;264;p33"/>
          <p:cNvPicPr preferRelativeResize="0"/>
          <p:nvPr/>
        </p:nvPicPr>
        <p:blipFill>
          <a:blip r:embed="rId4">
            <a:alphaModFix/>
          </a:blip>
          <a:stretch>
            <a:fillRect/>
          </a:stretch>
        </p:blipFill>
        <p:spPr>
          <a:xfrm>
            <a:off x="6933125" y="250300"/>
            <a:ext cx="3089888" cy="1838901"/>
          </a:xfrm>
          <a:prstGeom prst="rect">
            <a:avLst/>
          </a:prstGeom>
          <a:noFill/>
          <a:ln>
            <a:noFill/>
          </a:ln>
        </p:spPr>
      </p:pic>
      <p:pic>
        <p:nvPicPr>
          <p:cNvPr id="265" name="Google Shape;265;p33"/>
          <p:cNvPicPr preferRelativeResize="0"/>
          <p:nvPr/>
        </p:nvPicPr>
        <p:blipFill>
          <a:blip r:embed="rId5">
            <a:alphaModFix/>
          </a:blip>
          <a:stretch>
            <a:fillRect/>
          </a:stretch>
        </p:blipFill>
        <p:spPr>
          <a:xfrm>
            <a:off x="6933125" y="4655275"/>
            <a:ext cx="3221450" cy="190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Roboto Thin"/>
              <a:buNone/>
            </a:pPr>
            <a:r>
              <a:rPr i="1" lang="en-US">
                <a:latin typeface="Roboto Thin"/>
                <a:ea typeface="Roboto Thin"/>
                <a:cs typeface="Roboto Thin"/>
                <a:sym typeface="Roboto Thin"/>
              </a:rPr>
              <a:t>Agenda</a:t>
            </a:r>
            <a:endParaRPr/>
          </a:p>
        </p:txBody>
      </p:sp>
      <p:sp>
        <p:nvSpPr>
          <p:cNvPr id="108" name="Google Shape;108;p16"/>
          <p:cNvSpPr txBox="1"/>
          <p:nvPr>
            <p:ph idx="1" type="body"/>
          </p:nvPr>
        </p:nvSpPr>
        <p:spPr>
          <a:xfrm>
            <a:off x="838200" y="1604874"/>
            <a:ext cx="10515600" cy="4283400"/>
          </a:xfrm>
          <a:prstGeom prst="rect">
            <a:avLst/>
          </a:prstGeom>
          <a:noFill/>
          <a:ln>
            <a:noFill/>
          </a:ln>
        </p:spPr>
        <p:txBody>
          <a:bodyPr anchorCtr="0" anchor="t" bIns="45700" lIns="91425" spcFirstLastPara="1" rIns="91425" wrap="square" tIns="45700">
            <a:noAutofit/>
          </a:bodyPr>
          <a:lstStyle/>
          <a:p>
            <a:pPr indent="-190500" lvl="0" marL="228600" rtl="0" algn="l">
              <a:lnSpc>
                <a:spcPct val="90000"/>
              </a:lnSpc>
              <a:spcBef>
                <a:spcPts val="0"/>
              </a:spcBef>
              <a:spcAft>
                <a:spcPts val="0"/>
              </a:spcAft>
              <a:buClr>
                <a:schemeClr val="dk1"/>
              </a:buClr>
              <a:buSzPts val="1800"/>
              <a:buChar char="•"/>
            </a:pPr>
            <a:r>
              <a:rPr lang="en-US" sz="1800">
                <a:latin typeface="Roboto Thin"/>
                <a:ea typeface="Roboto Thin"/>
                <a:cs typeface="Roboto Thin"/>
                <a:sym typeface="Roboto Thin"/>
              </a:rPr>
              <a:t>Review</a:t>
            </a:r>
            <a:endParaRPr sz="1800"/>
          </a:p>
          <a:p>
            <a:pPr indent="-190500" lvl="0" marL="228600" rtl="0" algn="l">
              <a:lnSpc>
                <a:spcPct val="90000"/>
              </a:lnSpc>
              <a:spcBef>
                <a:spcPts val="1000"/>
              </a:spcBef>
              <a:spcAft>
                <a:spcPts val="0"/>
              </a:spcAft>
              <a:buClr>
                <a:schemeClr val="dk1"/>
              </a:buClr>
              <a:buSzPts val="1800"/>
              <a:buChar char="•"/>
            </a:pPr>
            <a:r>
              <a:rPr lang="en-US" sz="1800">
                <a:latin typeface="Roboto Thin"/>
                <a:ea typeface="Roboto Thin"/>
                <a:cs typeface="Roboto Thin"/>
                <a:sym typeface="Roboto Thin"/>
              </a:rPr>
              <a:t>Controlling Timbre</a:t>
            </a:r>
            <a:endParaRPr sz="1800"/>
          </a:p>
          <a:p>
            <a:pPr indent="-215900" lvl="1" marL="685800" rtl="0" algn="l">
              <a:lnSpc>
                <a:spcPct val="90000"/>
              </a:lnSpc>
              <a:spcBef>
                <a:spcPts val="500"/>
              </a:spcBef>
              <a:spcAft>
                <a:spcPts val="0"/>
              </a:spcAft>
              <a:buClr>
                <a:schemeClr val="dk1"/>
              </a:buClr>
              <a:buSzPts val="1400"/>
              <a:buChar char="•"/>
            </a:pPr>
            <a:r>
              <a:rPr lang="en-US" sz="1400">
                <a:latin typeface="Roboto Thin"/>
                <a:ea typeface="Roboto Thin"/>
                <a:cs typeface="Roboto Thin"/>
                <a:sym typeface="Roboto Thin"/>
              </a:rPr>
              <a:t>Spectrum</a:t>
            </a:r>
            <a:endParaRPr sz="1400">
              <a:latin typeface="Roboto Thin"/>
              <a:ea typeface="Roboto Thin"/>
              <a:cs typeface="Roboto Thin"/>
              <a:sym typeface="Roboto Thin"/>
            </a:endParaRPr>
          </a:p>
          <a:p>
            <a:pPr indent="-215900" lvl="1" marL="685800" rtl="0" algn="l">
              <a:lnSpc>
                <a:spcPct val="90000"/>
              </a:lnSpc>
              <a:spcBef>
                <a:spcPts val="500"/>
              </a:spcBef>
              <a:spcAft>
                <a:spcPts val="0"/>
              </a:spcAft>
              <a:buSzPts val="1400"/>
              <a:buFont typeface="Roboto Thin"/>
              <a:buChar char="•"/>
            </a:pPr>
            <a:r>
              <a:rPr lang="en-US" sz="1400">
                <a:latin typeface="Roboto Thin"/>
                <a:ea typeface="Roboto Thin"/>
                <a:cs typeface="Roboto Thin"/>
                <a:sym typeface="Roboto Thin"/>
              </a:rPr>
              <a:t>Waveshape</a:t>
            </a:r>
            <a:endParaRPr sz="1400">
              <a:latin typeface="Roboto Thin"/>
              <a:ea typeface="Roboto Thin"/>
              <a:cs typeface="Roboto Thin"/>
              <a:sym typeface="Roboto Thin"/>
            </a:endParaRPr>
          </a:p>
          <a:p>
            <a:pPr indent="-215900" lvl="1" marL="685800" rtl="0" algn="l">
              <a:lnSpc>
                <a:spcPct val="90000"/>
              </a:lnSpc>
              <a:spcBef>
                <a:spcPts val="500"/>
              </a:spcBef>
              <a:spcAft>
                <a:spcPts val="0"/>
              </a:spcAft>
              <a:buSzPts val="1400"/>
              <a:buFont typeface="Roboto Thin"/>
              <a:buChar char="•"/>
            </a:pPr>
            <a:r>
              <a:rPr lang="en-US" sz="1400">
                <a:latin typeface="Roboto Thin"/>
                <a:ea typeface="Roboto Thin"/>
                <a:cs typeface="Roboto Thin"/>
                <a:sym typeface="Roboto Thin"/>
              </a:rPr>
              <a:t>Filters</a:t>
            </a:r>
            <a:endParaRPr sz="1400">
              <a:latin typeface="Roboto Thin"/>
              <a:ea typeface="Roboto Thin"/>
              <a:cs typeface="Roboto Thin"/>
              <a:sym typeface="Roboto Thin"/>
            </a:endParaRPr>
          </a:p>
          <a:p>
            <a:pPr indent="-215900" lvl="1" marL="685800" rtl="0" algn="l">
              <a:lnSpc>
                <a:spcPct val="90000"/>
              </a:lnSpc>
              <a:spcBef>
                <a:spcPts val="500"/>
              </a:spcBef>
              <a:spcAft>
                <a:spcPts val="0"/>
              </a:spcAft>
              <a:buSzPts val="1400"/>
              <a:buFont typeface="Roboto Thin"/>
              <a:buChar char="•"/>
            </a:pPr>
            <a:r>
              <a:rPr lang="en-US" sz="1400">
                <a:latin typeface="Roboto Thin"/>
                <a:ea typeface="Roboto Thin"/>
                <a:cs typeface="Roboto Thin"/>
                <a:sym typeface="Roboto Thin"/>
              </a:rPr>
              <a:t>Wavefolding</a:t>
            </a:r>
            <a:endParaRPr sz="1400">
              <a:latin typeface="Roboto Thin"/>
              <a:ea typeface="Roboto Thin"/>
              <a:cs typeface="Roboto Thin"/>
              <a:sym typeface="Roboto Thin"/>
            </a:endParaRPr>
          </a:p>
          <a:p>
            <a:pPr indent="-190500" lvl="0" marL="228600" rtl="0" algn="l">
              <a:lnSpc>
                <a:spcPct val="90000"/>
              </a:lnSpc>
              <a:spcBef>
                <a:spcPts val="1000"/>
              </a:spcBef>
              <a:spcAft>
                <a:spcPts val="0"/>
              </a:spcAft>
              <a:buClr>
                <a:schemeClr val="dk1"/>
              </a:buClr>
              <a:buSzPts val="1800"/>
              <a:buChar char="•"/>
            </a:pPr>
            <a:r>
              <a:rPr lang="en-US" sz="1800">
                <a:latin typeface="Roboto Thin"/>
                <a:ea typeface="Roboto Thin"/>
                <a:cs typeface="Roboto Thin"/>
                <a:sym typeface="Roboto Thin"/>
              </a:rPr>
              <a:t>Effects</a:t>
            </a:r>
            <a:endParaRPr sz="1800"/>
          </a:p>
          <a:p>
            <a:pPr indent="-215900" lvl="1" marL="685800" rtl="0" algn="l">
              <a:lnSpc>
                <a:spcPct val="90000"/>
              </a:lnSpc>
              <a:spcBef>
                <a:spcPts val="500"/>
              </a:spcBef>
              <a:spcAft>
                <a:spcPts val="0"/>
              </a:spcAft>
              <a:buClr>
                <a:schemeClr val="dk1"/>
              </a:buClr>
              <a:buSzPts val="1400"/>
              <a:buChar char="•"/>
            </a:pPr>
            <a:r>
              <a:rPr lang="en-US" sz="1400">
                <a:latin typeface="Roboto Thin"/>
                <a:ea typeface="Roboto Thin"/>
                <a:cs typeface="Roboto Thin"/>
                <a:sym typeface="Roboto Thin"/>
              </a:rPr>
              <a:t>Delay</a:t>
            </a:r>
            <a:endParaRPr sz="1400">
              <a:latin typeface="Roboto Thin"/>
              <a:ea typeface="Roboto Thin"/>
              <a:cs typeface="Roboto Thin"/>
              <a:sym typeface="Roboto Thin"/>
            </a:endParaRPr>
          </a:p>
          <a:p>
            <a:pPr indent="-215900" lvl="1" marL="685800" marR="0" rtl="0" algn="l">
              <a:lnSpc>
                <a:spcPct val="90000"/>
              </a:lnSpc>
              <a:spcBef>
                <a:spcPts val="500"/>
              </a:spcBef>
              <a:spcAft>
                <a:spcPts val="0"/>
              </a:spcAft>
              <a:buSzPts val="1400"/>
              <a:buFont typeface="Roboto Thin"/>
              <a:buChar char="•"/>
            </a:pPr>
            <a:r>
              <a:rPr lang="en-US" sz="1400">
                <a:latin typeface="Roboto Thin"/>
                <a:ea typeface="Roboto Thin"/>
                <a:cs typeface="Roboto Thin"/>
                <a:sym typeface="Roboto Thin"/>
              </a:rPr>
              <a:t>Reverb</a:t>
            </a:r>
            <a:endParaRPr sz="1400">
              <a:latin typeface="Roboto Thin"/>
              <a:ea typeface="Roboto Thin"/>
              <a:cs typeface="Roboto Thin"/>
              <a:sym typeface="Roboto Thin"/>
            </a:endParaRPr>
          </a:p>
          <a:p>
            <a:pPr indent="-215900" lvl="1" marL="685800" marR="0" rtl="0" algn="l">
              <a:lnSpc>
                <a:spcPct val="90000"/>
              </a:lnSpc>
              <a:spcBef>
                <a:spcPts val="500"/>
              </a:spcBef>
              <a:spcAft>
                <a:spcPts val="0"/>
              </a:spcAft>
              <a:buSzPts val="1400"/>
              <a:buFont typeface="Roboto Thin"/>
              <a:buChar char="•"/>
            </a:pPr>
            <a:r>
              <a:rPr lang="en-US" sz="1400">
                <a:latin typeface="Roboto Thin"/>
                <a:ea typeface="Roboto Thin"/>
                <a:cs typeface="Roboto Thin"/>
                <a:sym typeface="Roboto Thin"/>
              </a:rPr>
              <a:t>Distortion</a:t>
            </a:r>
            <a:endParaRPr sz="1400">
              <a:latin typeface="Roboto Thin"/>
              <a:ea typeface="Roboto Thin"/>
              <a:cs typeface="Roboto Thin"/>
              <a:sym typeface="Roboto Thin"/>
            </a:endParaRPr>
          </a:p>
          <a:p>
            <a:pPr indent="-190500" lvl="0" marL="228600" rtl="0" algn="l">
              <a:lnSpc>
                <a:spcPct val="90000"/>
              </a:lnSpc>
              <a:spcBef>
                <a:spcPts val="1000"/>
              </a:spcBef>
              <a:spcAft>
                <a:spcPts val="0"/>
              </a:spcAft>
              <a:buClr>
                <a:schemeClr val="dk1"/>
              </a:buClr>
              <a:buSzPts val="1800"/>
              <a:buChar char="•"/>
            </a:pPr>
            <a:r>
              <a:rPr lang="en-US" sz="1800">
                <a:latin typeface="Roboto Thin"/>
                <a:ea typeface="Roboto Thin"/>
                <a:cs typeface="Roboto Thin"/>
                <a:sym typeface="Roboto Thin"/>
              </a:rPr>
              <a:t>Slew Limiters, Sample + Hold</a:t>
            </a:r>
            <a:endParaRPr sz="1800">
              <a:latin typeface="Roboto Thin"/>
              <a:ea typeface="Roboto Thin"/>
              <a:cs typeface="Roboto Thin"/>
              <a:sym typeface="Roboto Thin"/>
            </a:endParaRPr>
          </a:p>
          <a:p>
            <a:pPr indent="-190500" lvl="0" marL="228600" rtl="0" algn="l">
              <a:lnSpc>
                <a:spcPct val="90000"/>
              </a:lnSpc>
              <a:spcBef>
                <a:spcPts val="1000"/>
              </a:spcBef>
              <a:spcAft>
                <a:spcPts val="0"/>
              </a:spcAft>
              <a:buClr>
                <a:schemeClr val="dk1"/>
              </a:buClr>
              <a:buSzPts val="1800"/>
              <a:buChar char="•"/>
            </a:pPr>
            <a:r>
              <a:rPr lang="en-US" sz="1800">
                <a:latin typeface="Roboto Thin"/>
                <a:ea typeface="Roboto Thin"/>
                <a:cs typeface="Roboto Thin"/>
                <a:sym typeface="Roboto Thin"/>
              </a:rPr>
              <a:t>Pattern Generators</a:t>
            </a:r>
            <a:endParaRPr sz="1800">
              <a:latin typeface="Roboto Thin"/>
              <a:ea typeface="Roboto Thin"/>
              <a:cs typeface="Roboto Thin"/>
              <a:sym typeface="Roboto Thin"/>
            </a:endParaRPr>
          </a:p>
          <a:p>
            <a:pPr indent="-215900" lvl="1" marL="685800" marR="0" rtl="0" algn="l">
              <a:lnSpc>
                <a:spcPct val="90000"/>
              </a:lnSpc>
              <a:spcBef>
                <a:spcPts val="500"/>
              </a:spcBef>
              <a:spcAft>
                <a:spcPts val="0"/>
              </a:spcAft>
              <a:buSzPts val="1400"/>
              <a:buChar char="•"/>
            </a:pPr>
            <a:r>
              <a:rPr lang="en-US" sz="1400">
                <a:latin typeface="Roboto Thin"/>
                <a:ea typeface="Roboto Thin"/>
                <a:cs typeface="Roboto Thin"/>
                <a:sym typeface="Roboto Thin"/>
              </a:rPr>
              <a:t>Clock Modulators/Euclidean Rhythms</a:t>
            </a:r>
            <a:endParaRPr sz="1400">
              <a:latin typeface="Roboto Thin"/>
              <a:ea typeface="Roboto Thin"/>
              <a:cs typeface="Roboto Thin"/>
              <a:sym typeface="Roboto Thin"/>
            </a:endParaRPr>
          </a:p>
          <a:p>
            <a:pPr indent="-215900" lvl="1" marL="685800" marR="0" rtl="0" algn="l">
              <a:lnSpc>
                <a:spcPct val="90000"/>
              </a:lnSpc>
              <a:spcBef>
                <a:spcPts val="500"/>
              </a:spcBef>
              <a:spcAft>
                <a:spcPts val="0"/>
              </a:spcAft>
              <a:buSzPts val="1400"/>
              <a:buChar char="•"/>
            </a:pPr>
            <a:r>
              <a:rPr lang="en-US" sz="1400">
                <a:latin typeface="Roboto Thin"/>
                <a:ea typeface="Roboto Thin"/>
                <a:cs typeface="Roboto Thin"/>
                <a:sym typeface="Roboto Thin"/>
              </a:rPr>
              <a:t>Phasing LFOs and Polyrhythms</a:t>
            </a:r>
            <a:endParaRPr sz="1400">
              <a:latin typeface="Roboto Thin"/>
              <a:ea typeface="Roboto Thin"/>
              <a:cs typeface="Roboto Thin"/>
              <a:sym typeface="Roboto Thin"/>
            </a:endParaRPr>
          </a:p>
          <a:p>
            <a:pPr indent="-215900" lvl="1" marL="685800" marR="0" rtl="0" algn="l">
              <a:lnSpc>
                <a:spcPct val="90000"/>
              </a:lnSpc>
              <a:spcBef>
                <a:spcPts val="500"/>
              </a:spcBef>
              <a:spcAft>
                <a:spcPts val="0"/>
              </a:spcAft>
              <a:buSzPts val="1400"/>
              <a:buChar char="•"/>
            </a:pPr>
            <a:r>
              <a:rPr lang="en-US" sz="1400">
                <a:latin typeface="Roboto Thin"/>
                <a:ea typeface="Roboto Thin"/>
                <a:cs typeface="Roboto Thin"/>
                <a:sym typeface="Roboto Thin"/>
              </a:rPr>
              <a:t>Turing Machines?  Controlled Randomness and Chance?</a:t>
            </a:r>
            <a:endParaRPr sz="1400">
              <a:latin typeface="Roboto Thin"/>
              <a:ea typeface="Roboto Thin"/>
              <a:cs typeface="Roboto Thin"/>
              <a:sym typeface="Roboto Thin"/>
            </a:endParaRPr>
          </a:p>
          <a:p>
            <a:pPr indent="0" lvl="0" marL="0" rtl="0" algn="l">
              <a:lnSpc>
                <a:spcPct val="90000"/>
              </a:lnSpc>
              <a:spcBef>
                <a:spcPts val="100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69" name="Shape 269"/>
        <p:cNvGrpSpPr/>
        <p:nvPr/>
      </p:nvGrpSpPr>
      <p:grpSpPr>
        <a:xfrm>
          <a:off x="0" y="0"/>
          <a:ext cx="0" cy="0"/>
          <a:chOff x="0" y="0"/>
          <a:chExt cx="0" cy="0"/>
        </a:xfrm>
      </p:grpSpPr>
      <p:sp>
        <p:nvSpPr>
          <p:cNvPr id="270" name="Google Shape;270;p34"/>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Wavefolding</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271" name="Google Shape;271;p34"/>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2" name="Google Shape;272;p34"/>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lang="en-US" sz="2400">
                <a:latin typeface="Roboto Thin"/>
                <a:ea typeface="Roboto Thin"/>
                <a:cs typeface="Roboto Thin"/>
                <a:sym typeface="Roboto Thin"/>
              </a:rPr>
              <a:t>Wavefolding is a type of wave shaping where signal peaks above a threshold are inverted in a series of folds, resulting in new harmonics being added.</a:t>
            </a:r>
            <a:endParaRPr sz="2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t/>
            </a:r>
            <a:endParaRPr sz="2400">
              <a:latin typeface="Roboto Thin"/>
              <a:ea typeface="Roboto Thin"/>
              <a:cs typeface="Roboto Thin"/>
              <a:sym typeface="Roboto Thin"/>
            </a:endParaRPr>
          </a:p>
        </p:txBody>
      </p:sp>
      <p:pic>
        <p:nvPicPr>
          <p:cNvPr id="273" name="Google Shape;273;p34"/>
          <p:cNvPicPr preferRelativeResize="0"/>
          <p:nvPr/>
        </p:nvPicPr>
        <p:blipFill>
          <a:blip r:embed="rId3">
            <a:alphaModFix/>
          </a:blip>
          <a:stretch>
            <a:fillRect/>
          </a:stretch>
        </p:blipFill>
        <p:spPr>
          <a:xfrm>
            <a:off x="5587225" y="2097777"/>
            <a:ext cx="5653649" cy="2662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77" name="Shape 277"/>
        <p:cNvGrpSpPr/>
        <p:nvPr/>
      </p:nvGrpSpPr>
      <p:grpSpPr>
        <a:xfrm>
          <a:off x="0" y="0"/>
          <a:ext cx="0" cy="0"/>
          <a:chOff x="0" y="0"/>
          <a:chExt cx="0" cy="0"/>
        </a:xfrm>
      </p:grpSpPr>
      <p:sp>
        <p:nvSpPr>
          <p:cNvPr id="278" name="Google Shape;278;p35"/>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Delay</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279" name="Google Shape;279;p35"/>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35"/>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Delay</a:t>
            </a:r>
            <a:r>
              <a:rPr lang="en-US" sz="1400">
                <a:latin typeface="Roboto Thin"/>
                <a:ea typeface="Roboto Thin"/>
                <a:cs typeface="Roboto Thin"/>
                <a:sym typeface="Roboto Thin"/>
              </a:rPr>
              <a:t> is a  </a:t>
            </a:r>
            <a:r>
              <a:rPr lang="en-US" sz="1400">
                <a:latin typeface="Roboto Thin"/>
                <a:ea typeface="Roboto Thin"/>
                <a:cs typeface="Roboto Thin"/>
                <a:sym typeface="Roboto Thin"/>
              </a:rPr>
              <a:t>time-based audio effect that mimics echos.  An “echo” occurs when a sound is repeated multiple times after it first occurs, usually at a decreasing volume each time.</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A delay line works by receiving a signal, holding it for some amount of time (the </a:t>
            </a:r>
            <a:r>
              <a:rPr i="1" lang="en-US" sz="1400">
                <a:latin typeface="Roboto Thin"/>
                <a:ea typeface="Roboto Thin"/>
                <a:cs typeface="Roboto Thin"/>
                <a:sym typeface="Roboto Thin"/>
              </a:rPr>
              <a:t>delay time</a:t>
            </a:r>
            <a:r>
              <a:rPr lang="en-US" sz="1400">
                <a:latin typeface="Roboto Thin"/>
                <a:ea typeface="Roboto Thin"/>
                <a:cs typeface="Roboto Thin"/>
                <a:sym typeface="Roboto Thin"/>
              </a:rPr>
              <a:t>) before sending it to the output.  </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The delayed signal is also sent back to the input at a lower volume, resulting in the sound being delayed a second time but at a lower volume. The number of repeats or echos is determined by the </a:t>
            </a:r>
            <a:r>
              <a:rPr i="1" lang="en-US" sz="1400">
                <a:latin typeface="Roboto Thin"/>
                <a:ea typeface="Roboto Thin"/>
                <a:cs typeface="Roboto Thin"/>
                <a:sym typeface="Roboto Thin"/>
              </a:rPr>
              <a:t>feedback gain</a:t>
            </a:r>
            <a:r>
              <a:rPr lang="en-US" sz="1400">
                <a:latin typeface="Roboto Thin"/>
                <a:ea typeface="Roboto Thin"/>
                <a:cs typeface="Roboto Thin"/>
                <a:sym typeface="Roboto Thin"/>
              </a:rPr>
              <a:t>.</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Effects (including delays) often have a </a:t>
            </a:r>
            <a:r>
              <a:rPr i="1" lang="en-US" sz="1400">
                <a:latin typeface="Roboto Thin"/>
                <a:ea typeface="Roboto Thin"/>
                <a:cs typeface="Roboto Thin"/>
                <a:sym typeface="Roboto Thin"/>
              </a:rPr>
              <a:t>dry/wet</a:t>
            </a:r>
            <a:r>
              <a:rPr lang="en-US" sz="1400">
                <a:latin typeface="Roboto Thin"/>
                <a:ea typeface="Roboto Thin"/>
                <a:cs typeface="Roboto Thin"/>
                <a:sym typeface="Roboto Thin"/>
              </a:rPr>
              <a:t> mix, which allows the user to control the amount of the original “dry” signal heard and the amount of the processed “wet” signal heard.</a:t>
            </a:r>
            <a:endParaRPr sz="1400">
              <a:latin typeface="Roboto Thin"/>
              <a:ea typeface="Roboto Thin"/>
              <a:cs typeface="Roboto Thin"/>
              <a:sym typeface="Roboto Thin"/>
            </a:endParaRPr>
          </a:p>
        </p:txBody>
      </p:sp>
      <p:pic>
        <p:nvPicPr>
          <p:cNvPr id="281" name="Google Shape;281;p35"/>
          <p:cNvPicPr preferRelativeResize="0"/>
          <p:nvPr/>
        </p:nvPicPr>
        <p:blipFill>
          <a:blip r:embed="rId3">
            <a:alphaModFix/>
          </a:blip>
          <a:stretch>
            <a:fillRect/>
          </a:stretch>
        </p:blipFill>
        <p:spPr>
          <a:xfrm>
            <a:off x="5282975" y="2552325"/>
            <a:ext cx="6262150" cy="2051394"/>
          </a:xfrm>
          <a:prstGeom prst="rect">
            <a:avLst/>
          </a:prstGeom>
          <a:noFill/>
          <a:ln>
            <a:noFill/>
          </a:ln>
        </p:spPr>
      </p:pic>
      <p:sp>
        <p:nvSpPr>
          <p:cNvPr id="282" name="Google Shape;282;p35"/>
          <p:cNvSpPr txBox="1"/>
          <p:nvPr/>
        </p:nvSpPr>
        <p:spPr>
          <a:xfrm>
            <a:off x="5839475" y="3734550"/>
            <a:ext cx="1952100" cy="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86" name="Shape 286"/>
        <p:cNvGrpSpPr/>
        <p:nvPr/>
      </p:nvGrpSpPr>
      <p:grpSpPr>
        <a:xfrm>
          <a:off x="0" y="0"/>
          <a:ext cx="0" cy="0"/>
          <a:chOff x="0" y="0"/>
          <a:chExt cx="0" cy="0"/>
        </a:xfrm>
      </p:grpSpPr>
      <p:sp>
        <p:nvSpPr>
          <p:cNvPr id="287" name="Google Shape;287;p36"/>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Reverb</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288" name="Google Shape;288;p36"/>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9" name="Google Shape;289;p36"/>
          <p:cNvSpPr txBox="1"/>
          <p:nvPr>
            <p:ph idx="1" type="body"/>
          </p:nvPr>
        </p:nvSpPr>
        <p:spPr>
          <a:xfrm>
            <a:off x="648929" y="15730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Reverb naturally occurs when a sound hits many surfaces and reflects back to the listener. Each reflection takes a slightly different amount of time</a:t>
            </a:r>
            <a:r>
              <a:rPr lang="en-US" sz="1400">
                <a:latin typeface="Roboto Thin"/>
                <a:ea typeface="Roboto Thin"/>
                <a:cs typeface="Roboto Thin"/>
                <a:sym typeface="Roboto Thin"/>
              </a:rPr>
              <a:t> to reach the listener.   Each reflection will also have a slightly different amplitude and filtered waveshape depending on the material it reflected off of. Together, these clouds of reflections create the reverberant ambience of a space; they sound like a smeared, diffused echoing tail of the original sound.  </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Reverb can also be applied artificially to a sound to give it a sense of space.</a:t>
            </a:r>
            <a:endParaRPr sz="1400">
              <a:latin typeface="Roboto Thin"/>
              <a:ea typeface="Roboto Thin"/>
              <a:cs typeface="Roboto Thin"/>
              <a:sym typeface="Roboto Thin"/>
            </a:endParaRPr>
          </a:p>
          <a:p>
            <a:pPr indent="-317500" lvl="0" marL="457200" rtl="0" algn="l">
              <a:lnSpc>
                <a:spcPct val="90000"/>
              </a:lnSpc>
              <a:spcBef>
                <a:spcPts val="1000"/>
              </a:spcBef>
              <a:spcAft>
                <a:spcPts val="0"/>
              </a:spcAft>
              <a:buSzPts val="1400"/>
              <a:buFont typeface="Roboto Thin"/>
              <a:buChar char="-"/>
            </a:pPr>
            <a:r>
              <a:rPr i="1" lang="en-US" sz="1400">
                <a:latin typeface="Roboto Thin"/>
                <a:ea typeface="Roboto Thin"/>
                <a:cs typeface="Roboto Thin"/>
                <a:sym typeface="Roboto Thin"/>
              </a:rPr>
              <a:t>Pre-Delay </a:t>
            </a:r>
            <a:r>
              <a:rPr lang="en-US" sz="1400">
                <a:latin typeface="Roboto Thin"/>
                <a:ea typeface="Roboto Thin"/>
                <a:cs typeface="Roboto Thin"/>
                <a:sym typeface="Roboto Thin"/>
              </a:rPr>
              <a:t>controls the amount of time it takes for the first reflection to reach the listener.</a:t>
            </a:r>
            <a:endParaRPr sz="1400">
              <a:latin typeface="Roboto Thin"/>
              <a:ea typeface="Roboto Thin"/>
              <a:cs typeface="Roboto Thin"/>
              <a:sym typeface="Roboto Thin"/>
            </a:endParaRPr>
          </a:p>
          <a:p>
            <a:pPr indent="-317500" lvl="0" marL="457200" rtl="0" algn="l">
              <a:lnSpc>
                <a:spcPct val="90000"/>
              </a:lnSpc>
              <a:spcBef>
                <a:spcPts val="0"/>
              </a:spcBef>
              <a:spcAft>
                <a:spcPts val="0"/>
              </a:spcAft>
              <a:buSzPts val="1400"/>
              <a:buFont typeface="Roboto Thin"/>
              <a:buChar char="-"/>
            </a:pPr>
            <a:r>
              <a:rPr i="1" lang="en-US" sz="1400">
                <a:latin typeface="Roboto Thin"/>
                <a:ea typeface="Roboto Thin"/>
                <a:cs typeface="Roboto Thin"/>
                <a:sym typeface="Roboto Thin"/>
              </a:rPr>
              <a:t>Decay Time </a:t>
            </a:r>
            <a:r>
              <a:rPr lang="en-US" sz="1400">
                <a:latin typeface="Roboto Thin"/>
                <a:ea typeface="Roboto Thin"/>
                <a:cs typeface="Roboto Thin"/>
                <a:sym typeface="Roboto Thin"/>
              </a:rPr>
              <a:t>controls the amount of time it takes for the reflections to entirely fade out.</a:t>
            </a:r>
            <a:endParaRPr sz="1400">
              <a:latin typeface="Roboto Thin"/>
              <a:ea typeface="Roboto Thin"/>
              <a:cs typeface="Roboto Thin"/>
              <a:sym typeface="Roboto Thin"/>
            </a:endParaRPr>
          </a:p>
          <a:p>
            <a:pPr indent="-317500" lvl="0" marL="457200" rtl="0" algn="l">
              <a:lnSpc>
                <a:spcPct val="90000"/>
              </a:lnSpc>
              <a:spcBef>
                <a:spcPts val="0"/>
              </a:spcBef>
              <a:spcAft>
                <a:spcPts val="0"/>
              </a:spcAft>
              <a:buSzPts val="1400"/>
              <a:buFont typeface="Roboto Thin"/>
              <a:buChar char="-"/>
            </a:pPr>
            <a:r>
              <a:rPr i="1" lang="en-US" sz="1400">
                <a:latin typeface="Roboto Thin"/>
                <a:ea typeface="Roboto Thin"/>
                <a:cs typeface="Roboto Thin"/>
                <a:sym typeface="Roboto Thin"/>
              </a:rPr>
              <a:t>Dry/Wet</a:t>
            </a:r>
            <a:r>
              <a:rPr lang="en-US" sz="1400">
                <a:latin typeface="Roboto Thin"/>
                <a:ea typeface="Roboto Thin"/>
                <a:cs typeface="Roboto Thin"/>
                <a:sym typeface="Roboto Thin"/>
              </a:rPr>
              <a:t> controls the balance between the original sound and the effected sound.</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t/>
            </a:r>
            <a:endParaRPr sz="1400">
              <a:latin typeface="Roboto Thin"/>
              <a:ea typeface="Roboto Thin"/>
              <a:cs typeface="Roboto Thin"/>
              <a:sym typeface="Roboto Thin"/>
            </a:endParaRPr>
          </a:p>
        </p:txBody>
      </p:sp>
      <p:pic>
        <p:nvPicPr>
          <p:cNvPr id="290" name="Google Shape;290;p36"/>
          <p:cNvPicPr preferRelativeResize="0"/>
          <p:nvPr/>
        </p:nvPicPr>
        <p:blipFill>
          <a:blip r:embed="rId3">
            <a:alphaModFix/>
          </a:blip>
          <a:stretch>
            <a:fillRect/>
          </a:stretch>
        </p:blipFill>
        <p:spPr>
          <a:xfrm>
            <a:off x="5905900" y="3922100"/>
            <a:ext cx="5016300" cy="2800750"/>
          </a:xfrm>
          <a:prstGeom prst="rect">
            <a:avLst/>
          </a:prstGeom>
          <a:noFill/>
          <a:ln>
            <a:noFill/>
          </a:ln>
        </p:spPr>
      </p:pic>
      <p:pic>
        <p:nvPicPr>
          <p:cNvPr id="291" name="Google Shape;291;p36"/>
          <p:cNvPicPr preferRelativeResize="0"/>
          <p:nvPr/>
        </p:nvPicPr>
        <p:blipFill rotWithShape="1">
          <a:blip r:embed="rId4">
            <a:alphaModFix/>
          </a:blip>
          <a:srcRect b="0" l="10434" r="8992" t="0"/>
          <a:stretch/>
        </p:blipFill>
        <p:spPr>
          <a:xfrm>
            <a:off x="6740050" y="237273"/>
            <a:ext cx="3348001" cy="31165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95" name="Shape 295"/>
        <p:cNvGrpSpPr/>
        <p:nvPr/>
      </p:nvGrpSpPr>
      <p:grpSpPr>
        <a:xfrm>
          <a:off x="0" y="0"/>
          <a:ext cx="0" cy="0"/>
          <a:chOff x="0" y="0"/>
          <a:chExt cx="0" cy="0"/>
        </a:xfrm>
      </p:grpSpPr>
      <p:sp>
        <p:nvSpPr>
          <p:cNvPr id="296" name="Google Shape;296;p37"/>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Distortion</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297" name="Google Shape;297;p37"/>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8" name="Google Shape;298;p37"/>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A gain effect achieved by overloading the input. The result is usually a compressed, gritty tone. </a:t>
            </a:r>
            <a:endParaRPr sz="1800">
              <a:latin typeface="Roboto Thin"/>
              <a:ea typeface="Roboto Thin"/>
              <a:cs typeface="Roboto Thin"/>
              <a:sym typeface="Roboto Thin"/>
            </a:endParaRPr>
          </a:p>
        </p:txBody>
      </p:sp>
      <p:pic>
        <p:nvPicPr>
          <p:cNvPr id="299" name="Google Shape;299;p37"/>
          <p:cNvPicPr preferRelativeResize="0"/>
          <p:nvPr/>
        </p:nvPicPr>
        <p:blipFill>
          <a:blip r:embed="rId3">
            <a:alphaModFix/>
          </a:blip>
          <a:stretch>
            <a:fillRect/>
          </a:stretch>
        </p:blipFill>
        <p:spPr>
          <a:xfrm>
            <a:off x="4885396" y="1919125"/>
            <a:ext cx="7057316" cy="3484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03" name="Shape 303"/>
        <p:cNvGrpSpPr/>
        <p:nvPr/>
      </p:nvGrpSpPr>
      <p:grpSpPr>
        <a:xfrm>
          <a:off x="0" y="0"/>
          <a:ext cx="0" cy="0"/>
          <a:chOff x="0" y="0"/>
          <a:chExt cx="0" cy="0"/>
        </a:xfrm>
      </p:grpSpPr>
      <p:sp>
        <p:nvSpPr>
          <p:cNvPr id="304" name="Google Shape;304;p38"/>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Clock Modulation</a:t>
            </a:r>
            <a:endParaRPr sz="3600">
              <a:latin typeface="Roboto Thin"/>
              <a:ea typeface="Roboto Thin"/>
              <a:cs typeface="Roboto Thin"/>
              <a:sym typeface="Roboto Thin"/>
            </a:endParaRPr>
          </a:p>
        </p:txBody>
      </p:sp>
      <p:sp>
        <p:nvSpPr>
          <p:cNvPr id="305" name="Google Shape;305;p38"/>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Font typeface="Arial"/>
              <a:buNone/>
            </a:pPr>
            <a:r>
              <a:rPr lang="en-US" sz="1800">
                <a:solidFill>
                  <a:schemeClr val="lt1"/>
                </a:solidFill>
                <a:latin typeface="Roboto Thin"/>
                <a:ea typeface="Roboto Thin"/>
                <a:cs typeface="Roboto Thin"/>
                <a:sym typeface="Roboto Thin"/>
              </a:rPr>
              <a:t>Demo</a:t>
            </a:r>
            <a:endParaRPr sz="1800">
              <a:solidFill>
                <a:schemeClr val="lt1"/>
              </a:solidFill>
              <a:latin typeface="Roboto Thin"/>
              <a:ea typeface="Roboto Thin"/>
              <a:cs typeface="Roboto Thin"/>
              <a:sym typeface="Roboto Thin"/>
            </a:endParaRPr>
          </a:p>
        </p:txBody>
      </p:sp>
      <p:sp>
        <p:nvSpPr>
          <p:cNvPr id="306" name="Google Shape;306;p38"/>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Clock modulation</a:t>
            </a:r>
            <a:r>
              <a:rPr lang="en-US" sz="1800">
                <a:latin typeface="Roboto Thin"/>
                <a:ea typeface="Roboto Thin"/>
                <a:cs typeface="Roboto Thin"/>
                <a:sym typeface="Roboto Thin"/>
              </a:rPr>
              <a:t> converts a steady streams of gates/triggers, aka a clock, into a new pattern or "rhythm" of pulses which is somehow synchronized to the original clock.</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Clock Dividers</a:t>
            </a:r>
            <a:r>
              <a:rPr lang="en-US" sz="1800">
                <a:latin typeface="Roboto Thin"/>
                <a:ea typeface="Roboto Thin"/>
                <a:cs typeface="Roboto Thin"/>
                <a:sym typeface="Roboto Thin"/>
              </a:rPr>
              <a:t>: output 1 pulse for </a:t>
            </a:r>
            <a:r>
              <a:rPr i="1" lang="en-US" sz="1800">
                <a:latin typeface="Roboto Thin"/>
                <a:ea typeface="Roboto Thin"/>
                <a:cs typeface="Roboto Thin"/>
                <a:sym typeface="Roboto Thin"/>
              </a:rPr>
              <a:t>n</a:t>
            </a:r>
            <a:r>
              <a:rPr lang="en-US" sz="1800">
                <a:latin typeface="Roboto Thin"/>
                <a:ea typeface="Roboto Thin"/>
                <a:cs typeface="Roboto Thin"/>
                <a:sym typeface="Roboto Thin"/>
              </a:rPr>
              <a:t> input pulses</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Clock Multipliers</a:t>
            </a:r>
            <a:r>
              <a:rPr lang="en-US" sz="1800">
                <a:latin typeface="Roboto Thin"/>
                <a:ea typeface="Roboto Thin"/>
                <a:cs typeface="Roboto Thin"/>
                <a:sym typeface="Roboto Thin"/>
              </a:rPr>
              <a:t>: output </a:t>
            </a:r>
            <a:r>
              <a:rPr i="1" lang="en-US" sz="1800">
                <a:latin typeface="Roboto Thin"/>
                <a:ea typeface="Roboto Thin"/>
                <a:cs typeface="Roboto Thin"/>
                <a:sym typeface="Roboto Thin"/>
              </a:rPr>
              <a:t>n</a:t>
            </a:r>
            <a:r>
              <a:rPr lang="en-US" sz="1800">
                <a:latin typeface="Roboto Thin"/>
                <a:ea typeface="Roboto Thin"/>
                <a:cs typeface="Roboto Thin"/>
                <a:sym typeface="Roboto Thin"/>
              </a:rPr>
              <a:t> pulses for every 1 input pulse</a:t>
            </a:r>
            <a:endParaRPr sz="1800">
              <a:latin typeface="Roboto Thin"/>
              <a:ea typeface="Roboto Thin"/>
              <a:cs typeface="Roboto Thin"/>
              <a:sym typeface="Roboto Thin"/>
            </a:endParaRPr>
          </a:p>
        </p:txBody>
      </p:sp>
      <p:pic>
        <p:nvPicPr>
          <p:cNvPr id="307" name="Google Shape;307;p38"/>
          <p:cNvPicPr preferRelativeResize="0"/>
          <p:nvPr/>
        </p:nvPicPr>
        <p:blipFill>
          <a:blip r:embed="rId3">
            <a:alphaModFix/>
          </a:blip>
          <a:stretch>
            <a:fillRect/>
          </a:stretch>
        </p:blipFill>
        <p:spPr>
          <a:xfrm>
            <a:off x="5164140" y="1302838"/>
            <a:ext cx="6499822" cy="425232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11" name="Shape 311"/>
        <p:cNvGrpSpPr/>
        <p:nvPr/>
      </p:nvGrpSpPr>
      <p:grpSpPr>
        <a:xfrm>
          <a:off x="0" y="0"/>
          <a:ext cx="0" cy="0"/>
          <a:chOff x="0" y="0"/>
          <a:chExt cx="0" cy="0"/>
        </a:xfrm>
      </p:grpSpPr>
      <p:sp>
        <p:nvSpPr>
          <p:cNvPr id="312" name="Google Shape;312;p39"/>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Euclidean Rhythms</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313" name="Google Shape;313;p39"/>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Font typeface="Arial"/>
              <a:buNone/>
            </a:pPr>
            <a:r>
              <a:rPr lang="en-US" sz="1800">
                <a:solidFill>
                  <a:schemeClr val="lt1"/>
                </a:solidFill>
                <a:latin typeface="Roboto Thin"/>
                <a:ea typeface="Roboto Thin"/>
                <a:cs typeface="Roboto Thin"/>
                <a:sym typeface="Roboto Thin"/>
              </a:rPr>
              <a:t>Demo</a:t>
            </a:r>
            <a:endParaRPr sz="1800">
              <a:solidFill>
                <a:schemeClr val="lt1"/>
              </a:solidFill>
              <a:latin typeface="Roboto Thin"/>
              <a:ea typeface="Roboto Thin"/>
              <a:cs typeface="Roboto Thin"/>
              <a:sym typeface="Roboto Thin"/>
            </a:endParaRPr>
          </a:p>
        </p:txBody>
      </p:sp>
      <p:sp>
        <p:nvSpPr>
          <p:cNvPr id="314" name="Google Shape;314;p39"/>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i="1" lang="en-US" sz="1400">
                <a:latin typeface="Roboto Thin"/>
                <a:ea typeface="Roboto Thin"/>
                <a:cs typeface="Roboto Thin"/>
                <a:sym typeface="Roboto Thin"/>
              </a:rPr>
              <a:t>Euclidean rhythms </a:t>
            </a:r>
            <a:r>
              <a:rPr lang="en-US" sz="1400">
                <a:latin typeface="Roboto Thin"/>
                <a:ea typeface="Roboto Thin"/>
                <a:cs typeface="Roboto Thin"/>
                <a:sym typeface="Roboto Thin"/>
              </a:rPr>
              <a:t>are a unique form of clock modulation generated by distributing a determined number of pulses as evenly as possible across a determined number of steps.</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i="1" lang="en-US" sz="1400">
                <a:latin typeface="Roboto Thin"/>
                <a:ea typeface="Roboto Thin"/>
                <a:cs typeface="Roboto Thin"/>
                <a:sym typeface="Roboto Thin"/>
              </a:rPr>
              <a:t>Euclidean Length</a:t>
            </a:r>
            <a:r>
              <a:rPr lang="en-US" sz="1400">
                <a:latin typeface="Roboto Thin"/>
                <a:ea typeface="Roboto Thin"/>
                <a:cs typeface="Roboto Thin"/>
                <a:sym typeface="Roboto Thin"/>
              </a:rPr>
              <a:t>: The number of steps in the pattern</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i="1" lang="en-US" sz="1400">
                <a:latin typeface="Roboto Thin"/>
                <a:ea typeface="Roboto Thin"/>
                <a:cs typeface="Roboto Thin"/>
                <a:sym typeface="Roboto Thin"/>
              </a:rPr>
              <a:t>Euclidean Fill/Trigs</a:t>
            </a:r>
            <a:r>
              <a:rPr lang="en-US" sz="1400">
                <a:latin typeface="Roboto Thin"/>
                <a:ea typeface="Roboto Thin"/>
                <a:cs typeface="Roboto Thin"/>
                <a:sym typeface="Roboto Thin"/>
              </a:rPr>
              <a:t>: The number of pulses in the pattern.</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i="1" lang="en-US" sz="1400">
                <a:latin typeface="Roboto Thin"/>
                <a:ea typeface="Roboto Thin"/>
                <a:cs typeface="Roboto Thin"/>
                <a:sym typeface="Roboto Thin"/>
              </a:rPr>
              <a:t>Euclidean Rotation</a:t>
            </a:r>
            <a:r>
              <a:rPr lang="en-US" sz="1400">
                <a:latin typeface="Roboto Thin"/>
                <a:ea typeface="Roboto Thin"/>
                <a:cs typeface="Roboto Thin"/>
                <a:sym typeface="Roboto Thin"/>
              </a:rPr>
              <a:t>: Determines where the first hit in the pattern occurs (shifts the pattern forward/backward in time)</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Combinations of Euclidean rhythms are core elements of many musical traditions from all over the world.  </a:t>
            </a:r>
            <a:endParaRPr sz="1400">
              <a:latin typeface="Roboto Thin"/>
              <a:ea typeface="Roboto Thin"/>
              <a:cs typeface="Roboto Thin"/>
              <a:sym typeface="Roboto Thin"/>
            </a:endParaRPr>
          </a:p>
        </p:txBody>
      </p:sp>
      <p:sp>
        <p:nvSpPr>
          <p:cNvPr id="315" name="Google Shape;315;p39"/>
          <p:cNvSpPr txBox="1"/>
          <p:nvPr>
            <p:ph idx="1" type="body"/>
          </p:nvPr>
        </p:nvSpPr>
        <p:spPr>
          <a:xfrm>
            <a:off x="6740038" y="5675225"/>
            <a:ext cx="3348000" cy="696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lt1"/>
              </a:buClr>
              <a:buSzPts val="1800"/>
              <a:buNone/>
            </a:pPr>
            <a:r>
              <a:rPr lang="en-US" sz="3000" u="sng">
                <a:solidFill>
                  <a:schemeClr val="hlink"/>
                </a:solidFill>
                <a:latin typeface="Roboto Thin"/>
                <a:ea typeface="Roboto Thin"/>
                <a:cs typeface="Roboto Thin"/>
                <a:sym typeface="Roboto Thin"/>
                <a:hlinkClick r:id="rId3"/>
              </a:rPr>
              <a:t>Demo</a:t>
            </a:r>
            <a:endParaRPr sz="3000">
              <a:latin typeface="Roboto Thin"/>
              <a:ea typeface="Roboto Thin"/>
              <a:cs typeface="Roboto Thin"/>
              <a:sym typeface="Roboto Thin"/>
            </a:endParaRPr>
          </a:p>
        </p:txBody>
      </p:sp>
      <p:pic>
        <p:nvPicPr>
          <p:cNvPr id="316" name="Google Shape;316;p39"/>
          <p:cNvPicPr preferRelativeResize="0"/>
          <p:nvPr/>
        </p:nvPicPr>
        <p:blipFill>
          <a:blip r:embed="rId4">
            <a:alphaModFix/>
          </a:blip>
          <a:stretch>
            <a:fillRect/>
          </a:stretch>
        </p:blipFill>
        <p:spPr>
          <a:xfrm>
            <a:off x="5971550" y="688025"/>
            <a:ext cx="4884975" cy="488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20" name="Shape 320"/>
        <p:cNvGrpSpPr/>
        <p:nvPr/>
      </p:nvGrpSpPr>
      <p:grpSpPr>
        <a:xfrm>
          <a:off x="0" y="0"/>
          <a:ext cx="0" cy="0"/>
          <a:chOff x="0" y="0"/>
          <a:chExt cx="0" cy="0"/>
        </a:xfrm>
      </p:grpSpPr>
      <p:sp>
        <p:nvSpPr>
          <p:cNvPr id="321" name="Google Shape;321;p40"/>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Phasing LFOs and Polyrhythms</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322" name="Google Shape;322;p40"/>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3" name="Google Shape;323;p40"/>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Polyrhythms generate complex patterns by combining one or more different sets of rhythms played against each other which do not subdivide into each other evenly, e.g. a pattern with a length of 4 steps and a pattern with a length of 7 steps.</a:t>
            </a:r>
            <a:endParaRPr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Similarly, LFOs with unequal frequencies can creating evolving relationships between parameters.</a:t>
            </a:r>
            <a:endParaRPr sz="1800">
              <a:latin typeface="Roboto Thin"/>
              <a:ea typeface="Roboto Thin"/>
              <a:cs typeface="Roboto Thin"/>
              <a:sym typeface="Roboto Th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27" name="Shape 327"/>
        <p:cNvGrpSpPr/>
        <p:nvPr/>
      </p:nvGrpSpPr>
      <p:grpSpPr>
        <a:xfrm>
          <a:off x="0" y="0"/>
          <a:ext cx="0" cy="0"/>
          <a:chOff x="0" y="0"/>
          <a:chExt cx="0" cy="0"/>
        </a:xfrm>
      </p:grpSpPr>
      <p:sp>
        <p:nvSpPr>
          <p:cNvPr id="328" name="Google Shape;328;p41"/>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Sample + Hold</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329" name="Google Shape;329;p41"/>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0" name="Google Shape;330;p41"/>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i="1" lang="en-US" sz="1600">
                <a:latin typeface="Roboto Thin"/>
                <a:ea typeface="Roboto Thin"/>
                <a:cs typeface="Roboto Thin"/>
                <a:sym typeface="Roboto Thin"/>
              </a:rPr>
              <a:t>Sample+Hold </a:t>
            </a:r>
            <a:r>
              <a:rPr lang="en-US" sz="1600">
                <a:latin typeface="Roboto Thin"/>
                <a:ea typeface="Roboto Thin"/>
                <a:cs typeface="Roboto Thin"/>
                <a:sym typeface="Roboto Thin"/>
              </a:rPr>
              <a:t>modules expect two inputs: a voltage to sample and a trigger.</a:t>
            </a:r>
            <a:endParaRPr sz="16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600">
                <a:latin typeface="Roboto Thin"/>
                <a:ea typeface="Roboto Thin"/>
                <a:cs typeface="Roboto Thin"/>
                <a:sym typeface="Roboto Thin"/>
              </a:rPr>
              <a:t>When a trigger arrives, the main voltage is checked, frozen instantaneously and sent to the output.The output voltage does not change until another trigger occurs. </a:t>
            </a:r>
            <a:endParaRPr sz="16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600">
                <a:latin typeface="Roboto Thin"/>
                <a:ea typeface="Roboto Thin"/>
                <a:cs typeface="Roboto Thin"/>
                <a:sym typeface="Roboto Thin"/>
              </a:rPr>
              <a:t>S+H modules allow you to turn any signal into a stepped sequence of voltages.</a:t>
            </a:r>
            <a:endParaRPr sz="16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600">
                <a:latin typeface="Roboto Thin"/>
                <a:ea typeface="Roboto Thin"/>
                <a:cs typeface="Roboto Thin"/>
                <a:sym typeface="Roboto Thin"/>
              </a:rPr>
              <a:t>Pairing a S+H with two phasing LFOs is a great way to generate evolving sequences.</a:t>
            </a:r>
            <a:endParaRPr sz="16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600">
                <a:latin typeface="Roboto Thin"/>
                <a:ea typeface="Roboto Thin"/>
                <a:cs typeface="Roboto Thin"/>
                <a:sym typeface="Roboto Thin"/>
              </a:rPr>
              <a:t>S+H can even be used as sample-rate reduction distortion when used with an audio signal and fast clock!</a:t>
            </a:r>
            <a:endParaRPr sz="1600">
              <a:latin typeface="Roboto Thin"/>
              <a:ea typeface="Roboto Thin"/>
              <a:cs typeface="Roboto Thin"/>
              <a:sym typeface="Roboto Thin"/>
            </a:endParaRPr>
          </a:p>
        </p:txBody>
      </p:sp>
      <p:pic>
        <p:nvPicPr>
          <p:cNvPr id="331" name="Google Shape;331;p41"/>
          <p:cNvPicPr preferRelativeResize="0"/>
          <p:nvPr/>
        </p:nvPicPr>
        <p:blipFill>
          <a:blip r:embed="rId3">
            <a:alphaModFix/>
          </a:blip>
          <a:stretch>
            <a:fillRect/>
          </a:stretch>
        </p:blipFill>
        <p:spPr>
          <a:xfrm>
            <a:off x="4967466" y="629275"/>
            <a:ext cx="3803198" cy="2176924"/>
          </a:xfrm>
          <a:prstGeom prst="rect">
            <a:avLst/>
          </a:prstGeom>
          <a:noFill/>
          <a:ln>
            <a:noFill/>
          </a:ln>
        </p:spPr>
      </p:pic>
      <p:pic>
        <p:nvPicPr>
          <p:cNvPr id="332" name="Google Shape;332;p41"/>
          <p:cNvPicPr preferRelativeResize="0"/>
          <p:nvPr/>
        </p:nvPicPr>
        <p:blipFill>
          <a:blip r:embed="rId4">
            <a:alphaModFix/>
          </a:blip>
          <a:stretch>
            <a:fillRect/>
          </a:stretch>
        </p:blipFill>
        <p:spPr>
          <a:xfrm>
            <a:off x="4902575" y="4375425"/>
            <a:ext cx="7141373" cy="1994775"/>
          </a:xfrm>
          <a:prstGeom prst="rect">
            <a:avLst/>
          </a:prstGeom>
          <a:noFill/>
          <a:ln>
            <a:noFill/>
          </a:ln>
        </p:spPr>
      </p:pic>
      <p:pic>
        <p:nvPicPr>
          <p:cNvPr id="333" name="Google Shape;333;p41"/>
          <p:cNvPicPr preferRelativeResize="0"/>
          <p:nvPr/>
        </p:nvPicPr>
        <p:blipFill>
          <a:blip r:embed="rId5">
            <a:alphaModFix/>
          </a:blip>
          <a:stretch>
            <a:fillRect/>
          </a:stretch>
        </p:blipFill>
        <p:spPr>
          <a:xfrm>
            <a:off x="9422325" y="822147"/>
            <a:ext cx="2368575" cy="2113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37" name="Shape 337"/>
        <p:cNvGrpSpPr/>
        <p:nvPr/>
      </p:nvGrpSpPr>
      <p:grpSpPr>
        <a:xfrm>
          <a:off x="0" y="0"/>
          <a:ext cx="0" cy="0"/>
          <a:chOff x="0" y="0"/>
          <a:chExt cx="0" cy="0"/>
        </a:xfrm>
      </p:grpSpPr>
      <p:sp>
        <p:nvSpPr>
          <p:cNvPr id="338" name="Google Shape;338;p42"/>
          <p:cNvSpPr txBox="1"/>
          <p:nvPr>
            <p:ph type="title"/>
          </p:nvPr>
        </p:nvSpPr>
        <p:spPr>
          <a:xfrm>
            <a:off x="648929" y="629266"/>
            <a:ext cx="3666900" cy="1676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Slew Limiters</a:t>
            </a:r>
            <a:endParaRPr sz="3600">
              <a:latin typeface="Roboto Thin"/>
              <a:ea typeface="Roboto Thin"/>
              <a:cs typeface="Roboto Thin"/>
              <a:sym typeface="Roboto Thin"/>
            </a:endParaRPr>
          </a:p>
          <a:p>
            <a:pPr indent="0" lvl="0" marL="0" rtl="0" algn="l">
              <a:lnSpc>
                <a:spcPct val="90000"/>
              </a:lnSpc>
              <a:spcBef>
                <a:spcPts val="0"/>
              </a:spcBef>
              <a:spcAft>
                <a:spcPts val="0"/>
              </a:spcAft>
              <a:buClr>
                <a:schemeClr val="lt1"/>
              </a:buClr>
              <a:buSzPts val="3600"/>
              <a:buFont typeface="Roboto Thin"/>
              <a:buNone/>
            </a:pPr>
            <a:r>
              <a:t/>
            </a:r>
            <a:endParaRPr sz="3600">
              <a:latin typeface="Roboto Thin"/>
              <a:ea typeface="Roboto Thin"/>
              <a:cs typeface="Roboto Thin"/>
              <a:sym typeface="Roboto Thin"/>
            </a:endParaRPr>
          </a:p>
        </p:txBody>
      </p:sp>
      <p:sp>
        <p:nvSpPr>
          <p:cNvPr id="339" name="Google Shape;339;p42"/>
          <p:cNvSpPr/>
          <p:nvPr/>
        </p:nvSpPr>
        <p:spPr>
          <a:xfrm>
            <a:off x="4636008" y="2"/>
            <a:ext cx="75561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42"/>
          <p:cNvSpPr txBox="1"/>
          <p:nvPr>
            <p:ph idx="1" type="body"/>
          </p:nvPr>
        </p:nvSpPr>
        <p:spPr>
          <a:xfrm>
            <a:off x="648929" y="1825625"/>
            <a:ext cx="3348000" cy="454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i="1" lang="en-US" sz="1400">
                <a:latin typeface="Roboto Thin"/>
                <a:ea typeface="Roboto Thin"/>
                <a:cs typeface="Roboto Thin"/>
                <a:sym typeface="Roboto Thin"/>
              </a:rPr>
              <a:t>Slew limiters</a:t>
            </a:r>
            <a:r>
              <a:rPr lang="en-US" sz="1400">
                <a:latin typeface="Roboto Thin"/>
                <a:ea typeface="Roboto Thin"/>
                <a:cs typeface="Roboto Thin"/>
                <a:sym typeface="Roboto Thin"/>
              </a:rPr>
              <a:t> smooth out changes in a voltage. The output voltage is like a “laggy” version of the input voltage: it takes time to catch up (</a:t>
            </a:r>
            <a:r>
              <a:rPr i="1" lang="en-US" sz="1400">
                <a:latin typeface="Roboto Thin"/>
                <a:ea typeface="Roboto Thin"/>
                <a:cs typeface="Roboto Thin"/>
                <a:sym typeface="Roboto Thin"/>
              </a:rPr>
              <a:t>slew</a:t>
            </a:r>
            <a:r>
              <a:rPr lang="en-US" sz="1400">
                <a:latin typeface="Roboto Thin"/>
                <a:ea typeface="Roboto Thin"/>
                <a:cs typeface="Roboto Thin"/>
                <a:sym typeface="Roboto Thin"/>
              </a:rPr>
              <a:t>) to the input. </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A slew limiter has two main parameters: the </a:t>
            </a:r>
            <a:r>
              <a:rPr i="1" lang="en-US" sz="1400">
                <a:latin typeface="Roboto Thin"/>
                <a:ea typeface="Roboto Thin"/>
                <a:cs typeface="Roboto Thin"/>
                <a:sym typeface="Roboto Thin"/>
              </a:rPr>
              <a:t>rise-time </a:t>
            </a:r>
            <a:r>
              <a:rPr lang="en-US" sz="1400">
                <a:latin typeface="Roboto Thin"/>
                <a:ea typeface="Roboto Thin"/>
                <a:cs typeface="Roboto Thin"/>
                <a:sym typeface="Roboto Thin"/>
              </a:rPr>
              <a:t>and </a:t>
            </a:r>
            <a:r>
              <a:rPr i="1" lang="en-US" sz="1400">
                <a:latin typeface="Roboto Thin"/>
                <a:ea typeface="Roboto Thin"/>
                <a:cs typeface="Roboto Thin"/>
                <a:sym typeface="Roboto Thin"/>
              </a:rPr>
              <a:t>fall-time</a:t>
            </a:r>
            <a:r>
              <a:rPr lang="en-US" sz="1400">
                <a:latin typeface="Roboto Thin"/>
                <a:ea typeface="Roboto Thin"/>
                <a:cs typeface="Roboto Thin"/>
                <a:sym typeface="Roboto Thin"/>
              </a:rPr>
              <a:t>.</a:t>
            </a:r>
            <a:endParaRPr sz="1400">
              <a:latin typeface="Roboto Thin"/>
              <a:ea typeface="Roboto Thin"/>
              <a:cs typeface="Roboto Thin"/>
              <a:sym typeface="Roboto Thin"/>
            </a:endParaRPr>
          </a:p>
          <a:p>
            <a:pPr indent="0" lvl="0" marL="0" rtl="0" algn="l">
              <a:spcBef>
                <a:spcPts val="1000"/>
              </a:spcBef>
              <a:spcAft>
                <a:spcPts val="0"/>
              </a:spcAft>
              <a:buClr>
                <a:schemeClr val="lt1"/>
              </a:buClr>
              <a:buSzPts val="1800"/>
              <a:buNone/>
            </a:pPr>
            <a:r>
              <a:rPr lang="en-US" sz="1400">
                <a:latin typeface="Roboto Thin"/>
                <a:ea typeface="Roboto Thin"/>
                <a:cs typeface="Roboto Thin"/>
                <a:sym typeface="Roboto Thin"/>
              </a:rPr>
              <a:t>When the input voltage increases, the output voltage rises to the new voltage in the amount of time specified by </a:t>
            </a:r>
            <a:r>
              <a:rPr i="1" lang="en-US" sz="1400">
                <a:latin typeface="Roboto Thin"/>
                <a:ea typeface="Roboto Thin"/>
                <a:cs typeface="Roboto Thin"/>
                <a:sym typeface="Roboto Thin"/>
              </a:rPr>
              <a:t>rise</a:t>
            </a:r>
            <a:r>
              <a:rPr lang="en-US" sz="1400">
                <a:latin typeface="Roboto Thin"/>
                <a:ea typeface="Roboto Thin"/>
                <a:cs typeface="Roboto Thin"/>
                <a:sym typeface="Roboto Thin"/>
              </a:rPr>
              <a:t>. </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When the input voltage decreases, the output voltage falls to the new voltage in the amount of time specified by </a:t>
            </a:r>
            <a:r>
              <a:rPr i="1" lang="en-US" sz="1400">
                <a:latin typeface="Roboto Thin"/>
                <a:ea typeface="Roboto Thin"/>
                <a:cs typeface="Roboto Thin"/>
                <a:sym typeface="Roboto Thin"/>
              </a:rPr>
              <a:t>fall</a:t>
            </a:r>
            <a:r>
              <a:rPr lang="en-US" sz="1400">
                <a:latin typeface="Roboto Thin"/>
                <a:ea typeface="Roboto Thin"/>
                <a:cs typeface="Roboto Thin"/>
                <a:sym typeface="Roboto Thin"/>
              </a:rPr>
              <a:t>. </a:t>
            </a:r>
            <a:endParaRPr sz="14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400">
                <a:latin typeface="Roboto Thin"/>
                <a:ea typeface="Roboto Thin"/>
                <a:cs typeface="Roboto Thin"/>
                <a:sym typeface="Roboto Thin"/>
              </a:rPr>
              <a:t>SLs can be used to smooth out random sequences, create glissando/slides, and much more!</a:t>
            </a:r>
            <a:endParaRPr sz="1400">
              <a:latin typeface="Roboto Thin"/>
              <a:ea typeface="Roboto Thin"/>
              <a:cs typeface="Roboto Thin"/>
              <a:sym typeface="Roboto Thin"/>
            </a:endParaRPr>
          </a:p>
          <a:p>
            <a:pPr indent="0" lvl="0" marL="0" rtl="0" algn="l">
              <a:spcBef>
                <a:spcPts val="1000"/>
              </a:spcBef>
              <a:spcAft>
                <a:spcPts val="0"/>
              </a:spcAft>
              <a:buClr>
                <a:schemeClr val="lt1"/>
              </a:buClr>
              <a:buSzPts val="1800"/>
              <a:buNone/>
            </a:pPr>
            <a:r>
              <a:rPr lang="en-US" sz="1400">
                <a:latin typeface="Roboto Thin"/>
                <a:ea typeface="Roboto Thin"/>
                <a:cs typeface="Roboto Thin"/>
                <a:sym typeface="Roboto Thin"/>
              </a:rPr>
              <a:t>SLs can even be used as </a:t>
            </a:r>
            <a:r>
              <a:rPr lang="en-US" sz="1400">
                <a:latin typeface="Roboto Thin"/>
                <a:ea typeface="Roboto Thin"/>
                <a:cs typeface="Roboto Thin"/>
                <a:sym typeface="Roboto Thin"/>
              </a:rPr>
              <a:t>lowpass filters since removing sharp transitions = rounding edges = removing HF content.</a:t>
            </a:r>
            <a:endParaRPr sz="1400">
              <a:latin typeface="Roboto Thin"/>
              <a:ea typeface="Roboto Thin"/>
              <a:cs typeface="Roboto Thin"/>
              <a:sym typeface="Roboto Thin"/>
            </a:endParaRPr>
          </a:p>
        </p:txBody>
      </p:sp>
      <p:pic>
        <p:nvPicPr>
          <p:cNvPr id="341" name="Google Shape;341;p42"/>
          <p:cNvPicPr preferRelativeResize="0"/>
          <p:nvPr/>
        </p:nvPicPr>
        <p:blipFill>
          <a:blip r:embed="rId3">
            <a:alphaModFix/>
          </a:blip>
          <a:stretch>
            <a:fillRect/>
          </a:stretch>
        </p:blipFill>
        <p:spPr>
          <a:xfrm>
            <a:off x="6790038" y="3656775"/>
            <a:ext cx="3248025" cy="3086525"/>
          </a:xfrm>
          <a:prstGeom prst="rect">
            <a:avLst/>
          </a:prstGeom>
          <a:noFill/>
          <a:ln>
            <a:noFill/>
          </a:ln>
        </p:spPr>
      </p:pic>
      <p:pic>
        <p:nvPicPr>
          <p:cNvPr id="342" name="Google Shape;342;p42"/>
          <p:cNvPicPr preferRelativeResize="0"/>
          <p:nvPr/>
        </p:nvPicPr>
        <p:blipFill>
          <a:blip r:embed="rId4">
            <a:alphaModFix/>
          </a:blip>
          <a:stretch>
            <a:fillRect/>
          </a:stretch>
        </p:blipFill>
        <p:spPr>
          <a:xfrm>
            <a:off x="6790050" y="267625"/>
            <a:ext cx="3248025" cy="302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Gates &amp; Triggers</a:t>
            </a:r>
            <a:endParaRPr sz="3600">
              <a:latin typeface="Roboto Thin"/>
              <a:ea typeface="Roboto Thin"/>
              <a:cs typeface="Roboto Thin"/>
              <a:sym typeface="Roboto Thin"/>
            </a:endParaRPr>
          </a:p>
        </p:txBody>
      </p:sp>
      <p:sp>
        <p:nvSpPr>
          <p:cNvPr id="114" name="Google Shape;114;p17"/>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sky, person, outdoor, man&#10;&#10;Description automatically generated" id="115" name="Google Shape;115;p17"/>
          <p:cNvPicPr preferRelativeResize="0"/>
          <p:nvPr/>
        </p:nvPicPr>
        <p:blipFill rotWithShape="1">
          <a:blip r:embed="rId3">
            <a:alphaModFix/>
          </a:blip>
          <a:srcRect b="0" l="0" r="0" t="0"/>
          <a:stretch/>
        </p:blipFill>
        <p:spPr>
          <a:xfrm>
            <a:off x="6851984" y="263605"/>
            <a:ext cx="3124040" cy="3124040"/>
          </a:xfrm>
          <a:prstGeom prst="rect">
            <a:avLst/>
          </a:prstGeom>
          <a:noFill/>
          <a:ln>
            <a:noFill/>
          </a:ln>
        </p:spPr>
      </p:pic>
      <p:pic>
        <p:nvPicPr>
          <p:cNvPr descr="A picture containing traffic light, traffic&#10;&#10;Description automatically generated" id="116" name="Google Shape;116;p17"/>
          <p:cNvPicPr preferRelativeResize="0"/>
          <p:nvPr/>
        </p:nvPicPr>
        <p:blipFill rotWithShape="1">
          <a:blip r:embed="rId4">
            <a:alphaModFix/>
          </a:blip>
          <a:srcRect b="0" l="0" r="0" t="0"/>
          <a:stretch/>
        </p:blipFill>
        <p:spPr>
          <a:xfrm>
            <a:off x="6481313" y="3651248"/>
            <a:ext cx="3865381" cy="2893009"/>
          </a:xfrm>
          <a:prstGeom prst="rect">
            <a:avLst/>
          </a:prstGeom>
          <a:noFill/>
          <a:ln>
            <a:noFill/>
          </a:ln>
        </p:spPr>
      </p:pic>
      <p:sp>
        <p:nvSpPr>
          <p:cNvPr id="117" name="Google Shape;117;p17"/>
          <p:cNvSpPr txBox="1"/>
          <p:nvPr>
            <p:ph idx="1" type="body"/>
          </p:nvPr>
        </p:nvSpPr>
        <p:spPr>
          <a:xfrm>
            <a:off x="648929" y="1825625"/>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i="1" lang="en-US" sz="1800">
                <a:latin typeface="Roboto Thin"/>
                <a:ea typeface="Roboto Thin"/>
                <a:cs typeface="Roboto Thin"/>
                <a:sym typeface="Roboto Thin"/>
              </a:rPr>
              <a:t>Gates </a:t>
            </a:r>
            <a:r>
              <a:rPr lang="en-US" sz="1800">
                <a:latin typeface="Roboto Thin"/>
                <a:ea typeface="Roboto Thin"/>
                <a:cs typeface="Roboto Thin"/>
                <a:sym typeface="Roboto Thin"/>
              </a:rPr>
              <a:t>and </a:t>
            </a:r>
            <a:r>
              <a:rPr i="1" lang="en-US" sz="1800">
                <a:latin typeface="Roboto Thin"/>
                <a:ea typeface="Roboto Thin"/>
                <a:cs typeface="Roboto Thin"/>
                <a:sym typeface="Roboto Thin"/>
              </a:rPr>
              <a:t>Triggers </a:t>
            </a:r>
            <a:r>
              <a:rPr lang="en-US" sz="1800">
                <a:latin typeface="Roboto Thin"/>
                <a:ea typeface="Roboto Thin"/>
                <a:cs typeface="Roboto Thin"/>
                <a:sym typeface="Roboto Thin"/>
              </a:rPr>
              <a:t>are special signals in the modular world. Instead of directly modulating a parameter, they tell other modules to start and stop actions.</a:t>
            </a:r>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 Triggers</a:t>
            </a:r>
            <a:r>
              <a:rPr lang="en-US" sz="1800">
                <a:latin typeface="Roboto Thin"/>
                <a:ea typeface="Roboto Thin"/>
                <a:cs typeface="Roboto Thin"/>
                <a:sym typeface="Roboto Thin"/>
              </a:rPr>
              <a:t> can be thought of like the starting signal for a race.  The trigger is an impulse which makes an event begin; the event then goes to completion.</a:t>
            </a:r>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 Gates</a:t>
            </a:r>
            <a:r>
              <a:rPr lang="en-US" sz="1800">
                <a:latin typeface="Roboto Thin"/>
                <a:ea typeface="Roboto Thin"/>
                <a:cs typeface="Roboto Thin"/>
                <a:sym typeface="Roboto Thin"/>
              </a:rPr>
              <a:t> can be thought of like stoplights.  An action begins and continues as long as the gate is held high (green light), but stops as soon as the gate goes low (red light).</a:t>
            </a:r>
            <a:endParaRPr/>
          </a:p>
          <a:p>
            <a:pPr indent="0" lvl="0" marL="0" rtl="0" algn="l">
              <a:lnSpc>
                <a:spcPct val="90000"/>
              </a:lnSpc>
              <a:spcBef>
                <a:spcPts val="1000"/>
              </a:spcBef>
              <a:spcAft>
                <a:spcPts val="0"/>
              </a:spcAft>
              <a:buClr>
                <a:schemeClr val="lt1"/>
              </a:buClr>
              <a:buSzPts val="1800"/>
              <a:buNone/>
            </a:pPr>
            <a:r>
              <a:t/>
            </a:r>
            <a:endParaRPr i="1"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t/>
            </a:r>
            <a:endParaRPr sz="1800">
              <a:latin typeface="Roboto Thin"/>
              <a:ea typeface="Roboto Thin"/>
              <a:cs typeface="Roboto Thin"/>
              <a:sym typeface="Roboto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Google Shape;122;p18"/>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18"/>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Gates &amp; Triggers</a:t>
            </a:r>
            <a:endParaRPr/>
          </a:p>
        </p:txBody>
      </p:sp>
      <p:pic>
        <p:nvPicPr>
          <p:cNvPr descr="A screenshot of a cell phone&#10;&#10;Description automatically generated" id="124" name="Google Shape;124;p18"/>
          <p:cNvPicPr preferRelativeResize="0"/>
          <p:nvPr>
            <p:ph idx="1" type="body"/>
          </p:nvPr>
        </p:nvPicPr>
        <p:blipFill rotWithShape="1">
          <a:blip r:embed="rId3">
            <a:alphaModFix/>
          </a:blip>
          <a:srcRect b="0" l="0" r="0" t="0"/>
          <a:stretch/>
        </p:blipFill>
        <p:spPr>
          <a:xfrm>
            <a:off x="643467" y="2481928"/>
            <a:ext cx="10905066" cy="27807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8" name="Shape 128"/>
        <p:cNvGrpSpPr/>
        <p:nvPr/>
      </p:nvGrpSpPr>
      <p:grpSpPr>
        <a:xfrm>
          <a:off x="0" y="0"/>
          <a:ext cx="0" cy="0"/>
          <a:chOff x="0" y="0"/>
          <a:chExt cx="0" cy="0"/>
        </a:xfrm>
      </p:grpSpPr>
      <p:sp>
        <p:nvSpPr>
          <p:cNvPr id="129" name="Google Shape;129;p19"/>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EGs</a:t>
            </a:r>
            <a:endParaRPr/>
          </a:p>
        </p:txBody>
      </p:sp>
      <p:sp>
        <p:nvSpPr>
          <p:cNvPr id="130" name="Google Shape;130;p19"/>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9"/>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i="1" lang="en-US" sz="1800">
                <a:latin typeface="Roboto Thin"/>
                <a:ea typeface="Roboto Thin"/>
                <a:cs typeface="Roboto Thin"/>
                <a:sym typeface="Roboto Thin"/>
              </a:rPr>
              <a:t>Envelope Generators </a:t>
            </a:r>
            <a:r>
              <a:rPr lang="en-US" sz="1800">
                <a:latin typeface="Roboto Thin"/>
                <a:ea typeface="Roboto Thin"/>
                <a:cs typeface="Roboto Thin"/>
                <a:sym typeface="Roboto Thin"/>
              </a:rPr>
              <a:t>(or EGs) create a voltage which rises and falls in response to a trigger or gate.</a:t>
            </a:r>
            <a:r>
              <a:rPr i="1" lang="en-US" sz="1800">
                <a:latin typeface="Roboto Thin"/>
                <a:ea typeface="Roboto Thin"/>
                <a:cs typeface="Roboto Thin"/>
                <a:sym typeface="Roboto Thin"/>
              </a:rPr>
              <a:t>  </a:t>
            </a:r>
            <a:r>
              <a:rPr lang="en-US" sz="1800">
                <a:latin typeface="Roboto Thin"/>
                <a:ea typeface="Roboto Thin"/>
                <a:cs typeface="Roboto Thin"/>
                <a:sym typeface="Roboto Thin"/>
              </a:rPr>
              <a:t>EGs are useful for creating control voltage signals which have a beginning, middle, and end so that you can create distinct musical events.</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EGs are often used to control a VCA processing a sound source, as depicted in the adjacent graph.  This gives the sound source an “amplitude envelope” which can be heard as the sound source getting louder and quieter.</a:t>
            </a:r>
            <a:endParaRPr/>
          </a:p>
        </p:txBody>
      </p:sp>
      <p:pic>
        <p:nvPicPr>
          <p:cNvPr descr="A close up of a logo&#10;&#10;Description automatically generated" id="132" name="Google Shape;132;p19"/>
          <p:cNvPicPr preferRelativeResize="0"/>
          <p:nvPr/>
        </p:nvPicPr>
        <p:blipFill rotWithShape="1">
          <a:blip r:embed="rId3">
            <a:alphaModFix/>
          </a:blip>
          <a:srcRect b="0" l="0" r="0" t="0"/>
          <a:stretch/>
        </p:blipFill>
        <p:spPr>
          <a:xfrm>
            <a:off x="6193538" y="1609420"/>
            <a:ext cx="4440931" cy="5257802"/>
          </a:xfrm>
          <a:prstGeom prst="rect">
            <a:avLst/>
          </a:prstGeom>
          <a:noFill/>
          <a:ln>
            <a:noFill/>
          </a:ln>
        </p:spPr>
      </p:pic>
      <p:pic>
        <p:nvPicPr>
          <p:cNvPr descr="A picture containing screenshot&#10;&#10;Description automatically generated" id="133" name="Google Shape;133;p19"/>
          <p:cNvPicPr preferRelativeResize="0"/>
          <p:nvPr/>
        </p:nvPicPr>
        <p:blipFill rotWithShape="1">
          <a:blip r:embed="rId4">
            <a:alphaModFix/>
          </a:blip>
          <a:srcRect b="14912" l="37546" r="30054" t="40331"/>
          <a:stretch/>
        </p:blipFill>
        <p:spPr>
          <a:xfrm>
            <a:off x="6438899" y="274486"/>
            <a:ext cx="3950208" cy="1325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7" name="Shape 137"/>
        <p:cNvGrpSpPr/>
        <p:nvPr/>
      </p:nvGrpSpPr>
      <p:grpSpPr>
        <a:xfrm>
          <a:off x="0" y="0"/>
          <a:ext cx="0" cy="0"/>
          <a:chOff x="0" y="0"/>
          <a:chExt cx="0" cy="0"/>
        </a:xfrm>
      </p:grpSpPr>
      <p:sp>
        <p:nvSpPr>
          <p:cNvPr id="138" name="Google Shape;138;p20"/>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ADSR EGs</a:t>
            </a:r>
            <a:endParaRPr/>
          </a:p>
        </p:txBody>
      </p:sp>
      <p:sp>
        <p:nvSpPr>
          <p:cNvPr id="139" name="Google Shape;139;p20"/>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20"/>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sz="1800">
                <a:latin typeface="Roboto Thin"/>
                <a:ea typeface="Roboto Thin"/>
                <a:cs typeface="Roboto Thin"/>
                <a:sym typeface="Roboto Thin"/>
              </a:rPr>
              <a:t>When an ADSR EG receives a gate, it begins an envelope.</a:t>
            </a:r>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Attack</a:t>
            </a:r>
            <a:r>
              <a:rPr lang="en-US" sz="1800">
                <a:latin typeface="Roboto Thin"/>
                <a:ea typeface="Roboto Thin"/>
                <a:cs typeface="Roboto Thin"/>
                <a:sym typeface="Roboto Thin"/>
              </a:rPr>
              <a:t>: the initial portion of an envelope where the envelope ramps from its resting voltage (0V) to its maximum voltage.  </a:t>
            </a:r>
            <a:endParaRPr i="1"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Decay</a:t>
            </a:r>
            <a:r>
              <a:rPr lang="en-US" sz="1800">
                <a:latin typeface="Roboto Thin"/>
                <a:ea typeface="Roboto Thin"/>
                <a:cs typeface="Roboto Thin"/>
                <a:sym typeface="Roboto Thin"/>
              </a:rPr>
              <a:t>: the envelope falls from its maximum to its sustain level.</a:t>
            </a:r>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Sustain</a:t>
            </a:r>
            <a:r>
              <a:rPr lang="en-US" sz="1800">
                <a:latin typeface="Roboto Thin"/>
                <a:ea typeface="Roboto Thin"/>
                <a:cs typeface="Roboto Thin"/>
                <a:sym typeface="Roboto Thin"/>
              </a:rPr>
              <a:t>: the envelope holds at the sustain level as long as the gate is still high.</a:t>
            </a:r>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Release</a:t>
            </a:r>
            <a:r>
              <a:rPr lang="en-US" sz="1800">
                <a:latin typeface="Roboto Thin"/>
                <a:ea typeface="Roboto Thin"/>
                <a:cs typeface="Roboto Thin"/>
                <a:sym typeface="Roboto Thin"/>
              </a:rPr>
              <a:t>: the envelope falls from its sustain level to its resting level (0V).</a:t>
            </a:r>
            <a:endParaRPr/>
          </a:p>
          <a:p>
            <a:pPr indent="0" lvl="0" marL="0" rtl="0" algn="l">
              <a:lnSpc>
                <a:spcPct val="90000"/>
              </a:lnSpc>
              <a:spcBef>
                <a:spcPts val="1000"/>
              </a:spcBef>
              <a:spcAft>
                <a:spcPts val="0"/>
              </a:spcAft>
              <a:buClr>
                <a:schemeClr val="lt1"/>
              </a:buClr>
              <a:buSzPts val="1800"/>
              <a:buNone/>
            </a:pPr>
            <a:r>
              <a:rPr i="1" lang="en-US" sz="1800" u="sng">
                <a:solidFill>
                  <a:schemeClr val="hlink"/>
                </a:solidFill>
                <a:latin typeface="Roboto Thin"/>
                <a:ea typeface="Roboto Thin"/>
                <a:cs typeface="Roboto Thin"/>
                <a:sym typeface="Roboto Thin"/>
                <a:hlinkClick r:id="rId3"/>
              </a:rPr>
              <a:t>ADSR Demo</a:t>
            </a:r>
            <a:endParaRPr i="1" sz="1800">
              <a:latin typeface="Roboto Thin"/>
              <a:ea typeface="Roboto Thin"/>
              <a:cs typeface="Roboto Thin"/>
              <a:sym typeface="Roboto Thin"/>
            </a:endParaRPr>
          </a:p>
        </p:txBody>
      </p:sp>
      <p:pic>
        <p:nvPicPr>
          <p:cNvPr descr="A close up of a map&#10;&#10;Description automatically generated" id="141" name="Google Shape;141;p20"/>
          <p:cNvPicPr preferRelativeResize="0"/>
          <p:nvPr/>
        </p:nvPicPr>
        <p:blipFill rotWithShape="1">
          <a:blip r:embed="rId4">
            <a:alphaModFix/>
          </a:blip>
          <a:srcRect b="0" l="0" r="0" t="0"/>
          <a:stretch/>
        </p:blipFill>
        <p:spPr>
          <a:xfrm>
            <a:off x="4907904" y="1222410"/>
            <a:ext cx="7012199" cy="41918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5" name="Shape 145"/>
        <p:cNvGrpSpPr/>
        <p:nvPr/>
      </p:nvGrpSpPr>
      <p:grpSpPr>
        <a:xfrm>
          <a:off x="0" y="0"/>
          <a:ext cx="0" cy="0"/>
          <a:chOff x="0" y="0"/>
          <a:chExt cx="0" cy="0"/>
        </a:xfrm>
      </p:grpSpPr>
      <p:sp>
        <p:nvSpPr>
          <p:cNvPr id="146" name="Google Shape;146;p21"/>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AD EGs</a:t>
            </a:r>
            <a:endParaRPr/>
          </a:p>
        </p:txBody>
      </p:sp>
      <p:sp>
        <p:nvSpPr>
          <p:cNvPr id="147" name="Google Shape;147;p21"/>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21"/>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sz="1800">
                <a:latin typeface="Roboto Thin"/>
                <a:ea typeface="Roboto Thin"/>
                <a:cs typeface="Roboto Thin"/>
                <a:sym typeface="Roboto Thin"/>
              </a:rPr>
              <a:t>AD EGs are like ADSRs, except they do not respond to the pulse-width of a gate.  Instead, they only treat input gates as triggers.</a:t>
            </a:r>
            <a:endParaRPr i="1" sz="1800">
              <a:latin typeface="Roboto Thin"/>
              <a:ea typeface="Roboto Thin"/>
              <a:cs typeface="Roboto Thin"/>
              <a:sym typeface="Roboto Thin"/>
            </a:endParaRPr>
          </a:p>
        </p:txBody>
      </p:sp>
      <p:pic>
        <p:nvPicPr>
          <p:cNvPr descr="A close up of a map&#10;&#10;Description automatically generated" id="149" name="Google Shape;149;p21"/>
          <p:cNvPicPr preferRelativeResize="0"/>
          <p:nvPr/>
        </p:nvPicPr>
        <p:blipFill rotWithShape="1">
          <a:blip r:embed="rId3">
            <a:alphaModFix/>
          </a:blip>
          <a:srcRect b="0" l="0" r="0" t="0"/>
          <a:stretch/>
        </p:blipFill>
        <p:spPr>
          <a:xfrm>
            <a:off x="4907904" y="1222410"/>
            <a:ext cx="7012199" cy="4191802"/>
          </a:xfrm>
          <a:prstGeom prst="rect">
            <a:avLst/>
          </a:prstGeom>
          <a:noFill/>
          <a:ln>
            <a:noFill/>
          </a:ln>
        </p:spPr>
      </p:pic>
      <p:pic>
        <p:nvPicPr>
          <p:cNvPr descr="A close up of a map&#10;&#10;Description automatically generated" id="150" name="Google Shape;150;p21"/>
          <p:cNvPicPr preferRelativeResize="0"/>
          <p:nvPr/>
        </p:nvPicPr>
        <p:blipFill rotWithShape="1">
          <a:blip r:embed="rId4">
            <a:alphaModFix/>
          </a:blip>
          <a:srcRect b="0" l="0" r="0" t="0"/>
          <a:stretch/>
        </p:blipFill>
        <p:spPr>
          <a:xfrm>
            <a:off x="4907904" y="1222411"/>
            <a:ext cx="7012199" cy="41918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4" name="Shape 154"/>
        <p:cNvGrpSpPr/>
        <p:nvPr/>
      </p:nvGrpSpPr>
      <p:grpSpPr>
        <a:xfrm>
          <a:off x="0" y="0"/>
          <a:ext cx="0" cy="0"/>
          <a:chOff x="0" y="0"/>
          <a:chExt cx="0" cy="0"/>
        </a:xfrm>
      </p:grpSpPr>
      <p:sp>
        <p:nvSpPr>
          <p:cNvPr id="155" name="Google Shape;155;p22"/>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Clocks</a:t>
            </a:r>
            <a:endParaRPr/>
          </a:p>
        </p:txBody>
      </p:sp>
      <p:sp>
        <p:nvSpPr>
          <p:cNvPr id="156" name="Google Shape;156;p22"/>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22"/>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i="1" lang="en-US" sz="1800">
                <a:latin typeface="Roboto Thin"/>
                <a:ea typeface="Roboto Thin"/>
                <a:cs typeface="Roboto Thin"/>
                <a:sym typeface="Roboto Thin"/>
              </a:rPr>
              <a:t>Clocks</a:t>
            </a:r>
            <a:r>
              <a:rPr lang="en-US" sz="1800">
                <a:latin typeface="Roboto Thin"/>
                <a:ea typeface="Roboto Thin"/>
                <a:cs typeface="Roboto Thin"/>
                <a:sym typeface="Roboto Thin"/>
              </a:rPr>
              <a:t> are steady streams of gates (or triggers) that are generated at a constant rate.</a:t>
            </a:r>
            <a:endParaRPr/>
          </a:p>
          <a:p>
            <a:pPr indent="0" lvl="0" marL="0" rtl="0" algn="l">
              <a:lnSpc>
                <a:spcPct val="90000"/>
              </a:lnSpc>
              <a:spcBef>
                <a:spcPts val="1000"/>
              </a:spcBef>
              <a:spcAft>
                <a:spcPts val="0"/>
              </a:spcAft>
              <a:buClr>
                <a:schemeClr val="lt1"/>
              </a:buClr>
              <a:buSzPts val="1800"/>
              <a:buNone/>
            </a:pPr>
            <a:r>
              <a:t/>
            </a:r>
            <a:endParaRPr i="1"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Clock Modulation</a:t>
            </a:r>
            <a:r>
              <a:rPr lang="en-US" sz="1800">
                <a:latin typeface="Roboto Thin"/>
                <a:ea typeface="Roboto Thin"/>
                <a:cs typeface="Roboto Thin"/>
                <a:sym typeface="Roboto Thin"/>
              </a:rPr>
              <a:t> is the act of deriving a new rhythm of gate pulses based off a constant stream of clock pulses.</a:t>
            </a:r>
            <a:endParaRPr/>
          </a:p>
          <a:p>
            <a:pPr indent="0" lvl="0" marL="0" rtl="0" algn="l">
              <a:lnSpc>
                <a:spcPct val="90000"/>
              </a:lnSpc>
              <a:spcBef>
                <a:spcPts val="1000"/>
              </a:spcBef>
              <a:spcAft>
                <a:spcPts val="0"/>
              </a:spcAft>
              <a:buClr>
                <a:schemeClr val="lt1"/>
              </a:buClr>
              <a:buSzPts val="1800"/>
              <a:buNone/>
            </a:pPr>
            <a:r>
              <a:t/>
            </a:r>
            <a:endParaRPr i="1" sz="1800">
              <a:latin typeface="Roboto Thin"/>
              <a:ea typeface="Roboto Thin"/>
              <a:cs typeface="Roboto Thin"/>
              <a:sym typeface="Roboto Thin"/>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A single clock source is often used to synchronize many modules together so that actions all occur simultaneously.</a:t>
            </a:r>
            <a:r>
              <a:rPr i="1" lang="en-US" sz="1800">
                <a:latin typeface="Roboto Thin"/>
                <a:ea typeface="Roboto Thin"/>
                <a:cs typeface="Roboto Thin"/>
                <a:sym typeface="Roboto Thin"/>
              </a:rPr>
              <a:t> </a:t>
            </a:r>
            <a:endParaRPr/>
          </a:p>
        </p:txBody>
      </p:sp>
      <p:pic>
        <p:nvPicPr>
          <p:cNvPr id="158" name="Google Shape;158;p22"/>
          <p:cNvPicPr preferRelativeResize="0"/>
          <p:nvPr/>
        </p:nvPicPr>
        <p:blipFill rotWithShape="1">
          <a:blip r:embed="rId3">
            <a:alphaModFix/>
          </a:blip>
          <a:srcRect b="0" l="0" r="0" t="0"/>
          <a:stretch/>
        </p:blipFill>
        <p:spPr>
          <a:xfrm>
            <a:off x="4890509" y="2193033"/>
            <a:ext cx="7046990" cy="24719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3" name="Shape 163"/>
        <p:cNvGrpSpPr/>
        <p:nvPr/>
      </p:nvGrpSpPr>
      <p:grpSpPr>
        <a:xfrm>
          <a:off x="0" y="0"/>
          <a:ext cx="0" cy="0"/>
          <a:chOff x="0" y="0"/>
          <a:chExt cx="0" cy="0"/>
        </a:xfrm>
      </p:grpSpPr>
      <p:sp>
        <p:nvSpPr>
          <p:cNvPr id="164" name="Google Shape;164;p23"/>
          <p:cNvSpPr txBox="1"/>
          <p:nvPr>
            <p:ph type="title"/>
          </p:nvPr>
        </p:nvSpPr>
        <p:spPr>
          <a:xfrm>
            <a:off x="648929" y="629266"/>
            <a:ext cx="3667039" cy="16766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Roboto Thin"/>
              <a:buNone/>
            </a:pPr>
            <a:r>
              <a:rPr lang="en-US" sz="3600">
                <a:latin typeface="Roboto Thin"/>
                <a:ea typeface="Roboto Thin"/>
                <a:cs typeface="Roboto Thin"/>
                <a:sym typeface="Roboto Thin"/>
              </a:rPr>
              <a:t>Intervals</a:t>
            </a:r>
            <a:endParaRPr sz="3600">
              <a:latin typeface="Roboto Thin"/>
              <a:ea typeface="Roboto Thin"/>
              <a:cs typeface="Roboto Thin"/>
              <a:sym typeface="Roboto Thin"/>
            </a:endParaRPr>
          </a:p>
        </p:txBody>
      </p:sp>
      <p:sp>
        <p:nvSpPr>
          <p:cNvPr id="165" name="Google Shape;165;p23"/>
          <p:cNvSpPr/>
          <p:nvPr/>
        </p:nvSpPr>
        <p:spPr>
          <a:xfrm>
            <a:off x="4636008" y="2"/>
            <a:ext cx="7555992" cy="685799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3"/>
          <p:cNvSpPr txBox="1"/>
          <p:nvPr>
            <p:ph idx="1" type="body"/>
          </p:nvPr>
        </p:nvSpPr>
        <p:spPr>
          <a:xfrm>
            <a:off x="648929" y="1864126"/>
            <a:ext cx="3348038" cy="45462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i="1" lang="en-US" sz="1800">
                <a:latin typeface="Roboto Thin"/>
                <a:ea typeface="Roboto Thin"/>
                <a:cs typeface="Roboto Thin"/>
                <a:sym typeface="Roboto Thin"/>
              </a:rPr>
              <a:t>Interval: </a:t>
            </a:r>
            <a:r>
              <a:rPr lang="en-US" sz="1800">
                <a:latin typeface="Roboto Thin"/>
                <a:ea typeface="Roboto Thin"/>
                <a:cs typeface="Roboto Thin"/>
                <a:sym typeface="Roboto Thin"/>
              </a:rPr>
              <a:t>the “distance” between two pitches (aka frequencies); not the absolute difference of the frequencies, but rather the </a:t>
            </a:r>
            <a:r>
              <a:rPr i="1" lang="en-US" sz="1800">
                <a:latin typeface="Roboto Thin"/>
                <a:ea typeface="Roboto Thin"/>
                <a:cs typeface="Roboto Thin"/>
                <a:sym typeface="Roboto Thin"/>
              </a:rPr>
              <a:t>ratio </a:t>
            </a:r>
            <a:r>
              <a:rPr lang="en-US" sz="1800">
                <a:latin typeface="Roboto Thin"/>
                <a:ea typeface="Roboto Thin"/>
                <a:cs typeface="Roboto Thin"/>
                <a:sym typeface="Roboto Thin"/>
              </a:rPr>
              <a:t>of the frequencies.  </a:t>
            </a:r>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Octave</a:t>
            </a:r>
            <a:r>
              <a:rPr lang="en-US" sz="1800">
                <a:latin typeface="Roboto Thin"/>
                <a:ea typeface="Roboto Thin"/>
                <a:cs typeface="Roboto Thin"/>
                <a:sym typeface="Roboto Thin"/>
              </a:rPr>
              <a:t>: a 1:2 ratio between frequencies, e.g. 100Hz and 200Hz</a:t>
            </a:r>
            <a:endParaRPr/>
          </a:p>
          <a:p>
            <a:pPr indent="0" lvl="0" marL="0" rtl="0" algn="l">
              <a:lnSpc>
                <a:spcPct val="90000"/>
              </a:lnSpc>
              <a:spcBef>
                <a:spcPts val="1000"/>
              </a:spcBef>
              <a:spcAft>
                <a:spcPts val="0"/>
              </a:spcAft>
              <a:buClr>
                <a:schemeClr val="lt1"/>
              </a:buClr>
              <a:buSzPts val="1800"/>
              <a:buNone/>
            </a:pPr>
            <a:r>
              <a:rPr i="1" lang="en-US" sz="1800">
                <a:latin typeface="Roboto Thin"/>
                <a:ea typeface="Roboto Thin"/>
                <a:cs typeface="Roboto Thin"/>
                <a:sym typeface="Roboto Thin"/>
              </a:rPr>
              <a:t>Pitch class</a:t>
            </a:r>
            <a:r>
              <a:rPr lang="en-US" sz="1800">
                <a:latin typeface="Roboto Thin"/>
                <a:ea typeface="Roboto Thin"/>
                <a:cs typeface="Roboto Thin"/>
                <a:sym typeface="Roboto Thin"/>
              </a:rPr>
              <a:t>: A group of pitches whose ratios form powers of 2, e.g. 100Hz, 200Hz, 400Hz, 800Hz (i.e. chains of octave intervals).</a:t>
            </a:r>
            <a:endParaRPr/>
          </a:p>
          <a:p>
            <a:pPr indent="0" lvl="0" marL="0" rtl="0" algn="l">
              <a:lnSpc>
                <a:spcPct val="90000"/>
              </a:lnSpc>
              <a:spcBef>
                <a:spcPts val="1000"/>
              </a:spcBef>
              <a:spcAft>
                <a:spcPts val="0"/>
              </a:spcAft>
              <a:buClr>
                <a:schemeClr val="lt1"/>
              </a:buClr>
              <a:buSzPts val="1800"/>
              <a:buNone/>
            </a:pPr>
            <a:r>
              <a:rPr lang="en-US" sz="1800">
                <a:latin typeface="Roboto Thin"/>
                <a:ea typeface="Roboto Thin"/>
                <a:cs typeface="Roboto Thin"/>
                <a:sym typeface="Roboto Thin"/>
              </a:rPr>
              <a:t>Pitches in the same pitch class are said to be the same “note” but in different “octaves.”</a:t>
            </a:r>
            <a:endParaRPr/>
          </a:p>
        </p:txBody>
      </p:sp>
      <p:pic>
        <p:nvPicPr>
          <p:cNvPr descr="A close up of a piano&#10;&#10;Description automatically generated" id="167" name="Google Shape;167;p23"/>
          <p:cNvPicPr preferRelativeResize="0"/>
          <p:nvPr/>
        </p:nvPicPr>
        <p:blipFill rotWithShape="1">
          <a:blip r:embed="rId3">
            <a:alphaModFix/>
          </a:blip>
          <a:srcRect b="0" l="0" r="0" t="0"/>
          <a:stretch/>
        </p:blipFill>
        <p:spPr>
          <a:xfrm>
            <a:off x="6793832" y="3841808"/>
            <a:ext cx="3474721" cy="1466488"/>
          </a:xfrm>
          <a:prstGeom prst="rect">
            <a:avLst/>
          </a:prstGeom>
          <a:noFill/>
          <a:ln>
            <a:noFill/>
          </a:ln>
        </p:spPr>
      </p:pic>
      <p:pic>
        <p:nvPicPr>
          <p:cNvPr descr="A close up of a piano&#10;&#10;Description automatically generated" id="168" name="Google Shape;168;p23"/>
          <p:cNvPicPr preferRelativeResize="0"/>
          <p:nvPr/>
        </p:nvPicPr>
        <p:blipFill rotWithShape="1">
          <a:blip r:embed="rId4">
            <a:alphaModFix/>
          </a:blip>
          <a:srcRect b="0" l="0" r="0" t="0"/>
          <a:stretch/>
        </p:blipFill>
        <p:spPr>
          <a:xfrm>
            <a:off x="6793832" y="397637"/>
            <a:ext cx="3474721" cy="1466489"/>
          </a:xfrm>
          <a:prstGeom prst="rect">
            <a:avLst/>
          </a:prstGeom>
          <a:noFill/>
          <a:ln>
            <a:noFill/>
          </a:ln>
        </p:spPr>
      </p:pic>
      <p:sp>
        <p:nvSpPr>
          <p:cNvPr id="169" name="Google Shape;169;p23"/>
          <p:cNvSpPr txBox="1"/>
          <p:nvPr/>
        </p:nvSpPr>
        <p:spPr>
          <a:xfrm>
            <a:off x="6793832" y="5417709"/>
            <a:ext cx="192505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Roboto Thin"/>
                <a:ea typeface="Roboto Thin"/>
                <a:cs typeface="Roboto Thin"/>
                <a:sym typeface="Roboto Thin"/>
              </a:rPr>
              <a:t>Interval (a)</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Perfect 5</a:t>
            </a:r>
            <a:r>
              <a:rPr baseline="30000" lang="en-US" sz="1800">
                <a:solidFill>
                  <a:schemeClr val="dk1"/>
                </a:solidFill>
                <a:latin typeface="Roboto Thin"/>
                <a:ea typeface="Roboto Thin"/>
                <a:cs typeface="Roboto Thin"/>
                <a:sym typeface="Roboto Thin"/>
              </a:rPr>
              <a:t>th</a:t>
            </a:r>
            <a:endParaRPr sz="1800">
              <a:solidFill>
                <a:schemeClr val="dk1"/>
              </a:solidFill>
              <a:latin typeface="Roboto Thin"/>
              <a:ea typeface="Roboto Thin"/>
              <a:cs typeface="Roboto Thin"/>
              <a:sym typeface="Roboto Thin"/>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- 220Hz to 330Hz</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- 1:1.5</a:t>
            </a:r>
            <a:endParaRPr/>
          </a:p>
        </p:txBody>
      </p:sp>
      <p:sp>
        <p:nvSpPr>
          <p:cNvPr id="170" name="Google Shape;170;p23"/>
          <p:cNvSpPr txBox="1"/>
          <p:nvPr/>
        </p:nvSpPr>
        <p:spPr>
          <a:xfrm>
            <a:off x="8761091" y="2005127"/>
            <a:ext cx="192505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Interval (b)</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Octave</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- 440Hz to 880Hz</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- 1:2</a:t>
            </a:r>
            <a:endParaRPr/>
          </a:p>
        </p:txBody>
      </p:sp>
      <p:sp>
        <p:nvSpPr>
          <p:cNvPr id="171" name="Google Shape;171;p23"/>
          <p:cNvSpPr txBox="1"/>
          <p:nvPr/>
        </p:nvSpPr>
        <p:spPr>
          <a:xfrm>
            <a:off x="6793832" y="2005127"/>
            <a:ext cx="192505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Interval (a)</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Octave</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- 220Hz to 440Hz</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- 1:2</a:t>
            </a:r>
            <a:endParaRPr/>
          </a:p>
        </p:txBody>
      </p:sp>
      <p:sp>
        <p:nvSpPr>
          <p:cNvPr id="172" name="Google Shape;172;p23"/>
          <p:cNvSpPr txBox="1"/>
          <p:nvPr/>
        </p:nvSpPr>
        <p:spPr>
          <a:xfrm>
            <a:off x="8761091" y="5417709"/>
            <a:ext cx="192505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Interval (b)</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Perfect 5</a:t>
            </a:r>
            <a:r>
              <a:rPr baseline="30000" lang="en-US" sz="1800">
                <a:solidFill>
                  <a:schemeClr val="dk1"/>
                </a:solidFill>
                <a:latin typeface="Roboto Thin"/>
                <a:ea typeface="Roboto Thin"/>
                <a:cs typeface="Roboto Thin"/>
                <a:sym typeface="Roboto Thin"/>
              </a:rPr>
              <a:t>th</a:t>
            </a:r>
            <a:endParaRPr sz="1800">
              <a:solidFill>
                <a:schemeClr val="dk1"/>
              </a:solidFill>
              <a:latin typeface="Roboto Thin"/>
              <a:ea typeface="Roboto Thin"/>
              <a:cs typeface="Roboto Thin"/>
              <a:sym typeface="Roboto Thin"/>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- 440Hz to 660Hz</a:t>
            </a:r>
            <a:endParaRPr/>
          </a:p>
          <a:p>
            <a:pPr indent="0" lvl="0" marL="0" marR="0" rtl="0" algn="l">
              <a:spcBef>
                <a:spcPts val="0"/>
              </a:spcBef>
              <a:spcAft>
                <a:spcPts val="0"/>
              </a:spcAft>
              <a:buNone/>
            </a:pPr>
            <a:r>
              <a:rPr lang="en-US" sz="1800">
                <a:solidFill>
                  <a:schemeClr val="dk1"/>
                </a:solidFill>
                <a:latin typeface="Roboto Thin"/>
                <a:ea typeface="Roboto Thin"/>
                <a:cs typeface="Roboto Thin"/>
                <a:sym typeface="Roboto Thin"/>
              </a:rPr>
              <a:t>- 1:1.5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