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8" r:id="rId5"/>
    <p:sldId id="262" r:id="rId6"/>
    <p:sldId id="257" r:id="rId7"/>
    <p:sldId id="260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9918-63CA-47A2-A5DF-E7D47122155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Least Squares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Signal </a:t>
            </a:r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W.K. Buhler, “Gauss: A Biographical Study”, </a:t>
            </a:r>
            <a:r>
              <a:rPr lang="en-US" dirty="0" err="1" smtClean="0"/>
              <a:t>Interchapter</a:t>
            </a:r>
            <a:r>
              <a:rPr lang="en-US" dirty="0" smtClean="0"/>
              <a:t> IX, 1979</a:t>
            </a:r>
          </a:p>
          <a:p>
            <a:r>
              <a:rPr lang="en-US" dirty="0" smtClean="0"/>
              <a:t>C.F. Gauss, “Theory of the Motion of the Heavenly Bodies”, Book II, Third Section, 1809</a:t>
            </a:r>
          </a:p>
          <a:p>
            <a:r>
              <a:rPr lang="en-US" dirty="0" smtClean="0"/>
              <a:t>C.F. Gauss, “Theory of the Combination of Observations Least Subject to Errors”, 1823</a:t>
            </a:r>
          </a:p>
          <a:p>
            <a:r>
              <a:rPr lang="en-US" dirty="0" smtClean="0"/>
              <a:t>M. Merriman, “On the History of the Method of Least Squares”, 1877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stack.imgur.com/GXj8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" y="1022604"/>
            <a:ext cx="795399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linear regression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methods are simple and easy to calculate</a:t>
            </a:r>
          </a:p>
          <a:p>
            <a:r>
              <a:rPr lang="en-US" dirty="0" smtClean="0"/>
              <a:t>A surprising number of things are linear</a:t>
            </a:r>
          </a:p>
          <a:p>
            <a:r>
              <a:rPr lang="en-US" dirty="0" smtClean="0"/>
              <a:t>For many nonlinear things, linear methods get us pretty decent results</a:t>
            </a:r>
          </a:p>
          <a:p>
            <a:r>
              <a:rPr lang="en-US" dirty="0" smtClean="0"/>
              <a:t>Easily interpreted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“Complex nonlinear genetic systems certainly exist … However, quantitative differences </a:t>
            </a:r>
            <a:r>
              <a:rPr lang="en-US" i="1" dirty="0" smtClean="0"/>
              <a:t>between</a:t>
            </a:r>
            <a:r>
              <a:rPr lang="en-US" dirty="0" smtClean="0"/>
              <a:t> individuals … may be largely due to independent linear effects … As noted, </a:t>
            </a:r>
            <a:r>
              <a:rPr lang="en-US" b="1" dirty="0" smtClean="0"/>
              <a:t>linear effects are the most readily evolvable in selection</a:t>
            </a:r>
            <a:r>
              <a:rPr lang="en-US" dirty="0" smtClean="0"/>
              <a:t>, whereas nonlinear gadgets are more likely to be fragile to small changes. … [T]o first approximation, </a:t>
            </a:r>
            <a:r>
              <a:rPr lang="en-US" b="1" i="1" dirty="0" smtClean="0"/>
              <a:t>Biology = linear combinations of nonlinear gadgets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From Steve Hsu’s “On the genetic architecture of intelligence and other quantitative traits”, </a:t>
            </a:r>
            <a:r>
              <a:rPr lang="en-US" b="1" dirty="0" smtClean="0"/>
              <a:t>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4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models can be fit with </a:t>
            </a:r>
            <a:r>
              <a:rPr lang="en-US" b="1" dirty="0" smtClean="0"/>
              <a:t>many different cost functions</a:t>
            </a:r>
            <a:endParaRPr lang="en-US" dirty="0" smtClean="0"/>
          </a:p>
          <a:p>
            <a:r>
              <a:rPr lang="en-US" dirty="0" smtClean="0"/>
              <a:t>Method of least squares = minimize the sum of squared errors</a:t>
            </a:r>
          </a:p>
          <a:p>
            <a:r>
              <a:rPr lang="en-US" dirty="0" smtClean="0"/>
              <a:t>Why do we do this? Why not something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2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“Therefore, that will be the most probable system of values of the unknown quantities … in which the sum of the squares of the differences between the observed and computed values … is a minimum … </a:t>
            </a:r>
            <a:r>
              <a:rPr lang="en-US" b="1" dirty="0" smtClean="0"/>
              <a:t>This principle, which promises to be of most frequent use in all applications of the mathematics to natural philosophy, must, everywhere, be considered an axiom</a:t>
            </a:r>
            <a:r>
              <a:rPr lang="en-US" dirty="0" smtClean="0"/>
              <a:t> ...”</a:t>
            </a:r>
          </a:p>
          <a:p>
            <a:r>
              <a:rPr lang="en-US" dirty="0"/>
              <a:t>From Gauss’s “Theory of the motion of heavenly bodies</a:t>
            </a:r>
            <a:r>
              <a:rPr lang="en-US" dirty="0" smtClean="0"/>
              <a:t>”, </a:t>
            </a:r>
            <a:r>
              <a:rPr lang="en-US" b="1" dirty="0" smtClean="0"/>
              <a:t>1809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 is very remarkable that the free movements, if they cannot coexist with the necessary conditions, are </a:t>
            </a:r>
            <a:r>
              <a:rPr lang="en-US" b="1" dirty="0" smtClean="0"/>
              <a:t>modified by Nature in exactly the same way in which the calculating mathematician, according to the method of least squares, reconciles observations</a:t>
            </a:r>
            <a:r>
              <a:rPr lang="en-US" dirty="0" smtClean="0"/>
              <a:t> which are connected to each other by necessary dependencies.”</a:t>
            </a:r>
          </a:p>
          <a:p>
            <a:r>
              <a:rPr lang="en-US" dirty="0" smtClean="0"/>
              <a:t>From Gauss’s “</a:t>
            </a:r>
            <a:r>
              <a:rPr lang="en-US" dirty="0" err="1" smtClean="0"/>
              <a:t>Werke</a:t>
            </a:r>
            <a:r>
              <a:rPr lang="en-US" dirty="0" smtClean="0"/>
              <a:t>”, Vol. 5, a paper on an extremal principle in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assume that </a:t>
            </a:r>
            <a:r>
              <a:rPr lang="en-US" b="1" dirty="0" smtClean="0"/>
              <a:t>errors are normally distributed with mean 0 and identical variance &amp; independent</a:t>
            </a:r>
          </a:p>
          <a:p>
            <a:r>
              <a:rPr lang="en-US" dirty="0" smtClean="0"/>
              <a:t>Result: probability of observing our observations is maximized</a:t>
            </a:r>
          </a:p>
          <a:p>
            <a:r>
              <a:rPr lang="en-US" dirty="0" smtClean="0"/>
              <a:t>Maximum likelihood argument</a:t>
            </a:r>
          </a:p>
          <a:p>
            <a:r>
              <a:rPr lang="en-US" dirty="0" smtClean="0"/>
              <a:t>(Whiteboard math time!)</a:t>
            </a:r>
          </a:p>
          <a:p>
            <a:r>
              <a:rPr lang="en-US" dirty="0" smtClean="0"/>
              <a:t>Final theorem is even stronger, removing dependence on normality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linear models fail?</a:t>
            </a:r>
            <a:endParaRPr lang="en-US" dirty="0"/>
          </a:p>
        </p:txBody>
      </p:sp>
      <p:pic>
        <p:nvPicPr>
          <p:cNvPr id="2052" name="Picture 4" descr="http://pavel.surmenok.com/wp-content/uploads/2014/07/mnistdigi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13827"/>
            <a:ext cx="55626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1216" y="5394597"/>
            <a:ext cx="340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Linear model:</a:t>
            </a:r>
            <a:r>
              <a:rPr lang="en-US" sz="2800" dirty="0" smtClean="0"/>
              <a:t>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4 layer CNN:</a:t>
            </a:r>
            <a:r>
              <a:rPr lang="en-US" sz="2800" dirty="0" smtClean="0"/>
              <a:t> 99%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24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444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Least Squares Regression</vt:lpstr>
      <vt:lpstr>PowerPoint Presentation</vt:lpstr>
      <vt:lpstr>Why is linear regression important?</vt:lpstr>
      <vt:lpstr>Linearity in Nature</vt:lpstr>
      <vt:lpstr>Least squares for regression</vt:lpstr>
      <vt:lpstr>Gauss</vt:lpstr>
      <vt:lpstr>Gauss</vt:lpstr>
      <vt:lpstr>Assumptions</vt:lpstr>
      <vt:lpstr>Where do linear models fail?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25</cp:revision>
  <dcterms:created xsi:type="dcterms:W3CDTF">2016-05-02T06:59:43Z</dcterms:created>
  <dcterms:modified xsi:type="dcterms:W3CDTF">2016-07-12T00:20:07Z</dcterms:modified>
</cp:coreProperties>
</file>