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2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4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3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8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0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1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0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0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51175-48D2-40DF-A56C-712B09FFEBD8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2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Regularized Linear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Signal </a:t>
            </a:r>
            <a:r>
              <a:rPr lang="en-US" dirty="0" smtClean="0"/>
              <a:t>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3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L</a:t>
            </a:r>
            <a:r>
              <a:rPr lang="en-US" baseline="30000" dirty="0" smtClean="0"/>
              <a:t>1</a:t>
            </a:r>
            <a:r>
              <a:rPr lang="en-US" dirty="0" smtClean="0"/>
              <a:t> regularization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341" y="1407694"/>
            <a:ext cx="5947318" cy="509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60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/>
              <a:t>L</a:t>
            </a:r>
            <a:r>
              <a:rPr lang="en-US" baseline="30000" dirty="0"/>
              <a:t>2</a:t>
            </a:r>
            <a:r>
              <a:rPr lang="en-US" smtClean="0"/>
              <a:t> </a:t>
            </a:r>
            <a:r>
              <a:rPr lang="en-US" dirty="0" smtClean="0"/>
              <a:t>regularization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571" y="1432151"/>
            <a:ext cx="5946858" cy="509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2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MSE = (intrinsic error)</a:t>
            </a:r>
            <a:r>
              <a:rPr lang="en-US" baseline="30000" dirty="0" smtClean="0"/>
              <a:t>2</a:t>
            </a:r>
            <a:r>
              <a:rPr lang="en-US" dirty="0" smtClean="0"/>
              <a:t> + (bias)</a:t>
            </a:r>
            <a:r>
              <a:rPr lang="en-US" baseline="30000" dirty="0" smtClean="0"/>
              <a:t>2</a:t>
            </a:r>
            <a:r>
              <a:rPr lang="en-US" dirty="0" smtClean="0"/>
              <a:t> + variance</a:t>
            </a:r>
          </a:p>
          <a:p>
            <a:r>
              <a:rPr lang="en-US" dirty="0" smtClean="0"/>
              <a:t>Ordinary least squares is unbiased</a:t>
            </a:r>
          </a:p>
          <a:p>
            <a:pPr lvl="1"/>
            <a:r>
              <a:rPr lang="en-US" dirty="0" smtClean="0"/>
              <a:t>Isn’t the model with the lowest MSE in general</a:t>
            </a:r>
          </a:p>
          <a:p>
            <a:r>
              <a:rPr lang="en-US" dirty="0" smtClean="0"/>
              <a:t>Introducing some bias can reduce variance</a:t>
            </a:r>
          </a:p>
          <a:p>
            <a:r>
              <a:rPr lang="en-US" dirty="0" smtClean="0"/>
              <a:t>Two major problems result in inflated coefficients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ollinearity among predictors</a:t>
            </a:r>
          </a:p>
          <a:p>
            <a:pPr lvl="1"/>
            <a:r>
              <a:rPr lang="en-US" dirty="0" smtClean="0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238569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equivalent formulations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Penalize large coefficients</a:t>
            </a:r>
          </a:p>
          <a:p>
            <a:pPr lvl="1"/>
            <a:r>
              <a:rPr lang="en-US" dirty="0" smtClean="0"/>
              <a:t>Instead of minimizing sum of squared errors (SSE), minimize SSE + </a:t>
            </a:r>
            <a:r>
              <a:rPr lang="el-GR" dirty="0"/>
              <a:t> </a:t>
            </a:r>
            <a:r>
              <a:rPr lang="el-GR" dirty="0" smtClean="0"/>
              <a:t>λ</a:t>
            </a:r>
            <a:r>
              <a:rPr lang="en-US" dirty="0" smtClean="0"/>
              <a:t>*sum(|coefficients|)</a:t>
            </a:r>
          </a:p>
          <a:p>
            <a:pPr lvl="1"/>
            <a:r>
              <a:rPr lang="en-US" dirty="0" smtClean="0"/>
              <a:t>Or minimize SSE + </a:t>
            </a:r>
            <a:r>
              <a:rPr lang="el-GR" dirty="0" smtClean="0"/>
              <a:t>λ</a:t>
            </a:r>
            <a:r>
              <a:rPr lang="en-US" dirty="0" smtClean="0"/>
              <a:t>*sum(|coefficients|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Impose Bayesian prior on coefficients</a:t>
            </a:r>
          </a:p>
          <a:p>
            <a:pPr lvl="1"/>
            <a:r>
              <a:rPr lang="en-US" dirty="0" smtClean="0"/>
              <a:t>Use a Gaussian or Laplacian prior for coefficients being closer to 0</a:t>
            </a:r>
            <a:endParaRPr lang="en-US" dirty="0"/>
          </a:p>
        </p:txBody>
      </p:sp>
      <p:pic>
        <p:nvPicPr>
          <p:cNvPr id="1028" name="Picture 4" descr="https://upload.wikimedia.org/wikipedia/commons/thumb/f/f6/Gaussian_Filter.svg/2000px-Gaussian_Filte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923" y="4268011"/>
            <a:ext cx="3248227" cy="232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53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Penalty leads to lower RMSE</a:t>
            </a:r>
            <a:endParaRPr lang="en-US" dirty="0"/>
          </a:p>
        </p:txBody>
      </p:sp>
      <p:pic>
        <p:nvPicPr>
          <p:cNvPr id="2050" name="Picture 2" descr="https://dl.dropboxusercontent.com/u/10369745/ShareX/2016/05/SumatraPDF_2016-05-09_18-03-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185" y="1508080"/>
            <a:ext cx="6512880" cy="435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06676" y="5866122"/>
            <a:ext cx="367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(Applied Predictive Modeling, p. 125)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0484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 and ridge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Minimizing SSE + </a:t>
            </a:r>
            <a:r>
              <a:rPr lang="el-GR" dirty="0" smtClean="0"/>
              <a:t>λ</a:t>
            </a:r>
            <a:r>
              <a:rPr lang="en-US" dirty="0" smtClean="0"/>
              <a:t>*sum(|coefficients|)</a:t>
            </a:r>
          </a:p>
          <a:p>
            <a:pPr lvl="1"/>
            <a:r>
              <a:rPr lang="en-US" dirty="0" smtClean="0"/>
              <a:t>Called “lasso” or “</a:t>
            </a:r>
            <a:r>
              <a:rPr lang="en-US" i="1" dirty="0" smtClean="0"/>
              <a:t>L</a:t>
            </a:r>
            <a:r>
              <a:rPr lang="en-US" baseline="30000" dirty="0" smtClean="0"/>
              <a:t>1</a:t>
            </a:r>
            <a:r>
              <a:rPr lang="en-US" dirty="0" smtClean="0"/>
              <a:t> penalization”</a:t>
            </a:r>
          </a:p>
          <a:p>
            <a:pPr lvl="1"/>
            <a:r>
              <a:rPr lang="en-US" dirty="0" smtClean="0"/>
              <a:t>Tends to shrink some coefficients to 0 and leave others</a:t>
            </a:r>
          </a:p>
          <a:p>
            <a:pPr lvl="1"/>
            <a:r>
              <a:rPr lang="en-US" dirty="0" smtClean="0"/>
              <a:t>Easy to interpret</a:t>
            </a:r>
          </a:p>
          <a:p>
            <a:r>
              <a:rPr lang="en-US" dirty="0" smtClean="0"/>
              <a:t>Minimizing SSE + </a:t>
            </a:r>
            <a:r>
              <a:rPr lang="el-GR" dirty="0" smtClean="0"/>
              <a:t>λ</a:t>
            </a:r>
            <a:r>
              <a:rPr lang="en-US" dirty="0" smtClean="0"/>
              <a:t>*sum(|coefficients|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Called “ridge regression” or “</a:t>
            </a:r>
            <a:r>
              <a:rPr lang="en-US" i="1" dirty="0" smtClean="0"/>
              <a:t>L</a:t>
            </a:r>
            <a:r>
              <a:rPr lang="en-US" baseline="30000" dirty="0" smtClean="0"/>
              <a:t>2</a:t>
            </a:r>
            <a:r>
              <a:rPr lang="en-US" dirty="0" smtClean="0"/>
              <a:t> penalization”</a:t>
            </a:r>
          </a:p>
          <a:p>
            <a:pPr lvl="1"/>
            <a:r>
              <a:rPr lang="en-US" dirty="0" smtClean="0"/>
              <a:t>Tends to shrink coefficients uniformly</a:t>
            </a:r>
          </a:p>
          <a:p>
            <a:r>
              <a:rPr lang="en-US" dirty="0" smtClean="0"/>
              <a:t>“</a:t>
            </a:r>
            <a:r>
              <a:rPr lang="en-US" i="1" dirty="0" err="1" smtClean="0"/>
              <a:t>L</a:t>
            </a:r>
            <a:r>
              <a:rPr lang="en-US" i="1" baseline="30000" dirty="0" err="1" smtClean="0"/>
              <a:t>p</a:t>
            </a:r>
            <a:r>
              <a:rPr lang="en-US" dirty="0" smtClean="0"/>
              <a:t> penalization” comes from notion of </a:t>
            </a:r>
            <a:r>
              <a:rPr lang="en-US" i="1" dirty="0" smtClean="0"/>
              <a:t>p</a:t>
            </a:r>
            <a:r>
              <a:rPr lang="en-US" dirty="0" smtClean="0"/>
              <a:t>-norm</a:t>
            </a:r>
          </a:p>
          <a:p>
            <a:pPr lvl="1"/>
            <a:r>
              <a:rPr lang="en-US" dirty="0" smtClean="0"/>
              <a:t>|</a:t>
            </a:r>
            <a:r>
              <a:rPr lang="en-US" i="1" dirty="0" err="1" smtClean="0"/>
              <a:t>x</a:t>
            </a:r>
            <a:r>
              <a:rPr lang="en-US" dirty="0" err="1" smtClean="0"/>
              <a:t>|</a:t>
            </a:r>
            <a:r>
              <a:rPr lang="en-US" i="1" baseline="-25000" dirty="0" err="1" smtClean="0"/>
              <a:t>p</a:t>
            </a:r>
            <a:r>
              <a:rPr lang="en-US" dirty="0" smtClean="0"/>
              <a:t> = (|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|</a:t>
            </a:r>
            <a:r>
              <a:rPr lang="en-US" i="1" baseline="30000" dirty="0" smtClean="0"/>
              <a:t>p</a:t>
            </a:r>
            <a:r>
              <a:rPr lang="en-US" dirty="0" smtClean="0"/>
              <a:t> + |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|</a:t>
            </a:r>
            <a:r>
              <a:rPr lang="en-US" i="1" baseline="30000" dirty="0" smtClean="0"/>
              <a:t>p</a:t>
            </a:r>
            <a:r>
              <a:rPr lang="en-US" dirty="0" smtClean="0"/>
              <a:t> + … + |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err="1" smtClean="0"/>
              <a:t>|</a:t>
            </a:r>
            <a:r>
              <a:rPr lang="en-US" i="1" baseline="30000" dirty="0" err="1" smtClean="0"/>
              <a:t>p</a:t>
            </a:r>
            <a:r>
              <a:rPr lang="en-US" dirty="0" smtClean="0"/>
              <a:t>)</a:t>
            </a:r>
            <a:r>
              <a:rPr lang="en-US" baseline="30000" dirty="0" smtClean="0"/>
              <a:t>1/</a:t>
            </a:r>
            <a:r>
              <a:rPr lang="en-US" i="1" baseline="30000" dirty="0" smtClean="0"/>
              <a:t>p</a:t>
            </a:r>
            <a:endParaRPr lang="en-US" i="1" baseline="30000" dirty="0"/>
          </a:p>
        </p:txBody>
      </p:sp>
    </p:spTree>
    <p:extLst>
      <p:ext uri="{BB962C8B-B14F-4D97-AF65-F5344CB8AC3E}">
        <p14:creationId xmlns:p14="http://schemas.microsoft.com/office/powerpoint/2010/main" val="266573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L</a:t>
            </a:r>
            <a:r>
              <a:rPr lang="en-US" baseline="30000" dirty="0" smtClean="0"/>
              <a:t>1</a:t>
            </a:r>
            <a:r>
              <a:rPr lang="en-US" dirty="0" smtClean="0"/>
              <a:t> coefficient shrinkage</a:t>
            </a:r>
            <a:endParaRPr lang="en-US" dirty="0"/>
          </a:p>
        </p:txBody>
      </p:sp>
      <p:pic>
        <p:nvPicPr>
          <p:cNvPr id="4098" name="Picture 2" descr="https://dl.dropboxusercontent.com/u/10369745/ShareX/2016/05/SumatraPDF_2016-05-09_18-07-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608" y="1386840"/>
            <a:ext cx="5298784" cy="410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91705" y="5928360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(Applied Predictive Learning, p. 126)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5784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L</a:t>
            </a:r>
            <a:r>
              <a:rPr lang="en-US" baseline="30000" dirty="0" smtClean="0"/>
              <a:t>2</a:t>
            </a:r>
            <a:r>
              <a:rPr lang="en-US" dirty="0" smtClean="0"/>
              <a:t> coefficient shrinkage</a:t>
            </a:r>
            <a:endParaRPr lang="en-US" dirty="0"/>
          </a:p>
        </p:txBody>
      </p:sp>
      <p:pic>
        <p:nvPicPr>
          <p:cNvPr id="5122" name="Picture 2" descr="https://dl.dropboxusercontent.com/u/10369745/ShareX/2016/05/SumatraPDF_2016-05-09_18-07-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357" y="1380592"/>
            <a:ext cx="4693285" cy="424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47315" y="5935980"/>
            <a:ext cx="424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(Introduction to Statistical Learning, p. 216)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8157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Duality of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equivalent mathematical formulations</a:t>
            </a:r>
          </a:p>
          <a:p>
            <a:pPr lvl="1"/>
            <a:r>
              <a:rPr lang="en-US" dirty="0" smtClean="0"/>
              <a:t>Minimizing SSE + </a:t>
            </a:r>
            <a:r>
              <a:rPr lang="el-GR" dirty="0" smtClean="0"/>
              <a:t>λ</a:t>
            </a:r>
            <a:r>
              <a:rPr lang="en-US" dirty="0" smtClean="0"/>
              <a:t>*sum(|coefficients|)</a:t>
            </a:r>
          </a:p>
          <a:p>
            <a:pPr lvl="1"/>
            <a:r>
              <a:rPr lang="en-US" dirty="0" smtClean="0"/>
              <a:t>Minimizing SSE </a:t>
            </a:r>
            <a:r>
              <a:rPr lang="en-US" i="1" dirty="0" smtClean="0"/>
              <a:t>subject to </a:t>
            </a:r>
            <a:r>
              <a:rPr lang="en-US" dirty="0" smtClean="0"/>
              <a:t>sum(|coefficients</a:t>
            </a:r>
            <a:r>
              <a:rPr lang="en-US" dirty="0"/>
              <a:t>|) ≤ 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l-GR" dirty="0" smtClean="0"/>
              <a:t>λ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Same for ridge regression</a:t>
            </a:r>
          </a:p>
          <a:p>
            <a:pPr lvl="1"/>
            <a:r>
              <a:rPr lang="en-US" dirty="0" smtClean="0"/>
              <a:t>Minimizing SSE + </a:t>
            </a:r>
            <a:r>
              <a:rPr lang="el-GR" dirty="0"/>
              <a:t>λ</a:t>
            </a:r>
            <a:r>
              <a:rPr lang="en-US" dirty="0"/>
              <a:t>*sum(|</a:t>
            </a:r>
            <a:r>
              <a:rPr lang="en-US" dirty="0" smtClean="0"/>
              <a:t>coefficients|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Minimizing SSE </a:t>
            </a:r>
            <a:r>
              <a:rPr lang="en-US" i="1" dirty="0"/>
              <a:t>subject to </a:t>
            </a:r>
            <a:r>
              <a:rPr lang="en-US" dirty="0"/>
              <a:t>sum(|</a:t>
            </a:r>
            <a:r>
              <a:rPr lang="en-US" dirty="0" smtClean="0"/>
              <a:t>coefficients|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r>
              <a:rPr lang="en-US" dirty="0"/>
              <a:t>≤ 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(</a:t>
            </a:r>
            <a:r>
              <a:rPr lang="el-GR" dirty="0"/>
              <a:t>λ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9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intuition</a:t>
            </a:r>
            <a:endParaRPr lang="en-US" dirty="0"/>
          </a:p>
        </p:txBody>
      </p:sp>
      <p:pic>
        <p:nvPicPr>
          <p:cNvPr id="6148" name="Picture 4" descr="https://dl.dropboxusercontent.com/u/10369745/ShareX/2016/05/SumatraPDF_2016-05-09_18-19-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2" y="1390096"/>
            <a:ext cx="8270875" cy="470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85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275</Words>
  <Application>Microsoft Office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Regularized Linear Regression</vt:lpstr>
      <vt:lpstr>Motivation for regularization</vt:lpstr>
      <vt:lpstr>Two equivalent formulations</vt:lpstr>
      <vt:lpstr>Penalty leads to lower RMSE</vt:lpstr>
      <vt:lpstr>Lasso and ridge regression</vt:lpstr>
      <vt:lpstr>L1 coefficient shrinkage</vt:lpstr>
      <vt:lpstr>L2 coefficient shrinkage</vt:lpstr>
      <vt:lpstr>Duality of optimization</vt:lpstr>
      <vt:lpstr>Visual intuition</vt:lpstr>
      <vt:lpstr>L1 regularization</vt:lpstr>
      <vt:lpstr>L2 regularization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26</cp:revision>
  <dcterms:created xsi:type="dcterms:W3CDTF">2016-05-10T00:30:08Z</dcterms:created>
  <dcterms:modified xsi:type="dcterms:W3CDTF">2016-07-12T00:20:06Z</dcterms:modified>
</cp:coreProperties>
</file>