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1175-48D2-40DF-A56C-712B09FFEBD8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Regularized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Signal </a:t>
            </a:r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regularization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41" y="1407694"/>
            <a:ext cx="5947318" cy="50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L</a:t>
            </a:r>
            <a:r>
              <a:rPr lang="en-US" baseline="30000" dirty="0"/>
              <a:t>2</a:t>
            </a:r>
            <a:r>
              <a:rPr lang="en-US" smtClean="0"/>
              <a:t> </a:t>
            </a:r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71" y="1432151"/>
            <a:ext cx="5946858" cy="509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= (intrinsic error)</a:t>
            </a:r>
            <a:r>
              <a:rPr lang="en-US" baseline="30000" dirty="0" smtClean="0"/>
              <a:t>2</a:t>
            </a:r>
            <a:r>
              <a:rPr lang="en-US" dirty="0" smtClean="0"/>
              <a:t> + (bias)</a:t>
            </a:r>
            <a:r>
              <a:rPr lang="en-US" baseline="30000" dirty="0" smtClean="0"/>
              <a:t>2</a:t>
            </a:r>
            <a:r>
              <a:rPr lang="en-US" dirty="0" smtClean="0"/>
              <a:t> + variance</a:t>
            </a:r>
          </a:p>
          <a:p>
            <a:r>
              <a:rPr lang="en-US" dirty="0" smtClean="0"/>
              <a:t>Ordinary least squares is unbiased</a:t>
            </a:r>
          </a:p>
          <a:p>
            <a:pPr lvl="1"/>
            <a:r>
              <a:rPr lang="en-US" dirty="0" smtClean="0"/>
              <a:t>Isn’t the model with the lowest MSE in general</a:t>
            </a:r>
          </a:p>
          <a:p>
            <a:r>
              <a:rPr lang="en-US" dirty="0" smtClean="0"/>
              <a:t>Introducing some bias can reduce variance</a:t>
            </a:r>
          </a:p>
          <a:p>
            <a:r>
              <a:rPr lang="en-US" dirty="0" smtClean="0"/>
              <a:t>Two major problems result in inflated coefficients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ollinearity among predictors</a:t>
            </a:r>
          </a:p>
          <a:p>
            <a:pPr lvl="1"/>
            <a:r>
              <a:rPr lang="en-US" dirty="0" smtClean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3856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equivalent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large coefficients</a:t>
            </a:r>
          </a:p>
          <a:p>
            <a:pPr lvl="1"/>
            <a:r>
              <a:rPr lang="en-US" dirty="0" smtClean="0"/>
              <a:t>Instead of minimizing sum of squared errors (SSE), minimize SSE + 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Or minimize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Impose Bayesian prior on coefficients</a:t>
            </a:r>
          </a:p>
          <a:p>
            <a:pPr lvl="1"/>
            <a:r>
              <a:rPr lang="en-US" dirty="0" smtClean="0"/>
              <a:t>Use a Gaussian or Laplacian prior for coefficients being closer to 0</a:t>
            </a:r>
            <a:endParaRPr lang="en-US" dirty="0"/>
          </a:p>
        </p:txBody>
      </p:sp>
      <p:pic>
        <p:nvPicPr>
          <p:cNvPr id="1028" name="Picture 4" descr="https://upload.wikimedia.org/wikipedia/commons/thumb/f/f6/Gaussian_Filter.svg/2000px-Gaussian_Fil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23" y="4268011"/>
            <a:ext cx="3248227" cy="23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leads to lower RMSE</a:t>
            </a:r>
            <a:endParaRPr lang="en-US" dirty="0"/>
          </a:p>
        </p:txBody>
      </p:sp>
      <p:pic>
        <p:nvPicPr>
          <p:cNvPr id="2050" name="Picture 2" descr="https://dl.dropboxusercontent.com/u/10369745/ShareX/2016/05/SumatraPDF_2016-05-09_18-03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5" y="1508080"/>
            <a:ext cx="6512880" cy="43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6676" y="586612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Modeling, p. 125)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48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and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smtClean="0"/>
              <a:t>Called </a:t>
            </a:r>
            <a:r>
              <a:rPr lang="en-US" smtClean="0"/>
              <a:t>“LASSO” </a:t>
            </a:r>
            <a:r>
              <a:rPr lang="en-US" dirty="0" smtClean="0"/>
              <a:t>or “</a:t>
            </a:r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some coefficients to 0 and leave others</a:t>
            </a:r>
          </a:p>
          <a:p>
            <a:pPr lvl="1"/>
            <a:r>
              <a:rPr lang="en-US" dirty="0" smtClean="0"/>
              <a:t>Easy to interpret</a:t>
            </a:r>
          </a:p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“ridge regression” or “</a:t>
            </a:r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coefficients uniformly</a:t>
            </a:r>
          </a:p>
          <a:p>
            <a:r>
              <a:rPr lang="en-US" dirty="0" smtClean="0"/>
              <a:t>“</a:t>
            </a:r>
            <a:r>
              <a:rPr lang="en-US" i="1" dirty="0" err="1" smtClean="0"/>
              <a:t>L</a:t>
            </a:r>
            <a:r>
              <a:rPr lang="en-US" i="1" baseline="30000" dirty="0" err="1" smtClean="0"/>
              <a:t>p</a:t>
            </a:r>
            <a:r>
              <a:rPr lang="en-US" dirty="0" smtClean="0"/>
              <a:t> penalization” comes from notion of </a:t>
            </a:r>
            <a:r>
              <a:rPr lang="en-US" i="1" dirty="0" smtClean="0"/>
              <a:t>p</a:t>
            </a:r>
            <a:r>
              <a:rPr lang="en-US" dirty="0" smtClean="0"/>
              <a:t>-norm</a:t>
            </a:r>
          </a:p>
          <a:p>
            <a:pPr lvl="1"/>
            <a:r>
              <a:rPr lang="en-US" dirty="0" smtClean="0"/>
              <a:t>|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baseline="-25000" dirty="0" err="1" smtClean="0"/>
              <a:t>p</a:t>
            </a:r>
            <a:r>
              <a:rPr lang="en-US" dirty="0" smtClean="0"/>
              <a:t> = (|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|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… + |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baseline="30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1/</a:t>
            </a:r>
            <a:r>
              <a:rPr lang="en-US" i="1" baseline="30000" dirty="0" smtClean="0"/>
              <a:t>p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26657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4098" name="Picture 2" descr="https://dl.dropboxusercontent.com/u/10369745/ShareX/2016/05/SumatraPDF_2016-05-09_18-0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08" y="1386840"/>
            <a:ext cx="5298784" cy="41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1705" y="592836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Learning, p. 126)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7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5122" name="Picture 2" descr="https://dl.dropboxusercontent.com/u/10369745/ShareX/2016/05/SumatraPDF_2016-05-09_18-07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57" y="1380592"/>
            <a:ext cx="4693285" cy="42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47315" y="5935980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(Introduction to Statistical Learning, p. 216)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15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equivalent mathematical formulations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Minimizing SSE </a:t>
            </a:r>
            <a:r>
              <a:rPr lang="en-US" i="1" dirty="0" smtClean="0"/>
              <a:t>subject to </a:t>
            </a:r>
            <a:r>
              <a:rPr lang="en-US" dirty="0" smtClean="0"/>
              <a:t>sum(|coefficients</a:t>
            </a:r>
            <a:r>
              <a:rPr lang="en-US" dirty="0"/>
              <a:t>|) ≤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for ridge regression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/>
              <a:t>λ</a:t>
            </a:r>
            <a:r>
              <a:rPr lang="en-US" dirty="0"/>
              <a:t>*sum(|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Minimizing SSE </a:t>
            </a:r>
            <a:r>
              <a:rPr lang="en-US" i="1" dirty="0"/>
              <a:t>subject to </a:t>
            </a:r>
            <a:r>
              <a:rPr lang="en-US" dirty="0"/>
              <a:t>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l-GR" dirty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intuition</a:t>
            </a:r>
            <a:endParaRPr lang="en-US" dirty="0"/>
          </a:p>
        </p:txBody>
      </p:sp>
      <p:pic>
        <p:nvPicPr>
          <p:cNvPr id="6148" name="Picture 4" descr="https://dl.dropboxusercontent.com/u/10369745/ShareX/2016/05/SumatraPDF_2016-05-09_18-19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390096"/>
            <a:ext cx="8270875" cy="47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275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Regularized Linear Regression</vt:lpstr>
      <vt:lpstr>Motivation for regularization</vt:lpstr>
      <vt:lpstr>Two equivalent formulations</vt:lpstr>
      <vt:lpstr>Penalty leads to lower RMSE</vt:lpstr>
      <vt:lpstr>Lasso and ridge regression</vt:lpstr>
      <vt:lpstr>L1 coefficient shrinkage</vt:lpstr>
      <vt:lpstr>L2 coefficient shrinkage</vt:lpstr>
      <vt:lpstr>Duality of optimization</vt:lpstr>
      <vt:lpstr>Visual intuition</vt:lpstr>
      <vt:lpstr>L1 regularization</vt:lpstr>
      <vt:lpstr>L2 regularization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27</cp:revision>
  <dcterms:created xsi:type="dcterms:W3CDTF">2016-05-10T00:30:08Z</dcterms:created>
  <dcterms:modified xsi:type="dcterms:W3CDTF">2016-07-14T19:55:51Z</dcterms:modified>
</cp:coreProperties>
</file>