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61A4-21B4-F44B-E9F8-2EB545291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FF86E-EF95-8265-2BC8-058BDA93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EB93-5F5C-63ED-2B19-CA09FD82E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12D4A-2113-D1F1-5B09-9424D574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DB52-BDAA-0C27-1188-D4491141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07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8EBD-8DEE-BC56-303B-D59AE5D3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8575C-105C-EC58-4AE4-EDCC2906C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A734-68BF-570A-FD7C-23200163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43E6-FAD3-10BE-7B36-FCC3CDE1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5394-D3DD-2411-80D6-85FEF620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9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C58DC-A7FA-DB60-DA72-B51F4F9A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541DF-9307-7AC1-4BDB-9645BE733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43CA-4295-1294-3A65-FC4D46B1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3069-8D8B-3175-F0D3-8DD09BEA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4066E-2A06-BC72-3B04-F0CB02CF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631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7F79-5EE4-6C2F-CFCF-B41979B09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F5B7-5708-F5B7-667E-C5152C9FB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37F3-814D-46D8-A154-80D37247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4D7D-AD2E-C997-3B3D-99170005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7E36-7BCA-1AC6-E775-9F0FEC76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28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9C8D-8F6A-F6EA-B374-CEC496E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0B2D-C1DD-8E08-E726-1A1BD6B3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450AA-424B-0883-0CDF-A31DA34B6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701E-0A72-2D70-7229-02A7B8E5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ADC1-8184-072E-3F09-E01467AE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1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8B6F9-CB62-3A1D-70B1-34DD2945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DE70D-D8B6-BDF1-BD35-2CC80B910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2D692-7FBA-33FA-E072-046267F24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4BBC4-E9A8-9578-7FE6-9E67ADF2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3FB46-240E-7AA6-B1D1-57E2DBDC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A123-1C8F-216D-D533-019B4C72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85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34DD-59A0-37C6-5E05-900F2037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205A-D772-6551-D0FD-54DA842CC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97936-7729-83A1-F18E-5F3BD2DB4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9A689-4FC3-1ACC-70F3-D36A8BE90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A8112-DF29-FA51-503A-99AFB8DB4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7A8AE-916A-3B0B-22E4-80D6D1B1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1248E-4087-B9E0-302A-93FA7AEE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A741F-0E0F-D3D9-3F8F-7C98999F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28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79A8-BBAF-1070-A80E-61C82A34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CC697-DC36-FCA6-DA00-3B87ACC1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900D22-0720-2499-8FFC-F4A561FF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E99C9-2B9E-95F2-F13C-F350CBF4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2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92056-53FF-1E2E-F30A-A1EAF7E5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F5C41-CA0A-0328-E449-296EE1C5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31F5F-1B31-A4EF-B8AA-5DD5687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96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0323-F14C-2E20-E7D2-B446CFDAE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3CE4-0BAF-69F0-F052-4243C7BC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B9182-A161-D3AC-9712-F1E7CD0C8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D2DD9-3815-023B-25A9-B7B4C027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8ECB-A091-F22E-372B-D8309766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B6715-3E6B-02B8-3CB0-41F9F189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1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3F18-E14A-EED9-8F40-F144AF3F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C99376-E905-A15D-99C9-103FB517D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6C0D2-80A3-B0F7-5581-21803A17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08983-0C43-BDAC-8160-4AE9FBC3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CBE0F-21F2-A6CF-FA4C-8006B5B4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4D74-129B-2BAC-86EE-B6071087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43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E1FDB-3820-1049-0F5A-F3F18089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7110-FF98-038B-045A-B41A1C2C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920C2-4E08-7E5E-28DA-0A4460C98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E4FC9-0EE0-4E19-B5C6-83FE1FD5658B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321D1-E46E-A8E2-0C53-560CFC226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2A0C9-3E71-335E-8B3C-9426461D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1F79C-F67C-4612-8716-C3AB85281F5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02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0C2B-1BE4-A764-B724-20A48DD4B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18273-3F0B-79A0-4BB0-5D7A35C81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58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2529-983D-77A5-B6E4-A5C3788A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</a:t>
            </a:r>
            <a:r>
              <a:rPr lang="en-US" b="1" dirty="0"/>
              <a:t>need</a:t>
            </a:r>
            <a:r>
              <a:rPr lang="en-US" dirty="0"/>
              <a:t> more detailed results?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94D3-9297-D7A3-01EB-FA6FB98F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1010089" cy="5167312"/>
          </a:xfrm>
        </p:spPr>
        <p:txBody>
          <a:bodyPr/>
          <a:lstStyle/>
          <a:p>
            <a:r>
              <a:rPr lang="en-US" dirty="0"/>
              <a:t>Instead of:</a:t>
            </a:r>
          </a:p>
          <a:p>
            <a:endParaRPr lang="en-US" dirty="0"/>
          </a:p>
          <a:p>
            <a:r>
              <a:rPr lang="en-US" dirty="0"/>
              <a:t>We define:</a:t>
            </a:r>
          </a:p>
          <a:p>
            <a:endParaRPr lang="en-US" dirty="0"/>
          </a:p>
          <a:p>
            <a:r>
              <a:rPr lang="en-US" dirty="0"/>
              <a:t>And: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fr-FR" dirty="0"/>
              <a:t>CRIS </a:t>
            </a:r>
            <a:r>
              <a:rPr lang="fr-FR" dirty="0" err="1"/>
              <a:t>handles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…</a:t>
            </a:r>
          </a:p>
          <a:p>
            <a:pPr lvl="1"/>
            <a:endParaRPr lang="fr-FR" dirty="0"/>
          </a:p>
          <a:p>
            <a:pPr marL="914400" lvl="2" indent="0">
              <a:buNone/>
            </a:pPr>
            <a:endParaRPr lang="fr-FR" dirty="0"/>
          </a:p>
          <a:p>
            <a:pPr marL="914400" lvl="2" indent="0">
              <a:buNone/>
            </a:pPr>
            <a:r>
              <a:rPr lang="fr-FR" dirty="0"/>
              <a:t>…and  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03C6B-2476-A87D-E156-DD5C59C7F2D0}"/>
              </a:ext>
            </a:extLst>
          </p:cNvPr>
          <p:cNvSpPr txBox="1"/>
          <p:nvPr/>
        </p:nvSpPr>
        <p:spPr>
          <a:xfrm>
            <a:off x="3086099" y="1690688"/>
            <a:ext cx="63010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ISetTopicColorCommand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endParaRPr lang="fr-FR" sz="12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Colors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TimeSpan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TurnOfAfter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F2854-D7D8-6011-F28B-DC635FDBDA8B}"/>
              </a:ext>
            </a:extLst>
          </p:cNvPr>
          <p:cNvSpPr txBox="1"/>
          <p:nvPr/>
        </p:nvSpPr>
        <p:spPr>
          <a:xfrm>
            <a:off x="1937425" y="4243725"/>
            <a:ext cx="93482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ISetTopicColorCommand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ISetTopicCommandResult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Colors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TimeSpan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TurnOfAfter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6D682-02B4-7DF1-9DF5-F0DB834039A6}"/>
              </a:ext>
            </a:extLst>
          </p:cNvPr>
          <p:cNvSpPr txBox="1"/>
          <p:nvPr/>
        </p:nvSpPr>
        <p:spPr>
          <a:xfrm>
            <a:off x="3649493" y="2918162"/>
            <a:ext cx="64983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ISetTopicCommandResult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IStandardResultPart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Topic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ResultByDeviceName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E96C8-3D1E-2083-F430-C3ACF5AB38CA}"/>
              </a:ext>
            </a:extLst>
          </p:cNvPr>
          <p:cNvSpPr txBox="1"/>
          <p:nvPr/>
        </p:nvSpPr>
        <p:spPr>
          <a:xfrm>
            <a:off x="2745632" y="5661498"/>
            <a:ext cx="7867246" cy="31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ICommandPart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IStandardResultPart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C09D7-2821-679C-CC56-FA5CFDA9E72B}"/>
              </a:ext>
            </a:extLst>
          </p:cNvPr>
          <p:cNvSpPr txBox="1"/>
          <p:nvPr/>
        </p:nvSpPr>
        <p:spPr>
          <a:xfrm>
            <a:off x="2745632" y="6000258"/>
            <a:ext cx="91999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ISetTopicColorCommand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ISetTopicCommandResult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2B56AB-5D7B-DBFC-D2ED-10C89182C943}"/>
              </a:ext>
            </a:extLst>
          </p:cNvPr>
          <p:cNvSpPr txBox="1"/>
          <p:nvPr/>
        </p:nvSpPr>
        <p:spPr>
          <a:xfrm>
            <a:off x="2745632" y="6341739"/>
            <a:ext cx="51045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ISetTopicCommandResult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IStandardResultPart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092D45-DA32-1E87-FF61-E93A2317A292}"/>
              </a:ext>
            </a:extLst>
          </p:cNvPr>
          <p:cNvSpPr/>
          <p:nvPr/>
        </p:nvSpPr>
        <p:spPr>
          <a:xfrm>
            <a:off x="612843" y="1507787"/>
            <a:ext cx="11010089" cy="36595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Command/Result </a:t>
            </a:r>
          </a:p>
          <a:p>
            <a:pPr algn="ctr"/>
            <a:r>
              <a:rPr lang="en-US" sz="5400" dirty="0"/>
              <a:t>Covariance </a:t>
            </a:r>
          </a:p>
          <a:p>
            <a:pPr algn="ctr"/>
            <a:r>
              <a:rPr lang="en-US" sz="5400" dirty="0"/>
              <a:t>in action!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237150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0EF9-49C8-5808-727B-F736589F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semantics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5702-33AF-3378-8447-6BD6857C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Always multiple colors?</a:t>
            </a:r>
          </a:p>
          <a:p>
            <a:pPr lvl="1"/>
            <a:r>
              <a:rPr lang="en-US" sz="2000" dirty="0"/>
              <a:t>This applies only to LEDS, basic displays have one color.</a:t>
            </a:r>
          </a:p>
          <a:p>
            <a:pPr lvl="1"/>
            <a:r>
              <a:rPr lang="en-US" sz="2000" dirty="0"/>
              <a:t>Even for LEDS, this suppose that the caller wants to interleave colors.</a:t>
            </a:r>
          </a:p>
          <a:p>
            <a:r>
              <a:rPr lang="en-US" sz="2400" dirty="0"/>
              <a:t>This one is simple and applies to anything: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1400" dirty="0"/>
            </a:br>
            <a:endParaRPr lang="en-US" sz="1400" dirty="0"/>
          </a:p>
          <a:p>
            <a:r>
              <a:rPr lang="en-US" sz="2400" dirty="0"/>
              <a:t>The “Advanced” one, for devices that support this (and callers that need this capability):</a:t>
            </a:r>
          </a:p>
          <a:p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CDDA4-A46B-D7BE-DA97-B165262DE772}"/>
              </a:ext>
            </a:extLst>
          </p:cNvPr>
          <p:cNvSpPr txBox="1"/>
          <p:nvPr/>
        </p:nvSpPr>
        <p:spPr>
          <a:xfrm>
            <a:off x="5486401" y="365125"/>
            <a:ext cx="6245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ISetTopicColorCommand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endParaRPr lang="fr-FR" sz="12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Colors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TimeSpan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TurnOffAfter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AA4C4-EC33-BBE3-A00F-3CE7C7956508}"/>
              </a:ext>
            </a:extLst>
          </p:cNvPr>
          <p:cNvSpPr txBox="1"/>
          <p:nvPr/>
        </p:nvSpPr>
        <p:spPr>
          <a:xfrm>
            <a:off x="1139757" y="3429000"/>
            <a:ext cx="62451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ISetTopicColorCommand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endParaRPr lang="fr-FR" sz="12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TimeSpan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TurnOffAfter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0E34E-DD6D-929F-C05F-72E8152B776E}"/>
              </a:ext>
            </a:extLst>
          </p:cNvPr>
          <p:cNvSpPr txBox="1"/>
          <p:nvPr/>
        </p:nvSpPr>
        <p:spPr>
          <a:xfrm>
            <a:off x="1139756" y="5296237"/>
            <a:ext cx="82571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ISetTopicMultiColorCommand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endParaRPr lang="fr-FR" sz="12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Colors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TimeSpan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TurnOffAfter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072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9BE7-6B32-6B68-50E5-00253787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 </a:t>
            </a:r>
            <a:r>
              <a:rPr lang="en-US" dirty="0" err="1"/>
              <a:t>TurnOffAfter</a:t>
            </a:r>
            <a:r>
              <a:rPr lang="en-US" dirty="0"/>
              <a:t>!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D8CC-9AA8-0C9E-FA88-0820C2CDE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3396"/>
            <a:ext cx="10515600" cy="3516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is currently implemented in the </a:t>
            </a:r>
            <a:r>
              <a:rPr lang="en-US" dirty="0" err="1"/>
              <a:t>ObservableDomain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It should be supported by CRIS or at the Device level.</a:t>
            </a:r>
          </a:p>
          <a:p>
            <a:pPr lvl="1"/>
            <a:r>
              <a:rPr lang="en-US" dirty="0"/>
              <a:t>But this should be crash-proof (at least basically) and:</a:t>
            </a:r>
          </a:p>
          <a:p>
            <a:pPr lvl="2"/>
            <a:r>
              <a:rPr lang="en-US" dirty="0"/>
              <a:t>Device level: we have no persistence of a Device state yet.</a:t>
            </a:r>
          </a:p>
          <a:p>
            <a:pPr lvl="2"/>
            <a:r>
              <a:rPr lang="en-US" dirty="0"/>
              <a:t>CRIS level: </a:t>
            </a:r>
            <a:r>
              <a:rPr lang="en-US" dirty="0" err="1"/>
              <a:t>CK.Cris.DelayedCommand</a:t>
            </a:r>
            <a:r>
              <a:rPr lang="en-US" dirty="0"/>
              <a:t> is a quick &amp; light implementation that also lacks a persistent layer.</a:t>
            </a:r>
          </a:p>
          <a:p>
            <a:r>
              <a:rPr lang="en-US" dirty="0"/>
              <a:t>But… is this only a persistence issue?</a:t>
            </a:r>
          </a:p>
          <a:p>
            <a:r>
              <a:rPr lang="en-US" dirty="0"/>
              <a:t>My intuition:</a:t>
            </a:r>
          </a:p>
          <a:p>
            <a:pPr lvl="1"/>
            <a:r>
              <a:rPr lang="en-US" dirty="0"/>
              <a:t>This could be managed at the Device level because:</a:t>
            </a:r>
          </a:p>
          <a:p>
            <a:pPr lvl="2"/>
            <a:r>
              <a:rPr lang="en-US" dirty="0"/>
              <a:t>It is easier.</a:t>
            </a:r>
          </a:p>
          <a:p>
            <a:pPr lvl="1"/>
            <a:r>
              <a:rPr lang="en-US" dirty="0"/>
              <a:t>This would be better managed at the CRIS level because:</a:t>
            </a:r>
          </a:p>
          <a:p>
            <a:pPr lvl="2"/>
            <a:r>
              <a:rPr lang="en-US" dirty="0"/>
              <a:t>This is not only a persistence issue.</a:t>
            </a:r>
          </a:p>
          <a:p>
            <a:pPr lvl="2"/>
            <a:r>
              <a:rPr lang="en-US" dirty="0"/>
              <a:t>Delaying, repeating and cancelling any command is a  general useful concept.</a:t>
            </a:r>
          </a:p>
          <a:p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6EA871-8448-F36E-9A1D-51916998F382}"/>
              </a:ext>
            </a:extLst>
          </p:cNvPr>
          <p:cNvSpPr txBox="1"/>
          <p:nvPr/>
        </p:nvSpPr>
        <p:spPr>
          <a:xfrm>
            <a:off x="1121113" y="1608254"/>
            <a:ext cx="102326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ISetTopicColorCommand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ISetTopicCommandResult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Colors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TimeSpan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TurnOffAfter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5469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29EE6-1944-0640-B7DF-0B6B7735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implemented </a:t>
            </a:r>
            <a:r>
              <a:rPr lang="en-US" dirty="0" err="1"/>
              <a:t>DelayedCommand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3A1763-56E7-8A56-7B4B-2D9AC7B721F3}"/>
              </a:ext>
            </a:extLst>
          </p:cNvPr>
          <p:cNvSpPr txBox="1"/>
          <p:nvPr/>
        </p:nvSpPr>
        <p:spPr>
          <a:xfrm>
            <a:off x="831574" y="1449379"/>
            <a:ext cx="118242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IDelayedCommand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Gets or sets the execution date of the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ExecutionDate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Gets or sets whether a past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ExecutionDate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immediately executes the command.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By default, a date in the past triggers an incoming validation error.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AllowPastExecutionDate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Gets or sets whether the command must only be kept in memory.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By default, if the service that implements delayed command execution is a persistent one,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the command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persisted</a:t>
            </a:r>
            <a:r>
              <a:rPr lang="fr-FR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  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KeepOnlyInMemory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Gets or sets the command to execute at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ExecutionDate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NullInvalid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IAbstractCommand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Command { </a:t>
            </a:r>
            <a:r>
              <a:rPr lang="fr-FR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EE5CA8-628A-576E-66AF-63FCA35C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74" y="4865699"/>
            <a:ext cx="10522226" cy="1991265"/>
          </a:xfrm>
        </p:spPr>
        <p:txBody>
          <a:bodyPr>
            <a:noAutofit/>
          </a:bodyPr>
          <a:lstStyle/>
          <a:p>
            <a:r>
              <a:rPr lang="en-US" dirty="0"/>
              <a:t>How can this be canceled?</a:t>
            </a:r>
          </a:p>
          <a:p>
            <a:pPr lvl="1"/>
            <a:r>
              <a:rPr lang="en-US" dirty="0"/>
              <a:t>Canceling a delayed command is </a:t>
            </a:r>
            <a:r>
              <a:rPr lang="en-US" b="1" dirty="0"/>
              <a:t>cool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But when was the last time you needed this?</a:t>
            </a:r>
          </a:p>
          <a:p>
            <a:pPr lvl="2"/>
            <a:r>
              <a:rPr lang="en-US" dirty="0"/>
              <a:t>If we want to cancel a command…</a:t>
            </a:r>
            <a:br>
              <a:rPr lang="en-US" dirty="0"/>
            </a:br>
            <a:r>
              <a:rPr lang="en-US" dirty="0"/>
              <a:t>…it’s because we KNOW that it must not be executed anymore.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5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4546B-C4F6-9B22-8550-40217E3C9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R&amp;D – Open Issue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D278E-383E-BE11-F6F8-038DD4FBC86D}"/>
              </a:ext>
            </a:extLst>
          </p:cNvPr>
          <p:cNvSpPr txBox="1"/>
          <p:nvPr/>
        </p:nvSpPr>
        <p:spPr>
          <a:xfrm>
            <a:off x="632790" y="1444041"/>
            <a:ext cx="10721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ISetTopicColorCommand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 { 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TopicTargets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 = […], "Color" = "Red", 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TurnOffAfter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"="00:00:5" }]</a:t>
            </a:r>
            <a:endParaRPr lang="fr-FR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54B92-1913-8518-FDE4-7537CE9F43F8}"/>
              </a:ext>
            </a:extLst>
          </p:cNvPr>
          <p:cNvSpPr txBox="1"/>
          <p:nvPr/>
        </p:nvSpPr>
        <p:spPr>
          <a:xfrm>
            <a:off x="632789" y="2477839"/>
            <a:ext cx="107210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IDelayedCommand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 {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fr-FR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ExecutionDate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 = "</a:t>
            </a:r>
            <a:r>
              <a:rPr lang="en-US" sz="1400" b="1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???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b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"Command" = ["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ISetTopicColorCommand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 { 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TopicTargets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 = […], "Color" = "Off" }]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}]</a:t>
            </a:r>
            <a:endParaRPr lang="fr-FR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1609E-80AD-AB91-FE54-8FFFABD5A8B2}"/>
              </a:ext>
            </a:extLst>
          </p:cNvPr>
          <p:cNvSpPr txBox="1"/>
          <p:nvPr/>
        </p:nvSpPr>
        <p:spPr>
          <a:xfrm>
            <a:off x="632789" y="2246581"/>
            <a:ext cx="10721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ISetTopicColorCommand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 { 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TopicTargets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 = […], "Color" = "Red" }]</a:t>
            </a:r>
            <a:endParaRPr lang="fr-FR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169733-7CD7-8681-42F3-A219C0A0B31D}"/>
              </a:ext>
            </a:extLst>
          </p:cNvPr>
          <p:cNvSpPr/>
          <p:nvPr/>
        </p:nvSpPr>
        <p:spPr>
          <a:xfrm>
            <a:off x="5784574" y="1828800"/>
            <a:ext cx="311426" cy="307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0E3908D-32BB-08D6-1C32-90F54DDB0CEF}"/>
              </a:ext>
            </a:extLst>
          </p:cNvPr>
          <p:cNvSpPr/>
          <p:nvPr/>
        </p:nvSpPr>
        <p:spPr>
          <a:xfrm>
            <a:off x="9581322" y="2325757"/>
            <a:ext cx="178904" cy="81500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7CDC6-DDB6-224A-46DC-556F57BA6996}"/>
              </a:ext>
            </a:extLst>
          </p:cNvPr>
          <p:cNvSpPr txBox="1"/>
          <p:nvPr/>
        </p:nvSpPr>
        <p:spPr>
          <a:xfrm>
            <a:off x="9807008" y="2521774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IBatchCommand</a:t>
            </a:r>
            <a:endParaRPr lang="fr-FR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8616CEC-6CD4-5AAA-DBB5-3A5464E340AB}"/>
              </a:ext>
            </a:extLst>
          </p:cNvPr>
          <p:cNvSpPr/>
          <p:nvPr/>
        </p:nvSpPr>
        <p:spPr>
          <a:xfrm>
            <a:off x="5784574" y="3509315"/>
            <a:ext cx="311426" cy="307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55635-4FB6-1968-BD28-6FA19E91886D}"/>
              </a:ext>
            </a:extLst>
          </p:cNvPr>
          <p:cNvSpPr txBox="1"/>
          <p:nvPr/>
        </p:nvSpPr>
        <p:spPr>
          <a:xfrm>
            <a:off x="632789" y="4482392"/>
            <a:ext cx="8209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ISetTopicColorCommand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 { 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TopicTargets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 = […], "Color" = "Red" }]</a:t>
            </a:r>
            <a:endParaRPr lang="fr-FR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268429-A5FB-12FB-66A8-22C70664C39A}"/>
              </a:ext>
            </a:extLst>
          </p:cNvPr>
          <p:cNvSpPr txBox="1"/>
          <p:nvPr/>
        </p:nvSpPr>
        <p:spPr>
          <a:xfrm>
            <a:off x="632789" y="4229013"/>
            <a:ext cx="8209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IPauseCommand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 { "Delay" = "00:00:5" }]</a:t>
            </a:r>
            <a:endParaRPr lang="fr-FR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C4586A-BEB6-5B25-DACF-022738EB108B}"/>
              </a:ext>
            </a:extLst>
          </p:cNvPr>
          <p:cNvCxnSpPr>
            <a:cxnSpLocks/>
          </p:cNvCxnSpPr>
          <p:nvPr/>
        </p:nvCxnSpPr>
        <p:spPr>
          <a:xfrm>
            <a:off x="5204790" y="4396287"/>
            <a:ext cx="2782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6987C5-92F9-FCC8-F7D3-D9D5D440358D}"/>
              </a:ext>
            </a:extLst>
          </p:cNvPr>
          <p:cNvSpPr txBox="1"/>
          <p:nvPr/>
        </p:nvSpPr>
        <p:spPr>
          <a:xfrm>
            <a:off x="5483020" y="4194826"/>
            <a:ext cx="1929269" cy="37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a Command!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23C7BD-7127-8C97-0D19-B32199A33804}"/>
              </a:ext>
            </a:extLst>
          </p:cNvPr>
          <p:cNvSpPr txBox="1"/>
          <p:nvPr/>
        </p:nvSpPr>
        <p:spPr>
          <a:xfrm>
            <a:off x="632789" y="3970362"/>
            <a:ext cx="82097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ISetTopicColorCommand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 { 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TopicTargets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 = […], "Color" = "Red" }]</a:t>
            </a:r>
            <a:endParaRPr lang="fr-FR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5" name="Arrow: Notched Right 24">
            <a:extLst>
              <a:ext uri="{FF2B5EF4-FFF2-40B4-BE49-F238E27FC236}">
                <a16:creationId xmlns:a16="http://schemas.microsoft.com/office/drawing/2014/main" id="{F2CC6FDE-219B-09D5-AB38-06971A73B28A}"/>
              </a:ext>
            </a:extLst>
          </p:cNvPr>
          <p:cNvSpPr/>
          <p:nvPr/>
        </p:nvSpPr>
        <p:spPr>
          <a:xfrm>
            <a:off x="7412289" y="4335967"/>
            <a:ext cx="807372" cy="8646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7F0D0ED-556A-AE8E-FD80-EDC769517B61}"/>
              </a:ext>
            </a:extLst>
          </p:cNvPr>
          <p:cNvSpPr/>
          <p:nvPr/>
        </p:nvSpPr>
        <p:spPr>
          <a:xfrm>
            <a:off x="9087677" y="3972968"/>
            <a:ext cx="225686" cy="85315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3D0B37-C34F-B090-5DBD-57F6BD876A13}"/>
              </a:ext>
            </a:extLst>
          </p:cNvPr>
          <p:cNvSpPr txBox="1"/>
          <p:nvPr/>
        </p:nvSpPr>
        <p:spPr>
          <a:xfrm>
            <a:off x="9313363" y="4168986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IWorkflow</a:t>
            </a:r>
            <a:endParaRPr lang="fr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892CC9-8E2B-E46D-C541-5ECC6E09E667}"/>
              </a:ext>
            </a:extLst>
          </p:cNvPr>
          <p:cNvSpPr txBox="1"/>
          <p:nvPr/>
        </p:nvSpPr>
        <p:spPr>
          <a:xfrm>
            <a:off x="8245215" y="3939584"/>
            <a:ext cx="10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Steps[0</a:t>
            </a:r>
            <a:r>
              <a:rPr lang="en-US" sz="1600" dirty="0"/>
              <a:t>]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BC3E47-CD9B-0EE2-5CFE-31C163922B8E}"/>
              </a:ext>
            </a:extLst>
          </p:cNvPr>
          <p:cNvSpPr txBox="1"/>
          <p:nvPr/>
        </p:nvSpPr>
        <p:spPr>
          <a:xfrm>
            <a:off x="8248530" y="4180788"/>
            <a:ext cx="10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Steps[1</a:t>
            </a:r>
            <a:r>
              <a:rPr lang="en-US" sz="1600" dirty="0"/>
              <a:t>]</a:t>
            </a:r>
            <a:endParaRPr lang="fr-F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2E5AA7-2200-F958-50CF-821E21F1DEDA}"/>
              </a:ext>
            </a:extLst>
          </p:cNvPr>
          <p:cNvSpPr txBox="1"/>
          <p:nvPr/>
        </p:nvSpPr>
        <p:spPr>
          <a:xfrm>
            <a:off x="8241786" y="4456788"/>
            <a:ext cx="100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Steps[2</a:t>
            </a:r>
            <a:r>
              <a:rPr lang="en-US" sz="1600" dirty="0"/>
              <a:t>]</a:t>
            </a:r>
            <a:endParaRPr lang="fr-FR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926F51E-8AD9-7C98-FB37-027C0B900CD5}"/>
              </a:ext>
            </a:extLst>
          </p:cNvPr>
          <p:cNvSpPr/>
          <p:nvPr/>
        </p:nvSpPr>
        <p:spPr>
          <a:xfrm>
            <a:off x="5784574" y="4876273"/>
            <a:ext cx="311426" cy="3077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DB442E-588B-702D-136D-14308DF69601}"/>
              </a:ext>
            </a:extLst>
          </p:cNvPr>
          <p:cNvSpPr txBox="1"/>
          <p:nvPr/>
        </p:nvSpPr>
        <p:spPr>
          <a:xfrm>
            <a:off x="632789" y="5270155"/>
            <a:ext cx="70700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["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IInterpretedCommand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", { 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"Program" = "exec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SetTopic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TopicTargets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= ’…’, Color = Red;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	      wait 5 seconds;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  exec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SetTopic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TopicTargets</a:t>
            </a:r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= ’…’, Color = Off;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 " </a:t>
            </a:r>
          </a:p>
          <a:p>
            <a:r>
              <a:rPr lang="en-US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}]</a:t>
            </a:r>
            <a:endParaRPr lang="fr-FR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0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2804-B47D-F4B4-0DFD-BA6E1736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simplification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4197-295B-F05E-8323-205CB83A1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9701"/>
            <a:ext cx="10515600" cy="25531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CK.IO namespace is dedicated to IO... </a:t>
            </a:r>
          </a:p>
          <a:p>
            <a:r>
              <a:rPr lang="en-US" dirty="0"/>
              <a:t>That are commands in CRIS: no need to append </a:t>
            </a:r>
            <a:r>
              <a:rPr lang="en-US" dirty="0">
                <a:latin typeface="Consolas" panose="020B0609020204030204" pitchFamily="49" charset="0"/>
              </a:rPr>
              <a:t>Commands</a:t>
            </a:r>
            <a:r>
              <a:rPr lang="en-US" dirty="0"/>
              <a:t> to the namespace.</a:t>
            </a:r>
          </a:p>
          <a:p>
            <a:pPr lvl="1"/>
            <a:r>
              <a:rPr lang="en-US" dirty="0"/>
              <a:t>Struct or other utility types can perfectly fit in this namespace.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It is the </a:t>
            </a:r>
            <a:r>
              <a:rPr lang="en-US" b="1" dirty="0"/>
              <a:t>feature</a:t>
            </a:r>
            <a:r>
              <a:rPr lang="en-US" dirty="0"/>
              <a:t> (here, the </a:t>
            </a:r>
            <a:r>
              <a:rPr lang="en-US" i="1" dirty="0" err="1"/>
              <a:t>ByTopic</a:t>
            </a:r>
            <a:r>
              <a:rPr lang="en-US" i="1" dirty="0"/>
              <a:t> feature</a:t>
            </a:r>
            <a:r>
              <a:rPr lang="en-US" dirty="0"/>
              <a:t> of the Devices) that matters, </a:t>
            </a:r>
            <a:r>
              <a:rPr lang="en-US" b="1" dirty="0"/>
              <a:t>not the kind</a:t>
            </a:r>
            <a:r>
              <a:rPr lang="en-US" dirty="0"/>
              <a:t>/type of the objects.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B18F3-233C-7F16-9EB3-B79E6809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900" y="1544525"/>
            <a:ext cx="552527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292D-F2A6-5677-FC47-4A516231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ColorTopic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A3FC-B48E-51E4-7D4D-0ECA94C15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472" y="5247835"/>
            <a:ext cx="8393425" cy="15271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Extension methods can be used on Enums.</a:t>
            </a:r>
          </a:p>
          <a:p>
            <a:r>
              <a:rPr lang="en-US" dirty="0"/>
              <a:t>Bit flags are fun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  <a:p>
            <a:r>
              <a:rPr lang="en-US" dirty="0"/>
              <a:t>A “default” (0) for an </a:t>
            </a:r>
            <a:r>
              <a:rPr lang="en-US" dirty="0" err="1"/>
              <a:t>enum</a:t>
            </a:r>
            <a:r>
              <a:rPr lang="en-US" dirty="0"/>
              <a:t> is always a good practice.</a:t>
            </a:r>
          </a:p>
          <a:p>
            <a:pPr lvl="1"/>
            <a:r>
              <a:rPr lang="en-US" dirty="0"/>
              <a:t>Here, “</a:t>
            </a:r>
            <a:r>
              <a:rPr lang="en-US" b="1" dirty="0"/>
              <a:t>Off</a:t>
            </a:r>
            <a:r>
              <a:rPr lang="en-US" dirty="0"/>
              <a:t>” makes sense… </a:t>
            </a:r>
          </a:p>
          <a:p>
            <a:r>
              <a:rPr lang="en-US" dirty="0"/>
              <a:t>And this simple value can heavily simplify the commands… 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71AF4-FA4F-3DF7-47DA-1E3E9B2B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998" y="599221"/>
            <a:ext cx="2676899" cy="857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82F30B-3D9A-0A92-FC4E-92DA2AFFEE16}"/>
              </a:ext>
            </a:extLst>
          </p:cNvPr>
          <p:cNvSpPr txBox="1"/>
          <p:nvPr/>
        </p:nvSpPr>
        <p:spPr>
          <a:xfrm>
            <a:off x="595819" y="1456591"/>
            <a:ext cx="324660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enum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White,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Red,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Green,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Blue,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Yellow,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Magenta,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Cyan,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WhiteBlinking</a:t>
            </a:r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RedBlinking</a:t>
            </a:r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GreenBlinking</a:t>
            </a:r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BlueBlinking</a:t>
            </a:r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YellowBlinking</a:t>
            </a:r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MagentaBlinking</a:t>
            </a:r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 sz="1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CyanBlinking</a:t>
            </a:r>
            <a:endParaRPr lang="fr-FR" sz="1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FR" sz="14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21DA9-2406-C3DF-CA9E-85079B027BBF}"/>
              </a:ext>
            </a:extLst>
          </p:cNvPr>
          <p:cNvSpPr txBox="1"/>
          <p:nvPr/>
        </p:nvSpPr>
        <p:spPr>
          <a:xfrm>
            <a:off x="4739802" y="331416"/>
            <a:ext cx="76629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enum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Off,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WhiteBlinking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White,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RedBlinking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Red,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GreenBlinking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Green,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BlueBlinking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Blue,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YellowBlinking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Yellow,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MagentaBlinking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Magenta,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CyanBlinking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Cyan,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fr-F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ColorTopicExtensions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fr-FR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summary</a:t>
            </a:r>
            <a:r>
              <a:rPr lang="fr-FR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Gets whether this color is blinking.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fr-FR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fr-FR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summary</a:t>
            </a:r>
            <a:r>
              <a:rPr lang="fr-FR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&lt;param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 color.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&lt;/param&gt;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&lt;returns&gt;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 if this color is blinking, false otherwise.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&lt;/returns&gt;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IsBlinking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color ) =&gt; ((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)color &amp; 1) != 0;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2A11B9A-EB3E-F0DE-FD41-6DAB3111334A}"/>
              </a:ext>
            </a:extLst>
          </p:cNvPr>
          <p:cNvSpPr/>
          <p:nvPr/>
        </p:nvSpPr>
        <p:spPr>
          <a:xfrm>
            <a:off x="3501957" y="2782111"/>
            <a:ext cx="875490" cy="272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1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CAF0-F8BA-109E-7CF4-076604349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Color… Topic?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8191-D103-C696-3495-2BCD98BE6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colors have been defined as “general enough” to be handled by very different devices.</a:t>
            </a:r>
          </a:p>
          <a:p>
            <a:pPr lvl="1"/>
            <a:r>
              <a:rPr lang="en-US" dirty="0"/>
              <a:t>Why are they bound to the Topic world?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Aren’t they </a:t>
            </a:r>
            <a:r>
              <a:rPr lang="en-US" dirty="0" err="1"/>
              <a:t>StandardColors</a:t>
            </a:r>
            <a:r>
              <a:rPr lang="en-US" dirty="0"/>
              <a:t>?</a:t>
            </a:r>
          </a:p>
          <a:p>
            <a:endParaRPr lang="fr-FR" dirty="0"/>
          </a:p>
          <a:p>
            <a:r>
              <a:rPr lang="fr-FR" dirty="0"/>
              <a:t>This lead us to the global architecture…</a:t>
            </a:r>
          </a:p>
        </p:txBody>
      </p:sp>
    </p:spTree>
    <p:extLst>
      <p:ext uri="{BB962C8B-B14F-4D97-AF65-F5344CB8AC3E}">
        <p14:creationId xmlns:p14="http://schemas.microsoft.com/office/powerpoint/2010/main" val="54734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87D6-0E75-9584-B2B4-1F7EB737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78932" cy="1325563"/>
          </a:xfrm>
        </p:spPr>
        <p:txBody>
          <a:bodyPr/>
          <a:lstStyle/>
          <a:p>
            <a:r>
              <a:rPr lang="en-US" dirty="0"/>
              <a:t>Arch!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20D91-D37D-9C2C-C5CC-3E7DF83A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986" y="379379"/>
            <a:ext cx="7814554" cy="64786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Move to </a:t>
            </a:r>
            <a:r>
              <a:rPr lang="en-US" dirty="0">
                <a:sym typeface="Wingdings" panose="05000000000000000000" pitchFamily="2" charset="2"/>
              </a:rPr>
              <a:t>CK-</a:t>
            </a:r>
            <a:r>
              <a:rPr lang="en-US" dirty="0" err="1">
                <a:sym typeface="Wingdings" panose="05000000000000000000" pitchFamily="2" charset="2"/>
              </a:rPr>
              <a:t>DeviceModel</a:t>
            </a:r>
            <a:r>
              <a:rPr lang="en-US" dirty="0">
                <a:sym typeface="Wingdings" panose="05000000000000000000" pitchFamily="2" charset="2"/>
              </a:rPr>
              <a:t> (planned)</a:t>
            </a:r>
            <a:endParaRPr lang="en-US" dirty="0"/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CK.IO.DeviceModel</a:t>
            </a:r>
            <a:endParaRPr lang="en-US" dirty="0">
              <a:sym typeface="Wingdings" panose="05000000000000000000" pitchFamily="2" charset="2"/>
            </a:endParaRPr>
          </a:p>
          <a:p>
            <a:pPr lvl="2"/>
            <a:r>
              <a:rPr lang="en-US" dirty="0">
                <a:sym typeface="Wingdings" panose="05000000000000000000" pitchFamily="2" charset="2"/>
              </a:rPr>
              <a:t>Defines the CRIS IO of all host/devices.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Can be deployed on a client that has no devices.</a:t>
            </a:r>
          </a:p>
          <a:p>
            <a:pPr lvl="1"/>
            <a:r>
              <a:rPr lang="en-US" dirty="0" err="1"/>
              <a:t>CK.Cris.DeviceModel</a:t>
            </a:r>
            <a:endParaRPr lang="en-US" dirty="0"/>
          </a:p>
          <a:p>
            <a:pPr lvl="2"/>
            <a:r>
              <a:rPr lang="en-US" dirty="0"/>
              <a:t>Implements the CRIS handlers.</a:t>
            </a:r>
          </a:p>
          <a:p>
            <a:pPr lvl="2"/>
            <a:r>
              <a:rPr lang="en-US" dirty="0"/>
              <a:t>Must be deployed where the Devices are (the “server”).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If </a:t>
            </a:r>
            <a:r>
              <a:rPr lang="en-US" dirty="0" err="1"/>
              <a:t>ColorTopic</a:t>
            </a:r>
            <a:r>
              <a:rPr lang="en-US" dirty="0"/>
              <a:t> is </a:t>
            </a:r>
            <a:r>
              <a:rPr lang="en-US" dirty="0" err="1"/>
              <a:t>StandardColor</a:t>
            </a:r>
            <a:r>
              <a:rPr lang="en-US" dirty="0"/>
              <a:t>, this must be moved to the heart (</a:t>
            </a:r>
            <a:r>
              <a:rPr lang="en-US" dirty="0" err="1"/>
              <a:t>CK.DeviceModel</a:t>
            </a:r>
            <a:r>
              <a:rPr lang="en-US" dirty="0"/>
              <a:t> itself).</a:t>
            </a:r>
          </a:p>
          <a:p>
            <a:pPr lvl="1"/>
            <a:r>
              <a:rPr lang="en-US" dirty="0"/>
              <a:t>So that devices can handle it for other things than Topic.</a:t>
            </a:r>
          </a:p>
          <a:p>
            <a:pPr lvl="1"/>
            <a:r>
              <a:rPr lang="en-US" dirty="0"/>
              <a:t>Caution: Binary serialization must be handled carefully!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Currently:</a:t>
            </a:r>
          </a:p>
          <a:p>
            <a:pPr lvl="1"/>
            <a:r>
              <a:rPr lang="en-US" dirty="0" err="1"/>
              <a:t>ITopicTargetAwareDeviceHost</a:t>
            </a:r>
            <a:r>
              <a:rPr lang="en-US" dirty="0"/>
              <a:t> could be </a:t>
            </a:r>
            <a:r>
              <a:rPr lang="en-US" dirty="0" err="1"/>
              <a:t>ITopicAwareDeviceHost</a:t>
            </a:r>
            <a:endParaRPr lang="en-US" dirty="0"/>
          </a:p>
          <a:p>
            <a:pPr lvl="1"/>
            <a:r>
              <a:rPr lang="en-US" dirty="0" err="1"/>
              <a:t>CK.Cris.DeviceModel</a:t>
            </a:r>
            <a:r>
              <a:rPr lang="en-US" dirty="0"/>
              <a:t> as no dependency on </a:t>
            </a:r>
            <a:r>
              <a:rPr lang="en-US" dirty="0" err="1"/>
              <a:t>CK.DeviceModel</a:t>
            </a:r>
            <a:endParaRPr lang="en-US" dirty="0"/>
          </a:p>
          <a:p>
            <a:pPr lvl="2"/>
            <a:r>
              <a:rPr lang="en-US" dirty="0"/>
              <a:t>However, </a:t>
            </a:r>
            <a:r>
              <a:rPr lang="en-US" dirty="0" err="1"/>
              <a:t>ITopicTargetAwareDeviceHost</a:t>
            </a:r>
            <a:r>
              <a:rPr lang="en-US" dirty="0"/>
              <a:t> IS a </a:t>
            </a:r>
            <a:r>
              <a:rPr lang="en-US" dirty="0" err="1"/>
              <a:t>IDeviceHost</a:t>
            </a:r>
            <a:r>
              <a:rPr lang="en-US" dirty="0"/>
              <a:t>…</a:t>
            </a:r>
          </a:p>
          <a:p>
            <a:pPr lvl="1"/>
            <a:r>
              <a:rPr lang="en-US" dirty="0" err="1"/>
              <a:t>CK.DeviceModel.ByTopic</a:t>
            </a:r>
            <a:endParaRPr lang="en-US" dirty="0"/>
          </a:p>
          <a:p>
            <a:pPr lvl="2"/>
            <a:r>
              <a:rPr lang="en-US" dirty="0"/>
              <a:t>Handles “switching topics color”.</a:t>
            </a:r>
          </a:p>
          <a:p>
            <a:pPr lvl="3"/>
            <a:r>
              <a:rPr lang="en-US" dirty="0"/>
              <a:t>Do all topic aware devices have colors?</a:t>
            </a:r>
          </a:p>
          <a:p>
            <a:pPr lvl="3"/>
            <a:r>
              <a:rPr lang="en-US" dirty="0"/>
              <a:t>What about “getting topics sum of weight”, “closing topic gates” ?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BB32C-2C31-2C84-B4B7-1137C60C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4" y="1806376"/>
            <a:ext cx="370574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7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B223-BBED-401C-9413-8E140624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is Better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2A58-3295-67BC-54A9-9E908FB1A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841707"/>
            <a:ext cx="11244105" cy="2510224"/>
          </a:xfrm>
        </p:spPr>
        <p:txBody>
          <a:bodyPr/>
          <a:lstStyle/>
          <a:p>
            <a:r>
              <a:rPr lang="en-US" dirty="0" err="1"/>
              <a:t>TurnOn</a:t>
            </a:r>
            <a:r>
              <a:rPr lang="en-US" dirty="0"/>
              <a:t> vs. </a:t>
            </a:r>
            <a:r>
              <a:rPr lang="en-US" dirty="0" err="1"/>
              <a:t>TurnOff</a:t>
            </a:r>
            <a:endParaRPr lang="en-US" dirty="0"/>
          </a:p>
          <a:p>
            <a:pPr lvl="1"/>
            <a:r>
              <a:rPr lang="en-US" dirty="0"/>
              <a:t>Exploiting the new “Off” color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FD8ECE-10D1-C86E-4862-291E03DE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34" y="214107"/>
            <a:ext cx="3258005" cy="14765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45FF24-8A55-FAA7-65A1-BC37A0101947}"/>
              </a:ext>
            </a:extLst>
          </p:cNvPr>
          <p:cNvSpPr txBox="1"/>
          <p:nvPr/>
        </p:nvSpPr>
        <p:spPr>
          <a:xfrm>
            <a:off x="1232575" y="3767795"/>
            <a:ext cx="102326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ISetTopicColorCommand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ISetTopicCommandResult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Colors {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TimeSpan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TurnOffAfter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05C502-4C35-33CD-61E9-02A67E32E63E}"/>
              </a:ext>
            </a:extLst>
          </p:cNvPr>
          <p:cNvCxnSpPr/>
          <p:nvPr/>
        </p:nvCxnSpPr>
        <p:spPr>
          <a:xfrm>
            <a:off x="8249055" y="952397"/>
            <a:ext cx="237354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F1B42E6-4C16-0A2D-DF83-A6A8BFF59DDC}"/>
              </a:ext>
            </a:extLst>
          </p:cNvPr>
          <p:cNvCxnSpPr>
            <a:cxnSpLocks/>
          </p:cNvCxnSpPr>
          <p:nvPr/>
        </p:nvCxnSpPr>
        <p:spPr>
          <a:xfrm>
            <a:off x="8258782" y="1166406"/>
            <a:ext cx="1750980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29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1EE4-35FD-3BFE-36B0-4726BB23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is Better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C4531-A8F1-8C78-CFB7-203B8F775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OnMultipleTopic</a:t>
            </a:r>
            <a:r>
              <a:rPr lang="en-US" dirty="0"/>
              <a:t> vs. </a:t>
            </a:r>
            <a:r>
              <a:rPr lang="en-US" dirty="0" err="1"/>
              <a:t>OnTopic</a:t>
            </a:r>
            <a:r>
              <a:rPr lang="en-US" dirty="0"/>
              <a:t> (and their 2 command results)</a:t>
            </a:r>
          </a:p>
          <a:p>
            <a:pPr lvl="1"/>
            <a:r>
              <a:rPr lang="en-US" dirty="0"/>
              <a:t>We can remark that…</a:t>
            </a:r>
          </a:p>
          <a:p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854F7F-7598-1B00-90FE-B54369685F7F}"/>
              </a:ext>
            </a:extLst>
          </p:cNvPr>
          <p:cNvSpPr txBox="1"/>
          <p:nvPr/>
        </p:nvSpPr>
        <p:spPr>
          <a:xfrm>
            <a:off x="974388" y="3268673"/>
            <a:ext cx="66849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ICommandPart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Topic {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DeviceFullName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6D8C6-E9AE-6557-D48A-93A54AFB911B}"/>
              </a:ext>
            </a:extLst>
          </p:cNvPr>
          <p:cNvSpPr txBox="1"/>
          <p:nvPr/>
        </p:nvSpPr>
        <p:spPr>
          <a:xfrm>
            <a:off x="974388" y="4739723"/>
            <a:ext cx="101626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ISwitchTopicCommandResult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IPoco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Topic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ResultByDeviceName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FEAE45E-2E7B-8856-4E22-2C696197610D}"/>
              </a:ext>
            </a:extLst>
          </p:cNvPr>
          <p:cNvSpPr/>
          <p:nvPr/>
        </p:nvSpPr>
        <p:spPr>
          <a:xfrm>
            <a:off x="8286845" y="3570051"/>
            <a:ext cx="671208" cy="176070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7D6075-B633-6E8E-4D89-18B0DBBE3651}"/>
              </a:ext>
            </a:extLst>
          </p:cNvPr>
          <p:cNvSpPr txBox="1"/>
          <p:nvPr/>
        </p:nvSpPr>
        <p:spPr>
          <a:xfrm>
            <a:off x="8423031" y="3976559"/>
            <a:ext cx="3560323" cy="707886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 “</a:t>
            </a:r>
            <a:r>
              <a:rPr lang="en-US" sz="2000" dirty="0" err="1"/>
              <a:t>ByTopic</a:t>
            </a:r>
            <a:r>
              <a:rPr lang="en-US" sz="2000" dirty="0"/>
              <a:t>” command implies, by design, a multi-result!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011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BD12-110B-5010-BD9C-CFF5434C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are always multiple!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AE5D-CCD7-427A-6744-32975EEE0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5942"/>
            <a:ext cx="10515600" cy="2575598"/>
          </a:xfrm>
        </p:spPr>
        <p:txBody>
          <a:bodyPr>
            <a:normAutofit/>
          </a:bodyPr>
          <a:lstStyle/>
          <a:p>
            <a:r>
              <a:rPr lang="en-US" dirty="0"/>
              <a:t>A Topic in the command is a string that:</a:t>
            </a:r>
          </a:p>
          <a:p>
            <a:pPr lvl="1"/>
            <a:r>
              <a:rPr lang="fr-FR" dirty="0"/>
              <a:t>Uses '/' as </a:t>
            </a:r>
            <a:r>
              <a:rPr lang="fr-FR" dirty="0" err="1"/>
              <a:t>separator</a:t>
            </a:r>
            <a:r>
              <a:rPr lang="fr-FR" dirty="0"/>
              <a:t>.</a:t>
            </a:r>
          </a:p>
          <a:p>
            <a:pPr lvl="1"/>
            <a:r>
              <a:rPr lang="en-US" dirty="0"/>
              <a:t>Must start with the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DeviceHostName</a:t>
            </a:r>
            <a:endParaRPr lang="en-US" dirty="0"/>
          </a:p>
          <a:p>
            <a:pPr lvl="1"/>
            <a:r>
              <a:rPr lang="en-US" dirty="0"/>
              <a:t>Must be followed by the </a:t>
            </a:r>
            <a:r>
              <a:rPr lang="en-US" dirty="0" err="1"/>
              <a:t>DeviceName</a:t>
            </a:r>
            <a:r>
              <a:rPr lang="en-US" dirty="0"/>
              <a:t> or '*' for all the devices of the host.</a:t>
            </a:r>
          </a:p>
          <a:p>
            <a:pPr lvl="1"/>
            <a:r>
              <a:rPr lang="en-US" dirty="0"/>
              <a:t>Is generally followed by any number of identifiers.</a:t>
            </a:r>
          </a:p>
          <a:p>
            <a:r>
              <a:rPr lang="en-US" dirty="0"/>
              <a:t>What about the result?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2BA522-4A2A-51FE-12C9-936AAF48D0F0}"/>
              </a:ext>
            </a:extLst>
          </p:cNvPr>
          <p:cNvSpPr txBox="1"/>
          <p:nvPr/>
        </p:nvSpPr>
        <p:spPr>
          <a:xfrm>
            <a:off x="459944" y="1690688"/>
            <a:ext cx="66849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ICommandPart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Topic {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DeviceFullName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20CF7-99D1-BF04-ABCE-40C7E7E0DA0F}"/>
              </a:ext>
            </a:extLst>
          </p:cNvPr>
          <p:cNvSpPr txBox="1"/>
          <p:nvPr/>
        </p:nvSpPr>
        <p:spPr>
          <a:xfrm>
            <a:off x="5637678" y="2494182"/>
            <a:ext cx="631761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ICommandPart</a:t>
            </a:r>
            <a:endParaRPr lang="fr-FR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TargetTopics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C095432-17F7-E8E7-25F8-32D56D611533}"/>
              </a:ext>
            </a:extLst>
          </p:cNvPr>
          <p:cNvSpPr/>
          <p:nvPr/>
        </p:nvSpPr>
        <p:spPr>
          <a:xfrm>
            <a:off x="4533089" y="2723745"/>
            <a:ext cx="817124" cy="2582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20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B3CD-D6EB-DC90-ECC0-07563F59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</a:t>
            </a:r>
            <a:br>
              <a:rPr lang="en-US" dirty="0"/>
            </a:br>
            <a:r>
              <a:rPr lang="en-US" dirty="0"/>
              <a:t>a multi-result?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FDA6-34BC-EF7E-BFB2-E06B196D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566"/>
            <a:ext cx="10883630" cy="4357891"/>
          </a:xfrm>
        </p:spPr>
        <p:txBody>
          <a:bodyPr>
            <a:normAutofit/>
          </a:bodyPr>
          <a:lstStyle/>
          <a:p>
            <a:r>
              <a:rPr lang="en-US" sz="2400" dirty="0"/>
              <a:t>If there is an error on a device… …then the command is on error.</a:t>
            </a:r>
          </a:p>
          <a:p>
            <a:r>
              <a:rPr lang="en-US" sz="2400" dirty="0"/>
              <a:t>Extending the base command: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We can have Errors, Warnings and </a:t>
            </a:r>
            <a:r>
              <a:rPr lang="en-US" sz="2000" dirty="0" err="1"/>
              <a:t>Infos</a:t>
            </a:r>
            <a:endParaRPr lang="en-US" sz="2000" dirty="0"/>
          </a:p>
          <a:p>
            <a:pPr lvl="1"/>
            <a:r>
              <a:rPr lang="en-US" sz="2000" dirty="0"/>
              <a:t>The handler must accept a </a:t>
            </a:r>
            <a:r>
              <a:rPr lang="en-US" sz="2000" dirty="0" err="1"/>
              <a:t>UserMessageCollector</a:t>
            </a:r>
            <a:r>
              <a:rPr lang="en-US" sz="2000" dirty="0"/>
              <a:t> </a:t>
            </a:r>
            <a:endParaRPr lang="fr-F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A6C0B-39BC-A9BC-5304-15051491E4B2}"/>
              </a:ext>
            </a:extLst>
          </p:cNvPr>
          <p:cNvSpPr txBox="1"/>
          <p:nvPr/>
        </p:nvSpPr>
        <p:spPr>
          <a:xfrm>
            <a:off x="4787631" y="365125"/>
            <a:ext cx="63213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ISwitchTopicCommandResult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IPoco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Topic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Dictionary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ResultByDeviceName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D4866-CF0B-75FD-AAA5-67AA101BD042}"/>
              </a:ext>
            </a:extLst>
          </p:cNvPr>
          <p:cNvSpPr txBox="1"/>
          <p:nvPr/>
        </p:nvSpPr>
        <p:spPr>
          <a:xfrm>
            <a:off x="1061936" y="2666655"/>
            <a:ext cx="100470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ICommandPart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IStandardResultPart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TargetTopics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60EDFF-CE1B-399F-4212-3BCB506303AA}"/>
              </a:ext>
            </a:extLst>
          </p:cNvPr>
          <p:cNvGrpSpPr/>
          <p:nvPr/>
        </p:nvGrpSpPr>
        <p:grpSpPr>
          <a:xfrm>
            <a:off x="7841255" y="4899562"/>
            <a:ext cx="4136032" cy="1490098"/>
            <a:chOff x="7841255" y="4899562"/>
            <a:chExt cx="4136032" cy="14900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F06038B-0416-0C71-405A-1DC5019E9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1255" y="4899562"/>
              <a:ext cx="3258005" cy="147658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A68A7E-12DB-AF1A-AA7C-F189C53D8E13}"/>
                </a:ext>
              </a:extLst>
            </p:cNvPr>
            <p:cNvCxnSpPr/>
            <p:nvPr/>
          </p:nvCxnSpPr>
          <p:spPr>
            <a:xfrm>
              <a:off x="8498276" y="5637852"/>
              <a:ext cx="2373549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11FB7CE-A4C7-CB83-2F7D-6E793414136D}"/>
                </a:ext>
              </a:extLst>
            </p:cNvPr>
            <p:cNvCxnSpPr>
              <a:cxnSpLocks/>
            </p:cNvCxnSpPr>
            <p:nvPr/>
          </p:nvCxnSpPr>
          <p:spPr>
            <a:xfrm>
              <a:off x="8508003" y="5851861"/>
              <a:ext cx="1750980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6DECC5-F820-73D4-F325-2C8C046FB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0982" y="4899562"/>
              <a:ext cx="3258005" cy="147658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F83C40-81E3-63D3-4BC8-E80916A5CB6A}"/>
                </a:ext>
              </a:extLst>
            </p:cNvPr>
            <p:cNvCxnSpPr/>
            <p:nvPr/>
          </p:nvCxnSpPr>
          <p:spPr>
            <a:xfrm>
              <a:off x="8508003" y="5637852"/>
              <a:ext cx="2373549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990A4E-ADF9-0FC0-FC1A-50D95C34B2B2}"/>
                </a:ext>
              </a:extLst>
            </p:cNvPr>
            <p:cNvCxnSpPr>
              <a:cxnSpLocks/>
            </p:cNvCxnSpPr>
            <p:nvPr/>
          </p:nvCxnSpPr>
          <p:spPr>
            <a:xfrm>
              <a:off x="8517730" y="5851861"/>
              <a:ext cx="1750980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7AB2AF-9BF0-572E-5983-0ECAE5542A55}"/>
                </a:ext>
              </a:extLst>
            </p:cNvPr>
            <p:cNvCxnSpPr>
              <a:cxnSpLocks/>
            </p:cNvCxnSpPr>
            <p:nvPr/>
          </p:nvCxnSpPr>
          <p:spPr>
            <a:xfrm>
              <a:off x="8517730" y="5209834"/>
              <a:ext cx="2581530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9885C5-94D2-3815-D5BC-E6BC6F0E60D3}"/>
                </a:ext>
              </a:extLst>
            </p:cNvPr>
            <p:cNvCxnSpPr>
              <a:cxnSpLocks/>
            </p:cNvCxnSpPr>
            <p:nvPr/>
          </p:nvCxnSpPr>
          <p:spPr>
            <a:xfrm>
              <a:off x="8508003" y="5410872"/>
              <a:ext cx="2033083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2324DD-9511-5704-F16F-B7D2AC7CFE84}"/>
                </a:ext>
              </a:extLst>
            </p:cNvPr>
            <p:cNvCxnSpPr>
              <a:cxnSpLocks/>
            </p:cNvCxnSpPr>
            <p:nvPr/>
          </p:nvCxnSpPr>
          <p:spPr>
            <a:xfrm>
              <a:off x="8508003" y="6046725"/>
              <a:ext cx="2247091" cy="0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C144BED-B9D4-4CE7-2464-93A1EECEB4C4}"/>
                </a:ext>
              </a:extLst>
            </p:cNvPr>
            <p:cNvCxnSpPr/>
            <p:nvPr/>
          </p:nvCxnSpPr>
          <p:spPr>
            <a:xfrm>
              <a:off x="8517730" y="6254885"/>
              <a:ext cx="193580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69AB76-12B1-8350-258F-EB06BA3D0C99}"/>
                </a:ext>
              </a:extLst>
            </p:cNvPr>
            <p:cNvSpPr txBox="1"/>
            <p:nvPr/>
          </p:nvSpPr>
          <p:spPr>
            <a:xfrm>
              <a:off x="10453537" y="6112661"/>
              <a:ext cx="152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ISetTopicCommand</a:t>
              </a:r>
              <a:endParaRPr lang="fr-FR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A9AB17A-1D45-6F09-0514-FF5119068B07}"/>
              </a:ext>
            </a:extLst>
          </p:cNvPr>
          <p:cNvSpPr txBox="1"/>
          <p:nvPr/>
        </p:nvSpPr>
        <p:spPr>
          <a:xfrm>
            <a:off x="432421" y="4899562"/>
            <a:ext cx="716310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ISetTopicColorCommand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ICommandDeviceTargetTopic</a:t>
            </a:r>
            <a:endParaRPr lang="fr-FR" sz="1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ColorTopic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Colors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TimeSpan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TurnOffAfter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fr-FR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fr-FR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0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91DD2D13FEE44AAF6E19E6FE606F43" ma:contentTypeVersion="18" ma:contentTypeDescription="Create a new document." ma:contentTypeScope="" ma:versionID="6eba9f660247fc2881915b4fe67962fc">
  <xsd:schema xmlns:xsd="http://www.w3.org/2001/XMLSchema" xmlns:xs="http://www.w3.org/2001/XMLSchema" xmlns:p="http://schemas.microsoft.com/office/2006/metadata/properties" xmlns:ns2="618386f2-904c-47f5-b708-4508e5d9f7e1" xmlns:ns3="810f6d22-1c60-421c-9f16-02f68b2c2ef0" targetNamespace="http://schemas.microsoft.com/office/2006/metadata/properties" ma:root="true" ma:fieldsID="cfab1d36bec3e1846ce49a0490571756" ns2:_="" ns3:_="">
    <xsd:import namespace="618386f2-904c-47f5-b708-4508e5d9f7e1"/>
    <xsd:import namespace="810f6d22-1c60-421c-9f16-02f68b2c2e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386f2-904c-47f5-b708-4508e5d9f7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df037be-d2eb-4629-9d71-15d3827936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f6d22-1c60-421c-9f16-02f68b2c2ef0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4f571bf-dba4-4862-93b0-6f150007c063}" ma:internalName="TaxCatchAll" ma:showField="CatchAllData" ma:web="810f6d22-1c60-421c-9f16-02f68b2c2e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8386f2-904c-47f5-b708-4508e5d9f7e1">
      <Terms xmlns="http://schemas.microsoft.com/office/infopath/2007/PartnerControls"/>
    </lcf76f155ced4ddcb4097134ff3c332f>
    <TaxCatchAll xmlns="810f6d22-1c60-421c-9f16-02f68b2c2ef0" xsi:nil="true"/>
  </documentManagement>
</p:properties>
</file>

<file path=customXml/itemProps1.xml><?xml version="1.0" encoding="utf-8"?>
<ds:datastoreItem xmlns:ds="http://schemas.openxmlformats.org/officeDocument/2006/customXml" ds:itemID="{4E4D5EEC-AFA2-4294-AFFB-AF55F9166E82}"/>
</file>

<file path=customXml/itemProps2.xml><?xml version="1.0" encoding="utf-8"?>
<ds:datastoreItem xmlns:ds="http://schemas.openxmlformats.org/officeDocument/2006/customXml" ds:itemID="{8D939162-3F84-407D-B999-374B197F1997}"/>
</file>

<file path=customXml/itemProps3.xml><?xml version="1.0" encoding="utf-8"?>
<ds:datastoreItem xmlns:ds="http://schemas.openxmlformats.org/officeDocument/2006/customXml" ds:itemID="{D343B654-3140-4DAD-95C0-58F236C9CFEF}"/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1664</Words>
  <Application>Microsoft Office PowerPoint</Application>
  <PresentationFormat>Widescreen</PresentationFormat>
  <Paragraphs>261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Cascadia Mono</vt:lpstr>
      <vt:lpstr>Consolas</vt:lpstr>
      <vt:lpstr>Wingdings</vt:lpstr>
      <vt:lpstr>Office Theme</vt:lpstr>
      <vt:lpstr>PowerPoint Presentation</vt:lpstr>
      <vt:lpstr>Namespace simplification</vt:lpstr>
      <vt:lpstr>ColorTopic</vt:lpstr>
      <vt:lpstr>Color… Topic?</vt:lpstr>
      <vt:lpstr>Arch!</vt:lpstr>
      <vt:lpstr>Less is Better</vt:lpstr>
      <vt:lpstr>Less is Better</vt:lpstr>
      <vt:lpstr>Topics are always multiple!</vt:lpstr>
      <vt:lpstr>Do we need  a multi-result?</vt:lpstr>
      <vt:lpstr>What if we need more detailed results?</vt:lpstr>
      <vt:lpstr>Simple semantics</vt:lpstr>
      <vt:lpstr>What’s next? TurnOffAfter!</vt:lpstr>
      <vt:lpstr>Currently implemented DelayedCommand</vt:lpstr>
      <vt:lpstr>R&amp;D – Open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Spinelli</dc:creator>
  <cp:lastModifiedBy>Olivier Spinelli</cp:lastModifiedBy>
  <cp:revision>1</cp:revision>
  <dcterms:created xsi:type="dcterms:W3CDTF">2025-01-13T07:22:07Z</dcterms:created>
  <dcterms:modified xsi:type="dcterms:W3CDTF">2025-01-14T07:54:32Z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0x0101005D91DD2D13FEE44AAF6E19E6FE606F43</vt:lpwstr>
  </property>
  <property fmtid="{D5CDD505-2E9C-101B-9397-08002B2CF9AE}" pid="3" name="MediaServiceImageTags">
    <vt:lpwstr/>
  </property>
</Properties>
</file>