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7" r:id="rId6"/>
    <p:sldId id="268" r:id="rId7"/>
    <p:sldId id="269" r:id="rId8"/>
    <p:sldId id="288" r:id="rId9"/>
    <p:sldId id="289" r:id="rId10"/>
    <p:sldId id="290" r:id="rId11"/>
    <p:sldId id="298" r:id="rId12"/>
    <p:sldId id="291" r:id="rId13"/>
    <p:sldId id="271" r:id="rId14"/>
    <p:sldId id="285" r:id="rId15"/>
    <p:sldId id="299" r:id="rId16"/>
    <p:sldId id="287" r:id="rId17"/>
    <p:sldId id="295" r:id="rId18"/>
    <p:sldId id="296" r:id="rId19"/>
    <p:sldId id="300" r:id="rId20"/>
    <p:sldId id="278" r:id="rId21"/>
    <p:sldId id="279" r:id="rId22"/>
    <p:sldId id="301" r:id="rId23"/>
    <p:sldId id="294" r:id="rId24"/>
    <p:sldId id="280" r:id="rId25"/>
    <p:sldId id="282" r:id="rId26"/>
    <p:sldId id="281" r:id="rId27"/>
    <p:sldId id="283" r:id="rId28"/>
    <p:sldId id="284" r:id="rId29"/>
    <p:sldId id="263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5000/Mai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Venmo launches its first credit card - The Verge">
            <a:extLst>
              <a:ext uri="{FF2B5EF4-FFF2-40B4-BE49-F238E27FC236}">
                <a16:creationId xmlns:a16="http://schemas.microsoft.com/office/drawing/2014/main" id="{9AAA1225-4260-4428-8515-889DDF7E7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0" y="2247900"/>
            <a:ext cx="1646588" cy="92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1560957" y="1691435"/>
            <a:ext cx="15163800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0" kern="0" spc="-2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제 점수는 요</a:t>
            </a:r>
            <a:r>
              <a:rPr lang="en-US" altLang="ko-KR" sz="20000" kern="0" spc="-2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!</a:t>
            </a:r>
          </a:p>
          <a:p>
            <a:pPr algn="ctr"/>
            <a:r>
              <a:rPr lang="en-US" altLang="ko-KR" sz="20000" kern="0" spc="-20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CREDIT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804" y="4576840"/>
            <a:ext cx="1151010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kern="0" spc="600" dirty="0">
                <a:solidFill>
                  <a:srgbClr val="3F5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신용카드 사용자 신용등급 예측</a:t>
            </a:r>
            <a:endParaRPr lang="en-US" spc="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6DA4FD7-D115-4102-88E1-944D69406563}"/>
              </a:ext>
            </a:extLst>
          </p:cNvPr>
          <p:cNvSpPr txBox="1"/>
          <p:nvPr/>
        </p:nvSpPr>
        <p:spPr>
          <a:xfrm>
            <a:off x="5745615" y="9029700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4</a:t>
            </a:r>
            <a:r>
              <a:rPr lang="ko-KR" altLang="en-US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조  신문혁    </a:t>
            </a:r>
            <a:r>
              <a:rPr lang="ko-KR" altLang="en-US" sz="2200" kern="0" spc="-3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송승한</a:t>
            </a:r>
            <a:r>
              <a:rPr lang="ko-KR" altLang="en-US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정기호    최지호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2" y="3747543"/>
            <a:ext cx="75161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Credit / </a:t>
            </a:r>
            <a:r>
              <a:rPr lang="en-US" sz="4000" kern="0" spc="-4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Begin_month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4BB235-4B44-44C0-94AA-E3CD2E7A6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79" y="4617559"/>
            <a:ext cx="7473038" cy="52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8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2" y="3747543"/>
            <a:ext cx="75161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Credit / </a:t>
            </a:r>
            <a:r>
              <a:rPr lang="en-US" sz="4000" kern="0" spc="-4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Income_total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787150-8D09-4FEA-8D5E-D655EEEA2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79" y="4725899"/>
            <a:ext cx="7429889" cy="50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8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2" y="3747543"/>
            <a:ext cx="75161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Credit / </a:t>
            </a:r>
            <a:r>
              <a:rPr lang="en-US" sz="4000" kern="0" spc="-4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Income_type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3FC63-73B4-4ECD-8437-82199B64F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282" y="4569212"/>
            <a:ext cx="10529028" cy="52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0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DA1C163A-8F84-4951-B527-42C35C7FADEF}"/>
              </a:ext>
            </a:extLst>
          </p:cNvPr>
          <p:cNvSpPr txBox="1"/>
          <p:nvPr/>
        </p:nvSpPr>
        <p:spPr>
          <a:xfrm>
            <a:off x="12115800" y="3188709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필요 없는 컬럼 삭제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F1CB5CDE-0819-45A4-A8A7-76866FEBCA60}"/>
              </a:ext>
            </a:extLst>
          </p:cNvPr>
          <p:cNvSpPr txBox="1"/>
          <p:nvPr/>
        </p:nvSpPr>
        <p:spPr>
          <a:xfrm>
            <a:off x="613742" y="4789502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03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Preprocessing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06C15F5F-8F3A-4CE8-BCC3-000961F88D78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Index  /  </a:t>
            </a:r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Flag_MOBIL</a:t>
            </a:r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drop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2910F4A0-0966-4AD4-A217-4BF15F10DC94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20" name="Object 36">
            <a:extLst>
              <a:ext uri="{FF2B5EF4-FFF2-40B4-BE49-F238E27FC236}">
                <a16:creationId xmlns:a16="http://schemas.microsoft.com/office/drawing/2014/main" id="{BCD8CA30-BB51-4E72-A2B8-A0E4B6186A39}"/>
              </a:ext>
            </a:extLst>
          </p:cNvPr>
          <p:cNvSpPr txBox="1"/>
          <p:nvPr/>
        </p:nvSpPr>
        <p:spPr>
          <a:xfrm>
            <a:off x="5600578" y="3887164"/>
            <a:ext cx="60910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occyp_type</a:t>
            </a:r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         Null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값 처리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39B651C9-9DA9-46ED-9971-25F05953CA45}"/>
              </a:ext>
            </a:extLst>
          </p:cNvPr>
          <p:cNvSpPr txBox="1"/>
          <p:nvPr/>
        </p:nvSpPr>
        <p:spPr>
          <a:xfrm>
            <a:off x="5600579" y="4699084"/>
            <a:ext cx="609107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Child_num</a:t>
            </a:r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           Bool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처리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7C5CC188-DA3A-418B-A240-C8A459E26462}"/>
              </a:ext>
            </a:extLst>
          </p:cNvPr>
          <p:cNvSpPr txBox="1"/>
          <p:nvPr/>
        </p:nvSpPr>
        <p:spPr>
          <a:xfrm>
            <a:off x="12115800" y="4023383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직업 값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null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 처리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D5538DE8-BE04-443D-8F53-A2ABD0F6DF9F}"/>
              </a:ext>
            </a:extLst>
          </p:cNvPr>
          <p:cNvSpPr txBox="1"/>
          <p:nvPr/>
        </p:nvSpPr>
        <p:spPr>
          <a:xfrm>
            <a:off x="12137571" y="4735641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자녀 수를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처리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Object 36">
            <a:extLst>
              <a:ext uri="{FF2B5EF4-FFF2-40B4-BE49-F238E27FC236}">
                <a16:creationId xmlns:a16="http://schemas.microsoft.com/office/drawing/2014/main" id="{D3E4C5E1-63FD-4FAB-85BE-0A087EDF913B}"/>
              </a:ext>
            </a:extLst>
          </p:cNvPr>
          <p:cNvSpPr txBox="1"/>
          <p:nvPr/>
        </p:nvSpPr>
        <p:spPr>
          <a:xfrm>
            <a:off x="5685229" y="5512242"/>
            <a:ext cx="609107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ID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                          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feature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추가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1EF320B1-E26D-48F8-955D-6937C5A84A01}"/>
              </a:ext>
            </a:extLst>
          </p:cNvPr>
          <p:cNvSpPr txBox="1"/>
          <p:nvPr/>
        </p:nvSpPr>
        <p:spPr>
          <a:xfrm>
            <a:off x="12170228" y="5502596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사용자임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feature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Object 36">
            <a:extLst>
              <a:ext uri="{FF2B5EF4-FFF2-40B4-BE49-F238E27FC236}">
                <a16:creationId xmlns:a16="http://schemas.microsoft.com/office/drawing/2014/main" id="{46BE0192-26D0-4DF2-AB4A-F3BD39457DDC}"/>
              </a:ext>
            </a:extLst>
          </p:cNvPr>
          <p:cNvSpPr txBox="1"/>
          <p:nvPr/>
        </p:nvSpPr>
        <p:spPr>
          <a:xfrm>
            <a:off x="5685228" y="6214393"/>
            <a:ext cx="643057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Family_size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        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Outlier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값 처리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FE88368D-D69C-416E-B150-977F385496D9}"/>
              </a:ext>
            </a:extLst>
          </p:cNvPr>
          <p:cNvSpPr txBox="1"/>
          <p:nvPr/>
        </p:nvSpPr>
        <p:spPr>
          <a:xfrm>
            <a:off x="12202885" y="6260559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Family_type</a:t>
            </a:r>
            <a:r>
              <a:rPr 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 평균값으로 대치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Object 36">
            <a:extLst>
              <a:ext uri="{FF2B5EF4-FFF2-40B4-BE49-F238E27FC236}">
                <a16:creationId xmlns:a16="http://schemas.microsoft.com/office/drawing/2014/main" id="{AF43A133-6C64-48B2-8005-5108B3B1ED67}"/>
              </a:ext>
            </a:extLst>
          </p:cNvPr>
          <p:cNvSpPr txBox="1"/>
          <p:nvPr/>
        </p:nvSpPr>
        <p:spPr>
          <a:xfrm>
            <a:off x="5685229" y="7931250"/>
            <a:ext cx="670067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Days_birth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, </a:t>
            </a:r>
            <a:r>
              <a:rPr lang="en-US" altLang="ko-KR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Begin_month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,</a:t>
            </a:r>
          </a:p>
          <a:p>
            <a:r>
              <a:rPr lang="en-US" altLang="ko-KR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Days_employed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절대값 처리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3D2F7678-0E6C-4B0E-9947-81BD4516343A}"/>
              </a:ext>
            </a:extLst>
          </p:cNvPr>
          <p:cNvSpPr txBox="1"/>
          <p:nvPr/>
        </p:nvSpPr>
        <p:spPr>
          <a:xfrm>
            <a:off x="5685229" y="7112835"/>
            <a:ext cx="643057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Days_employed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          특정</a:t>
            </a:r>
            <a:r>
              <a:rPr lang="en-US" altLang="ko-KR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값 처리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40677339-32A1-4F1D-8F6F-A9C9AA1D24B2}"/>
              </a:ext>
            </a:extLst>
          </p:cNvPr>
          <p:cNvSpPr txBox="1"/>
          <p:nvPr/>
        </p:nvSpPr>
        <p:spPr>
          <a:xfrm>
            <a:off x="12202885" y="7142071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일한 일 수의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양수값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(365243)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의미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266307F6-2A99-4C3F-9364-4DB9F4BEC82B}"/>
              </a:ext>
            </a:extLst>
          </p:cNvPr>
          <p:cNvSpPr txBox="1"/>
          <p:nvPr/>
        </p:nvSpPr>
        <p:spPr>
          <a:xfrm>
            <a:off x="12268200" y="8208249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날짜 양수화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7F4C718-B0FB-4755-90CA-D40779E233F7}"/>
              </a:ext>
            </a:extLst>
          </p:cNvPr>
          <p:cNvCxnSpPr/>
          <p:nvPr/>
        </p:nvCxnSpPr>
        <p:spPr>
          <a:xfrm>
            <a:off x="11963400" y="3058305"/>
            <a:ext cx="84650" cy="5971395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9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F1CB5CDE-0819-45A4-A8A7-76866FEBCA60}"/>
              </a:ext>
            </a:extLst>
          </p:cNvPr>
          <p:cNvSpPr txBox="1"/>
          <p:nvPr/>
        </p:nvSpPr>
        <p:spPr>
          <a:xfrm>
            <a:off x="613742" y="4789502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03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Preprocessing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06C15F5F-8F3A-4CE8-BCC3-000961F88D78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파생변수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802DDB24-0084-4317-8DAD-A03E8F467185}"/>
              </a:ext>
            </a:extLst>
          </p:cNvPr>
          <p:cNvSpPr txBox="1"/>
          <p:nvPr/>
        </p:nvSpPr>
        <p:spPr>
          <a:xfrm>
            <a:off x="5621283" y="3747543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Ability</a:t>
            </a: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2910F4A0-0966-4AD4-A217-4BF15F10DC94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701119-E4B4-4DA0-9CC1-A4890B38F1B3}"/>
              </a:ext>
            </a:extLst>
          </p:cNvPr>
          <p:cNvSpPr/>
          <p:nvPr/>
        </p:nvSpPr>
        <p:spPr>
          <a:xfrm>
            <a:off x="14689741" y="7349578"/>
            <a:ext cx="838200" cy="276944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8409E92E-7116-4687-A973-37029587B2A4}"/>
              </a:ext>
            </a:extLst>
          </p:cNvPr>
          <p:cNvSpPr txBox="1"/>
          <p:nvPr/>
        </p:nvSpPr>
        <p:spPr>
          <a:xfrm>
            <a:off x="12539282" y="6896100"/>
            <a:ext cx="5339447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20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파생변수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생성 </a:t>
            </a:r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ability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income_total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/(DAYS_BIRTH+DAYS_EMPLOYED)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C4AF03A-1B0A-4BBE-85E9-7CCEB5F2D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617" y="4530178"/>
            <a:ext cx="5285961" cy="5638800"/>
          </a:xfrm>
          <a:prstGeom prst="rect">
            <a:avLst/>
          </a:prstGeom>
        </p:spPr>
      </p:pic>
      <p:sp>
        <p:nvSpPr>
          <p:cNvPr id="24" name="화살표: 오른쪽 8">
            <a:extLst>
              <a:ext uri="{FF2B5EF4-FFF2-40B4-BE49-F238E27FC236}">
                <a16:creationId xmlns:a16="http://schemas.microsoft.com/office/drawing/2014/main" id="{4F71F2A5-C787-4B53-84A8-A8F10A010491}"/>
              </a:ext>
            </a:extLst>
          </p:cNvPr>
          <p:cNvSpPr/>
          <p:nvPr/>
        </p:nvSpPr>
        <p:spPr>
          <a:xfrm>
            <a:off x="10862414" y="6305095"/>
            <a:ext cx="1481941" cy="101284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AB243C1D-A018-4EEB-9687-BD6AC2CB63EF}"/>
              </a:ext>
            </a:extLst>
          </p:cNvPr>
          <p:cNvSpPr txBox="1"/>
          <p:nvPr/>
        </p:nvSpPr>
        <p:spPr>
          <a:xfrm>
            <a:off x="12539282" y="5022116"/>
            <a:ext cx="47412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credit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상관성이 있는 변수 확인 </a:t>
            </a:r>
            <a:endParaRPr lang="en-US" altLang="ko-KR" sz="20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year_total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/DAY_BIRTH /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work_total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BA4FF8-789E-402C-BE69-5FCF7D170CD2}"/>
              </a:ext>
            </a:extLst>
          </p:cNvPr>
          <p:cNvSpPr/>
          <p:nvPr/>
        </p:nvSpPr>
        <p:spPr>
          <a:xfrm>
            <a:off x="5660609" y="5505630"/>
            <a:ext cx="3464666" cy="11618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DA1C163A-8F84-4951-B527-42C35C7FADEF}"/>
              </a:ext>
            </a:extLst>
          </p:cNvPr>
          <p:cNvSpPr txBox="1"/>
          <p:nvPr/>
        </p:nvSpPr>
        <p:spPr>
          <a:xfrm>
            <a:off x="9906000" y="3841113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income_total</a:t>
            </a:r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 scaling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F1CB5CDE-0819-45A4-A8A7-76866FEBCA60}"/>
              </a:ext>
            </a:extLst>
          </p:cNvPr>
          <p:cNvSpPr txBox="1"/>
          <p:nvPr/>
        </p:nvSpPr>
        <p:spPr>
          <a:xfrm>
            <a:off x="613742" y="4789502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03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Preprocessing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06C15F5F-8F3A-4CE8-BCC3-000961F88D78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Scaleing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802DDB24-0084-4317-8DAD-A03E8F467185}"/>
              </a:ext>
            </a:extLst>
          </p:cNvPr>
          <p:cNvSpPr txBox="1"/>
          <p:nvPr/>
        </p:nvSpPr>
        <p:spPr>
          <a:xfrm>
            <a:off x="5621283" y="3747543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MinMax</a:t>
            </a:r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Scaler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2910F4A0-0966-4AD4-A217-4BF15F10DC94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D1C8C5A8-92B4-49AC-ACF7-6258B7C523EF}"/>
              </a:ext>
            </a:extLst>
          </p:cNvPr>
          <p:cNvSpPr txBox="1"/>
          <p:nvPr/>
        </p:nvSpPr>
        <p:spPr>
          <a:xfrm>
            <a:off x="5621283" y="4604129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Standard Scaler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1FDC39A7-2C16-4EA0-8C72-EB86B033DB47}"/>
              </a:ext>
            </a:extLst>
          </p:cNvPr>
          <p:cNvSpPr txBox="1"/>
          <p:nvPr/>
        </p:nvSpPr>
        <p:spPr>
          <a:xfrm>
            <a:off x="5600579" y="617214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Incoding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6FEF5E99-AEDB-41C6-8B98-B57733493271}"/>
              </a:ext>
            </a:extLst>
          </p:cNvPr>
          <p:cNvSpPr txBox="1"/>
          <p:nvPr/>
        </p:nvSpPr>
        <p:spPr>
          <a:xfrm>
            <a:off x="9906000" y="4767440"/>
            <a:ext cx="7169521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Numerical feature 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s</a:t>
            </a:r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caling</a:t>
            </a:r>
          </a:p>
          <a:p>
            <a:endParaRPr lang="en-US" altLang="ko-KR" sz="18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'DAYS_BIRTH','DAYS_EMPLOYED', 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family_size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begin_month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'ability'</a:t>
            </a:r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49BB6EA1-23E8-4971-8269-EF83A53545EE}"/>
              </a:ext>
            </a:extLst>
          </p:cNvPr>
          <p:cNvSpPr txBox="1"/>
          <p:nvPr/>
        </p:nvSpPr>
        <p:spPr>
          <a:xfrm>
            <a:off x="5621283" y="6962714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Ordinal Encoder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Object 49">
            <a:extLst>
              <a:ext uri="{FF2B5EF4-FFF2-40B4-BE49-F238E27FC236}">
                <a16:creationId xmlns:a16="http://schemas.microsoft.com/office/drawing/2014/main" id="{0FD122BA-1019-470E-A8A2-F9D62B585BDF}"/>
              </a:ext>
            </a:extLst>
          </p:cNvPr>
          <p:cNvSpPr txBox="1"/>
          <p:nvPr/>
        </p:nvSpPr>
        <p:spPr>
          <a:xfrm>
            <a:off x="5621283" y="7953334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Onehot</a:t>
            </a:r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Encoder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473FA83-9ED1-4714-871C-AE96B7D10A08}"/>
              </a:ext>
            </a:extLst>
          </p:cNvPr>
          <p:cNvSpPr txBox="1"/>
          <p:nvPr/>
        </p:nvSpPr>
        <p:spPr>
          <a:xfrm>
            <a:off x="9906000" y="7131991"/>
            <a:ext cx="716952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Family_size</a:t>
            </a:r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 scaling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C89E6798-AEF6-4699-B863-62E64D4B02D2}"/>
              </a:ext>
            </a:extLst>
          </p:cNvPr>
          <p:cNvSpPr txBox="1"/>
          <p:nvPr/>
        </p:nvSpPr>
        <p:spPr>
          <a:xfrm>
            <a:off x="9905999" y="8122611"/>
            <a:ext cx="7169521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Categorical  feature scaling</a:t>
            </a:r>
          </a:p>
          <a:p>
            <a:endParaRPr lang="en-US" altLang="ko-KR" sz="18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'gender', 'car', 'reality', 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income_type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'edu_type','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family_type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house_type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'occyp_type','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child_num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 '</a:t>
            </a:r>
            <a:r>
              <a:rPr 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work_phone</a:t>
            </a:r>
            <a:r>
              <a:rPr 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', 'phone', 'email'</a:t>
            </a:r>
          </a:p>
        </p:txBody>
      </p:sp>
    </p:spTree>
    <p:extLst>
      <p:ext uri="{BB962C8B-B14F-4D97-AF65-F5344CB8AC3E}">
        <p14:creationId xmlns:p14="http://schemas.microsoft.com/office/powerpoint/2010/main" val="405830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580940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04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Modeling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E0CEF07C-4B19-40E5-A4AA-EB51372354CA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 Flow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9CFE1EA3-C905-492B-BBDC-ADFAA93B438B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8370428B-B01D-4778-AF48-0DB276E1638F}"/>
              </a:ext>
            </a:extLst>
          </p:cNvPr>
          <p:cNvSpPr txBox="1"/>
          <p:nvPr/>
        </p:nvSpPr>
        <p:spPr>
          <a:xfrm>
            <a:off x="614615" y="472756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53C220-243E-4FF8-B7DD-DFE3FB04E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62" y="3912608"/>
            <a:ext cx="9292938" cy="57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580940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04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Modeling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9CFE1EA3-C905-492B-BBDC-ADFAA93B438B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8370428B-B01D-4778-AF48-0DB276E1638F}"/>
              </a:ext>
            </a:extLst>
          </p:cNvPr>
          <p:cNvSpPr txBox="1"/>
          <p:nvPr/>
        </p:nvSpPr>
        <p:spPr>
          <a:xfrm>
            <a:off x="614615" y="472756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E8D4FB-B6EF-4188-B514-89D9BCDC4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79" y="4027245"/>
            <a:ext cx="11534323" cy="4425907"/>
          </a:xfrm>
          <a:prstGeom prst="rect">
            <a:avLst/>
          </a:prstGeom>
        </p:spPr>
      </p:pic>
      <p:sp>
        <p:nvSpPr>
          <p:cNvPr id="23" name="Object 36">
            <a:extLst>
              <a:ext uri="{FF2B5EF4-FFF2-40B4-BE49-F238E27FC236}">
                <a16:creationId xmlns:a16="http://schemas.microsoft.com/office/drawing/2014/main" id="{402D007F-73B8-4740-8EDC-AA855C78860E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 Flow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24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580940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04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Modeling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E0CEF07C-4B19-40E5-A4AA-EB51372354CA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Catboost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9CFE1EA3-C905-492B-BBDC-ADFAA93B438B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8370428B-B01D-4778-AF48-0DB276E1638F}"/>
              </a:ext>
            </a:extLst>
          </p:cNvPr>
          <p:cNvSpPr txBox="1"/>
          <p:nvPr/>
        </p:nvSpPr>
        <p:spPr>
          <a:xfrm>
            <a:off x="614615" y="472756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F25203-2465-4B82-8F23-12812D293B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640"/>
          <a:stretch/>
        </p:blipFill>
        <p:spPr>
          <a:xfrm>
            <a:off x="7062839" y="3876478"/>
            <a:ext cx="9194465" cy="44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0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655BA52E-D37F-4B34-87F6-BA1E4C31550A}"/>
              </a:ext>
            </a:extLst>
          </p:cNvPr>
          <p:cNvSpPr txBox="1"/>
          <p:nvPr/>
        </p:nvSpPr>
        <p:spPr>
          <a:xfrm>
            <a:off x="604455" y="5580940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04 </a:t>
            </a:r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Modeling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E0CEF07C-4B19-40E5-A4AA-EB51372354CA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Stacking Ensemble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9CFE1EA3-C905-492B-BBDC-ADFAA93B438B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8370428B-B01D-4778-AF48-0DB276E1638F}"/>
              </a:ext>
            </a:extLst>
          </p:cNvPr>
          <p:cNvSpPr txBox="1"/>
          <p:nvPr/>
        </p:nvSpPr>
        <p:spPr>
          <a:xfrm>
            <a:off x="614615" y="472756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C7F792D-BA79-4FAA-B0EF-E7797232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3139" y="3582465"/>
            <a:ext cx="6327153" cy="60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200" y="2282923"/>
            <a:ext cx="1072174" cy="4589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2840" y="2293300"/>
            <a:ext cx="513989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b="1" kern="0" spc="-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b="1" spc="-300" dirty="0"/>
          </a:p>
        </p:txBody>
      </p:sp>
      <p:sp>
        <p:nvSpPr>
          <p:cNvPr id="4" name="Object 4"/>
          <p:cNvSpPr txBox="1"/>
          <p:nvPr/>
        </p:nvSpPr>
        <p:spPr>
          <a:xfrm>
            <a:off x="9653897" y="2875212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개요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897" y="3986291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수행 절차 및 방법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3897" y="5097370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수행 결과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3897" y="6208449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고찰 및 향후연구 방향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37333" y="3554965"/>
            <a:ext cx="5105400" cy="431326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2560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  <a:ln w="28575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466" y="3086100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82900" y="4835723"/>
            <a:ext cx="51644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</a:t>
            </a:r>
            <a:r>
              <a:rPr lang="en-US" altLang="ko-KR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4838700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00436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87156" y="3820070"/>
            <a:ext cx="5912049" cy="24903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수행 결과</a:t>
            </a:r>
            <a:endParaRPr lang="en-US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결과 분석</a:t>
            </a:r>
            <a:endParaRPr lang="en-US" altLang="ko-KR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03.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웹 구현</a:t>
            </a:r>
            <a:endParaRPr lang="en-US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7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수행 결과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altLang="ko-KR" sz="20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8FCFA309-0C34-4E22-B688-08F4E1BC8A5B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F05958B8-84F5-467B-BB09-4538A4B87FEB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Catboost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0FA4E25-C363-4286-B73B-D45E0E29FCA9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413AE7F-D516-4C6D-A86A-CC853FF2D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484" y="3945744"/>
            <a:ext cx="4607478" cy="145167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546F45A-0321-491A-BD1C-232629236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3484" y="6355564"/>
            <a:ext cx="3394728" cy="48293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88A2B8F-CF26-4BDD-9ACB-709A1EAE4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642" y="7664759"/>
            <a:ext cx="2658252" cy="1375599"/>
          </a:xfrm>
          <a:prstGeom prst="rect">
            <a:avLst/>
          </a:prstGeom>
        </p:spPr>
      </p:pic>
      <p:sp>
        <p:nvSpPr>
          <p:cNvPr id="50" name="Object 36">
            <a:extLst>
              <a:ext uri="{FF2B5EF4-FFF2-40B4-BE49-F238E27FC236}">
                <a16:creationId xmlns:a16="http://schemas.microsoft.com/office/drawing/2014/main" id="{83A572FA-6CA0-4D95-9D82-C4A8D82DEFD9}"/>
              </a:ext>
            </a:extLst>
          </p:cNvPr>
          <p:cNvSpPr txBox="1"/>
          <p:nvPr/>
        </p:nvSpPr>
        <p:spPr>
          <a:xfrm>
            <a:off x="5600579" y="5686706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K-fold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4DAA1B16-EFB2-4804-A23B-A975315A3FC3}"/>
              </a:ext>
            </a:extLst>
          </p:cNvPr>
          <p:cNvSpPr txBox="1"/>
          <p:nvPr/>
        </p:nvSpPr>
        <p:spPr>
          <a:xfrm>
            <a:off x="5693484" y="7890894"/>
            <a:ext cx="17738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Public score</a:t>
            </a:r>
          </a:p>
          <a:p>
            <a:endParaRPr lang="en-US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Private score</a:t>
            </a:r>
          </a:p>
        </p:txBody>
      </p:sp>
      <p:sp>
        <p:nvSpPr>
          <p:cNvPr id="52" name="Object 36">
            <a:extLst>
              <a:ext uri="{FF2B5EF4-FFF2-40B4-BE49-F238E27FC236}">
                <a16:creationId xmlns:a16="http://schemas.microsoft.com/office/drawing/2014/main" id="{A170977B-7606-4088-B0F1-8D61CA7D712D}"/>
              </a:ext>
            </a:extLst>
          </p:cNvPr>
          <p:cNvSpPr txBox="1"/>
          <p:nvPr/>
        </p:nvSpPr>
        <p:spPr>
          <a:xfrm>
            <a:off x="5600579" y="7156928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Submission_test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23D63E0-D419-4BE8-ACA3-3834F00AB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0799" y="3945744"/>
            <a:ext cx="6120000" cy="5680668"/>
          </a:xfrm>
          <a:prstGeom prst="rect">
            <a:avLst/>
          </a:prstGeom>
        </p:spPr>
      </p:pic>
      <p:sp>
        <p:nvSpPr>
          <p:cNvPr id="54" name="Object 36">
            <a:extLst>
              <a:ext uri="{FF2B5EF4-FFF2-40B4-BE49-F238E27FC236}">
                <a16:creationId xmlns:a16="http://schemas.microsoft.com/office/drawing/2014/main" id="{1285BDE4-5059-4D9C-B95E-23688DC07DED}"/>
              </a:ext>
            </a:extLst>
          </p:cNvPr>
          <p:cNvSpPr txBox="1"/>
          <p:nvPr/>
        </p:nvSpPr>
        <p:spPr>
          <a:xfrm>
            <a:off x="11565931" y="3125928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334769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수행 결과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altLang="ko-KR" sz="20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8FCFA309-0C34-4E22-B688-08F4E1BC8A5B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F05958B8-84F5-467B-BB09-4538A4B87FEB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Catboost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0FA4E25-C363-4286-B73B-D45E0E29FCA9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413AE7F-D516-4C6D-A86A-CC853FF2D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484" y="3945744"/>
            <a:ext cx="4607478" cy="145167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546F45A-0321-491A-BD1C-232629236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3484" y="6355564"/>
            <a:ext cx="3394728" cy="48293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88A2B8F-CF26-4BDD-9ACB-709A1EAE4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642" y="7664759"/>
            <a:ext cx="2658252" cy="1375599"/>
          </a:xfrm>
          <a:prstGeom prst="rect">
            <a:avLst/>
          </a:prstGeom>
        </p:spPr>
      </p:pic>
      <p:sp>
        <p:nvSpPr>
          <p:cNvPr id="50" name="Object 36">
            <a:extLst>
              <a:ext uri="{FF2B5EF4-FFF2-40B4-BE49-F238E27FC236}">
                <a16:creationId xmlns:a16="http://schemas.microsoft.com/office/drawing/2014/main" id="{83A572FA-6CA0-4D95-9D82-C4A8D82DEFD9}"/>
              </a:ext>
            </a:extLst>
          </p:cNvPr>
          <p:cNvSpPr txBox="1"/>
          <p:nvPr/>
        </p:nvSpPr>
        <p:spPr>
          <a:xfrm>
            <a:off x="5600579" y="5686706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K-fold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4DAA1B16-EFB2-4804-A23B-A975315A3FC3}"/>
              </a:ext>
            </a:extLst>
          </p:cNvPr>
          <p:cNvSpPr txBox="1"/>
          <p:nvPr/>
        </p:nvSpPr>
        <p:spPr>
          <a:xfrm>
            <a:off x="5693484" y="7890894"/>
            <a:ext cx="17738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Public score</a:t>
            </a:r>
          </a:p>
          <a:p>
            <a:endParaRPr lang="en-US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Private score</a:t>
            </a:r>
          </a:p>
        </p:txBody>
      </p:sp>
      <p:sp>
        <p:nvSpPr>
          <p:cNvPr id="52" name="Object 36">
            <a:extLst>
              <a:ext uri="{FF2B5EF4-FFF2-40B4-BE49-F238E27FC236}">
                <a16:creationId xmlns:a16="http://schemas.microsoft.com/office/drawing/2014/main" id="{A170977B-7606-4088-B0F1-8D61CA7D712D}"/>
              </a:ext>
            </a:extLst>
          </p:cNvPr>
          <p:cNvSpPr txBox="1"/>
          <p:nvPr/>
        </p:nvSpPr>
        <p:spPr>
          <a:xfrm>
            <a:off x="5600579" y="7156928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Submission_test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1285BDE4-5059-4D9C-B95E-23688DC07DED}"/>
              </a:ext>
            </a:extLst>
          </p:cNvPr>
          <p:cNvSpPr txBox="1"/>
          <p:nvPr/>
        </p:nvSpPr>
        <p:spPr>
          <a:xfrm>
            <a:off x="11565931" y="3125928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Basic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5E2136C-A5F1-406C-942C-3903C9C793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8591" y="3945744"/>
            <a:ext cx="6155180" cy="56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수행 결과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altLang="ko-KR" sz="20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8FCFA309-0C34-4E22-B688-08F4E1BC8A5B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36">
            <a:extLst>
              <a:ext uri="{FF2B5EF4-FFF2-40B4-BE49-F238E27FC236}">
                <a16:creationId xmlns:a16="http://schemas.microsoft.com/office/drawing/2014/main" id="{F05958B8-84F5-467B-BB09-4538A4B87FEB}"/>
              </a:ext>
            </a:extLst>
          </p:cNvPr>
          <p:cNvSpPr txBox="1"/>
          <p:nvPr/>
        </p:nvSpPr>
        <p:spPr>
          <a:xfrm>
            <a:off x="5600579" y="3125929"/>
            <a:ext cx="5149736" cy="1431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Stacking: </a:t>
            </a:r>
          </a:p>
          <a:p>
            <a:r>
              <a:rPr lang="en-US" sz="20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RandomForest</a:t>
            </a:r>
            <a:r>
              <a:rPr lang="en-US" sz="2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SVM,</a:t>
            </a:r>
          </a:p>
          <a:p>
            <a:r>
              <a:rPr lang="en-US" sz="2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LGB, XGB</a:t>
            </a:r>
          </a:p>
          <a:p>
            <a:r>
              <a:rPr lang="en-US" sz="2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Final: </a:t>
            </a:r>
            <a:r>
              <a:rPr lang="en-US" sz="20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LogisticRegression</a:t>
            </a:r>
            <a:endParaRPr lang="en-US" sz="2000" kern="0" spc="-15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0FA4E25-C363-4286-B73B-D45E0E29FCA9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395CC3-57FF-4051-8B2D-AB624503D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777" y="5470475"/>
            <a:ext cx="2556370" cy="5540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A5E387-5A07-40A1-90FA-D8BFC1F2A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7705" y="3762440"/>
            <a:ext cx="6120000" cy="5681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8F88AF8-3864-4A45-AF41-B83B633B68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5713" y="6893433"/>
            <a:ext cx="2479148" cy="1145667"/>
          </a:xfrm>
          <a:prstGeom prst="rect">
            <a:avLst/>
          </a:prstGeom>
        </p:spPr>
      </p:pic>
      <p:sp>
        <p:nvSpPr>
          <p:cNvPr id="36" name="Object 3">
            <a:extLst>
              <a:ext uri="{FF2B5EF4-FFF2-40B4-BE49-F238E27FC236}">
                <a16:creationId xmlns:a16="http://schemas.microsoft.com/office/drawing/2014/main" id="{CCB0F43E-3A8C-4A05-99DC-1428F483767B}"/>
              </a:ext>
            </a:extLst>
          </p:cNvPr>
          <p:cNvSpPr txBox="1"/>
          <p:nvPr/>
        </p:nvSpPr>
        <p:spPr>
          <a:xfrm>
            <a:off x="5781682" y="7024256"/>
            <a:ext cx="17738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Public score</a:t>
            </a:r>
          </a:p>
          <a:p>
            <a:endParaRPr lang="en-US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Private score</a:t>
            </a: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289EE5D2-BC09-4DD0-AD49-10CB00744460}"/>
              </a:ext>
            </a:extLst>
          </p:cNvPr>
          <p:cNvSpPr txBox="1"/>
          <p:nvPr/>
        </p:nvSpPr>
        <p:spPr>
          <a:xfrm>
            <a:off x="5688777" y="6290290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Submission_test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72070B75-B25B-4A19-8B53-AA385FA819CF}"/>
              </a:ext>
            </a:extLst>
          </p:cNvPr>
          <p:cNvSpPr txBox="1"/>
          <p:nvPr/>
        </p:nvSpPr>
        <p:spPr>
          <a:xfrm>
            <a:off x="5650787" y="4828935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Score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864D28EF-4235-486E-9E43-E765BA15704F}"/>
              </a:ext>
            </a:extLst>
          </p:cNvPr>
          <p:cNvSpPr txBox="1"/>
          <p:nvPr/>
        </p:nvSpPr>
        <p:spPr>
          <a:xfrm>
            <a:off x="11173834" y="3154581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829830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DA1C163A-8F84-4951-B527-42C35C7FADEF}"/>
              </a:ext>
            </a:extLst>
          </p:cNvPr>
          <p:cNvSpPr txBox="1"/>
          <p:nvPr/>
        </p:nvSpPr>
        <p:spPr>
          <a:xfrm>
            <a:off x="9906000" y="3390900"/>
            <a:ext cx="716952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신용카드 신청자가 제출한 개인정보 데이터를 활용해 신용점수를 산정</a:t>
            </a:r>
            <a:endParaRPr lang="en-US" altLang="ko-KR" sz="18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ko-KR" altLang="en-US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평가된 대안 신용점수를 활용 하여</a:t>
            </a:r>
            <a:endParaRPr lang="en-US" altLang="ko-KR" sz="18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ko-KR" altLang="en-US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카드연체 정도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/ 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카드 신용 대출 한도에 활용 가능</a:t>
            </a:r>
            <a:r>
              <a:rPr lang="ko-KR" altLang="en-US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</a:t>
            </a:r>
            <a:r>
              <a:rPr lang="ko-KR" alt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결과 분석</a:t>
            </a: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32169" y="3123502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신용 평가 예측</a:t>
            </a: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결과</a:t>
            </a: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0EAFA91C-E1A4-4FFA-BD9D-DC1240E2CC40}"/>
              </a:ext>
            </a:extLst>
          </p:cNvPr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8EA57146-1C43-47A0-B593-417CAEDE467A}"/>
              </a:ext>
            </a:extLst>
          </p:cNvPr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952666A5-506E-4F14-A5B1-810654DD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44" name="Object 5">
            <a:extLst>
              <a:ext uri="{FF2B5EF4-FFF2-40B4-BE49-F238E27FC236}">
                <a16:creationId xmlns:a16="http://schemas.microsoft.com/office/drawing/2014/main" id="{75DF07D5-92E5-48C5-ABAF-E4FE8A8988EC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47" name="그룹 1005">
            <a:extLst>
              <a:ext uri="{FF2B5EF4-FFF2-40B4-BE49-F238E27FC236}">
                <a16:creationId xmlns:a16="http://schemas.microsoft.com/office/drawing/2014/main" id="{24060D2A-7533-4563-B629-AB454F8D3EA3}"/>
              </a:ext>
            </a:extLst>
          </p:cNvPr>
          <p:cNvGrpSpPr/>
          <p:nvPr/>
        </p:nvGrpSpPr>
        <p:grpSpPr>
          <a:xfrm>
            <a:off x="5621283" y="5143500"/>
            <a:ext cx="11736232" cy="3420621"/>
            <a:chOff x="5621283" y="5463851"/>
            <a:chExt cx="11736232" cy="3420621"/>
          </a:xfrm>
        </p:grpSpPr>
        <p:pic>
          <p:nvPicPr>
            <p:cNvPr id="48" name="Object 24">
              <a:extLst>
                <a:ext uri="{FF2B5EF4-FFF2-40B4-BE49-F238E27FC236}">
                  <a16:creationId xmlns:a16="http://schemas.microsoft.com/office/drawing/2014/main" id="{F0DB3E1C-EB08-455C-B0C7-AA9B4E89D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</p:spPr>
        </p:pic>
      </p:grpSp>
      <p:sp>
        <p:nvSpPr>
          <p:cNvPr id="57" name="Object 38">
            <a:extLst>
              <a:ext uri="{FF2B5EF4-FFF2-40B4-BE49-F238E27FC236}">
                <a16:creationId xmlns:a16="http://schemas.microsoft.com/office/drawing/2014/main" id="{6381D0C2-7463-4B08-815A-84F675C8AA13}"/>
              </a:ext>
            </a:extLst>
          </p:cNvPr>
          <p:cNvSpPr txBox="1"/>
          <p:nvPr/>
        </p:nvSpPr>
        <p:spPr>
          <a:xfrm>
            <a:off x="10545000" y="7324865"/>
            <a:ext cx="211677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Bebas Neue" pitchFamily="34" charset="0"/>
              </a:rPr>
              <a:t>카드 연체</a:t>
            </a:r>
            <a:endParaRPr lang="en-US" sz="25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Bebas Neue" pitchFamily="34" charset="0"/>
            </a:endParaRPr>
          </a:p>
        </p:txBody>
      </p:sp>
      <p:grpSp>
        <p:nvGrpSpPr>
          <p:cNvPr id="82" name="그룹 1009">
            <a:extLst>
              <a:ext uri="{FF2B5EF4-FFF2-40B4-BE49-F238E27FC236}">
                <a16:creationId xmlns:a16="http://schemas.microsoft.com/office/drawing/2014/main" id="{5EA3A8DE-1BC7-4ADF-81EC-E5CBF05167C3}"/>
              </a:ext>
            </a:extLst>
          </p:cNvPr>
          <p:cNvGrpSpPr/>
          <p:nvPr/>
        </p:nvGrpSpPr>
        <p:grpSpPr>
          <a:xfrm>
            <a:off x="14592780" y="5878350"/>
            <a:ext cx="1169154" cy="996049"/>
            <a:chOff x="13015256" y="6184235"/>
            <a:chExt cx="1169154" cy="996049"/>
          </a:xfrm>
        </p:grpSpPr>
        <p:pic>
          <p:nvPicPr>
            <p:cNvPr id="83" name="Object 39">
              <a:extLst>
                <a:ext uri="{FF2B5EF4-FFF2-40B4-BE49-F238E27FC236}">
                  <a16:creationId xmlns:a16="http://schemas.microsoft.com/office/drawing/2014/main" id="{BE9D3A03-0C26-49D2-84B6-FB715A61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15256" y="6184235"/>
              <a:ext cx="1169154" cy="996049"/>
            </a:xfrm>
            <a:prstGeom prst="rect">
              <a:avLst/>
            </a:prstGeom>
          </p:spPr>
        </p:pic>
      </p:grpSp>
      <p:sp>
        <p:nvSpPr>
          <p:cNvPr id="84" name="Object 42">
            <a:extLst>
              <a:ext uri="{FF2B5EF4-FFF2-40B4-BE49-F238E27FC236}">
                <a16:creationId xmlns:a16="http://schemas.microsoft.com/office/drawing/2014/main" id="{3A64BBEC-853D-47E9-9E59-615FB749BF7F}"/>
              </a:ext>
            </a:extLst>
          </p:cNvPr>
          <p:cNvSpPr txBox="1"/>
          <p:nvPr/>
        </p:nvSpPr>
        <p:spPr>
          <a:xfrm>
            <a:off x="14054781" y="7440527"/>
            <a:ext cx="228147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Bebas Neue" pitchFamily="34" charset="0"/>
              </a:rPr>
              <a:t>카드 신용대출</a:t>
            </a:r>
            <a:endParaRPr lang="en-US" sz="25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Bebas Neue" pitchFamily="34" charset="0"/>
            </a:endParaRPr>
          </a:p>
        </p:txBody>
      </p:sp>
      <p:sp>
        <p:nvSpPr>
          <p:cNvPr id="87" name="Object 46">
            <a:extLst>
              <a:ext uri="{FF2B5EF4-FFF2-40B4-BE49-F238E27FC236}">
                <a16:creationId xmlns:a16="http://schemas.microsoft.com/office/drawing/2014/main" id="{DFB6F98C-B497-4260-90DD-41064A575983}"/>
              </a:ext>
            </a:extLst>
          </p:cNvPr>
          <p:cNvSpPr txBox="1"/>
          <p:nvPr/>
        </p:nvSpPr>
        <p:spPr>
          <a:xfrm>
            <a:off x="6763922" y="7324865"/>
            <a:ext cx="212023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Bebas Neue" pitchFamily="34" charset="0"/>
              </a:rPr>
              <a:t>신용평가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90" name="그룹 1012">
            <a:extLst>
              <a:ext uri="{FF2B5EF4-FFF2-40B4-BE49-F238E27FC236}">
                <a16:creationId xmlns:a16="http://schemas.microsoft.com/office/drawing/2014/main" id="{EF73EB70-099A-4188-B89F-B946BBABF024}"/>
              </a:ext>
            </a:extLst>
          </p:cNvPr>
          <p:cNvGrpSpPr/>
          <p:nvPr/>
        </p:nvGrpSpPr>
        <p:grpSpPr>
          <a:xfrm>
            <a:off x="12252289" y="6810365"/>
            <a:ext cx="2225711" cy="43148"/>
            <a:chOff x="11357892" y="7130716"/>
            <a:chExt cx="2225711" cy="43148"/>
          </a:xfrm>
        </p:grpSpPr>
        <p:pic>
          <p:nvPicPr>
            <p:cNvPr id="91" name="Object 50">
              <a:extLst>
                <a:ext uri="{FF2B5EF4-FFF2-40B4-BE49-F238E27FC236}">
                  <a16:creationId xmlns:a16="http://schemas.microsoft.com/office/drawing/2014/main" id="{A4DB8639-3500-4827-8504-8BF9C3591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1357892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92" name="그룹 1013">
            <a:extLst>
              <a:ext uri="{FF2B5EF4-FFF2-40B4-BE49-F238E27FC236}">
                <a16:creationId xmlns:a16="http://schemas.microsoft.com/office/drawing/2014/main" id="{CFBDB4BF-EB8A-4907-A9D1-4D80FD657435}"/>
              </a:ext>
            </a:extLst>
          </p:cNvPr>
          <p:cNvGrpSpPr/>
          <p:nvPr/>
        </p:nvGrpSpPr>
        <p:grpSpPr>
          <a:xfrm>
            <a:off x="8518489" y="6810365"/>
            <a:ext cx="2225711" cy="43148"/>
            <a:chOff x="9143880" y="7130716"/>
            <a:chExt cx="2225711" cy="43148"/>
          </a:xfrm>
        </p:grpSpPr>
        <p:pic>
          <p:nvPicPr>
            <p:cNvPr id="93" name="Object 53">
              <a:extLst>
                <a:ext uri="{FF2B5EF4-FFF2-40B4-BE49-F238E27FC236}">
                  <a16:creationId xmlns:a16="http://schemas.microsoft.com/office/drawing/2014/main" id="{7BBA494E-33DD-4A34-9D0A-133313D3B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143880" y="7130716"/>
              <a:ext cx="2225711" cy="43148"/>
            </a:xfrm>
            <a:prstGeom prst="rect">
              <a:avLst/>
            </a:prstGeom>
          </p:spPr>
        </p:pic>
      </p:grpSp>
      <p:sp>
        <p:nvSpPr>
          <p:cNvPr id="96" name="Object 7">
            <a:extLst>
              <a:ext uri="{FF2B5EF4-FFF2-40B4-BE49-F238E27FC236}">
                <a16:creationId xmlns:a16="http://schemas.microsoft.com/office/drawing/2014/main" id="{F7968A4B-F041-4171-A0E1-1FD47DDD043A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34ACB-F316-43E4-9CEB-8FAF82417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9385" y="5547907"/>
            <a:ext cx="1548000" cy="165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D95701-320C-4C56-B83F-179C5A26C8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8783" y="5744872"/>
            <a:ext cx="1602040" cy="13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웹 구현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결과</a:t>
            </a: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0EAFA91C-E1A4-4FFA-BD9D-DC1240E2CC40}"/>
              </a:ext>
            </a:extLst>
          </p:cNvPr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03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8EA57146-1C43-47A0-B593-417CAEDE467A}"/>
              </a:ext>
            </a:extLst>
          </p:cNvPr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952666A5-506E-4F14-A5B1-810654DD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44" name="Object 5">
            <a:extLst>
              <a:ext uri="{FF2B5EF4-FFF2-40B4-BE49-F238E27FC236}">
                <a16:creationId xmlns:a16="http://schemas.microsoft.com/office/drawing/2014/main" id="{75DF07D5-92E5-48C5-ABAF-E4FE8A8988EC}"/>
              </a:ext>
            </a:extLst>
          </p:cNvPr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결과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AEBDE9B9-7B64-4164-88F5-B80D772A49C5}"/>
              </a:ext>
            </a:extLst>
          </p:cNvPr>
          <p:cNvSpPr txBox="1"/>
          <p:nvPr/>
        </p:nvSpPr>
        <p:spPr>
          <a:xfrm>
            <a:off x="604455" y="387103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 분석</a:t>
            </a:r>
            <a:endParaRPr lang="en-US" sz="2000" kern="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CC0F17B6-2423-40B7-BEC0-C24A5AEF7C1A}"/>
              </a:ext>
            </a:extLst>
          </p:cNvPr>
          <p:cNvSpPr txBox="1"/>
          <p:nvPr/>
        </p:nvSpPr>
        <p:spPr>
          <a:xfrm>
            <a:off x="613742" y="4789502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03 </a:t>
            </a:r>
            <a:r>
              <a:rPr lang="ko-KR" alt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웹 구현</a:t>
            </a:r>
            <a:endParaRPr lang="en-US" sz="3500" dirty="0">
              <a:solidFill>
                <a:srgbClr val="4060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58" name="Picture 6" descr="신용평가 시스템">
            <a:hlinkClick r:id="rId6"/>
            <a:extLst>
              <a:ext uri="{FF2B5EF4-FFF2-40B4-BE49-F238E27FC236}">
                <a16:creationId xmlns:a16="http://schemas.microsoft.com/office/drawing/2014/main" id="{F064CE22-EBC6-4DED-9822-AE02A9DD4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04" y="3566136"/>
            <a:ext cx="11615264" cy="489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73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466" y="3086100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82900" y="4835723"/>
            <a:ext cx="51644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고찰 및 향후 연구 방향</a:t>
            </a:r>
            <a:endParaRPr lang="en-US" altLang="ko-KR" sz="3400" kern="0" spc="-2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4838700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00436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06200" y="4243263"/>
            <a:ext cx="5912049" cy="164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고찰</a:t>
            </a:r>
            <a:endParaRPr lang="en-US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향후 연구 방향</a:t>
            </a:r>
            <a:endParaRPr lang="en-US" altLang="ko-KR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고찰</a:t>
            </a:r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고찰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04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향후 연구 방향</a:t>
            </a:r>
            <a:endParaRPr lang="en-US" altLang="ko-KR" sz="20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09C975C1-F288-402A-9E3D-C53FAD70E574}"/>
              </a:ext>
            </a:extLst>
          </p:cNvPr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고찰 및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향후 연구 방향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CC060CB-28D1-4BD6-9F93-46CDFB744013}"/>
              </a:ext>
            </a:extLst>
          </p:cNvPr>
          <p:cNvSpPr txBox="1"/>
          <p:nvPr/>
        </p:nvSpPr>
        <p:spPr>
          <a:xfrm>
            <a:off x="5600578" y="3803384"/>
            <a:ext cx="9400721" cy="58939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 분배 </a:t>
            </a:r>
            <a:endParaRPr lang="en-US" altLang="ko-KR" sz="2500" kern="0" spc="-4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-EDA, </a:t>
            </a:r>
            <a:r>
              <a:rPr lang="ko-KR" altLang="en-US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모델링 시간분배에 있어 아쉬운 부분 존재</a:t>
            </a:r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모델링 지식 부족</a:t>
            </a:r>
            <a:endParaRPr lang="en-US" altLang="ko-KR" sz="2500" kern="0" spc="-4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모델링 공부를 충분히 하지못한 후 모델링에 돌입하여 적용 시 어려움 존재</a:t>
            </a:r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예상과 다른 모델링 결과</a:t>
            </a:r>
            <a:endParaRPr lang="en-US" altLang="ko-KR" sz="2500" kern="0" spc="-4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en-US" altLang="ko-KR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Catboost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 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가장 우수한 성능을 낼 것으로 예상하였는데 다른 결과가 나옴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 boost</a:t>
            </a:r>
            <a:r>
              <a:rPr lang="ko-KR" altLang="en-US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파라미터 미사용</a:t>
            </a:r>
            <a:endParaRPr lang="en-US" altLang="ko-KR" sz="2500" kern="0" spc="-4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내장 </a:t>
            </a:r>
            <a:r>
              <a:rPr lang="ko-KR" altLang="en-US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파라미터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(pool / </a:t>
            </a:r>
            <a:r>
              <a:rPr lang="en-US" altLang="ko-KR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cat_col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등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 시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loss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더 줄어드는 등 모델 성능이 올라갔을 것으로 예상</a:t>
            </a:r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5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</a:t>
            </a:r>
            <a:r>
              <a:rPr lang="ko-KR" altLang="en-US" sz="25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5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웹 구현 시 결과보다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EDA 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시각화에 중점을 두어 결과 구현 시간부족</a:t>
            </a:r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최종목표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모델 적용을 통해 사용자 개인정보 입력 시 </a:t>
            </a:r>
            <a:r>
              <a:rPr lang="en-US" altLang="ko-KR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credit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출력 </a:t>
            </a:r>
            <a:endParaRPr lang="en-US" altLang="ko-KR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Object 36">
            <a:extLst>
              <a:ext uri="{FF2B5EF4-FFF2-40B4-BE49-F238E27FC236}">
                <a16:creationId xmlns:a16="http://schemas.microsoft.com/office/drawing/2014/main" id="{E9995198-E355-4605-987D-C35AD6BAA90E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아쉬운 점</a:t>
            </a:r>
            <a:endParaRPr lang="en-US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2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향후 연구 방향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04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5" name="Object 5">
            <a:extLst>
              <a:ext uri="{FF2B5EF4-FFF2-40B4-BE49-F238E27FC236}">
                <a16:creationId xmlns:a16="http://schemas.microsoft.com/office/drawing/2014/main" id="{09C975C1-F288-402A-9E3D-C53FAD70E574}"/>
              </a:ext>
            </a:extLst>
          </p:cNvPr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고찰 및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향후 연구 방향</a:t>
            </a: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E60E821F-6CD3-493A-94FD-486DDD49933A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</a:t>
            </a:r>
            <a:r>
              <a:rPr lang="ko-KR" alt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향후 연구 방향</a:t>
            </a: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A0E5964E-41EC-4A88-8463-A03EEF26B334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고찰</a:t>
            </a:r>
          </a:p>
        </p:txBody>
      </p:sp>
      <p:sp>
        <p:nvSpPr>
          <p:cNvPr id="29" name="막힌 원호 23">
            <a:extLst>
              <a:ext uri="{FF2B5EF4-FFF2-40B4-BE49-F238E27FC236}">
                <a16:creationId xmlns:a16="http://schemas.microsoft.com/office/drawing/2014/main" id="{000D06ED-0D7D-4D50-95EF-02D9699F4500}"/>
              </a:ext>
            </a:extLst>
          </p:cNvPr>
          <p:cNvSpPr/>
          <p:nvPr/>
        </p:nvSpPr>
        <p:spPr>
          <a:xfrm rot="11136403">
            <a:off x="11513217" y="4600159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ACD3CE"/>
          </a:solidFill>
          <a:ln>
            <a:solidFill>
              <a:srgbClr val="ACD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막힌 원호 25">
            <a:extLst>
              <a:ext uri="{FF2B5EF4-FFF2-40B4-BE49-F238E27FC236}">
                <a16:creationId xmlns:a16="http://schemas.microsoft.com/office/drawing/2014/main" id="{262318D5-E7AC-49F3-BF5C-889266AE7479}"/>
              </a:ext>
            </a:extLst>
          </p:cNvPr>
          <p:cNvSpPr/>
          <p:nvPr/>
        </p:nvSpPr>
        <p:spPr>
          <a:xfrm rot="14736403">
            <a:off x="11513217" y="4600159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92E0E2"/>
          </a:solidFill>
          <a:ln>
            <a:solidFill>
              <a:srgbClr val="92E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막힌 원호 26">
            <a:extLst>
              <a:ext uri="{FF2B5EF4-FFF2-40B4-BE49-F238E27FC236}">
                <a16:creationId xmlns:a16="http://schemas.microsoft.com/office/drawing/2014/main" id="{293A910C-FB8C-4F9C-9ECC-84F297EF3B0E}"/>
              </a:ext>
            </a:extLst>
          </p:cNvPr>
          <p:cNvSpPr/>
          <p:nvPr/>
        </p:nvSpPr>
        <p:spPr>
          <a:xfrm rot="18336403">
            <a:off x="11513217" y="4600159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D2C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8C05-B184-48E2-8C0F-F902104F7BF8}"/>
              </a:ext>
            </a:extLst>
          </p:cNvPr>
          <p:cNvSpPr txBox="1"/>
          <p:nvPr/>
        </p:nvSpPr>
        <p:spPr>
          <a:xfrm>
            <a:off x="5591593" y="4206312"/>
            <a:ext cx="5089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모델링에 대한 이해와 </a:t>
            </a:r>
            <a:endParaRPr lang="en-US" altLang="ko-KR" sz="22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r"/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내장 파라미터 활용을 통한 모델링 성과 향상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6C48B2-88FA-4F00-AB47-DD5728E48D8B}"/>
              </a:ext>
            </a:extLst>
          </p:cNvPr>
          <p:cNvGrpSpPr/>
          <p:nvPr/>
        </p:nvGrpSpPr>
        <p:grpSpPr>
          <a:xfrm>
            <a:off x="10866400" y="4585881"/>
            <a:ext cx="1336697" cy="2654301"/>
            <a:chOff x="4129962" y="2844800"/>
            <a:chExt cx="1336697" cy="2654301"/>
          </a:xfrm>
        </p:grpSpPr>
        <p:sp>
          <p:nvSpPr>
            <p:cNvPr id="34" name="자유형 16">
              <a:extLst>
                <a:ext uri="{FF2B5EF4-FFF2-40B4-BE49-F238E27FC236}">
                  <a16:creationId xmlns:a16="http://schemas.microsoft.com/office/drawing/2014/main" id="{BA39F566-CF45-4428-A2B6-23E2652650C7}"/>
                </a:ext>
              </a:extLst>
            </p:cNvPr>
            <p:cNvSpPr/>
            <p:nvPr/>
          </p:nvSpPr>
          <p:spPr>
            <a:xfrm>
              <a:off x="4129962" y="2844800"/>
              <a:ext cx="1336697" cy="355600"/>
            </a:xfrm>
            <a:custGeom>
              <a:avLst/>
              <a:gdLst>
                <a:gd name="connsiteX0" fmla="*/ 0 w 2184400"/>
                <a:gd name="connsiteY0" fmla="*/ 0 h 355600"/>
                <a:gd name="connsiteX1" fmla="*/ 1828800 w 2184400"/>
                <a:gd name="connsiteY1" fmla="*/ 0 h 355600"/>
                <a:gd name="connsiteX2" fmla="*/ 2184400 w 21844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4400" h="355600">
                  <a:moveTo>
                    <a:pt x="0" y="0"/>
                  </a:moveTo>
                  <a:lnTo>
                    <a:pt x="1828800" y="0"/>
                  </a:lnTo>
                  <a:lnTo>
                    <a:pt x="2184400" y="355600"/>
                  </a:lnTo>
                </a:path>
              </a:pathLst>
            </a:custGeom>
            <a:noFill/>
            <a:ln>
              <a:solidFill>
                <a:srgbClr val="D2C2E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35" name="직선 연결선 33">
              <a:extLst>
                <a:ext uri="{FF2B5EF4-FFF2-40B4-BE49-F238E27FC236}">
                  <a16:creationId xmlns:a16="http://schemas.microsoft.com/office/drawing/2014/main" id="{DD76B10E-B216-4F6F-B293-F5DA657EA412}"/>
                </a:ext>
              </a:extLst>
            </p:cNvPr>
            <p:cNvCxnSpPr/>
            <p:nvPr/>
          </p:nvCxnSpPr>
          <p:spPr>
            <a:xfrm>
              <a:off x="4129962" y="4178300"/>
              <a:ext cx="737572" cy="0"/>
            </a:xfrm>
            <a:prstGeom prst="line">
              <a:avLst/>
            </a:prstGeom>
            <a:ln>
              <a:solidFill>
                <a:srgbClr val="92E0E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자유형 18">
              <a:extLst>
                <a:ext uri="{FF2B5EF4-FFF2-40B4-BE49-F238E27FC236}">
                  <a16:creationId xmlns:a16="http://schemas.microsoft.com/office/drawing/2014/main" id="{6B5BAE48-739C-485A-AF04-2151D3822390}"/>
                </a:ext>
              </a:extLst>
            </p:cNvPr>
            <p:cNvSpPr/>
            <p:nvPr/>
          </p:nvSpPr>
          <p:spPr>
            <a:xfrm flipV="1">
              <a:off x="4129962" y="5143501"/>
              <a:ext cx="1336697" cy="355600"/>
            </a:xfrm>
            <a:custGeom>
              <a:avLst/>
              <a:gdLst>
                <a:gd name="connsiteX0" fmla="*/ 0 w 2184400"/>
                <a:gd name="connsiteY0" fmla="*/ 0 h 355600"/>
                <a:gd name="connsiteX1" fmla="*/ 1828800 w 2184400"/>
                <a:gd name="connsiteY1" fmla="*/ 0 h 355600"/>
                <a:gd name="connsiteX2" fmla="*/ 2184400 w 21844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4400" h="355600">
                  <a:moveTo>
                    <a:pt x="0" y="0"/>
                  </a:moveTo>
                  <a:lnTo>
                    <a:pt x="1828800" y="0"/>
                  </a:lnTo>
                  <a:lnTo>
                    <a:pt x="2184400" y="355600"/>
                  </a:lnTo>
                </a:path>
              </a:pathLst>
            </a:custGeom>
            <a:noFill/>
            <a:ln>
              <a:solidFill>
                <a:srgbClr val="ACD3C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7" name="모서리가 둥근 직사각형 1">
            <a:extLst>
              <a:ext uri="{FF2B5EF4-FFF2-40B4-BE49-F238E27FC236}">
                <a16:creationId xmlns:a16="http://schemas.microsoft.com/office/drawing/2014/main" id="{3B122A7D-34C3-4CB4-8E66-AE65BC1858A5}"/>
              </a:ext>
            </a:extLst>
          </p:cNvPr>
          <p:cNvSpPr/>
          <p:nvPr/>
        </p:nvSpPr>
        <p:spPr>
          <a:xfrm>
            <a:off x="12573000" y="3803384"/>
            <a:ext cx="4862020" cy="42319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377097-F243-467A-B896-432E7839D21F}"/>
              </a:ext>
            </a:extLst>
          </p:cNvPr>
          <p:cNvSpPr txBox="1"/>
          <p:nvPr/>
        </p:nvSpPr>
        <p:spPr>
          <a:xfrm>
            <a:off x="5601314" y="5746386"/>
            <a:ext cx="5126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스케줄 관리를 통한 시간분배 </a:t>
            </a:r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효율성 증대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EE9997-3CF9-49B8-A2D3-19F36F01ED8D}"/>
              </a:ext>
            </a:extLst>
          </p:cNvPr>
          <p:cNvSpPr txBox="1"/>
          <p:nvPr/>
        </p:nvSpPr>
        <p:spPr>
          <a:xfrm>
            <a:off x="7316424" y="7009349"/>
            <a:ext cx="3365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웹 브라우저 완성도 향상 </a:t>
            </a:r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</a:p>
          <a:p>
            <a:pPr algn="r"/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</a:t>
            </a:r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 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최종목표 구현</a:t>
            </a:r>
          </a:p>
        </p:txBody>
      </p:sp>
      <p:pic>
        <p:nvPicPr>
          <p:cNvPr id="40" name="Picture 2" descr="Python 무료 아이콘 의 Zafiro Apps">
            <a:extLst>
              <a:ext uri="{FF2B5EF4-FFF2-40B4-BE49-F238E27FC236}">
                <a16:creationId xmlns:a16="http://schemas.microsoft.com/office/drawing/2014/main" id="{FD91BBB9-CC85-401A-A240-4F85B4A8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8126" y="4564295"/>
            <a:ext cx="2531767" cy="253176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46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52800" y="6834739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2980" y="3575148"/>
            <a:ext cx="18199752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감사합니다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615" y="9029700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4</a:t>
            </a:r>
            <a:r>
              <a:rPr lang="ko-KR" altLang="en-US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조  신문혁    </a:t>
            </a:r>
            <a:r>
              <a:rPr lang="ko-KR" altLang="en-US" sz="2200" kern="0" spc="-3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송승한</a:t>
            </a:r>
            <a:r>
              <a:rPr lang="ko-KR" altLang="en-US" sz="22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정기호    최지호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52800" y="3177893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466" y="3086100"/>
            <a:ext cx="5038380" cy="6265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82900" y="4835723"/>
            <a:ext cx="51644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개요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4838700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00436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06200" y="4321511"/>
            <a:ext cx="5912049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대회 개요</a:t>
            </a:r>
            <a:endParaRPr lang="en-US" altLang="ko-KR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r>
              <a:rPr lang="ko-KR" altLang="en-US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         주제 설명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대회 개요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       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주제 설명</a:t>
            </a:r>
            <a:endParaRPr lang="en-US" altLang="ko-KR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2819" y="5682649"/>
            <a:ext cx="71695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신용카드 신청자가 제출한 개인정보 데이터와 인공지능 알고리즘을 활용해 신용점수를 산정하는 것이 이번 프로젝트의 목적입니다</a:t>
            </a:r>
            <a:r>
              <a:rPr lang="en-US" altLang="ko-KR" sz="1800" kern="0" spc="-1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.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대회 개요  </a:t>
            </a:r>
            <a:r>
              <a:rPr lang="ko-KR" altLang="en-US" sz="25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주제설명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개요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223474" y="7676694"/>
            <a:ext cx="3561201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Credit  :  ?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2397141-5173-4F84-88CC-DE0CE3EA4CE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67"/>
          <a:stretch/>
        </p:blipFill>
        <p:spPr>
          <a:xfrm>
            <a:off x="5352819" y="3031125"/>
            <a:ext cx="9731667" cy="2293625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26674410-31C8-4E86-8E3C-F4FF9077D9AF}"/>
              </a:ext>
            </a:extLst>
          </p:cNvPr>
          <p:cNvSpPr/>
          <p:nvPr/>
        </p:nvSpPr>
        <p:spPr>
          <a:xfrm>
            <a:off x="6173721" y="6804115"/>
            <a:ext cx="6901051" cy="2514600"/>
          </a:xfrm>
          <a:prstGeom prst="wedgeRectCallout">
            <a:avLst>
              <a:gd name="adj1" fmla="val 60140"/>
              <a:gd name="adj2" fmla="val -23965"/>
            </a:avLst>
          </a:prstGeom>
          <a:noFill/>
          <a:ln w="38100">
            <a:solidFill>
              <a:srgbClr val="406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55778" y="5143500"/>
            <a:ext cx="3683795" cy="4736538"/>
          </a:xfrm>
          <a:prstGeom prst="rect">
            <a:avLst/>
          </a:prstGeom>
        </p:spPr>
      </p:pic>
      <p:sp>
        <p:nvSpPr>
          <p:cNvPr id="32" name="Object 3">
            <a:extLst>
              <a:ext uri="{FF2B5EF4-FFF2-40B4-BE49-F238E27FC236}">
                <a16:creationId xmlns:a16="http://schemas.microsoft.com/office/drawing/2014/main" id="{FB2911FB-68FB-4DCE-A128-368F0CF2B710}"/>
              </a:ext>
            </a:extLst>
          </p:cNvPr>
          <p:cNvSpPr txBox="1"/>
          <p:nvPr/>
        </p:nvSpPr>
        <p:spPr>
          <a:xfrm>
            <a:off x="15511921" y="5678113"/>
            <a:ext cx="241542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소득</a:t>
            </a:r>
            <a:endParaRPr lang="en-US" altLang="ko-KR" kern="0" spc="-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412C5632-875B-4960-B908-7890D14A1873}"/>
              </a:ext>
            </a:extLst>
          </p:cNvPr>
          <p:cNvSpPr txBox="1"/>
          <p:nvPr/>
        </p:nvSpPr>
        <p:spPr>
          <a:xfrm>
            <a:off x="15335852" y="6854962"/>
            <a:ext cx="241542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가족 수</a:t>
            </a:r>
            <a:endParaRPr lang="en-US" altLang="ko-KR" kern="0" spc="-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9FCB2FB3-1E67-42C5-97F7-9CF7E9D5A135}"/>
              </a:ext>
            </a:extLst>
          </p:cNvPr>
          <p:cNvSpPr txBox="1"/>
          <p:nvPr/>
        </p:nvSpPr>
        <p:spPr>
          <a:xfrm>
            <a:off x="15526840" y="7976592"/>
            <a:ext cx="101672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직업</a:t>
            </a:r>
            <a:endParaRPr lang="en-US" altLang="ko-KR" kern="0" spc="-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C5F8F3D8-1466-4EA6-AC78-D78A204BCD38}"/>
              </a:ext>
            </a:extLst>
          </p:cNvPr>
          <p:cNvSpPr txBox="1"/>
          <p:nvPr/>
        </p:nvSpPr>
        <p:spPr>
          <a:xfrm>
            <a:off x="15599995" y="9098222"/>
            <a:ext cx="14889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-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</a:t>
            </a:r>
            <a:endParaRPr lang="en-US" altLang="ko-KR" kern="0" spc="-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466" y="3086100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82900" y="4574113"/>
            <a:ext cx="516448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수행절차</a:t>
            </a:r>
            <a:endParaRPr lang="en-US" altLang="ko-KR" sz="3400" kern="0" spc="-2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4838700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00436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87156" y="3670628"/>
            <a:ext cx="5912049" cy="27019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프로젝트 수행 절차</a:t>
            </a:r>
            <a:endParaRPr lang="en-US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S-Core Dream 4 Regular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02. EDA </a:t>
            </a:r>
            <a:r>
              <a:rPr lang="en-US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S-Core Dream 4 Regular" pitchFamily="34" charset="0"/>
              </a:rPr>
              <a:t>(Exploratory Data Analysis)</a:t>
            </a:r>
            <a:endParaRPr lang="en-US" sz="22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03. Preprocessing</a:t>
            </a:r>
          </a:p>
          <a:p>
            <a:pPr>
              <a:lnSpc>
                <a:spcPct val="20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04. Modeling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76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프로젝트 수행 절차</a:t>
            </a:r>
            <a:endParaRPr lang="en-US" altLang="ko-KR" sz="3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  <a:p>
            <a:endParaRPr lang="en-US" altLang="ko-KR" sz="500" kern="0" spc="-400" dirty="0">
              <a:solidFill>
                <a:srgbClr val="3F5FFF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수행 절차</a:t>
            </a:r>
            <a:endParaRPr 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F278D7B5-1634-4F08-A4FC-C4D4B50B25EB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02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 </a:t>
            </a:r>
            <a:r>
              <a:rPr lang="en-US" altLang="ko-KR" sz="20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97C067E-7C2D-4018-9F3A-2E1A96FA3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3288"/>
              </p:ext>
            </p:extLst>
          </p:nvPr>
        </p:nvGraphicFramePr>
        <p:xfrm>
          <a:off x="5890417" y="3057172"/>
          <a:ext cx="11533251" cy="545130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12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685215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434418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482619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564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구분</a:t>
                      </a:r>
                      <a:endParaRPr lang="ko-KR" altLang="en-US" sz="18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기간</a:t>
                      </a:r>
                      <a:endParaRPr lang="ko-KR" altLang="en-US" sz="18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활동</a:t>
                      </a:r>
                      <a:endParaRPr lang="ko-KR" altLang="en-US" sz="18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비고</a:t>
                      </a:r>
                      <a:endParaRPr lang="ko-KR" altLang="en-US" sz="18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870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10/18(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10/20(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프로젝트 탐색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956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en-US" altLang="ko-KR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E D A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10/21(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10/26(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탐색적 자료 분석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전처리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과정 기획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향후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전처리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고려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7696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10/27(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10/31(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중간발표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769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11/1(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11/7(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모델링</a:t>
                      </a:r>
                      <a:endParaRPr lang="en-US" altLang="ko-KR" sz="150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결과 분석</a:t>
                      </a:r>
                      <a:endParaRPr lang="en-US" altLang="ko-KR" sz="150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895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웹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11/8(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11/12(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모델 결과 로컬 웹 구축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최종발표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696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10/18(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 ~ 11/12(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31" name="Object 7">
            <a:extLst>
              <a:ext uri="{FF2B5EF4-FFF2-40B4-BE49-F238E27FC236}">
                <a16:creationId xmlns:a16="http://schemas.microsoft.com/office/drawing/2014/main" id="{A5EBFF12-396C-4D6B-BDCF-25A4F4D80FB2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7B5F3BC4-D8D5-46FF-B4E9-06FB2B850537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3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DA1C163A-8F84-4951-B527-42C35C7FADEF}"/>
              </a:ext>
            </a:extLst>
          </p:cNvPr>
          <p:cNvSpPr txBox="1"/>
          <p:nvPr/>
        </p:nvSpPr>
        <p:spPr>
          <a:xfrm>
            <a:off x="9372600" y="3242970"/>
            <a:ext cx="784860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Total Data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카드 발급일을 제외한 컬럼들을 이용하여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 feature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생성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User_List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추출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이를 통해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EDA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진행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3" y="3747543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 feature </a:t>
            </a:r>
            <a:r>
              <a:rPr lang="ko-KR" alt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DE72E9-CECC-4747-933F-FA9740AF7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933" y="4960002"/>
            <a:ext cx="11182903" cy="4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1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3" y="3747543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 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C908F2-8AC7-4A29-A325-9AD0C4A00E1A}"/>
              </a:ext>
            </a:extLst>
          </p:cNvPr>
          <p:cNvSpPr/>
          <p:nvPr/>
        </p:nvSpPr>
        <p:spPr>
          <a:xfrm>
            <a:off x="10455270" y="5241036"/>
            <a:ext cx="2326531" cy="12691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Card_num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생성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248B524-062D-45C4-87EE-C0CB9504849F}"/>
              </a:ext>
            </a:extLst>
          </p:cNvPr>
          <p:cNvSpPr/>
          <p:nvPr/>
        </p:nvSpPr>
        <p:spPr>
          <a:xfrm>
            <a:off x="8747465" y="7295765"/>
            <a:ext cx="2326531" cy="12691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직업 값 대치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54D577C-E8D3-403E-AA7C-1AE69DF1F71E}"/>
              </a:ext>
            </a:extLst>
          </p:cNvPr>
          <p:cNvSpPr/>
          <p:nvPr/>
        </p:nvSpPr>
        <p:spPr>
          <a:xfrm>
            <a:off x="14489606" y="5241036"/>
            <a:ext cx="2326531" cy="12691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직업 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null 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02707A-35BF-464D-97CA-1A560A35519D}"/>
              </a:ext>
            </a:extLst>
          </p:cNvPr>
          <p:cNvSpPr/>
          <p:nvPr/>
        </p:nvSpPr>
        <p:spPr>
          <a:xfrm>
            <a:off x="12163075" y="7295765"/>
            <a:ext cx="2326531" cy="12691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날짜 값 변환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EE081E-04C1-43D0-9538-0961F5160E3F}"/>
              </a:ext>
            </a:extLst>
          </p:cNvPr>
          <p:cNvSpPr/>
          <p:nvPr/>
        </p:nvSpPr>
        <p:spPr>
          <a:xfrm>
            <a:off x="6420934" y="5228598"/>
            <a:ext cx="2326531" cy="12691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 feature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18361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EDA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  <a:r>
              <a:rPr lang="en-US" altLang="ko-KR" sz="3000" kern="0" spc="-15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(Exploratory Data Analysis)</a:t>
            </a:r>
            <a:endParaRPr lang="en-US" sz="30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818" y="1193699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</a:t>
            </a:r>
            <a:endParaRPr lang="en-US" altLang="ko-KR" sz="2900" kern="0" spc="-3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수행 절차 및 방법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02</a:t>
            </a:r>
            <a:endParaRPr 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3" name="Object 7">
            <a:extLst>
              <a:ext uri="{FF2B5EF4-FFF2-40B4-BE49-F238E27FC236}">
                <a16:creationId xmlns:a16="http://schemas.microsoft.com/office/drawing/2014/main" id="{F3F4F279-04B7-45D7-9994-8CCC33D32E5F}"/>
              </a:ext>
            </a:extLst>
          </p:cNvPr>
          <p:cNvSpPr txBox="1"/>
          <p:nvPr/>
        </p:nvSpPr>
        <p:spPr>
          <a:xfrm>
            <a:off x="589215" y="390967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02 EDA </a:t>
            </a:r>
            <a:r>
              <a:rPr lang="en-US" sz="2000" kern="0" spc="-300" dirty="0">
                <a:solidFill>
                  <a:srgbClr val="4060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5 Medium" pitchFamily="34" charset="0"/>
              </a:rPr>
              <a:t>(Exploratory Data Analysis)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C701EE4-3BE0-469C-B914-C40ADEEE68E9}"/>
              </a:ext>
            </a:extLst>
          </p:cNvPr>
          <p:cNvSpPr txBox="1"/>
          <p:nvPr/>
        </p:nvSpPr>
        <p:spPr>
          <a:xfrm>
            <a:off x="5600579" y="3125929"/>
            <a:ext cx="514973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User_List</a:t>
            </a:r>
            <a:endParaRPr lang="en-US" sz="27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Object 49">
            <a:extLst>
              <a:ext uri="{FF2B5EF4-FFF2-40B4-BE49-F238E27FC236}">
                <a16:creationId xmlns:a16="http://schemas.microsoft.com/office/drawing/2014/main" id="{9F2B126B-DF12-4BB4-BCE5-40D5067EE16A}"/>
              </a:ext>
            </a:extLst>
          </p:cNvPr>
          <p:cNvSpPr txBox="1"/>
          <p:nvPr/>
        </p:nvSpPr>
        <p:spPr>
          <a:xfrm>
            <a:off x="5621283" y="3747543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Credit Correlation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A6F86D48-DFE3-4C22-8709-A1A470A5B618}"/>
              </a:ext>
            </a:extLst>
          </p:cNvPr>
          <p:cNvSpPr txBox="1"/>
          <p:nvPr/>
        </p:nvSpPr>
        <p:spPr>
          <a:xfrm>
            <a:off x="610135" y="48895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03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Preprocessing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DF2F9E75-9C08-474B-B746-8AAAB5768D8B}"/>
              </a:ext>
            </a:extLst>
          </p:cNvPr>
          <p:cNvSpPr txBox="1"/>
          <p:nvPr/>
        </p:nvSpPr>
        <p:spPr>
          <a:xfrm>
            <a:off x="604455" y="5703178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04 </a:t>
            </a:r>
            <a:r>
              <a:rPr lang="en-US" altLang="ko-KR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Modeling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1" name="Object 2">
            <a:extLst>
              <a:ext uri="{FF2B5EF4-FFF2-40B4-BE49-F238E27FC236}">
                <a16:creationId xmlns:a16="http://schemas.microsoft.com/office/drawing/2014/main" id="{20CADA3B-AA67-45DB-B553-1C2F7908693E}"/>
              </a:ext>
            </a:extLst>
          </p:cNvPr>
          <p:cNvSpPr txBox="1"/>
          <p:nvPr/>
        </p:nvSpPr>
        <p:spPr>
          <a:xfrm>
            <a:off x="612204" y="3058305"/>
            <a:ext cx="489841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01 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프로젝트 수행 절차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7D2C627-E160-43B1-943C-80DB34422D47}"/>
              </a:ext>
            </a:extLst>
          </p:cNvPr>
          <p:cNvSpPr/>
          <p:nvPr/>
        </p:nvSpPr>
        <p:spPr>
          <a:xfrm>
            <a:off x="10862414" y="6305095"/>
            <a:ext cx="1481941" cy="101284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A021FDB7-071A-45BF-8C2D-11BCA970C78C}"/>
              </a:ext>
            </a:extLst>
          </p:cNvPr>
          <p:cNvSpPr txBox="1"/>
          <p:nvPr/>
        </p:nvSpPr>
        <p:spPr>
          <a:xfrm>
            <a:off x="13164559" y="6026688"/>
            <a:ext cx="3032327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Begin_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month</a:t>
            </a:r>
            <a:endParaRPr lang="en-US" altLang="ko-KR" sz="24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sz="24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sz="2400" kern="0" spc="-1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sz="2400" kern="0" spc="-1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Card_Num</a:t>
            </a:r>
            <a:endParaRPr 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2A963E-4C0B-480D-8480-8738310B5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283" y="4540615"/>
            <a:ext cx="4420927" cy="539997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57CBAB8-EC7F-4AC1-891A-D13BEC2F8B42}"/>
              </a:ext>
            </a:extLst>
          </p:cNvPr>
          <p:cNvSpPr/>
          <p:nvPr/>
        </p:nvSpPr>
        <p:spPr>
          <a:xfrm>
            <a:off x="6943918" y="5053259"/>
            <a:ext cx="3487655" cy="7078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778717-99CE-43BE-A913-95FF06355E3B}"/>
              </a:ext>
            </a:extLst>
          </p:cNvPr>
          <p:cNvSpPr/>
          <p:nvPr/>
        </p:nvSpPr>
        <p:spPr>
          <a:xfrm>
            <a:off x="6749236" y="9140197"/>
            <a:ext cx="3487655" cy="7078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4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1214</Words>
  <Application>Microsoft Office PowerPoint</Application>
  <PresentationFormat>사용자 지정</PresentationFormat>
  <Paragraphs>356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Bebas Neue</vt:lpstr>
      <vt:lpstr>S-Core Dream 6 Bold</vt:lpstr>
      <vt:lpstr>에스코어 드림 3 Light</vt:lpstr>
      <vt:lpstr>에스코어 드림 4 Regular</vt:lpstr>
      <vt:lpstr>에스코어 드림 5 Medium</vt:lpstr>
      <vt:lpstr>에스코어 드림 8 Heavy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신문혁</cp:lastModifiedBy>
  <cp:revision>18</cp:revision>
  <dcterms:created xsi:type="dcterms:W3CDTF">2021-11-11T21:13:08Z</dcterms:created>
  <dcterms:modified xsi:type="dcterms:W3CDTF">2022-01-03T16:44:14Z</dcterms:modified>
</cp:coreProperties>
</file>