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60" r:id="rId2"/>
    <p:sldId id="262" r:id="rId3"/>
    <p:sldId id="256" r:id="rId4"/>
    <p:sldId id="281" r:id="rId5"/>
    <p:sldId id="257" r:id="rId6"/>
    <p:sldId id="321" r:id="rId7"/>
    <p:sldId id="266" r:id="rId8"/>
    <p:sldId id="267" r:id="rId9"/>
    <p:sldId id="268" r:id="rId10"/>
    <p:sldId id="269" r:id="rId11"/>
    <p:sldId id="277" r:id="rId12"/>
    <p:sldId id="271" r:id="rId13"/>
    <p:sldId id="270" r:id="rId14"/>
    <p:sldId id="273" r:id="rId15"/>
    <p:sldId id="278" r:id="rId16"/>
    <p:sldId id="27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318" r:id="rId25"/>
    <p:sldId id="290" r:id="rId26"/>
    <p:sldId id="319" r:id="rId27"/>
    <p:sldId id="320" r:id="rId28"/>
    <p:sldId id="308" r:id="rId29"/>
    <p:sldId id="309" r:id="rId30"/>
    <p:sldId id="311" r:id="rId31"/>
    <p:sldId id="314" r:id="rId32"/>
    <p:sldId id="316" r:id="rId33"/>
    <p:sldId id="317" r:id="rId34"/>
    <p:sldId id="291" r:id="rId35"/>
    <p:sldId id="292" r:id="rId36"/>
    <p:sldId id="293" r:id="rId37"/>
    <p:sldId id="294" r:id="rId38"/>
    <p:sldId id="295" r:id="rId39"/>
    <p:sldId id="302" r:id="rId40"/>
    <p:sldId id="296" r:id="rId41"/>
    <p:sldId id="275" r:id="rId42"/>
    <p:sldId id="265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DA2"/>
    <a:srgbClr val="15299E"/>
    <a:srgbClr val="0092DB"/>
    <a:srgbClr val="528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93561" autoAdjust="0"/>
  </p:normalViewPr>
  <p:slideViewPr>
    <p:cSldViewPr>
      <p:cViewPr varScale="1">
        <p:scale>
          <a:sx n="64" d="100"/>
          <a:sy n="64" d="100"/>
        </p:scale>
        <p:origin x="62" y="41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CE21A-D6A8-4724-BB71-1FEA234AD08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B36F5-2480-4472-8368-E4B4C528F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039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Ce : customer electronic : </a:t>
            </a:r>
            <a:r>
              <a:rPr lang="ko-KR" altLang="en-US" dirty="0"/>
              <a:t>소비자 가전</a:t>
            </a:r>
            <a:endParaRPr lang="en-US" altLang="ko-KR" dirty="0"/>
          </a:p>
          <a:p>
            <a:r>
              <a:rPr lang="en-US" altLang="ko-KR" dirty="0"/>
              <a:t>IM : IT, MOBILE </a:t>
            </a:r>
          </a:p>
          <a:p>
            <a:r>
              <a:rPr lang="en-US" altLang="ko-KR" dirty="0"/>
              <a:t>DS : Device</a:t>
            </a:r>
            <a:r>
              <a:rPr lang="ko-KR" altLang="en-US" dirty="0"/>
              <a:t> </a:t>
            </a:r>
            <a:r>
              <a:rPr lang="en-US" altLang="ko-KR" dirty="0"/>
              <a:t>Solution</a:t>
            </a: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B36F5-2480-4472-8368-E4B4C528F6C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36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B36F5-2480-4472-8368-E4B4C528F6C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593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B36F5-2480-4472-8368-E4B4C528F6C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362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B36F5-2480-4472-8368-E4B4C528F6CF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559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BD13-C636-4BC5-BFA6-13D965522ABF}" type="datetimeFigureOut">
              <a:rPr lang="ko-KR" altLang="en-US" smtClean="0"/>
              <a:pPr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DB4A-3BB0-4EAC-9A66-66790E1FA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BD13-C636-4BC5-BFA6-13D965522ABF}" type="datetimeFigureOut">
              <a:rPr lang="ko-KR" altLang="en-US" smtClean="0"/>
              <a:pPr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DB4A-3BB0-4EAC-9A66-66790E1FA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BD13-C636-4BC5-BFA6-13D965522ABF}" type="datetimeFigureOut">
              <a:rPr lang="ko-KR" altLang="en-US" smtClean="0"/>
              <a:pPr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DB4A-3BB0-4EAC-9A66-66790E1FA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BD13-C636-4BC5-BFA6-13D965522ABF}" type="datetimeFigureOut">
              <a:rPr lang="ko-KR" altLang="en-US" smtClean="0"/>
              <a:pPr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DB4A-3BB0-4EAC-9A66-66790E1FA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BD13-C636-4BC5-BFA6-13D965522ABF}" type="datetimeFigureOut">
              <a:rPr lang="ko-KR" altLang="en-US" smtClean="0"/>
              <a:pPr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DB4A-3BB0-4EAC-9A66-66790E1FA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BD13-C636-4BC5-BFA6-13D965522ABF}" type="datetimeFigureOut">
              <a:rPr lang="ko-KR" altLang="en-US" smtClean="0"/>
              <a:pPr/>
              <a:t>2021-09-03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DB4A-3BB0-4EAC-9A66-66790E1FA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BD13-C636-4BC5-BFA6-13D965522ABF}" type="datetimeFigureOut">
              <a:rPr lang="ko-KR" altLang="en-US" smtClean="0"/>
              <a:pPr/>
              <a:t>2021-09-03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DB4A-3BB0-4EAC-9A66-66790E1FA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BD13-C636-4BC5-BFA6-13D965522ABF}" type="datetimeFigureOut">
              <a:rPr lang="ko-KR" altLang="en-US" smtClean="0"/>
              <a:pPr/>
              <a:t>2021-09-03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DB4A-3BB0-4EAC-9A66-66790E1FA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BD13-C636-4BC5-BFA6-13D965522ABF}" type="datetimeFigureOut">
              <a:rPr lang="ko-KR" altLang="en-US" smtClean="0"/>
              <a:pPr/>
              <a:t>2021-09-03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DB4A-3BB0-4EAC-9A66-66790E1FA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BD13-C636-4BC5-BFA6-13D965522ABF}" type="datetimeFigureOut">
              <a:rPr lang="ko-KR" altLang="en-US" smtClean="0"/>
              <a:pPr/>
              <a:t>2021-09-03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DB4A-3BB0-4EAC-9A66-66790E1FA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BD13-C636-4BC5-BFA6-13D965522ABF}" type="datetimeFigureOut">
              <a:rPr lang="ko-KR" altLang="en-US" smtClean="0"/>
              <a:pPr/>
              <a:t>2021-09-03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DB4A-3BB0-4EAC-9A66-66790E1FA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85000"/>
              </a:schemeClr>
            </a:gs>
            <a:gs pos="50000">
              <a:schemeClr val="bg1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0BD13-C636-4BC5-BFA6-13D965522ABF}" type="datetimeFigureOut">
              <a:rPr lang="ko-KR" altLang="en-US" smtClean="0"/>
              <a:pPr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1DB4A-3BB0-4EAC-9A66-66790E1FA1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러거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96" y="6072206"/>
            <a:ext cx="1050473" cy="45251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53426" y="3814580"/>
            <a:ext cx="7200000" cy="14400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07467A-5AE6-4C7A-B663-D8EDF6389924}"/>
              </a:ext>
            </a:extLst>
          </p:cNvPr>
          <p:cNvSpPr txBox="1"/>
          <p:nvPr/>
        </p:nvSpPr>
        <p:spPr>
          <a:xfrm>
            <a:off x="5508104" y="4113056"/>
            <a:ext cx="2655728" cy="132343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spc="-50" dirty="0">
                <a:latin typeface="+mn-ea"/>
              </a:rPr>
              <a:t>6</a:t>
            </a:r>
            <a:r>
              <a:rPr lang="ko-KR" altLang="en-US" sz="2000" b="1" spc="-50" dirty="0">
                <a:latin typeface="+mn-ea"/>
              </a:rPr>
              <a:t>팀  </a:t>
            </a:r>
            <a:r>
              <a:rPr lang="en-US" altLang="ko-KR" sz="2000" b="1" spc="-50" dirty="0">
                <a:latin typeface="+mn-ea"/>
              </a:rPr>
              <a:t>PL </a:t>
            </a:r>
            <a:r>
              <a:rPr lang="ko-KR" altLang="en-US" sz="2000" b="1" spc="-50" dirty="0">
                <a:latin typeface="+mn-ea"/>
              </a:rPr>
              <a:t>정기호</a:t>
            </a:r>
            <a:endParaRPr lang="en-US" altLang="ko-KR" sz="2000" b="1" spc="-50" dirty="0">
              <a:latin typeface="+mn-ea"/>
            </a:endParaRPr>
          </a:p>
          <a:p>
            <a:pPr algn="r"/>
            <a:r>
              <a:rPr lang="ko-KR" altLang="en-US" sz="2000" b="1" spc="-50" dirty="0">
                <a:latin typeface="+mn-ea"/>
              </a:rPr>
              <a:t>김명근</a:t>
            </a:r>
            <a:endParaRPr lang="en-US" altLang="ko-KR" sz="2000" b="1" spc="-50" dirty="0">
              <a:latin typeface="+mn-ea"/>
            </a:endParaRPr>
          </a:p>
          <a:p>
            <a:pPr algn="r"/>
            <a:r>
              <a:rPr lang="ko-KR" altLang="en-US" sz="2000" b="1" spc="-50" dirty="0">
                <a:latin typeface="+mn-ea"/>
              </a:rPr>
              <a:t>김혜진</a:t>
            </a:r>
            <a:endParaRPr lang="en-US" altLang="ko-KR" sz="2000" b="1" spc="-50" dirty="0">
              <a:latin typeface="+mn-ea"/>
            </a:endParaRPr>
          </a:p>
          <a:p>
            <a:pPr algn="r"/>
            <a:r>
              <a:rPr lang="ko-KR" altLang="en-US" sz="2000" b="1" spc="-50" dirty="0">
                <a:latin typeface="+mn-ea"/>
              </a:rPr>
              <a:t>신문혁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A643C-129A-4584-A353-342B3D7BA65A}"/>
              </a:ext>
            </a:extLst>
          </p:cNvPr>
          <p:cNvSpPr txBox="1"/>
          <p:nvPr/>
        </p:nvSpPr>
        <p:spPr>
          <a:xfrm>
            <a:off x="574511" y="1816996"/>
            <a:ext cx="7957830" cy="116955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b="1" spc="-50" dirty="0">
                <a:latin typeface="전주 완판본 각B" panose="02000503040000020002" pitchFamily="2" charset="-127"/>
                <a:ea typeface="전주 완판본 각B" panose="02000503040000020002" pitchFamily="2" charset="-127"/>
              </a:rPr>
              <a:t>10</a:t>
            </a:r>
            <a:r>
              <a:rPr lang="ko-KR" altLang="en-US" sz="7000" b="1" spc="-50" dirty="0">
                <a:latin typeface="전주 완판본 각B" panose="02000503040000020002" pitchFamily="2" charset="-127"/>
                <a:ea typeface="전주 완판본 각B" panose="02000503040000020002" pitchFamily="2" charset="-127"/>
              </a:rPr>
              <a:t>만 전자 </a:t>
            </a:r>
            <a:r>
              <a:rPr lang="ko-KR" altLang="en-US" sz="7000" b="1" spc="-50" dirty="0" err="1">
                <a:latin typeface="전주 완판본 각B" panose="02000503040000020002" pitchFamily="2" charset="-127"/>
                <a:ea typeface="전주 완판본 각B" panose="02000503040000020002" pitchFamily="2" charset="-127"/>
              </a:rPr>
              <a:t>가즈아</a:t>
            </a:r>
            <a:endParaRPr lang="ko-KR" altLang="en-US" sz="7000" b="1" spc="-50" dirty="0">
              <a:latin typeface="전주 완판본 각B" panose="02000503040000020002" pitchFamily="2" charset="-127"/>
              <a:ea typeface="전주 완판본 각B" panose="02000503040000020002" pitchFamily="2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CBA2D1-1C1E-412E-BA87-BE2D2302ADBF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Prophet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A847B4-C065-4DC0-AA87-766A2236E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35" y="1904874"/>
            <a:ext cx="7163465" cy="426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91FF69A-76EF-4CFA-896B-3E5AFFFFEE5F}"/>
              </a:ext>
            </a:extLst>
          </p:cNvPr>
          <p:cNvSpPr txBox="1"/>
          <p:nvPr/>
        </p:nvSpPr>
        <p:spPr>
          <a:xfrm>
            <a:off x="920510" y="1551462"/>
            <a:ext cx="1932113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[ 1 Month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예측 결과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7DC9879-54CC-47C1-99E3-73CDF5B6A074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8B33252-6422-45C7-BD38-BB7B994BB133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125F8F1-32E6-47B1-9BAC-933E7276EE0A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FD7444-1184-4AA8-9119-9C881CE2990D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5CFAE3-1F78-4FB6-AA09-CA57CA2ED824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A4CC7C-C47F-45C3-8095-4A7851BE38C0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15058CF-071B-4D64-979D-3D3F5CBBC68B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01738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CBA2D1-1C1E-412E-BA87-BE2D2302ADBF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Prophet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A847B4-C065-4DC0-AA87-766A2236E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35" y="1904874"/>
            <a:ext cx="7163465" cy="426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91FF69A-76EF-4CFA-896B-3E5AFFFFEE5F}"/>
              </a:ext>
            </a:extLst>
          </p:cNvPr>
          <p:cNvSpPr txBox="1"/>
          <p:nvPr/>
        </p:nvSpPr>
        <p:spPr>
          <a:xfrm>
            <a:off x="920510" y="1551462"/>
            <a:ext cx="1932113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[ 1 Month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예측 결과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ADB6D303-7B99-49A5-95EB-73940A723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675" y="1904874"/>
            <a:ext cx="5256584" cy="465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31A75D9D-266F-4687-8F68-DA7424CE1440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973CD2A-F3FA-4D05-8135-23E4EF2D6681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C8D76CA-9F74-4AEA-B680-D07B4108716A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1AAD3A-E938-4690-A094-3EAA47F50F80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F5CE50-CFEB-4C80-9F77-C15DB7CCA0FE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D82B4B-BE9D-47FF-A1D1-B372055C30BC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ED2364B-590D-42E9-AF69-50C4153781B5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748406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CBA2D1-1C1E-412E-BA87-BE2D2302ADBF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Prophet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F4BC16-52D2-4751-A4FF-A9D0FB6C485C}"/>
              </a:ext>
            </a:extLst>
          </p:cNvPr>
          <p:cNvSpPr txBox="1"/>
          <p:nvPr/>
        </p:nvSpPr>
        <p:spPr>
          <a:xfrm>
            <a:off x="686860" y="1623239"/>
            <a:ext cx="4245179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weekly seasonality False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Prophet Model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설정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684E4E5-3557-470B-B6EE-441806E70C11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BAC2637-6FDE-48BF-A546-4198CE2F5B06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2EE151E-0F0B-4DEA-93BE-C5186F5EDFC1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9CC8EA-223F-49A7-A5A1-4308362C6B9C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CE5798-7F81-4F5C-A0AE-AC2DCB668C69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93599D-64B3-49D0-BCED-B510A9DB31C3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3BFE2E-52C5-4205-83DB-426C0619601C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7CF0216-9EDC-430D-96E9-9AF291F40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96" y="2094049"/>
            <a:ext cx="5812736" cy="151589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91B4612-D02B-43B6-B679-69214D907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96" y="4115867"/>
            <a:ext cx="6100768" cy="149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6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CBA2D1-1C1E-412E-BA87-BE2D2302ADBF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Prophet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47CC233-9573-4545-B012-68C40324A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05" y="2045372"/>
            <a:ext cx="7200000" cy="428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8DD7E43-2339-4602-A19B-0C220962D30E}"/>
              </a:ext>
            </a:extLst>
          </p:cNvPr>
          <p:cNvSpPr txBox="1"/>
          <p:nvPr/>
        </p:nvSpPr>
        <p:spPr>
          <a:xfrm>
            <a:off x="607207" y="1454203"/>
            <a:ext cx="4245179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[ 1 Month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예측 결과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weekly seasonality False]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CB1E09-E2F6-4399-95B0-1178AE70FAF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657C252-585E-46E5-9AEA-149184943762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34FC51A-7F3C-460A-B62D-268FB3FBE587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9F5F4F-0361-460E-8FBA-1A1E4DFC228E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EA99E2-FB66-4D09-A182-2250BC061AD8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7A7E15-B605-40B1-8785-084CC9876E40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C4F463D-8DA2-42E7-94A1-581B049BBA56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298089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CBA2D1-1C1E-412E-BA87-BE2D2302ADBF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Prophet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69DEBA1-1221-4317-A530-E15C51B4E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65760"/>
            <a:ext cx="6984744" cy="449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4A65D5-3EA7-4579-B6C0-356E681FFBA5}"/>
              </a:ext>
            </a:extLst>
          </p:cNvPr>
          <p:cNvSpPr txBox="1"/>
          <p:nvPr/>
        </p:nvSpPr>
        <p:spPr>
          <a:xfrm>
            <a:off x="607207" y="1454203"/>
            <a:ext cx="4245179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[ 1 Month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예측 결과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weekly seasonality False]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8610C5-36E2-4469-9DCF-0C044B52DDB5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0644DD0-CBEE-42C2-AEF0-C011B2DB740F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DF6272-B8AB-4176-BF18-760A1F237330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0AF8D8-E86C-4159-AB32-4C48CC4D9071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BD6EF4-9139-4A34-B661-34661AF096BB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ED4EEE-25E1-4410-A7EA-54E2D9773282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FA84EE3-7507-4379-8E45-AF09F029BB33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135062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CBA2D1-1C1E-412E-BA87-BE2D2302ADBF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Prophet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2F85F0D-9D09-495F-91A9-CC370E063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96" y="2062634"/>
            <a:ext cx="6480000" cy="429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990FAB-66D4-43E5-A2B5-7CFC53D39E9B}"/>
              </a:ext>
            </a:extLst>
          </p:cNvPr>
          <p:cNvSpPr txBox="1"/>
          <p:nvPr/>
        </p:nvSpPr>
        <p:spPr>
          <a:xfrm>
            <a:off x="607207" y="1454203"/>
            <a:ext cx="4245179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[ 1 Month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예측 결과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weekly seasonality False]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874CB4-8FD2-45DD-B287-B86F7D84A0D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456ED34-FB14-47C4-A48A-0BEE47BCA22B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C2D1EF-65EB-4F65-8381-D79F17E64F44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4357D-59DE-4D0C-A480-2F53E8CBBDEE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3722FD-7E8E-4647-955B-E9E3C77C2A51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5EA959-998B-4F0E-A1D3-B2929AF76CF1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610846-1F9E-4B30-B9B2-E932AFD9BDD8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917835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CBA2D1-1C1E-412E-BA87-BE2D2302ADBF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Prophet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AEFA52-E4A3-4D63-B2C6-FC2302820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30" y="1871683"/>
            <a:ext cx="7610475" cy="44862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54A9184-4C29-4B05-A6B4-5091EC031084}"/>
              </a:ext>
            </a:extLst>
          </p:cNvPr>
          <p:cNvSpPr txBox="1"/>
          <p:nvPr/>
        </p:nvSpPr>
        <p:spPr>
          <a:xfrm>
            <a:off x="683568" y="1474768"/>
            <a:ext cx="1444513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Change Point 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D854A7-5385-496A-8BA0-684BC2AF74FA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DFDC2D3-32CC-4615-8B8F-279CABCF0B9F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D81EE05-7FD1-40BD-A817-A816A9775C3E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93DBA2-10E9-4107-8EFF-ABDE76EB1D28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AD6371-75A4-4012-9B5A-2CA2C66D2B1D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B3A7C5-CB09-4726-8B51-3EEC67832697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29B017-3E10-468C-9019-63F1FC0E2F7F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164150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cxnSp>
        <p:nvCxnSpPr>
          <p:cNvPr id="26" name="직선 연결선 25"/>
          <p:cNvCxnSpPr/>
          <p:nvPr/>
        </p:nvCxnSpPr>
        <p:spPr>
          <a:xfrm>
            <a:off x="-32" y="6713560"/>
            <a:ext cx="914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6BA0768-ED87-44C6-A5E8-400423925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76" y="1806695"/>
            <a:ext cx="5860288" cy="46105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AA48CE-816D-42AA-A750-E2C55EC5326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A578334-06F2-4D15-B310-4129AE40625B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9E2DA45-C225-4CFB-A6C1-484C6B87A512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C22E0E-A048-41CD-B6BF-2506240B899B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63A5B3-65B6-410D-983F-6CBA1C513E6B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BCFFAC-3126-4683-8AB8-B9A4598FE3CD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12A1D9E-49E0-4E03-9608-681D8C00D51E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5E99-5E35-4196-B3EE-FCC49CE0FADD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Prophet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E6A840-A76A-45E6-927B-86412E7CD50E}"/>
              </a:ext>
            </a:extLst>
          </p:cNvPr>
          <p:cNvSpPr txBox="1"/>
          <p:nvPr/>
        </p:nvSpPr>
        <p:spPr>
          <a:xfrm>
            <a:off x="607207" y="1455866"/>
            <a:ext cx="3316721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결과치 조정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–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상한가 및 하한가 설정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3479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cxnSp>
        <p:nvCxnSpPr>
          <p:cNvPr id="26" name="직선 연결선 25"/>
          <p:cNvCxnSpPr/>
          <p:nvPr/>
        </p:nvCxnSpPr>
        <p:spPr>
          <a:xfrm>
            <a:off x="-32" y="6713560"/>
            <a:ext cx="914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4D34EB7-F968-4C99-A407-40EB68FA2362}"/>
              </a:ext>
            </a:extLst>
          </p:cNvPr>
          <p:cNvSpPr txBox="1"/>
          <p:nvPr/>
        </p:nvSpPr>
        <p:spPr>
          <a:xfrm>
            <a:off x="395536" y="1670074"/>
            <a:ext cx="5400600" cy="917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BB8DD35-EFA7-439E-97DC-3F8951881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44032"/>
            <a:ext cx="6912768" cy="43492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8EF811-DFA9-4DD8-B0D0-AB3F8B590480}"/>
              </a:ext>
            </a:extLst>
          </p:cNvPr>
          <p:cNvSpPr txBox="1"/>
          <p:nvPr/>
        </p:nvSpPr>
        <p:spPr>
          <a:xfrm>
            <a:off x="607207" y="1455866"/>
            <a:ext cx="2380617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상한선 하한선 데이터 제거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6C955C-1F13-4D30-8A7A-0AEC280A85C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2B211C9-1DB7-4E09-9C0E-0F4483199B2E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6F439A3-8EBB-4B4C-9D34-B11D0A0D22C0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447D9-EF89-4DD7-B093-6FF59AAE5956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FBC33B-E9BE-40D9-AAEE-443617B94D28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A56028-6D1F-491F-BCA7-7678F6F4E780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8DFC2B-0F72-4275-9AA5-7A0E6AE2E6E7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C9AFE-40A0-44B0-911C-A6F8117DB4BD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Prophet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cxnSp>
        <p:nvCxnSpPr>
          <p:cNvPr id="26" name="직선 연결선 25"/>
          <p:cNvCxnSpPr/>
          <p:nvPr/>
        </p:nvCxnSpPr>
        <p:spPr>
          <a:xfrm>
            <a:off x="-32" y="6713560"/>
            <a:ext cx="914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A3961A3-E3BF-434E-B63A-F25D29215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40" y="1844824"/>
            <a:ext cx="7704856" cy="45882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C6179F-B3E0-4B10-BF05-2168ECB3C3CB}"/>
              </a:ext>
            </a:extLst>
          </p:cNvPr>
          <p:cNvSpPr txBox="1"/>
          <p:nvPr/>
        </p:nvSpPr>
        <p:spPr>
          <a:xfrm>
            <a:off x="607207" y="1455866"/>
            <a:ext cx="2884673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상한선 하한선 데이터 제거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plot 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707594-DDDF-4E83-869A-EB2BDDA210DC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1FCF6A-0BD2-4BB3-90F4-A3C1A99364AE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2008A16-EB82-4F36-9343-EBB60FBABF9E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B86273-A40D-481D-9AFB-89CEA42E3C2F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846E75-6899-405B-B6E4-EE89A7663E02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DC7E36-573D-4ED3-B499-394B60B5B73C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95B076-CFC8-44DE-B85F-344120FD7383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B682BE-D552-466C-81F6-82CD1C973CC0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Prophet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476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러거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96" y="6072206"/>
            <a:ext cx="1050473" cy="45251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6195" y="935471"/>
            <a:ext cx="2196000" cy="14400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671805" y="935471"/>
            <a:ext cx="2196000" cy="14400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28953" y="673532"/>
            <a:ext cx="2928958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</a:t>
            </a:r>
            <a:endParaRPr lang="ko-KR" altLang="en-US" sz="28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76917" y="1642548"/>
            <a:ext cx="2928958" cy="1785666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60962" y="2253359"/>
            <a:ext cx="403881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50" dirty="0">
                <a:solidFill>
                  <a:schemeClr val="bg1"/>
                </a:solidFill>
                <a:latin typeface="+mn-ea"/>
              </a:rPr>
              <a:t>리서치 요약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F3BCA9-5BD0-410E-9A33-15C003D898FA}"/>
              </a:ext>
            </a:extLst>
          </p:cNvPr>
          <p:cNvSpPr txBox="1"/>
          <p:nvPr/>
        </p:nvSpPr>
        <p:spPr>
          <a:xfrm>
            <a:off x="967911" y="1484784"/>
            <a:ext cx="837933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i="1" spc="-5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200" b="1" i="1" spc="-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4D440D4-8DF1-4857-AB3E-EC91CC1BB047}"/>
              </a:ext>
            </a:extLst>
          </p:cNvPr>
          <p:cNvSpPr/>
          <p:nvPr/>
        </p:nvSpPr>
        <p:spPr>
          <a:xfrm>
            <a:off x="5260455" y="1642548"/>
            <a:ext cx="2928958" cy="1785666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D8709C-250A-4BD5-8516-F9F48D7779C8}"/>
              </a:ext>
            </a:extLst>
          </p:cNvPr>
          <p:cNvSpPr txBox="1"/>
          <p:nvPr/>
        </p:nvSpPr>
        <p:spPr>
          <a:xfrm>
            <a:off x="4680989" y="2275394"/>
            <a:ext cx="4038810" cy="43088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spc="-50" dirty="0">
                <a:solidFill>
                  <a:schemeClr val="bg1"/>
                </a:solidFill>
                <a:latin typeface="+mn-ea"/>
              </a:rPr>
              <a:t>탐색적 데이터 분석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BC087E-DD19-4ED8-88FF-A5DB2D35E4F5}"/>
              </a:ext>
            </a:extLst>
          </p:cNvPr>
          <p:cNvSpPr txBox="1"/>
          <p:nvPr/>
        </p:nvSpPr>
        <p:spPr>
          <a:xfrm>
            <a:off x="5051449" y="1484784"/>
            <a:ext cx="837933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i="1" spc="-5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200" b="1" i="1" spc="-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AA972AF-0C8E-4F65-9EAD-A8C6F086396D}"/>
              </a:ext>
            </a:extLst>
          </p:cNvPr>
          <p:cNvSpPr/>
          <p:nvPr/>
        </p:nvSpPr>
        <p:spPr>
          <a:xfrm>
            <a:off x="1201673" y="3716526"/>
            <a:ext cx="2928958" cy="1785666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BB0481-D324-4EC7-B7BC-16F7878E5368}"/>
              </a:ext>
            </a:extLst>
          </p:cNvPr>
          <p:cNvSpPr txBox="1"/>
          <p:nvPr/>
        </p:nvSpPr>
        <p:spPr>
          <a:xfrm>
            <a:off x="621991" y="4300815"/>
            <a:ext cx="4038810" cy="67710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spc="-50" dirty="0">
                <a:solidFill>
                  <a:schemeClr val="bg1"/>
                </a:solidFill>
                <a:latin typeface="+mn-ea"/>
              </a:rPr>
              <a:t>모델링 </a:t>
            </a:r>
            <a:r>
              <a:rPr lang="en-US" altLang="ko-KR" sz="2200" b="1" spc="-50" dirty="0">
                <a:solidFill>
                  <a:schemeClr val="bg1"/>
                </a:solidFill>
                <a:latin typeface="+mn-ea"/>
              </a:rPr>
              <a:t>/ </a:t>
            </a:r>
            <a:r>
              <a:rPr lang="ko-KR" altLang="en-US" sz="2200" b="1" spc="-50" dirty="0">
                <a:solidFill>
                  <a:schemeClr val="bg1"/>
                </a:solidFill>
                <a:latin typeface="+mn-ea"/>
              </a:rPr>
              <a:t>튜닝 </a:t>
            </a:r>
            <a:r>
              <a:rPr lang="en-US" altLang="ko-KR" sz="2200" b="1" spc="-50" dirty="0">
                <a:solidFill>
                  <a:schemeClr val="bg1"/>
                </a:solidFill>
                <a:latin typeface="+mn-ea"/>
              </a:rPr>
              <a:t>/ </a:t>
            </a:r>
            <a:r>
              <a:rPr lang="ko-KR" altLang="en-US" sz="2200" b="1" spc="-50" dirty="0">
                <a:solidFill>
                  <a:schemeClr val="bg1"/>
                </a:solidFill>
                <a:latin typeface="+mn-ea"/>
              </a:rPr>
              <a:t>검증</a:t>
            </a:r>
            <a:endParaRPr lang="en-US" altLang="ko-KR" sz="2200" b="1" spc="-5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1600" b="1" spc="-50" dirty="0">
                <a:solidFill>
                  <a:schemeClr val="bg1"/>
                </a:solidFill>
                <a:latin typeface="+mn-ea"/>
              </a:rPr>
              <a:t>[Prophet / ARIMA]</a:t>
            </a:r>
            <a:endParaRPr lang="ko-KR" altLang="en-US" sz="2200" b="1" spc="-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BC105A-371A-4D87-9083-1C5C2BCDF699}"/>
              </a:ext>
            </a:extLst>
          </p:cNvPr>
          <p:cNvSpPr txBox="1"/>
          <p:nvPr/>
        </p:nvSpPr>
        <p:spPr>
          <a:xfrm>
            <a:off x="992667" y="3558762"/>
            <a:ext cx="837933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i="1" spc="-5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200" b="1" i="1" spc="-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9B19A10-5AE6-4A8E-B6FE-4C538D1451AC}"/>
              </a:ext>
            </a:extLst>
          </p:cNvPr>
          <p:cNvSpPr/>
          <p:nvPr/>
        </p:nvSpPr>
        <p:spPr>
          <a:xfrm>
            <a:off x="5285211" y="3716526"/>
            <a:ext cx="2928958" cy="1785666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A702E9-D09F-4466-9C23-77ECF0A9520E}"/>
              </a:ext>
            </a:extLst>
          </p:cNvPr>
          <p:cNvSpPr txBox="1"/>
          <p:nvPr/>
        </p:nvSpPr>
        <p:spPr>
          <a:xfrm>
            <a:off x="4710097" y="4290998"/>
            <a:ext cx="403881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50" dirty="0">
                <a:solidFill>
                  <a:schemeClr val="bg1"/>
                </a:solidFill>
                <a:latin typeface="+mn-ea"/>
              </a:rPr>
              <a:t>시사점 및 결론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C25284-4DEB-4980-A1A7-1E65B122FE9E}"/>
              </a:ext>
            </a:extLst>
          </p:cNvPr>
          <p:cNvSpPr txBox="1"/>
          <p:nvPr/>
        </p:nvSpPr>
        <p:spPr>
          <a:xfrm>
            <a:off x="5076205" y="3558762"/>
            <a:ext cx="837933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i="1" spc="-50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3200" b="1" i="1" spc="-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93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cxnSp>
        <p:nvCxnSpPr>
          <p:cNvPr id="26" name="직선 연결선 25"/>
          <p:cNvCxnSpPr/>
          <p:nvPr/>
        </p:nvCxnSpPr>
        <p:spPr>
          <a:xfrm>
            <a:off x="-32" y="6713560"/>
            <a:ext cx="914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B0B00DE-71BC-4B3B-A596-23ACF6185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25" y="1888956"/>
            <a:ext cx="7486150" cy="4569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C22965-9976-4CDA-A7EC-D78338117239}"/>
              </a:ext>
            </a:extLst>
          </p:cNvPr>
          <p:cNvSpPr txBox="1"/>
          <p:nvPr/>
        </p:nvSpPr>
        <p:spPr>
          <a:xfrm>
            <a:off x="780354" y="1467563"/>
            <a:ext cx="3028689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[Outlier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설정 후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Changepoint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설정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3060F2-42B1-4D57-B5EA-08A34BB024D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613FFC9-5527-49C9-8360-772061A34511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F70CA3-E432-4833-ADB0-44D72951E401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9924C4-0EE9-4FD9-A070-314A7F8A5E02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C3C22C-B745-40F2-82A3-5699506CEC2F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06CDD3-F68B-4E1B-B864-70514485FEF2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D74C53-2AD5-4E42-BBD2-39B48D4BE8C7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A438DC-D31B-4000-929C-7298A79D5936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Prophet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348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cxnSp>
        <p:nvCxnSpPr>
          <p:cNvPr id="26" name="직선 연결선 25"/>
          <p:cNvCxnSpPr/>
          <p:nvPr/>
        </p:nvCxnSpPr>
        <p:spPr>
          <a:xfrm>
            <a:off x="-32" y="6713560"/>
            <a:ext cx="914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4DEFADDA-AFBA-4BAC-BD1A-CFACCFFE7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60" y="2007536"/>
            <a:ext cx="7344816" cy="39864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F3CEBAD-F165-449A-9F7C-DC7C63A7C856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9E4E730-2277-4D7D-93EC-7F308B563DAA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4748BA-D561-46B9-8048-03FC02D88364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E5EBB8-BE40-4B7E-AE56-D621647E0126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CBDE56-8B79-45DE-8ADA-399A7757A70D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2F5894-81B1-41EF-8C40-B45EBD77A9DD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36EB76-E05A-4CAD-84FE-1A5AA426FD74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67E73A-75E5-4198-996B-4A46DF71BE06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Prophet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5E2D73-9F43-46D1-80DA-1B7342FF5CCB}"/>
              </a:ext>
            </a:extLst>
          </p:cNvPr>
          <p:cNvSpPr txBox="1"/>
          <p:nvPr/>
        </p:nvSpPr>
        <p:spPr>
          <a:xfrm>
            <a:off x="804847" y="1555302"/>
            <a:ext cx="4055185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[1 Month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예측 결과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상한선 하한선 데이터 제거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1512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cxnSp>
        <p:nvCxnSpPr>
          <p:cNvPr id="26" name="직선 연결선 25"/>
          <p:cNvCxnSpPr/>
          <p:nvPr/>
        </p:nvCxnSpPr>
        <p:spPr>
          <a:xfrm>
            <a:off x="-32" y="6713560"/>
            <a:ext cx="914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F33D37FE-F0B2-4796-8B77-FA92EEE6C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78" y="1984819"/>
            <a:ext cx="6408712" cy="39617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1E4EC6-6C61-446A-B617-7F691EAD00ED}"/>
              </a:ext>
            </a:extLst>
          </p:cNvPr>
          <p:cNvSpPr txBox="1"/>
          <p:nvPr/>
        </p:nvSpPr>
        <p:spPr>
          <a:xfrm>
            <a:off x="764392" y="1550491"/>
            <a:ext cx="164736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결과 비교 분석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9DB651-B46F-4C8E-942C-DC2DC0612618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007A34F-6A85-4758-B9A0-1DB6D521D040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21348E-B052-4DA2-82B3-5EBB2D0E9DF2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5BF8FE-0ADB-4EF8-AD72-03E9DBCF3551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8DFC79-BA3A-4089-9CB1-3DBA82AD76DB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DCAD27-60AD-47A9-825D-7980414AECC0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E3EEAF-41E4-445F-B556-581CBEA6235F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EDB157-B3D4-4235-B478-0B1F744B6F5C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Prophet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316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cxnSp>
        <p:nvCxnSpPr>
          <p:cNvPr id="26" name="직선 연결선 25"/>
          <p:cNvCxnSpPr/>
          <p:nvPr/>
        </p:nvCxnSpPr>
        <p:spPr>
          <a:xfrm>
            <a:off x="-32" y="6713560"/>
            <a:ext cx="914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BA714D9-CEF1-499D-BB53-5FE065AD2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30" y="2013519"/>
            <a:ext cx="6911602" cy="352362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C73D05D-90A7-4601-8053-213A6F3B18D3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F0EB89C-B801-4602-8BD5-A76BB9E4CB8B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D6921A-7F33-4FE1-B0B1-4BD94DCDF5B4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35812-0765-49E1-929B-CB93BF5B1DF8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23A1FC-03C1-4800-AF26-A2542038AB85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62616F-DF3F-4194-A25C-C15AB297544B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5C9D70-9032-4F57-A3E4-6178EB389C7D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EBC8FE-A806-4710-952C-F8D04D4B6EE8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Prophet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F9EC5E-877F-466C-8C5B-A99814B7397D}"/>
              </a:ext>
            </a:extLst>
          </p:cNvPr>
          <p:cNvSpPr txBox="1"/>
          <p:nvPr/>
        </p:nvSpPr>
        <p:spPr>
          <a:xfrm>
            <a:off x="764392" y="1550491"/>
            <a:ext cx="128732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RMSE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검증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0937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cxnSp>
        <p:nvCxnSpPr>
          <p:cNvPr id="26" name="직선 연결선 25"/>
          <p:cNvCxnSpPr/>
          <p:nvPr/>
        </p:nvCxnSpPr>
        <p:spPr>
          <a:xfrm>
            <a:off x="-32" y="6713560"/>
            <a:ext cx="914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82610499-586C-444E-8930-8EB499B36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472" y="2171779"/>
            <a:ext cx="6120679" cy="395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63FE5AC-5BD5-47E3-A755-39C467A3B81B}"/>
              </a:ext>
            </a:extLst>
          </p:cNvPr>
          <p:cNvSpPr/>
          <p:nvPr/>
        </p:nvSpPr>
        <p:spPr>
          <a:xfrm>
            <a:off x="2852624" y="3212976"/>
            <a:ext cx="135933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C919F8-E2CF-4506-A8AC-668D3B3C1E8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A2BF6E-2C2C-43D6-8B30-71CC04FF268F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EF4A2C-3144-4183-9D04-AA6733599443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7B374-F545-44E2-9E82-8665D36F9E50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16793-BFFF-4E61-A25E-DECEE1EF7D1A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8F034-34BB-44A1-BB7F-C448FC3696BD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7EF69D-EC46-4FEA-BE72-C7FF51B5D79C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237497-6D9F-4E15-8001-9FA364ACD8D8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Prophet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DD1A4F-CB2E-4418-8135-49A93295B46C}"/>
              </a:ext>
            </a:extLst>
          </p:cNvPr>
          <p:cNvSpPr txBox="1"/>
          <p:nvPr/>
        </p:nvSpPr>
        <p:spPr>
          <a:xfrm>
            <a:off x="764392" y="1550491"/>
            <a:ext cx="229544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RMSE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검증 결과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Plot 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2415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cxnSp>
        <p:nvCxnSpPr>
          <p:cNvPr id="26" name="직선 연결선 25"/>
          <p:cNvCxnSpPr/>
          <p:nvPr/>
        </p:nvCxnSpPr>
        <p:spPr>
          <a:xfrm>
            <a:off x="-32" y="6713560"/>
            <a:ext cx="914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C919F8-E2CF-4506-A8AC-668D3B3C1E8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A2BF6E-2C2C-43D6-8B30-71CC04FF268F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EF4A2C-3144-4183-9D04-AA6733599443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7B374-F545-44E2-9E82-8665D36F9E50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16793-BFFF-4E61-A25E-DECEE1EF7D1A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8F034-34BB-44A1-BB7F-C448FC3696BD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7EF69D-EC46-4FEA-BE72-C7FF51B5D79C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237497-6D9F-4E15-8001-9FA364ACD8D8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Prophet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DD1A4F-CB2E-4418-8135-49A93295B46C}"/>
              </a:ext>
            </a:extLst>
          </p:cNvPr>
          <p:cNvSpPr txBox="1"/>
          <p:nvPr/>
        </p:nvSpPr>
        <p:spPr>
          <a:xfrm>
            <a:off x="764392" y="1550491"/>
            <a:ext cx="292512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[ 2010~2021 Data / </a:t>
            </a:r>
            <a:r>
              <a:rPr lang="en-US" altLang="ko-KR" sz="14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1Year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예측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D2ADC13-0D03-44FC-A160-63588C1E3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95" y="1981868"/>
            <a:ext cx="7335610" cy="429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39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cxnSp>
        <p:nvCxnSpPr>
          <p:cNvPr id="26" name="직선 연결선 25"/>
          <p:cNvCxnSpPr/>
          <p:nvPr/>
        </p:nvCxnSpPr>
        <p:spPr>
          <a:xfrm>
            <a:off x="-32" y="6713560"/>
            <a:ext cx="914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C919F8-E2CF-4506-A8AC-668D3B3C1E8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A2BF6E-2C2C-43D6-8B30-71CC04FF268F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EF4A2C-3144-4183-9D04-AA6733599443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7B374-F545-44E2-9E82-8665D36F9E50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16793-BFFF-4E61-A25E-DECEE1EF7D1A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8F034-34BB-44A1-BB7F-C448FC3696BD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7EF69D-EC46-4FEA-BE72-C7FF51B5D79C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237497-6D9F-4E15-8001-9FA364ACD8D8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Prophet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DD1A4F-CB2E-4418-8135-49A93295B46C}"/>
              </a:ext>
            </a:extLst>
          </p:cNvPr>
          <p:cNvSpPr txBox="1"/>
          <p:nvPr/>
        </p:nvSpPr>
        <p:spPr>
          <a:xfrm>
            <a:off x="764392" y="1550491"/>
            <a:ext cx="2223432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en-US" altLang="ko-KR" sz="14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Prophet Model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비교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D2ADC13-0D03-44FC-A160-63588C1E3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52" y="2681734"/>
            <a:ext cx="4231940" cy="247685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289E5C6-807C-4C14-9F27-D3410CBAEC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748" y="2681685"/>
            <a:ext cx="4159244" cy="247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58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cxnSp>
        <p:nvCxnSpPr>
          <p:cNvPr id="26" name="직선 연결선 25"/>
          <p:cNvCxnSpPr/>
          <p:nvPr/>
        </p:nvCxnSpPr>
        <p:spPr>
          <a:xfrm>
            <a:off x="-32" y="6713560"/>
            <a:ext cx="914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C919F8-E2CF-4506-A8AC-668D3B3C1E8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A2BF6E-2C2C-43D6-8B30-71CC04FF268F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EF4A2C-3144-4183-9D04-AA6733599443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7B374-F545-44E2-9E82-8665D36F9E50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16793-BFFF-4E61-A25E-DECEE1EF7D1A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8F034-34BB-44A1-BB7F-C448FC3696BD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7EF69D-EC46-4FEA-BE72-C7FF51B5D79C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237497-6D9F-4E15-8001-9FA364ACD8D8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Prophet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DD1A4F-CB2E-4418-8135-49A93295B46C}"/>
              </a:ext>
            </a:extLst>
          </p:cNvPr>
          <p:cNvSpPr txBox="1"/>
          <p:nvPr/>
        </p:nvSpPr>
        <p:spPr>
          <a:xfrm>
            <a:off x="764392" y="1550491"/>
            <a:ext cx="2223432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en-US" altLang="ko-KR" sz="14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Prophet Model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비교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F95BD6-9AD5-4DA6-9E36-C03FD4C0B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21" y="2365065"/>
            <a:ext cx="4181475" cy="2819400"/>
          </a:xfrm>
          <a:prstGeom prst="rect">
            <a:avLst/>
          </a:prstGeom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C8735FE3-A66E-451C-94B4-5D68A262C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005" y="2332475"/>
            <a:ext cx="4359277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833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cxnSp>
        <p:nvCxnSpPr>
          <p:cNvPr id="26" name="직선 연결선 25"/>
          <p:cNvCxnSpPr/>
          <p:nvPr/>
        </p:nvCxnSpPr>
        <p:spPr>
          <a:xfrm>
            <a:off x="-32" y="6713560"/>
            <a:ext cx="914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C919F8-E2CF-4506-A8AC-668D3B3C1E8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A2BF6E-2C2C-43D6-8B30-71CC04FF268F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EF4A2C-3144-4183-9D04-AA6733599443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7B374-F545-44E2-9E82-8665D36F9E50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16793-BFFF-4E61-A25E-DECEE1EF7D1A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8F034-34BB-44A1-BB7F-C448FC3696BD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7EF69D-EC46-4FEA-BE72-C7FF51B5D79C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237497-6D9F-4E15-8001-9FA364ACD8D8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ARIMA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DD1A4F-CB2E-4418-8135-49A93295B46C}"/>
              </a:ext>
            </a:extLst>
          </p:cNvPr>
          <p:cNvSpPr txBox="1"/>
          <p:nvPr/>
        </p:nvSpPr>
        <p:spPr>
          <a:xfrm>
            <a:off x="764392" y="1550491"/>
            <a:ext cx="1735906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Differencing 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8F0E61-B468-41D0-AA26-D8D540D9C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94" y="1973325"/>
            <a:ext cx="6467325" cy="428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21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cxnSp>
        <p:nvCxnSpPr>
          <p:cNvPr id="26" name="직선 연결선 25"/>
          <p:cNvCxnSpPr/>
          <p:nvPr/>
        </p:nvCxnSpPr>
        <p:spPr>
          <a:xfrm>
            <a:off x="-32" y="6713560"/>
            <a:ext cx="914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C919F8-E2CF-4506-A8AC-668D3B3C1E8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A2BF6E-2C2C-43D6-8B30-71CC04FF268F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EF4A2C-3144-4183-9D04-AA6733599443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7B374-F545-44E2-9E82-8665D36F9E50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16793-BFFF-4E61-A25E-DECEE1EF7D1A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8F034-34BB-44A1-BB7F-C448FC3696BD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7EF69D-EC46-4FEA-BE72-C7FF51B5D79C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237497-6D9F-4E15-8001-9FA364ACD8D8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ARIMA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DD1A4F-CB2E-4418-8135-49A93295B46C}"/>
              </a:ext>
            </a:extLst>
          </p:cNvPr>
          <p:cNvSpPr txBox="1"/>
          <p:nvPr/>
        </p:nvSpPr>
        <p:spPr>
          <a:xfrm>
            <a:off x="459292" y="1606775"/>
            <a:ext cx="4496764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Differencing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 결과로 </a:t>
            </a:r>
            <a:r>
              <a:rPr lang="en-US" altLang="ko-KR" sz="14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adf_test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/ </a:t>
            </a:r>
            <a:r>
              <a:rPr lang="en-US" altLang="ko-KR" sz="14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kpss_test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917066DC-0FD2-417A-8233-2A9A5ABAD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15" y="2041565"/>
            <a:ext cx="6093837" cy="404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6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847441" y="932363"/>
            <a:ext cx="2877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a typeface="문체부 돋음체" pitchFamily="49" charset="-127"/>
              </a:rPr>
              <a:t>SAMSUNG </a:t>
            </a:r>
            <a:r>
              <a:rPr lang="en-US" altLang="ko-KR" sz="2000" b="1" spc="-150" dirty="0" err="1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a typeface="문체부 돋음체" pitchFamily="49" charset="-127"/>
              </a:rPr>
              <a:t>Word_Cloud</a:t>
            </a:r>
            <a:endParaRPr lang="ko-KR" altLang="en-US" sz="2000" b="1" spc="-150" dirty="0">
              <a:ln>
                <a:solidFill>
                  <a:srgbClr val="528FC9"/>
                </a:solidFill>
              </a:ln>
              <a:solidFill>
                <a:srgbClr val="0092DB"/>
              </a:solidFill>
              <a:ea typeface="문체부 돋음체" pitchFamily="49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245C41C-B90A-4F39-B757-971FFA7ED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68" y="1700808"/>
            <a:ext cx="7200000" cy="48733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8841771-F1F3-4E80-B06C-2FEA9BA54F9C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1. </a:t>
            </a:r>
            <a:r>
              <a:rPr kumimoji="0" lang="ko-KR" altLang="en-US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리서치 요약 </a:t>
            </a: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: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05223A-D839-4882-8C6B-206A40073F09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DC0F313-B762-4426-B20E-82E91B8B6F3B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2BCEECB-E368-4668-9132-4288CF24515B}"/>
              </a:ext>
            </a:extLst>
          </p:cNvPr>
          <p:cNvSpPr/>
          <p:nvPr/>
        </p:nvSpPr>
        <p:spPr>
          <a:xfrm>
            <a:off x="285720" y="798091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26AC66-3A2D-49A2-BAA1-3133D46ED20E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8FDBFD-B8FD-4B0A-8838-E7AD5EE3A275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11D253-4E14-456A-81CB-71FD6DCD5163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C09A45-0562-4C74-9B19-701B249C70B9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cxnSp>
        <p:nvCxnSpPr>
          <p:cNvPr id="26" name="직선 연결선 25"/>
          <p:cNvCxnSpPr/>
          <p:nvPr/>
        </p:nvCxnSpPr>
        <p:spPr>
          <a:xfrm>
            <a:off x="-32" y="6713560"/>
            <a:ext cx="914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C919F8-E2CF-4506-A8AC-668D3B3C1E8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A2BF6E-2C2C-43D6-8B30-71CC04FF268F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EF4A2C-3144-4183-9D04-AA6733599443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7B374-F545-44E2-9E82-8665D36F9E50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16793-BFFF-4E61-A25E-DECEE1EF7D1A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8F034-34BB-44A1-BB7F-C448FC3696BD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7EF69D-EC46-4FEA-BE72-C7FF51B5D79C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237497-6D9F-4E15-8001-9FA364ACD8D8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ARIMA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DD1A4F-CB2E-4418-8135-49A93295B46C}"/>
              </a:ext>
            </a:extLst>
          </p:cNvPr>
          <p:cNvSpPr txBox="1"/>
          <p:nvPr/>
        </p:nvSpPr>
        <p:spPr>
          <a:xfrm>
            <a:off x="485594" y="1544575"/>
            <a:ext cx="229544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Data ACF / PACF]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2D14B8-DBA5-4607-BBDF-096287C04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28" y="1992095"/>
            <a:ext cx="6287710" cy="437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73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cxnSp>
        <p:nvCxnSpPr>
          <p:cNvPr id="26" name="직선 연결선 25"/>
          <p:cNvCxnSpPr/>
          <p:nvPr/>
        </p:nvCxnSpPr>
        <p:spPr>
          <a:xfrm>
            <a:off x="-32" y="6713560"/>
            <a:ext cx="914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C919F8-E2CF-4506-A8AC-668D3B3C1E8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A2BF6E-2C2C-43D6-8B30-71CC04FF268F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EF4A2C-3144-4183-9D04-AA6733599443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7B374-F545-44E2-9E82-8665D36F9E50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16793-BFFF-4E61-A25E-DECEE1EF7D1A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8F034-34BB-44A1-BB7F-C448FC3696BD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7EF69D-EC46-4FEA-BE72-C7FF51B5D79C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237497-6D9F-4E15-8001-9FA364ACD8D8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ARIMA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DD1A4F-CB2E-4418-8135-49A93295B46C}"/>
              </a:ext>
            </a:extLst>
          </p:cNvPr>
          <p:cNvSpPr txBox="1"/>
          <p:nvPr/>
        </p:nvSpPr>
        <p:spPr>
          <a:xfrm>
            <a:off x="318188" y="1563270"/>
            <a:ext cx="4959736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ACF, PACF TEST for diagnosis ARIMA(</a:t>
            </a:r>
            <a:r>
              <a:rPr lang="en-US" altLang="ko-KR" sz="14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p,d,q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" name="그림 2" descr="텍스트, 영수증, 스크린샷이(가) 표시된 사진&#10;&#10;자동 생성된 설명">
            <a:extLst>
              <a:ext uri="{FF2B5EF4-FFF2-40B4-BE49-F238E27FC236}">
                <a16:creationId xmlns:a16="http://schemas.microsoft.com/office/drawing/2014/main" id="{E6CA36FF-5C15-4648-BCBD-4B5DDACBB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91408"/>
            <a:ext cx="6012701" cy="3193057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6290CB80-EAE2-455B-9B9A-5128ED637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15" y="5078579"/>
            <a:ext cx="6210838" cy="1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48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cxnSp>
        <p:nvCxnSpPr>
          <p:cNvPr id="26" name="직선 연결선 25"/>
          <p:cNvCxnSpPr/>
          <p:nvPr/>
        </p:nvCxnSpPr>
        <p:spPr>
          <a:xfrm>
            <a:off x="-32" y="6713560"/>
            <a:ext cx="914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C919F8-E2CF-4506-A8AC-668D3B3C1E8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A2BF6E-2C2C-43D6-8B30-71CC04FF268F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EF4A2C-3144-4183-9D04-AA6733599443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7B374-F545-44E2-9E82-8665D36F9E50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16793-BFFF-4E61-A25E-DECEE1EF7D1A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8F034-34BB-44A1-BB7F-C448FC3696BD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7EF69D-EC46-4FEA-BE72-C7FF51B5D79C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237497-6D9F-4E15-8001-9FA364ACD8D8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ARIMA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DD1A4F-CB2E-4418-8135-49A93295B46C}"/>
              </a:ext>
            </a:extLst>
          </p:cNvPr>
          <p:cNvSpPr txBox="1"/>
          <p:nvPr/>
        </p:nvSpPr>
        <p:spPr>
          <a:xfrm>
            <a:off x="755576" y="1563270"/>
            <a:ext cx="324767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ARIMA Model : Data Differencing 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268B782-1391-4CA4-AED3-47AF048A7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38" y="2089348"/>
            <a:ext cx="5814564" cy="3330229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304B3CC-ACE4-408B-95AD-82F64D8CA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03" y="5521042"/>
            <a:ext cx="5471634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22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cxnSp>
        <p:nvCxnSpPr>
          <p:cNvPr id="26" name="직선 연결선 25"/>
          <p:cNvCxnSpPr/>
          <p:nvPr/>
        </p:nvCxnSpPr>
        <p:spPr>
          <a:xfrm>
            <a:off x="-32" y="6713560"/>
            <a:ext cx="9144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C919F8-E2CF-4506-A8AC-668D3B3C1E8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A2BF6E-2C2C-43D6-8B30-71CC04FF268F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EF4A2C-3144-4183-9D04-AA6733599443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7B374-F545-44E2-9E82-8665D36F9E50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16793-BFFF-4E61-A25E-DECEE1EF7D1A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8F034-34BB-44A1-BB7F-C448FC3696BD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7EF69D-EC46-4FEA-BE72-C7FF51B5D79C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237497-6D9F-4E15-8001-9FA364ACD8D8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ARIMA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DD1A4F-CB2E-4418-8135-49A93295B46C}"/>
              </a:ext>
            </a:extLst>
          </p:cNvPr>
          <p:cNvSpPr txBox="1"/>
          <p:nvPr/>
        </p:nvSpPr>
        <p:spPr>
          <a:xfrm>
            <a:off x="919086" y="1578036"/>
            <a:ext cx="229544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ARIMA Model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결과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Plot 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0EE0B3B-B5ED-4321-AE00-1EA0F1949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07" y="1919308"/>
            <a:ext cx="7258198" cy="481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130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BC919F8-E2CF-4506-A8AC-668D3B3C1E8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A2BF6E-2C2C-43D6-8B30-71CC04FF268F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EF4A2C-3144-4183-9D04-AA6733599443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7B374-F545-44E2-9E82-8665D36F9E50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16793-BFFF-4E61-A25E-DECEE1EF7D1A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8F034-34BB-44A1-BB7F-C448FC3696BD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7EF69D-EC46-4FEA-BE72-C7FF51B5D79C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237497-6D9F-4E15-8001-9FA364ACD8D8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ARIMA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7B185E-F72F-40B5-9952-B21196DDB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04" y="2009074"/>
            <a:ext cx="4426244" cy="11949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6DBC16E-BFF2-47B4-9F09-45653E53AEA3}"/>
              </a:ext>
            </a:extLst>
          </p:cNvPr>
          <p:cNvSpPr txBox="1"/>
          <p:nvPr/>
        </p:nvSpPr>
        <p:spPr>
          <a:xfrm>
            <a:off x="690890" y="1544575"/>
            <a:ext cx="2728982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Data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log, Differencing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시행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6058F8C-6210-4798-8455-44FE1BB59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68" y="3643915"/>
            <a:ext cx="4022869" cy="100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34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BC919F8-E2CF-4506-A8AC-668D3B3C1E8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A2BF6E-2C2C-43D6-8B30-71CC04FF268F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EF4A2C-3144-4183-9D04-AA6733599443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7B374-F545-44E2-9E82-8665D36F9E50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16793-BFFF-4E61-A25E-DECEE1EF7D1A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8F034-34BB-44A1-BB7F-C448FC3696BD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7EF69D-EC46-4FEA-BE72-C7FF51B5D79C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769597-59AA-4EDA-9D2F-1699D5DA31F6}"/>
              </a:ext>
            </a:extLst>
          </p:cNvPr>
          <p:cNvSpPr txBox="1"/>
          <p:nvPr/>
        </p:nvSpPr>
        <p:spPr>
          <a:xfrm>
            <a:off x="690890" y="1544575"/>
            <a:ext cx="359307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Data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log, Differencing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ADF / KPSS Test 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A8A9F6-B783-4465-9D8A-195EC1A51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10" y="2074738"/>
            <a:ext cx="3457575" cy="27224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BF32BB-B5F0-4EA3-9E61-B02B70C8C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183" y="2074738"/>
            <a:ext cx="3615225" cy="26000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DB42850-B709-464A-8E62-723EBBB0267D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ARIMA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7588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BC919F8-E2CF-4506-A8AC-668D3B3C1E8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A2BF6E-2C2C-43D6-8B30-71CC04FF268F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EF4A2C-3144-4183-9D04-AA6733599443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7B374-F545-44E2-9E82-8665D36F9E50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16793-BFFF-4E61-A25E-DECEE1EF7D1A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8F034-34BB-44A1-BB7F-C448FC3696BD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7EF69D-EC46-4FEA-BE72-C7FF51B5D79C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331596-4118-404E-BB90-B8CE9672B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90" y="2030959"/>
            <a:ext cx="6629089" cy="41287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08B90E-1035-4D2F-AA74-84BDD805C84F}"/>
              </a:ext>
            </a:extLst>
          </p:cNvPr>
          <p:cNvSpPr txBox="1"/>
          <p:nvPr/>
        </p:nvSpPr>
        <p:spPr>
          <a:xfrm>
            <a:off x="395536" y="1570757"/>
            <a:ext cx="3456384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Data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log, Differencing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ACF / PACF 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81F6C-9359-43B1-9179-BF32C7759DD4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ARIMA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1946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BC919F8-E2CF-4506-A8AC-668D3B3C1E8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A2BF6E-2C2C-43D6-8B30-71CC04FF268F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EF4A2C-3144-4183-9D04-AA6733599443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7B374-F545-44E2-9E82-8665D36F9E50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16793-BFFF-4E61-A25E-DECEE1EF7D1A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8F034-34BB-44A1-BB7F-C448FC3696BD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7EF69D-EC46-4FEA-BE72-C7FF51B5D79C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401A2-3063-4EAA-9C06-7B691DE77B4A}"/>
              </a:ext>
            </a:extLst>
          </p:cNvPr>
          <p:cNvSpPr txBox="1"/>
          <p:nvPr/>
        </p:nvSpPr>
        <p:spPr>
          <a:xfrm>
            <a:off x="690890" y="1544575"/>
            <a:ext cx="388111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[ACF, PACF TEST for diagnosis ARIMA(</a:t>
            </a:r>
            <a:r>
              <a:rPr lang="en-US" altLang="ko-KR" sz="14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p,d,q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A8F2A2-261B-4696-A215-52ADCB5C1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96" y="1973590"/>
            <a:ext cx="6696075" cy="13906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664B850-3DA2-4C47-9BD2-DB1B27002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96" y="3802732"/>
            <a:ext cx="6800850" cy="1714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C4C0C6-03D5-4F01-B279-0BEB9DCD269F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ARIMA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5941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BC919F8-E2CF-4506-A8AC-668D3B3C1E8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A2BF6E-2C2C-43D6-8B30-71CC04FF268F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EF4A2C-3144-4183-9D04-AA6733599443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7B374-F545-44E2-9E82-8665D36F9E50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16793-BFFF-4E61-A25E-DECEE1EF7D1A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8F034-34BB-44A1-BB7F-C448FC3696BD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7EF69D-EC46-4FEA-BE72-C7FF51B5D79C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2F57F5-F952-4621-8691-927730D7B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25" y="1885847"/>
            <a:ext cx="5443493" cy="6790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5626F8-2FF2-47AF-BF43-FFDFC7148D8D}"/>
              </a:ext>
            </a:extLst>
          </p:cNvPr>
          <p:cNvSpPr txBox="1"/>
          <p:nvPr/>
        </p:nvSpPr>
        <p:spPr>
          <a:xfrm>
            <a:off x="690890" y="1544575"/>
            <a:ext cx="359307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ARIMA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Model : Data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log, Differencing 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AC1F40-5749-4F72-B223-5506028D4D09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ARIMA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BCD2983-7D32-4DD4-ADD5-68526EDDE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566" y="3256137"/>
            <a:ext cx="6476730" cy="334121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C1D64D4-CBD4-44F4-AC0F-38C059E78C70}"/>
              </a:ext>
            </a:extLst>
          </p:cNvPr>
          <p:cNvSpPr txBox="1"/>
          <p:nvPr/>
        </p:nvSpPr>
        <p:spPr>
          <a:xfrm>
            <a:off x="585986" y="2769753"/>
            <a:ext cx="395311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ARIMA Model: Data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차분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_ Summary]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52513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BC919F8-E2CF-4506-A8AC-668D3B3C1E8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A2BF6E-2C2C-43D6-8B30-71CC04FF268F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EF4A2C-3144-4183-9D04-AA6733599443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7B374-F545-44E2-9E82-8665D36F9E50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16793-BFFF-4E61-A25E-DECEE1EF7D1A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8F034-34BB-44A1-BB7F-C448FC3696BD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7EF69D-EC46-4FEA-BE72-C7FF51B5D79C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7E303A1-2D63-4476-8305-61EB54DBF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90" y="2056159"/>
            <a:ext cx="6567088" cy="377430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8AC1F40-5749-4F72-B223-5506028D4D09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ARIMA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BB302A-D49E-40BC-9A92-B83D927CA9CB}"/>
              </a:ext>
            </a:extLst>
          </p:cNvPr>
          <p:cNvSpPr txBox="1"/>
          <p:nvPr/>
        </p:nvSpPr>
        <p:spPr>
          <a:xfrm>
            <a:off x="690890" y="1544575"/>
            <a:ext cx="467319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[ 1Month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예측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ARIMA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Model (Data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log, Differencing) 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988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8841771-F1F3-4E80-B06C-2FEA9BA54F9C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1. </a:t>
            </a:r>
            <a:r>
              <a:rPr kumimoji="0" lang="ko-KR" altLang="en-US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리서치 요약 </a:t>
            </a:r>
          </a:p>
        </p:txBody>
      </p:sp>
      <p:pic>
        <p:nvPicPr>
          <p:cNvPr id="18" name="그림 17" descr="테이블이(가) 표시된 사진&#10;&#10;자동 생성된 설명">
            <a:extLst>
              <a:ext uri="{FF2B5EF4-FFF2-40B4-BE49-F238E27FC236}">
                <a16:creationId xmlns:a16="http://schemas.microsoft.com/office/drawing/2014/main" id="{19454290-633F-497E-B67C-7328666EA8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92" y="2062347"/>
            <a:ext cx="6768752" cy="40077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1439E5A-64B6-4F20-AECE-F91DDD7FAA45}"/>
              </a:ext>
            </a:extLst>
          </p:cNvPr>
          <p:cNvSpPr txBox="1"/>
          <p:nvPr/>
        </p:nvSpPr>
        <p:spPr>
          <a:xfrm>
            <a:off x="1124391" y="1769959"/>
            <a:ext cx="360040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삼성전자 사업보고서</a:t>
            </a:r>
            <a:r>
              <a:rPr lang="en-US" altLang="ko-KR" sz="1300" dirty="0"/>
              <a:t>/2021.03.09</a:t>
            </a:r>
            <a:endParaRPr lang="ko-KR" altLang="en-US" sz="13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6655221-A5EC-4988-BDBA-A7295C9BD163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20D7E95-8FEB-4C75-890F-F2D3A6603553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E3EED9-30CD-4863-89AB-23A5BA938FBA}"/>
              </a:ext>
            </a:extLst>
          </p:cNvPr>
          <p:cNvSpPr/>
          <p:nvPr/>
        </p:nvSpPr>
        <p:spPr>
          <a:xfrm>
            <a:off x="285720" y="798091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489B91-807F-46D0-8B14-30761CBA16DA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9637F2-9A59-42F3-9C66-99BC99FE3CA6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3C3B00-6265-4207-8641-C076FECE33DF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42FBEF-10B0-4DDA-90A6-F878F14DC539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FDB747-9477-4EFF-A21E-92E1F755B287}"/>
              </a:ext>
            </a:extLst>
          </p:cNvPr>
          <p:cNvSpPr/>
          <p:nvPr/>
        </p:nvSpPr>
        <p:spPr>
          <a:xfrm>
            <a:off x="5148064" y="2996952"/>
            <a:ext cx="936104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8182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BC919F8-E2CF-4506-A8AC-668D3B3C1E8F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A2BF6E-2C2C-43D6-8B30-71CC04FF268F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EF4A2C-3144-4183-9D04-AA6733599443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7B374-F545-44E2-9E82-8665D36F9E50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16793-BFFF-4E61-A25E-DECEE1EF7D1A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8F034-34BB-44A1-BB7F-C448FC3696BD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7EF69D-EC46-4FEA-BE72-C7FF51B5D79C}"/>
              </a:ext>
            </a:extLst>
          </p:cNvPr>
          <p:cNvSpPr/>
          <p:nvPr/>
        </p:nvSpPr>
        <p:spPr>
          <a:xfrm>
            <a:off x="2707674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4A28D2-7511-4F68-A3BF-32A124536783}"/>
              </a:ext>
            </a:extLst>
          </p:cNvPr>
          <p:cNvSpPr txBox="1"/>
          <p:nvPr/>
        </p:nvSpPr>
        <p:spPr>
          <a:xfrm>
            <a:off x="690890" y="1544575"/>
            <a:ext cx="4169142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[ 1Month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예측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ARIMA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Model (Data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로그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차분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FE1EE0-5F2C-4557-9279-38156692D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27" y="1918857"/>
            <a:ext cx="6617414" cy="43456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15837BF-BA5C-4909-BD0F-8EF87CF8EE33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ARIMA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19272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44A73E99-AC07-4BCA-B89C-B32BB3CC4B75}"/>
              </a:ext>
            </a:extLst>
          </p:cNvPr>
          <p:cNvSpPr/>
          <p:nvPr/>
        </p:nvSpPr>
        <p:spPr>
          <a:xfrm>
            <a:off x="2958252" y="2066693"/>
            <a:ext cx="3600000" cy="360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89A27081-AA7B-4A0B-9ADD-19BB6C418482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A9B85E1-8EF1-4ABF-954E-B0BCBF19B459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CA79A89-C42B-49B2-9BEF-22C0BA618D9F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DFCE73-515B-4E0C-BDC4-DA8E2E08FE7F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B27E07-02E3-4CAC-B6E2-CB75010D897C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39681B-1909-4791-99F9-F1E776325ACA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5C34D7A-DC9F-41A8-AE6D-FA5F360A2B4B}"/>
              </a:ext>
            </a:extLst>
          </p:cNvPr>
          <p:cNvSpPr/>
          <p:nvPr/>
        </p:nvSpPr>
        <p:spPr>
          <a:xfrm>
            <a:off x="3903215" y="801301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7D61BB-67D7-407D-9344-7C4AF60E97F3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spc="-15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latin typeface="맑은 고딕"/>
                <a:ea typeface="문체부 돋음체" pitchFamily="49" charset="-127"/>
              </a:rPr>
              <a:t>4</a:t>
            </a: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. </a:t>
            </a:r>
            <a:r>
              <a:rPr kumimoji="0" lang="ko-KR" altLang="en-US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시사점 및 결론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A8384A-2C5C-4950-9B75-8F0E4117DD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32" b="11729"/>
          <a:stretch/>
        </p:blipFill>
        <p:spPr>
          <a:xfrm>
            <a:off x="2522705" y="1655165"/>
            <a:ext cx="4277272" cy="13956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153E0E-DE74-4348-9CCC-E4463F6B8D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2" t="26433" r="20185" b="28646"/>
          <a:stretch/>
        </p:blipFill>
        <p:spPr>
          <a:xfrm>
            <a:off x="614846" y="4397753"/>
            <a:ext cx="3770904" cy="8276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CBE9E8-0E16-4514-9DC1-EBD5C6943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88" y="4397753"/>
            <a:ext cx="3646073" cy="76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516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 rot="16200000" flipH="1">
            <a:off x="-271590" y="782510"/>
            <a:ext cx="2759300" cy="1644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8948" y="2691196"/>
            <a:ext cx="7786742" cy="144655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spc="-50" dirty="0">
                <a:solidFill>
                  <a:schemeClr val="bg1"/>
                </a:solidFill>
                <a:latin typeface="+mn-ea"/>
              </a:rPr>
              <a:t>감사합니다</a:t>
            </a:r>
          </a:p>
        </p:txBody>
      </p:sp>
      <p:cxnSp>
        <p:nvCxnSpPr>
          <p:cNvPr id="17" name="직선 연결선 16"/>
          <p:cNvCxnSpPr/>
          <p:nvPr/>
        </p:nvCxnSpPr>
        <p:spPr>
          <a:xfrm rot="16200000" flipH="1">
            <a:off x="6715136" y="4429136"/>
            <a:ext cx="2857496" cy="20002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136722-5A2B-4891-97F7-0328CD27AA12}"/>
              </a:ext>
            </a:extLst>
          </p:cNvPr>
          <p:cNvSpPr/>
          <p:nvPr/>
        </p:nvSpPr>
        <p:spPr>
          <a:xfrm>
            <a:off x="1161939" y="1559747"/>
            <a:ext cx="6840760" cy="2849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213C8BE-DCAE-4954-A194-16E20FD7E930}"/>
              </a:ext>
            </a:extLst>
          </p:cNvPr>
          <p:cNvSpPr/>
          <p:nvPr/>
        </p:nvSpPr>
        <p:spPr>
          <a:xfrm rot="20963689">
            <a:off x="2062039" y="2156408"/>
            <a:ext cx="5040560" cy="1656184"/>
          </a:xfrm>
          <a:prstGeom prst="ellipse">
            <a:avLst/>
          </a:prstGeom>
          <a:solidFill>
            <a:srgbClr val="0C4DA2"/>
          </a:solidFill>
          <a:ln>
            <a:solidFill>
              <a:srgbClr val="0C4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001A1-0CF0-49D6-8496-8CB1907A0731}"/>
              </a:ext>
            </a:extLst>
          </p:cNvPr>
          <p:cNvSpPr txBox="1"/>
          <p:nvPr/>
        </p:nvSpPr>
        <p:spPr>
          <a:xfrm>
            <a:off x="2144307" y="2440467"/>
            <a:ext cx="487602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500" b="1" dirty="0">
                <a:solidFill>
                  <a:schemeClr val="bg1"/>
                </a:solidFill>
              </a:rPr>
              <a:t>Thank You</a:t>
            </a:r>
            <a:endParaRPr lang="ko-KR" altLang="en-US" sz="6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36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71C5A3-AC6F-442B-A050-D138DA6EF0FB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spc="-15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latin typeface="맑은 고딕"/>
                <a:ea typeface="문체부 돋음체" pitchFamily="49" charset="-127"/>
              </a:rPr>
              <a:t>2</a:t>
            </a: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. </a:t>
            </a:r>
            <a:r>
              <a:rPr kumimoji="0" lang="ko-KR" altLang="en-US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 탐색적 데이터 분석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55AF53-F887-4B54-98D3-7D028D2A788F}"/>
              </a:ext>
            </a:extLst>
          </p:cNvPr>
          <p:cNvSpPr txBox="1"/>
          <p:nvPr/>
        </p:nvSpPr>
        <p:spPr>
          <a:xfrm>
            <a:off x="251520" y="1453930"/>
            <a:ext cx="152259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Data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8131EE9-7BCE-42E9-A871-C25179D22926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A3A3DB4-3FE2-4699-BC86-4089ED71604B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18F6EB-B5C9-4446-83D5-BD0FE2F35A3C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339E27-FB26-4C4A-BCD9-89921B9FEB05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40D379-D6CF-4475-B15C-0D7ACA2392F3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5F005B-B974-4B1A-9016-7307EF7F120E}"/>
              </a:ext>
            </a:extLst>
          </p:cNvPr>
          <p:cNvSpPr/>
          <p:nvPr/>
        </p:nvSpPr>
        <p:spPr>
          <a:xfrm>
            <a:off x="1494683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4CFE7AE-824A-4CDE-B2FA-44989B825A43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602FAE32-BE3F-42A4-8DD6-4461FB8C5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73" y="1849669"/>
            <a:ext cx="5859743" cy="54601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43051A0F-F838-455C-B3C8-DCF013D2B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568" y="2483649"/>
            <a:ext cx="7191800" cy="40885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71C5A3-AC6F-442B-A050-D138DA6EF0FB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spc="-15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latin typeface="맑은 고딕"/>
                <a:ea typeface="문체부 돋음체" pitchFamily="49" charset="-127"/>
              </a:rPr>
              <a:t>2</a:t>
            </a: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. </a:t>
            </a:r>
            <a:r>
              <a:rPr kumimoji="0" lang="ko-KR" altLang="en-US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 탐색적 데이터 분석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55AF53-F887-4B54-98D3-7D028D2A788F}"/>
              </a:ext>
            </a:extLst>
          </p:cNvPr>
          <p:cNvSpPr txBox="1"/>
          <p:nvPr/>
        </p:nvSpPr>
        <p:spPr>
          <a:xfrm>
            <a:off x="251520" y="1453930"/>
            <a:ext cx="152259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Data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8131EE9-7BCE-42E9-A871-C25179D22926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A3A3DB4-3FE2-4699-BC86-4089ED71604B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18F6EB-B5C9-4446-83D5-BD0FE2F35A3C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339E27-FB26-4C4A-BCD9-89921B9FEB05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40D379-D6CF-4475-B15C-0D7ACA2392F3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5F005B-B974-4B1A-9016-7307EF7F120E}"/>
              </a:ext>
            </a:extLst>
          </p:cNvPr>
          <p:cNvSpPr/>
          <p:nvPr/>
        </p:nvSpPr>
        <p:spPr>
          <a:xfrm>
            <a:off x="1494683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4CFE7AE-824A-4CDE-B2FA-44989B825A43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09E1E5-D581-446D-8660-5416ABD84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09" y="2046680"/>
            <a:ext cx="7881382" cy="387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31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71C5A3-AC6F-442B-A050-D138DA6EF0FB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spc="-15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latin typeface="맑은 고딕"/>
                <a:ea typeface="문체부 돋음체" pitchFamily="49" charset="-127"/>
              </a:rPr>
              <a:t>2</a:t>
            </a: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. </a:t>
            </a:r>
            <a:r>
              <a:rPr kumimoji="0" lang="ko-KR" altLang="en-US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 탐색적 데이터 분석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E79C765-9E11-42B2-847C-9F68FFB3F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06" y="1720342"/>
            <a:ext cx="6823924" cy="437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7004082-8995-4EE3-933E-FF8553634D4B}"/>
              </a:ext>
            </a:extLst>
          </p:cNvPr>
          <p:cNvSpPr txBox="1"/>
          <p:nvPr/>
        </p:nvSpPr>
        <p:spPr>
          <a:xfrm>
            <a:off x="977700" y="1412565"/>
            <a:ext cx="152259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Data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Plot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CFB1EBE-D14B-4679-8830-2C6592DEEC85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3AF209D-4ACA-4E9A-B5C8-16B486364294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28CFE73-5C37-4DB2-BCEC-A1FA27BA4423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8A54F2-9CEF-4CD3-A9FF-19E9BF73FDFB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C0D657-E223-4695-8944-920F56E9B6D8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B88E8A-BB81-41C1-ACBC-0C55607FC66B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E45D2B1-07B2-4A96-B424-205D5AF4C21A}"/>
              </a:ext>
            </a:extLst>
          </p:cNvPr>
          <p:cNvSpPr/>
          <p:nvPr/>
        </p:nvSpPr>
        <p:spPr>
          <a:xfrm>
            <a:off x="1494683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64399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71C5A3-AC6F-442B-A050-D138DA6EF0FB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Prophet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C98AEB-0C99-46A1-875D-E4C3F326BFE8}"/>
              </a:ext>
            </a:extLst>
          </p:cNvPr>
          <p:cNvSpPr txBox="1"/>
          <p:nvPr/>
        </p:nvSpPr>
        <p:spPr>
          <a:xfrm>
            <a:off x="680016" y="1519073"/>
            <a:ext cx="1068796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열 변환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6DB184-374A-48AA-A0FC-8DFE8C62590E}"/>
              </a:ext>
            </a:extLst>
          </p:cNvPr>
          <p:cNvSpPr txBox="1"/>
          <p:nvPr/>
        </p:nvSpPr>
        <p:spPr>
          <a:xfrm>
            <a:off x="3697897" y="3984971"/>
            <a:ext cx="1068796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&gt;&gt;&gt;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9E740F-B0C8-49C0-A1CC-48FF350E38B0}"/>
              </a:ext>
            </a:extLst>
          </p:cNvPr>
          <p:cNvSpPr txBox="1"/>
          <p:nvPr/>
        </p:nvSpPr>
        <p:spPr>
          <a:xfrm>
            <a:off x="4680204" y="1519073"/>
            <a:ext cx="1068796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ADF Test 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8DDD23-72F3-49CC-80C4-888CFAFFEB5F}"/>
              </a:ext>
            </a:extLst>
          </p:cNvPr>
          <p:cNvSpPr txBox="1"/>
          <p:nvPr/>
        </p:nvSpPr>
        <p:spPr>
          <a:xfrm>
            <a:off x="4680204" y="4049478"/>
            <a:ext cx="127669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KPSS Test 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92E0374-0147-4571-B18D-03286BE638E2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11F3576-966C-47AA-8AF0-71DB9670748B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6310EE4-7102-40F5-A293-A17ABB58AF78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063431-BF6B-4F73-9E56-08C0FA9D98B1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75753D-8476-43E3-B8AF-23CF952DBCFC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9979D2-0EDB-4939-BE81-30BAAF681F59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213B4DF-8908-4108-B0A9-DEDA6F8CFF5F}"/>
              </a:ext>
            </a:extLst>
          </p:cNvPr>
          <p:cNvSpPr/>
          <p:nvPr/>
        </p:nvSpPr>
        <p:spPr>
          <a:xfrm>
            <a:off x="2699792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513887F-7A83-488C-908F-7343D3F73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96" y="1934434"/>
            <a:ext cx="2790825" cy="4423524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6DBBC410-D293-4D30-B5D2-0E4C37F7B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462" y="1940049"/>
            <a:ext cx="3239269" cy="206692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808ACEF4-D04E-48DC-8A72-91ECFF5D4A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969" y="4586231"/>
            <a:ext cx="3125761" cy="4191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B4318DC-B4B8-4F92-BB4E-44023AE0C4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969" y="5005331"/>
            <a:ext cx="3125761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35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382555"/>
          </a:xfrm>
          <a:prstGeom prst="rect">
            <a:avLst/>
          </a:prstGeom>
          <a:solidFill>
            <a:srgbClr val="152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use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445"/>
            <a:ext cx="1214414" cy="285728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CBA2D1-1C1E-412E-BA87-BE2D2302ADBF}"/>
              </a:ext>
            </a:extLst>
          </p:cNvPr>
          <p:cNvSpPr txBox="1"/>
          <p:nvPr/>
        </p:nvSpPr>
        <p:spPr>
          <a:xfrm>
            <a:off x="116320" y="93236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srgbClr val="528FC9"/>
                  </a:solidFill>
                </a:ln>
                <a:solidFill>
                  <a:srgbClr val="0092DB"/>
                </a:solidFill>
                <a:effectLst/>
                <a:uLnTx/>
                <a:uFillTx/>
                <a:latin typeface="맑은 고딕"/>
                <a:ea typeface="문체부 돋음체" pitchFamily="49" charset="-127"/>
                <a:cs typeface="+mn-cs"/>
              </a:rPr>
              <a:t>3. Prophet</a:t>
            </a:r>
            <a:endParaRPr kumimoji="0" lang="ko-KR" altLang="en-US" sz="2000" i="0" u="none" strike="noStrike" kern="1200" cap="none" spc="-150" normalizeH="0" baseline="0" noProof="0" dirty="0">
              <a:ln>
                <a:solidFill>
                  <a:srgbClr val="528FC9"/>
                </a:solidFill>
              </a:ln>
              <a:solidFill>
                <a:srgbClr val="0092DB"/>
              </a:solidFill>
              <a:effectLst/>
              <a:uLnTx/>
              <a:uFillTx/>
              <a:latin typeface="맑은 고딕"/>
              <a:ea typeface="문체부 돋음체" pitchFamily="49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A57745-A150-4B59-B7EE-044C63FB635A}"/>
              </a:ext>
            </a:extLst>
          </p:cNvPr>
          <p:cNvSpPr txBox="1"/>
          <p:nvPr/>
        </p:nvSpPr>
        <p:spPr>
          <a:xfrm>
            <a:off x="313098" y="1478497"/>
            <a:ext cx="152259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Data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Set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설정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5A8CC4-81BF-4D72-A939-594D2E7C63D0}"/>
              </a:ext>
            </a:extLst>
          </p:cNvPr>
          <p:cNvSpPr txBox="1"/>
          <p:nvPr/>
        </p:nvSpPr>
        <p:spPr>
          <a:xfrm>
            <a:off x="313098" y="3114173"/>
            <a:ext cx="2026654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Prophet Model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설정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6C50BC-697F-40A9-BAC6-A2EB3993BC91}"/>
              </a:ext>
            </a:extLst>
          </p:cNvPr>
          <p:cNvSpPr txBox="1"/>
          <p:nvPr/>
        </p:nvSpPr>
        <p:spPr>
          <a:xfrm>
            <a:off x="313098" y="4672921"/>
            <a:ext cx="152259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[ 1 Month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예측 </a:t>
            </a:r>
            <a:r>
              <a:rPr lang="en-US" altLang="ko-KR" sz="1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endParaRPr lang="ko-KR" altLang="en-US" sz="14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1416B5F-BEF9-43CB-A3E8-BEDD2FF45B42}"/>
              </a:ext>
            </a:extLst>
          </p:cNvPr>
          <p:cNvSpPr/>
          <p:nvPr/>
        </p:nvSpPr>
        <p:spPr>
          <a:xfrm>
            <a:off x="275992" y="1340768"/>
            <a:ext cx="8640000" cy="25200"/>
          </a:xfrm>
          <a:prstGeom prst="rect">
            <a:avLst/>
          </a:prstGeom>
          <a:solidFill>
            <a:srgbClr val="009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563F7A8-AB63-46A9-BA63-E7A473A2F237}"/>
              </a:ext>
            </a:extLst>
          </p:cNvPr>
          <p:cNvCxnSpPr/>
          <p:nvPr/>
        </p:nvCxnSpPr>
        <p:spPr>
          <a:xfrm>
            <a:off x="-32" y="819301"/>
            <a:ext cx="9144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5F70DB9-2ACE-4DE1-851E-1DA32CA43391}"/>
              </a:ext>
            </a:extLst>
          </p:cNvPr>
          <p:cNvSpPr txBox="1"/>
          <p:nvPr/>
        </p:nvSpPr>
        <p:spPr>
          <a:xfrm>
            <a:off x="6167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CONTENTS_1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A667BC-473A-4635-9901-E87A7398018E}"/>
              </a:ext>
            </a:extLst>
          </p:cNvPr>
          <p:cNvSpPr txBox="1"/>
          <p:nvPr/>
        </p:nvSpPr>
        <p:spPr>
          <a:xfrm>
            <a:off x="128098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CONTENTS_2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3E2D19-825F-4D95-A367-8488E12EBBAF}"/>
              </a:ext>
            </a:extLst>
          </p:cNvPr>
          <p:cNvSpPr txBox="1"/>
          <p:nvPr/>
        </p:nvSpPr>
        <p:spPr>
          <a:xfrm>
            <a:off x="2500298" y="500042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CONTENTS_3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E9932F-ACBB-4E43-B669-02940BCAB4EC}"/>
              </a:ext>
            </a:extLst>
          </p:cNvPr>
          <p:cNvSpPr txBox="1"/>
          <p:nvPr/>
        </p:nvSpPr>
        <p:spPr>
          <a:xfrm>
            <a:off x="3689520" y="491747"/>
            <a:ext cx="157163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CONTENTS_4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9ED7881-E905-4F6A-BC3B-197A5AC14B19}"/>
              </a:ext>
            </a:extLst>
          </p:cNvPr>
          <p:cNvSpPr/>
          <p:nvPr/>
        </p:nvSpPr>
        <p:spPr>
          <a:xfrm>
            <a:off x="2699792" y="799689"/>
            <a:ext cx="1144246" cy="36000"/>
          </a:xfrm>
          <a:prstGeom prst="rect">
            <a:avLst/>
          </a:prstGeom>
          <a:solidFill>
            <a:srgbClr val="528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2C2EC85-CC6E-45C1-977B-AA4904E91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49" y="1923141"/>
            <a:ext cx="4933950" cy="55245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39DF916F-879E-4A33-BAFF-2FFFFAAAF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49" y="3573972"/>
            <a:ext cx="4875507" cy="56197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5D552934-B1A2-4E34-BDF1-E8334910B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649" y="5155665"/>
            <a:ext cx="5266471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00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963</Words>
  <Application>Microsoft Office PowerPoint</Application>
  <PresentationFormat>화면 슬라이드 쇼(4:3)</PresentationFormat>
  <Paragraphs>263</Paragraphs>
  <Slides>42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맑은 고딕</vt:lpstr>
      <vt:lpstr>전주 완판본 각B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신문혁</cp:lastModifiedBy>
  <cp:revision>25</cp:revision>
  <dcterms:created xsi:type="dcterms:W3CDTF">2015-08-04T07:38:18Z</dcterms:created>
  <dcterms:modified xsi:type="dcterms:W3CDTF">2021-09-03T07:36:18Z</dcterms:modified>
</cp:coreProperties>
</file>