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5.jpeg" ContentType="image/jpeg"/>
  <Override PartName="/ppt/media/image8.png" ContentType="image/png"/>
  <Override PartName="/ppt/media/image12.jpeg" ContentType="image/jpeg"/>
  <Override PartName="/ppt/media/image5.jpeg" ContentType="image/jpeg"/>
  <Override PartName="/ppt/media/image3.png" ContentType="image/png"/>
  <Override PartName="/ppt/media/image13.jpeg" ContentType="image/jpeg"/>
  <Override PartName="/ppt/media/image4.wmf" ContentType="image/x-wmf"/>
  <Override PartName="/ppt/media/image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1.png" ContentType="image/png"/>
  <Override PartName="/ppt/media/image9.png" ContentType="image/pn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D151F1-21E1-41F1-9101-612131B16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C1E1D1-61D1-4191-B101-91D12131B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2141-8181-41F1-9171-611171E15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9121E1-81F1-4141-A1C1-010101D17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E19191-F151-4151-B151-B141E1E1C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3131A1-F1B1-4101-9121-B161A1213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http://sweetclipart.com/multisite/sweetclipart/files/question_mark_blue.png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718171-9101-4191-81D1-A1F191813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D181-B121-41B1-91C1-817121217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/>
              <a:t>Extract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/>
              <a:t>Extract Variable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/>
              <a:t>Inline Variable (opcional Inline Method)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Move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(Opcional) Edición de código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F1C1C1-71A1-41E1-B191-11F16131F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4111C1-6131-41B1-B141-C131A1B14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1200"/>
              <a:t>Existe un gran catálogo de refactorings y la meta es tratar de practicar la mayor cantidad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(Move Method, Inline Method, Extract Interface,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Replace Conditional with Polymorphism, etc)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6141-9151-41F1-91A1-31F191919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1200"/>
              <a:t>Existe un gran catálogo de refactorings y la meta es tratar de practicar la mayor cantidad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(Move Method, Inline Method, Extract Interface,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Replace Conditional with Polymorphism, etc)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912181-4171-41C1-8131-B1E1D1618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015141-01E1-4161-A1B1-B141C1515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21E1A1-3181-4131-B151-E14131316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C1E1A1-8101-4141-91C1-1181C141A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C1B161-A1E1-41C1-9151-6131C1A1E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612111-7191-41D1-81A1-514191619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0161-C121-41C1-A181-71E1D1110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816151-61D1-4181-91C1-9161B1E15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4161-B111-4141-A121-414181419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- De manera adicional todas las actividades del navigator ( aconsejar sobre el siguiente movimiento o jugada)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Manejar las hojas con el inicio y el fin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Asegurarse que los test se están ejecutando de manera muy continua (podría ser una regla)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Asegurarse que las reglas y roles se están cumpliendo.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E16161-1101-4131-A111-410111514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41F1E1-2181-4191-8141-218171C11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0" y="0"/>
            <a:ext cx="11795400" cy="1179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E151-31B1-4151-81F1-51E1C141B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angel.nunez@kleer.la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snahider/Refactoring-Golf" TargetMode="External"/><Relationship Id="rId2" Type="http://schemas.openxmlformats.org/officeDocument/2006/relationships/hyperlink" Target="https://github.com/snahider/Refactoring-Golf" TargetMode="External"/><Relationship Id="rId3" Type="http://schemas.openxmlformats.org/officeDocument/2006/relationships/hyperlink" Target="https://github.com/snahider/Refactoring-Golf" TargetMode="External"/><Relationship Id="rId4" Type="http://schemas.openxmlformats.org/officeDocument/2006/relationships/hyperlink" Target="https://github.com/snahider/Refactoring-Golf" TargetMode="Externa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s://github.com/snahider/Refactoring-Golf" TargetMode="External"/><Relationship Id="rId7" Type="http://schemas.openxmlformats.org/officeDocument/2006/relationships/hyperlink" Target="http://vimeo.com/15941247" TargetMode="External"/><Relationship Id="rId8" Type="http://schemas.openxmlformats.org/officeDocument/2006/relationships/hyperlink" Target="http://vimeo.com/15941247" TargetMode="External"/><Relationship Id="rId9" Type="http://schemas.openxmlformats.org/officeDocument/2006/relationships/hyperlink" Target="https://github.com/snahider/Head-First-Design-Patterns" TargetMode="External"/><Relationship Id="rId10" Type="http://schemas.openxmlformats.org/officeDocument/2006/relationships/hyperlink" Target="https://github.com/snahider/Head-First-Design-Patterns" TargetMode="External"/><Relationship Id="rId11" Type="http://schemas.openxmlformats.org/officeDocument/2006/relationships/hyperlink" Target="https://github.com/snahider/Head-First-Design-Patterns" TargetMode="External"/><Relationship Id="rId12" Type="http://schemas.openxmlformats.org/officeDocument/2006/relationships/hyperlink" Target="http://vimeo.com/31058355" TargetMode="External"/><Relationship Id="rId13" Type="http://schemas.openxmlformats.org/officeDocument/2006/relationships/hyperlink" Target="http://vimeo.com/31058355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14240" y="2132640"/>
            <a:ext cx="7770600" cy="15825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f0000"/>
                </a:solidFill>
                <a:latin typeface="Calibri"/>
              </a:rPr>
              <a:t>Refactoring</a:t>
            </a:r>
            <a:r>
              <a:rPr b="1" lang="en-US" sz="4800">
                <a:solidFill>
                  <a:srgbClr val="000000"/>
                </a:solidFill>
                <a:latin typeface="Calibri"/>
              </a:rPr>
              <a:t> GOLF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93200" y="5841360"/>
            <a:ext cx="3213000" cy="514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600">
                <a:solidFill>
                  <a:srgbClr val="00b050"/>
                </a:solidFill>
                <a:latin typeface="Calibri"/>
              </a:rPr>
              <a:t>Angel Núñez Salazar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3715200" y="5748120"/>
            <a:ext cx="5103720" cy="7005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  <a:ea typeface="Calibri"/>
              </a:rPr>
              <a:t>Email: </a:t>
            </a:r>
            <a:r>
              <a:rPr lang="en-US" sz="2000">
                <a:solidFill>
                  <a:srgbClr val="ffc000"/>
                </a:solidFill>
                <a:latin typeface="Trebuchet MS"/>
                <a:ea typeface="Calibri"/>
              </a:rPr>
              <a:t>snahider@gmail.com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  <a:ea typeface="Calibri"/>
              </a:rPr>
              <a:t>Twitter: </a:t>
            </a:r>
            <a:r>
              <a:rPr lang="en-US" sz="2000">
                <a:solidFill>
                  <a:srgbClr val="ffc000"/>
                </a:solidFill>
                <a:latin typeface="Trebuchet MS"/>
                <a:ea typeface="Calibri"/>
              </a:rPr>
              <a:t>@snahider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Ablauf je Loch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39640" y="1109880"/>
            <a:ext cx="8351280" cy="42944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Aufwärmen (5 min)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Üben der benötigten Refactorings für das aktuelle Spiel.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Golfen (10 min)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Diskussion (2 min)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Was haben wir an diesem Loch gelernt?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Punkte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51640" y="879120"/>
            <a:ext cx="8711280" cy="5957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823b"/>
                </a:solidFill>
                <a:latin typeface="Calibri"/>
              </a:rPr>
              <a:t>Allgemein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jedes Refactoring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Copy + Paste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jeder Code-Änderung mit Shortcut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löschen einer Zeile Code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Anlegen von Klassen, Interfaces oder Variablen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Formatieren, Leerzeilen löschen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ändern der Sichtbarkeit von Klassen/Methoden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Methoden statisch ↔ nichtstatisch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Punkte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640" y="1052640"/>
            <a:ext cx="8711280" cy="3289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823b"/>
                </a:solidFill>
                <a:latin typeface="Calibri"/>
              </a:rPr>
              <a:t>Penalidades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+2 je manuell geänderter Zeile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x2 je Änderung bei Kompilefehlern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X3 je Änderung während Tests rot </a:t>
            </a:r>
            <a:endParaRPr/>
          </a:p>
          <a:p>
            <a:pPr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+999 wenn am Ende des Lochs nicht alle Tests grün sind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Siegermannschaft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10200" y="1668960"/>
            <a:ext cx="7873200" cy="3380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Das Team mit den wenigsten Punkten gewinnt.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Nach Abschluss des Spiels stellt die Siegermannschaft ihre Lösung vor.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Preise</a:t>
            </a:r>
            <a:endParaRPr/>
          </a:p>
        </p:txBody>
      </p:sp>
      <p:pic>
        <p:nvPicPr>
          <p:cNvPr descr="" id="113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836640"/>
            <a:ext cx="2950560" cy="5746680"/>
          </a:xfrm>
          <a:prstGeom prst="rect">
            <a:avLst/>
          </a:prstGeom>
        </p:spPr>
      </p:pic>
      <p:pic>
        <p:nvPicPr>
          <p:cNvPr descr="" id="11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00" y="1628640"/>
            <a:ext cx="2374560" cy="414180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8640" y="548640"/>
            <a:ext cx="8227800" cy="1222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Was braucht es um bei  diesem Spiel zu gewinnen?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95640" y="2187360"/>
            <a:ext cx="8279280" cy="1155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Baby Steps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Tests ständig ausführen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681120" y="3873600"/>
            <a:ext cx="1462680" cy="972360"/>
          </a:xfrm>
          <a:prstGeom prst="rect">
            <a:avLst>
              <a:gd fmla="val 16652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Small</a:t>
            </a:r>
            <a:endParaRPr/>
          </a:p>
          <a:p>
            <a:r>
              <a:rPr lang="en-US"/>
              <a:t>Reversible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Step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1920240" y="3873600"/>
            <a:ext cx="1462680" cy="972360"/>
          </a:xfrm>
          <a:prstGeom prst="rect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Tests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3144960" y="3873600"/>
            <a:ext cx="1919880" cy="972360"/>
          </a:xfrm>
          <a:prstGeom prst="rect">
            <a:avLst>
              <a:gd fmla="val 17575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274320" rIns="90000" tIns="45000" wrap="none"/>
          <a:p>
            <a:r>
              <a:rPr lang="en-US"/>
              <a:t>Small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Reversible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Step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4882320" y="3873600"/>
            <a:ext cx="1462680" cy="972360"/>
          </a:xfrm>
          <a:prstGeom prst="rect">
            <a:avLst>
              <a:gd fmla="val 162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Tests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6162480" y="3873600"/>
            <a:ext cx="1919880" cy="972360"/>
          </a:xfrm>
          <a:prstGeom prst="rect">
            <a:avLst>
              <a:gd fmla="val 17575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274320" rIns="90000" tIns="45000" wrap="none"/>
          <a:p>
            <a:pPr algn="ctr">
              <a:lnSpc>
                <a:spcPct val="100000"/>
              </a:lnSpc>
            </a:pPr>
            <a:r>
              <a:rPr lang="en-US"/>
              <a:t>…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-381960" y="12960"/>
            <a:ext cx="9911880" cy="717156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-20880" y="116640"/>
            <a:ext cx="9142200" cy="1091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alibri"/>
              </a:rPr>
              <a:t>Aufwärmen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4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-249120" y="-2160"/>
            <a:ext cx="9716040" cy="6856200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995760" y="3723120"/>
            <a:ext cx="7598520" cy="26766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1500">
                <a:solidFill>
                  <a:srgbClr val="ffffff"/>
                </a:solidFill>
                <a:latin typeface="Calibri"/>
              </a:rPr>
              <a:t>1st COURSE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58940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Ziel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11640" y="2507760"/>
            <a:ext cx="8062920" cy="1916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Lerne und übe verschiedene einfache und komplexe Refactorings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8940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Domäne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2507760"/>
            <a:ext cx="8319600" cy="1916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Der Code beschäftgt sich mit dem Online-Verkauf von Fahrrädern.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68760" y="1031040"/>
            <a:ext cx="4798800" cy="342720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Angel Núñez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595959"/>
                </a:solidFill>
                <a:latin typeface="Calibri"/>
              </a:rPr>
              <a:t>Agile Coach &amp; Trainer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595959"/>
                </a:solidFill>
                <a:latin typeface="Calibri"/>
              </a:rPr>
              <a:t>CSP | CSM | PMI-ACP | CSPO | CSD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u="sng">
                <a:solidFill>
                  <a:srgbClr val="2a62a8"/>
                </a:solidFill>
                <a:latin typeface="Calibri"/>
                <a:hlinkClick r:id="rId1"/>
              </a:rPr>
              <a:t>angel.nunez@kleer.la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800">
                <a:solidFill>
                  <a:srgbClr val="2a62a8"/>
                </a:solidFill>
                <a:latin typeface="Calibri"/>
              </a:rPr>
              <a:t>@snahider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descr="" id="7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440" y="3063960"/>
            <a:ext cx="723240" cy="723240"/>
          </a:xfrm>
          <a:prstGeom prst="rect">
            <a:avLst/>
          </a:prstGeom>
        </p:spPr>
      </p:pic>
      <p:pic>
        <p:nvPicPr>
          <p:cNvPr descr="" id="7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04680" y="2631240"/>
            <a:ext cx="379080" cy="379080"/>
          </a:xfrm>
          <a:prstGeom prst="rect">
            <a:avLst/>
          </a:prstGeom>
        </p:spPr>
      </p:pic>
      <p:pic>
        <p:nvPicPr>
          <p:cNvPr descr="" id="79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6800" y="1182600"/>
            <a:ext cx="3039480" cy="3039480"/>
          </a:xfrm>
          <a:prstGeom prst="rect">
            <a:avLst/>
          </a:prstGeom>
        </p:spPr>
      </p:pic>
      <p:pic>
        <p:nvPicPr>
          <p:cNvPr descr="" id="80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3640" y="4969800"/>
            <a:ext cx="7878600" cy="155376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200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Regeln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251640" y="908640"/>
            <a:ext cx="8639280" cy="1551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Ein Spiel über 4 Löcher, alle Teams beginnen am Tee und den anschließenden Löchern gleichzeitig.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251640" y="5580360"/>
            <a:ext cx="8639280" cy="10630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 Loch sind 12 Minuten Zeit, am Ende Zeigt das beste Team seine Lösung.</a:t>
            </a:r>
            <a:endParaRPr/>
          </a:p>
        </p:txBody>
      </p:sp>
      <p:pic>
        <p:nvPicPr>
          <p:cNvPr descr="" id="13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2771640"/>
            <a:ext cx="3022560" cy="274356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32640"/>
            <a:ext cx="8227800" cy="718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Nächste Schritte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27480" y="1556640"/>
            <a:ext cx="7979040" cy="4536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Übe diese oder ander Katas zu Hause.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Organisiere dieses Dojo im Büro oder für die Gemeinschaft.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(Folien dürfen verwendet werden)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200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Katas (Courses)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65760" y="1268640"/>
            <a:ext cx="8364960" cy="5556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Shopping Store (basic)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2"/>
              </a:rPr>
              <a:t>://github.com/snahider/Refactoring-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3"/>
              </a:rPr>
              <a:t>Golf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Stack (intermediate)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4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5"/>
              </a:rPr>
              <a:t>://github.com/snahider/Refactoring-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6"/>
              </a:rPr>
              <a:t>Golf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7"/>
              </a:rPr>
              <a:t>http://vimeo.com/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8"/>
              </a:rPr>
              <a:t>15941247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Gunball Machine (fortgeschritten)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9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0"/>
              </a:rPr>
              <a:t>://github.com/snahider/Head-First-Design-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1"/>
              </a:rPr>
              <a:t>Patterns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2"/>
              </a:rPr>
              <a:t>http://vimeo.com/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3"/>
              </a:rPr>
              <a:t>31058355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6200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348000" y="1208880"/>
            <a:ext cx="5398920" cy="5450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Niemand kommt durch die Tür ohne einen Kommentar, eine Idee oder Feedback zu hinterlassen.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 ist nich wichtig, ob es ein Smilie oder ein einfaches Problem ist, jeder sollte etwas an die  Tür kleppen.</a:t>
            </a:r>
            <a:endParaRPr/>
          </a:p>
        </p:txBody>
      </p:sp>
      <p:pic>
        <p:nvPicPr>
          <p:cNvPr descr="" id="14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91840" y="1556640"/>
            <a:ext cx="2538360" cy="338904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Beschreibung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94120" y="980640"/>
            <a:ext cx="8567280" cy="5571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823b"/>
                </a:solidFill>
                <a:latin typeface="Calibri"/>
              </a:rPr>
              <a:t>Ein Spiel basierend auf Refactoringübungen.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Gespielt wird in Teams und jedes Team bekommt den Code im Start und Endzustand.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Ziel ist es, ähnlich wie beim Golf, mit möglichst wenigen Zügen vom Start zum Ende zu kommen.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Die Beste Lösung wird vorgestellt.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Ziele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94120" y="1155600"/>
            <a:ext cx="8567280" cy="2373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Erlernen verschiedener Refactorings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Vertraut machen mit den Vorteilen der automatischen Refactorings die IDEs bereitstellen.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Team</a:t>
            </a:r>
            <a:endParaRPr/>
          </a:p>
        </p:txBody>
      </p:sp>
      <p:pic>
        <p:nvPicPr>
          <p:cNvPr descr="" id="86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040" y="964800"/>
            <a:ext cx="6660720" cy="4385880"/>
          </a:xfrm>
          <a:prstGeom prst="rect">
            <a:avLst/>
          </a:prstGeom>
        </p:spPr>
      </p:pic>
      <p:sp>
        <p:nvSpPr>
          <p:cNvPr id="87" name="CustomShape 2"/>
          <p:cNvSpPr/>
          <p:nvPr/>
        </p:nvSpPr>
        <p:spPr>
          <a:xfrm>
            <a:off x="1488600" y="1680120"/>
            <a:ext cx="1536120" cy="57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ffc000"/>
                </a:solidFill>
              </a:rPr>
              <a:t>Caddie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6394680" y="1680120"/>
            <a:ext cx="1536120" cy="57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ffc000"/>
                </a:solidFill>
              </a:rPr>
              <a:t>Spieler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320760" y="5373360"/>
            <a:ext cx="8567280" cy="637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Ein Team besteht aus 2 Personen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Spieler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068000" y="2322720"/>
            <a:ext cx="4822560" cy="17348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Führt die Refactorings am Rechner aus</a:t>
            </a:r>
            <a:endParaRPr/>
          </a:p>
        </p:txBody>
      </p:sp>
      <p:pic>
        <p:nvPicPr>
          <p:cNvPr descr="" id="92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22920" y="1124640"/>
            <a:ext cx="3707640" cy="4894920"/>
          </a:xfrm>
          <a:prstGeom prst="rect">
            <a:avLst/>
          </a:prstGeom>
        </p:spPr>
      </p:pic>
      <p:sp>
        <p:nvSpPr>
          <p:cNvPr id="93" name="CustomShape 3"/>
          <p:cNvSpPr/>
          <p:nvPr/>
        </p:nvSpPr>
        <p:spPr>
          <a:xfrm>
            <a:off x="4194360" y="5067360"/>
            <a:ext cx="4570200" cy="515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Der </a:t>
            </a:r>
            <a:r>
              <a:rPr i="1" lang="en-US" sz="2800">
                <a:solidFill>
                  <a:srgbClr val="00823b"/>
                </a:solidFill>
                <a:latin typeface="Calibri"/>
              </a:rPr>
              <a:t>DRIVER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 des Teams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Caddie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953520" y="1052640"/>
            <a:ext cx="4822560" cy="3929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Führt Buch über  Züge und Regelverletzungen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Sorgt für ständige Testausführung</a:t>
            </a:r>
            <a:endParaRPr/>
          </a:p>
        </p:txBody>
      </p:sp>
      <p:pic>
        <p:nvPicPr>
          <p:cNvPr descr="" id="96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39280" y="980640"/>
            <a:ext cx="3382560" cy="5347440"/>
          </a:xfrm>
          <a:prstGeom prst="rect">
            <a:avLst/>
          </a:prstGeom>
        </p:spPr>
      </p:pic>
      <p:sp>
        <p:nvSpPr>
          <p:cNvPr id="97" name="CustomShape 3"/>
          <p:cNvSpPr/>
          <p:nvPr/>
        </p:nvSpPr>
        <p:spPr>
          <a:xfrm>
            <a:off x="4079520" y="5244120"/>
            <a:ext cx="4570200" cy="94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Der </a:t>
            </a:r>
            <a:r>
              <a:rPr i="1" lang="en-US" sz="2800">
                <a:solidFill>
                  <a:srgbClr val="00823b"/>
                </a:solidFill>
                <a:latin typeface="Calibri"/>
              </a:rPr>
              <a:t>NAVIGATOR 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des Teams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Spielfeld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852000" y="1109880"/>
            <a:ext cx="5038920" cy="4478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Es gibt zwei Kurse, verfügbar in C# und Java.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Jeder Kurs hat einen Startpunkt (Tee). Ziel ist es, den Endpunkt zu erreichen (Hole).</a:t>
            </a:r>
            <a:endParaRPr/>
          </a:p>
        </p:txBody>
      </p:sp>
      <p:pic>
        <p:nvPicPr>
          <p:cNvPr descr="" id="100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155240"/>
            <a:ext cx="3570120" cy="506556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920"/>
            <a:ext cx="8227800" cy="790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Ausrüstung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204000" y="993600"/>
            <a:ext cx="5758920" cy="5513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600">
                <a:solidFill>
                  <a:srgbClr val="000000"/>
                </a:solidFill>
                <a:latin typeface="Calibri"/>
              </a:rPr>
              <a:t>Eine IDE deiner Wahl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(Projektdateien für VS2012 und Eclipse 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*Empfehlung*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Resharper für VS-Anwender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Papier und Stift zum mitschreiben der Züge.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Den Code auf Papier.</a:t>
            </a:r>
            <a:endParaRPr/>
          </a:p>
        </p:txBody>
      </p:sp>
      <p:pic>
        <p:nvPicPr>
          <p:cNvPr descr="" id="103" name="16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986040"/>
            <a:ext cx="2692080" cy="55782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