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_rels/presentation.xml.rels" ContentType="application/vnd.openxmlformats-package.relationships+xml"/>
  <Override PartName="/ppt/media/image14.png" ContentType="image/png"/>
  <Override PartName="/ppt/media/image15.jpeg" ContentType="image/jpeg"/>
  <Override PartName="/ppt/media/image8.png" ContentType="image/png"/>
  <Override PartName="/ppt/media/image12.jpeg" ContentType="image/jpeg"/>
  <Override PartName="/ppt/media/image5.jpeg" ContentType="image/jpeg"/>
  <Override PartName="/ppt/media/image3.png" ContentType="image/png"/>
  <Override PartName="/ppt/media/image13.jpeg" ContentType="image/jpeg"/>
  <Override PartName="/ppt/media/image4.wmf" ContentType="image/x-wmf"/>
  <Override PartName="/ppt/media/image2.png" ContentType="image/png"/>
  <Override PartName="/ppt/media/image6.jpeg" ContentType="image/jpeg"/>
  <Override PartName="/ppt/media/image10.jpeg" ContentType="image/jpeg"/>
  <Override PartName="/ppt/media/image11.png" ContentType="image/png"/>
  <Override PartName="/ppt/media/image1.png" ContentType="image/png"/>
  <Override PartName="/ppt/media/image9.png" ContentType="image/png"/>
  <Override PartName="/ppt/media/image7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181D1B1-4111-4161-91B1-2100E12181E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B1C171-0111-4171-A1B1-41911181D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A1A1C1-E1F1-4101-A141-31018161B10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D16101-71D1-4131-8171-D1C19111C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71B151-9181-4181-8171-A121F151E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21D181-2111-4161-A191-D11181B1A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http://sweetclipart.com/multisite/sweetclipart/files/question_mark_blue.png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B131C1-E1D1-4161-9141-11712181D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41F1E1-31B1-4101-B191-1181D1F1A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/>
              <a:t>Extract Method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/>
              <a:t>Extract Variable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/>
              <a:t>Inline Variable (opcional Inline Method)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/>
              <a:t>Move Method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/>
              <a:t>(Opcional) Edición de código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E13111-11A1-4141-9141-311121F1A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F1F161-3111-4151-9151-71C1D151A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1200"/>
              <a:t>Existe un gran catálogo de refactorings y la meta es tratar de practicar la mayor cantidad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(Move Method, Inline Method, Extract Interface,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Replace Conditional with Polymorphism, etc)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618121-D191-41C1-91D1-8131B111D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en-US" sz="1200"/>
              <a:t>Existe un gran catálogo de refactorings y la meta es tratar de practicar la mayor cantidad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(Move Method, Inline Method, Extract Interface,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200"/>
              <a:t>Replace Conditional with Polymorphism, etc)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D171F1-C191-41A1-B141-81E171E10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915171-E161-41C1-81B1-81A131115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413191-6101-4131-8141-E1A141815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21C151-51E1-4121-9121-11B1B1E14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31E131-3131-41A1-B191-4131C1B1B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Para este momento todos debe estar sentados en parejas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01E100-D1D1-4101-81F1-D13191111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Para este momento todos debe estar sentados en parejas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715101-D1B1-4111-B141-71D1B1B15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Para este momento todos debe estar sentados en parejas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C1C1E1-D141-4181-81E1-011111E1B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81E181-D1B1-4181-A1F1-B1D151518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/>
              <a:t>- De manera adicional todas las actividades del navigator ( aconsejar sobre el siguiente movimiento o jugada)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/>
              <a:t>Manejar las hojas con el inicio y el fin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/>
              <a:t>Asegurarse que los test se están ejecutando de manera muy continua (podría ser una regla)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/>
              <a:t>Asegurarse que las reglas y roles se están cumpliendo.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A10181-5101-4111-9101-31B101A1311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E1A171-2101-4191-9121-3161B1C171A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0" y="0"/>
            <a:ext cx="11795040" cy="11795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C141B1-4151-4121-B111-2151C1E1A19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angel.nunez@kleer.la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snahider/Refactoring-Golf" TargetMode="External"/><Relationship Id="rId2" Type="http://schemas.openxmlformats.org/officeDocument/2006/relationships/hyperlink" Target="https://github.com/snahider/Refactoring-Golf" TargetMode="External"/><Relationship Id="rId3" Type="http://schemas.openxmlformats.org/officeDocument/2006/relationships/hyperlink" Target="https://github.com/snahider/Refactoring-Golf" TargetMode="External"/><Relationship Id="rId4" Type="http://schemas.openxmlformats.org/officeDocument/2006/relationships/hyperlink" Target="https://github.com/snahider/Refactoring-Golf" TargetMode="External"/><Relationship Id="rId5" Type="http://schemas.openxmlformats.org/officeDocument/2006/relationships/hyperlink" Target="https://github.com/snahider/Refactoring-Golf" TargetMode="External"/><Relationship Id="rId6" Type="http://schemas.openxmlformats.org/officeDocument/2006/relationships/hyperlink" Target="https://github.com/snahider/Refactoring-Golf" TargetMode="External"/><Relationship Id="rId7" Type="http://schemas.openxmlformats.org/officeDocument/2006/relationships/hyperlink" Target="http://vimeo.com/15941247" TargetMode="External"/><Relationship Id="rId8" Type="http://schemas.openxmlformats.org/officeDocument/2006/relationships/hyperlink" Target="http://vimeo.com/15941247" TargetMode="External"/><Relationship Id="rId9" Type="http://schemas.openxmlformats.org/officeDocument/2006/relationships/hyperlink" Target="https://github.com/snahider/Head-First-Design-Patterns" TargetMode="External"/><Relationship Id="rId10" Type="http://schemas.openxmlformats.org/officeDocument/2006/relationships/hyperlink" Target="https://github.com/snahider/Head-First-Design-Patterns" TargetMode="External"/><Relationship Id="rId11" Type="http://schemas.openxmlformats.org/officeDocument/2006/relationships/hyperlink" Target="https://github.com/snahider/Head-First-Design-Patterns" TargetMode="External"/><Relationship Id="rId12" Type="http://schemas.openxmlformats.org/officeDocument/2006/relationships/hyperlink" Target="http://vimeo.com/31058355" TargetMode="External"/><Relationship Id="rId13" Type="http://schemas.openxmlformats.org/officeDocument/2006/relationships/hyperlink" Target="http://vimeo.com/31058355" TargetMode="External"/><Relationship Id="rId14" Type="http://schemas.openxmlformats.org/officeDocument/2006/relationships/slideLayout" Target="../slideLayouts/slideLayout13.xml"/><Relationship Id="rId1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14240" y="2132640"/>
            <a:ext cx="7770240" cy="15822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ff0000"/>
                </a:solidFill>
                <a:latin typeface="Calibri"/>
              </a:rPr>
              <a:t>Refactoring</a:t>
            </a:r>
            <a:r>
              <a:rPr b="1" lang="en-US" sz="4800">
                <a:solidFill>
                  <a:srgbClr val="000000"/>
                </a:solidFill>
                <a:latin typeface="Calibri"/>
              </a:rPr>
              <a:t> GOLF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493200" y="5841360"/>
            <a:ext cx="3212640" cy="5137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2600">
                <a:solidFill>
                  <a:srgbClr val="00b050"/>
                </a:solidFill>
                <a:latin typeface="Calibri"/>
              </a:rPr>
              <a:t>Angel Núñez Salazar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3715200" y="5748120"/>
            <a:ext cx="5103360" cy="70020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  <a:ea typeface="Calibri"/>
              </a:rPr>
              <a:t>Email: </a:t>
            </a:r>
            <a:r>
              <a:rPr lang="en-US" sz="2000">
                <a:solidFill>
                  <a:srgbClr val="ffc000"/>
                </a:solidFill>
                <a:latin typeface="Trebuchet MS"/>
                <a:ea typeface="Calibri"/>
              </a:rPr>
              <a:t>snahider@gmail.com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  <a:ea typeface="Calibri"/>
              </a:rPr>
              <a:t>Twitter: </a:t>
            </a:r>
            <a:r>
              <a:rPr lang="en-US" sz="2000">
                <a:solidFill>
                  <a:srgbClr val="ffc000"/>
                </a:solidFill>
                <a:latin typeface="Trebuchet MS"/>
                <a:ea typeface="Calibri"/>
              </a:rPr>
              <a:t>@snahider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Ablauf je Loch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39640" y="1109880"/>
            <a:ext cx="8350920" cy="4294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Aufwärmen (5 min)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Üben der benötigten Refactorings für das aktuelle Spiel.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Golfen (10 min)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Diskussion (2 min)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Was haben wir an diesem Loch gelernt?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Punkte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251640" y="879120"/>
            <a:ext cx="8710920" cy="5957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823b"/>
                </a:solidFill>
                <a:latin typeface="Calibri"/>
              </a:rPr>
              <a:t>Allgemein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jedes Refactoring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Copy + Paste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jeder Code-Änderung mit Shortcut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löschen einer Zeile Code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+1 Anlegen von Klassen, Interfaces oder Variablen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+0 Formatieren, Leerzeilen löschen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+0 ändern der Sichtbarkeit von Klassen/Methoden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+0 Methoden statisch ↔ nichtstatisch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Punkte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640" y="1052640"/>
            <a:ext cx="8710920" cy="3288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823b"/>
                </a:solidFill>
                <a:latin typeface="Calibri"/>
              </a:rPr>
              <a:t>Strafenpunkte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+2 je manuell geänderter Zeile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x2 je Änderung bei Kompilefehlern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X3 je Änderung während Tests rot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0000"/>
                </a:solidFill>
                <a:latin typeface="Calibri"/>
              </a:rPr>
              <a:t>+999 wenn am Ende des Lochs nicht alle Tests grün sind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Siegermannschaft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610200" y="1668960"/>
            <a:ext cx="7872840" cy="3379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Das Team mit den wenigsten Punkten gewinnt.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Nach Abschluss des Spiels stellt die Siegermannschaft ihre Lösung vor.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Preise</a:t>
            </a:r>
            <a:endParaRPr/>
          </a:p>
        </p:txBody>
      </p:sp>
      <p:pic>
        <p:nvPicPr>
          <p:cNvPr descr="" id="113" name="2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836640"/>
            <a:ext cx="2950200" cy="5746320"/>
          </a:xfrm>
          <a:prstGeom prst="rect">
            <a:avLst/>
          </a:prstGeom>
        </p:spPr>
      </p:pic>
      <p:pic>
        <p:nvPicPr>
          <p:cNvPr descr="" id="11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04000" y="1628640"/>
            <a:ext cx="2374200" cy="414144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8640" y="548640"/>
            <a:ext cx="8227440" cy="1221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Was braucht es um bei  diesem Spiel zu gewinnen?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395640" y="2187360"/>
            <a:ext cx="8278920" cy="1155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libri"/>
              </a:rPr>
              <a:t>Baby Steps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libri"/>
              </a:rPr>
              <a:t>Tests ständig ausführen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681120" y="3873600"/>
            <a:ext cx="1462320" cy="97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Small</a:t>
            </a:r>
            <a:endParaRPr/>
          </a:p>
          <a:p>
            <a:r>
              <a:rPr lang="en-US"/>
              <a:t>Reversible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Step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1920240" y="3873600"/>
            <a:ext cx="1462320" cy="97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Run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Tests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3144960" y="3873600"/>
            <a:ext cx="1919520" cy="97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274320" rIns="90000" tIns="45000" wrap="none"/>
          <a:p>
            <a:r>
              <a:rPr lang="en-US"/>
              <a:t>Small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Reversible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Step</a:t>
            </a:r>
            <a:endParaRPr/>
          </a:p>
        </p:txBody>
      </p:sp>
      <p:sp>
        <p:nvSpPr>
          <p:cNvPr id="120" name="CustomShape 6"/>
          <p:cNvSpPr/>
          <p:nvPr/>
        </p:nvSpPr>
        <p:spPr>
          <a:xfrm>
            <a:off x="4882320" y="3873600"/>
            <a:ext cx="1462320" cy="97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/>
              <a:t>Run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Tests</a:t>
            </a:r>
            <a:endParaRPr/>
          </a:p>
        </p:txBody>
      </p:sp>
      <p:sp>
        <p:nvSpPr>
          <p:cNvPr id="121" name="CustomShape 7"/>
          <p:cNvSpPr/>
          <p:nvPr/>
        </p:nvSpPr>
        <p:spPr>
          <a:xfrm>
            <a:off x="6162480" y="3873600"/>
            <a:ext cx="1919520" cy="9720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274320" rIns="90000" tIns="45000" wrap="none"/>
          <a:p>
            <a:pPr algn="ctr">
              <a:lnSpc>
                <a:spcPct val="100000"/>
              </a:lnSpc>
            </a:pPr>
            <a:r>
              <a:rPr lang="en-US"/>
              <a:t>…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2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-381960" y="12960"/>
            <a:ext cx="9911520" cy="7171200"/>
          </a:xfrm>
          <a:prstGeom prst="rect">
            <a:avLst/>
          </a:prstGeom>
        </p:spPr>
      </p:pic>
      <p:sp>
        <p:nvSpPr>
          <p:cNvPr id="123" name="CustomShape 1"/>
          <p:cNvSpPr/>
          <p:nvPr/>
        </p:nvSpPr>
        <p:spPr>
          <a:xfrm>
            <a:off x="-20880" y="116640"/>
            <a:ext cx="9141840" cy="10908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ffffff"/>
                </a:solidFill>
                <a:latin typeface="Calibri"/>
              </a:rPr>
              <a:t>Aufwärmen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4" name="2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-249120" y="-2160"/>
            <a:ext cx="9715680" cy="6855840"/>
          </a:xfrm>
          <a:prstGeom prst="rect">
            <a:avLst/>
          </a:prstGeom>
        </p:spPr>
      </p:pic>
      <p:sp>
        <p:nvSpPr>
          <p:cNvPr id="125" name="CustomShape 1"/>
          <p:cNvSpPr/>
          <p:nvPr/>
        </p:nvSpPr>
        <p:spPr>
          <a:xfrm>
            <a:off x="995760" y="3723120"/>
            <a:ext cx="7598160" cy="26762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1500">
                <a:solidFill>
                  <a:srgbClr val="ffffff"/>
                </a:solidFill>
                <a:latin typeface="Calibri"/>
              </a:rPr>
              <a:t>1st COURSE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58940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Ziel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611640" y="2507760"/>
            <a:ext cx="8062560" cy="1916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Lerne und übe verschiedene einfache und komplexe Refactorings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58940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Domäne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2507760"/>
            <a:ext cx="8319240" cy="19162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Der Code beschäftgt sich mit dem Online-Verkauf von Fahrrädern.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68760" y="1031040"/>
            <a:ext cx="4798440" cy="3426840"/>
          </a:xfrm>
          <a:prstGeom prst="rect">
            <a:avLst/>
          </a:prstGeom>
        </p:spPr>
        <p:txBody>
          <a:bodyPr bIns="46800" lIns="90000" rIns="90000" tIns="46800"/>
          <a:p>
            <a:pPr algn="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Angel Núñez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595959"/>
                </a:solidFill>
                <a:latin typeface="Calibri"/>
              </a:rPr>
              <a:t>Agile Coach &amp; Trainer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595959"/>
                </a:solidFill>
                <a:latin typeface="Calibri"/>
              </a:rPr>
              <a:t>CSP | CSM | PMI-ACP | CSPO | CSD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800" u="sng">
                <a:solidFill>
                  <a:srgbClr val="2a62a8"/>
                </a:solidFill>
                <a:latin typeface="Calibri"/>
                <a:hlinkClick r:id="rId1"/>
              </a:rPr>
              <a:t>angel.nunez@kleer.la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2800">
                <a:solidFill>
                  <a:srgbClr val="2a62a8"/>
                </a:solidFill>
                <a:latin typeface="Calibri"/>
              </a:rPr>
              <a:t>@snahider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descr="" id="7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57440" y="3063960"/>
            <a:ext cx="722880" cy="722880"/>
          </a:xfrm>
          <a:prstGeom prst="rect">
            <a:avLst/>
          </a:prstGeom>
        </p:spPr>
      </p:pic>
      <p:pic>
        <p:nvPicPr>
          <p:cNvPr descr="" id="78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04680" y="2631240"/>
            <a:ext cx="378720" cy="378720"/>
          </a:xfrm>
          <a:prstGeom prst="rect">
            <a:avLst/>
          </a:prstGeom>
        </p:spPr>
      </p:pic>
      <p:pic>
        <p:nvPicPr>
          <p:cNvPr descr="" id="79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66800" y="1182600"/>
            <a:ext cx="3039120" cy="3039120"/>
          </a:xfrm>
          <a:prstGeom prst="rect">
            <a:avLst/>
          </a:prstGeom>
        </p:spPr>
      </p:pic>
      <p:pic>
        <p:nvPicPr>
          <p:cNvPr descr="" id="80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83640" y="4969800"/>
            <a:ext cx="7878240" cy="155340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6200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Regeln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251640" y="908640"/>
            <a:ext cx="8638920" cy="1550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Ein Spiel über 4 Löcher, alle Teams beginnen am Tee und den anschließenden Löchern gleichzeitig.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251640" y="5580360"/>
            <a:ext cx="8638920" cy="10627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 Loch sind 12 Minuten Zeit, am Ende Zeigt das beste Team seine Lösung.</a:t>
            </a:r>
            <a:endParaRPr/>
          </a:p>
        </p:txBody>
      </p:sp>
      <p:pic>
        <p:nvPicPr>
          <p:cNvPr descr="" id="13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60000" y="2771640"/>
            <a:ext cx="3022200" cy="2743200"/>
          </a:xfrm>
          <a:prstGeom prst="rect">
            <a:avLst/>
          </a:prstGeom>
        </p:spPr>
      </p:pic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280" y="332640"/>
            <a:ext cx="8227440" cy="717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Nächste Schritte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627480" y="1556640"/>
            <a:ext cx="7978680" cy="45363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Übe diese oder ander Katas zu Hause.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Organisiere dieses Dojo im Büro oder für die Gemeinschaft.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(Folien dürfen verwendet werden)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6200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Katas (Courses)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65760" y="1268640"/>
            <a:ext cx="8364600" cy="5555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Shopping Store (basic)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  <a:hlinkClick r:id="rId1"/>
              </a:rPr>
              <a:t>https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2"/>
              </a:rPr>
              <a:t>://github.com/snahider/Refactoring-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3"/>
              </a:rPr>
              <a:t>Golf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Stack (intermediate)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4"/>
              </a:rPr>
              <a:t>https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5"/>
              </a:rPr>
              <a:t>://github.com/snahider/Refactoring-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6"/>
              </a:rPr>
              <a:t>Golf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7"/>
              </a:rPr>
              <a:t>http://vimeo.com/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8"/>
              </a:rPr>
              <a:t>15941247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Gunball Machine (fortgeschritten)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  <a:hlinkClick r:id="rId9"/>
              </a:rPr>
              <a:t>https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10"/>
              </a:rPr>
              <a:t>://github.com/snahider/Head-First-Design-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11"/>
              </a:rPr>
              <a:t>Patterns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Calibri"/>
                <a:hlinkClick r:id="rId12"/>
              </a:rPr>
              <a:t>http://vimeo.com/</a:t>
            </a:r>
            <a:r>
              <a:rPr lang="en-US" sz="2400" u="sng">
                <a:solidFill>
                  <a:srgbClr val="0000ff"/>
                </a:solidFill>
                <a:latin typeface="Calibri"/>
                <a:hlinkClick r:id="rId13"/>
              </a:rPr>
              <a:t>31058355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6200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0000"/>
                </a:solidFill>
                <a:latin typeface="Calibri"/>
              </a:rPr>
              <a:t>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348000" y="1208880"/>
            <a:ext cx="5398560" cy="5449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Niemand kommt durch die Tür ohne einen Kommentar, eine Idee oder Feedback zu hinterlassen.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Es ist nich wichtig, ob es ein Smilie oder ein einfaches Problem ist, jeder sollte etwas an die  Tür kleppen.</a:t>
            </a:r>
            <a:endParaRPr/>
          </a:p>
        </p:txBody>
      </p:sp>
      <p:pic>
        <p:nvPicPr>
          <p:cNvPr descr="" id="140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591840" y="1556640"/>
            <a:ext cx="2538000" cy="3388680"/>
          </a:xfrm>
          <a:prstGeom prst="rect">
            <a:avLst/>
          </a:prstGeom>
        </p:spPr>
      </p:pic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Beschreibung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294120" y="980640"/>
            <a:ext cx="8566920" cy="55710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823b"/>
                </a:solidFill>
                <a:latin typeface="Calibri"/>
              </a:rPr>
              <a:t>Ein Spiel basierend auf Refactoringübungen.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Gespielt wird in Teams und jedes Team bekommt den Code im Start und Endzustand.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Ziel ist es, ähnlich wie beim Golf, mit möglichst wenigen Zügen vom Start zum Ende zu kommen.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Calibri"/>
              </a:rPr>
              <a:t>Die Beste Lösung wird vorgestellt.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Ziele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294120" y="1155600"/>
            <a:ext cx="8566920" cy="2372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Erlernen verschiedener Refactorings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ibri"/>
              </a:rPr>
              <a:t>Vertraut machen mit den Vorteilen der automatischen Refactorings die IDEs bereitstellen.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Team</a:t>
            </a:r>
            <a:endParaRPr/>
          </a:p>
        </p:txBody>
      </p:sp>
      <p:pic>
        <p:nvPicPr>
          <p:cNvPr descr="" id="86" name="4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1274040" y="964800"/>
            <a:ext cx="6660360" cy="4385520"/>
          </a:xfrm>
          <a:prstGeom prst="rect">
            <a:avLst/>
          </a:prstGeom>
        </p:spPr>
      </p:pic>
      <p:sp>
        <p:nvSpPr>
          <p:cNvPr id="87" name="CustomShape 2"/>
          <p:cNvSpPr/>
          <p:nvPr/>
        </p:nvSpPr>
        <p:spPr>
          <a:xfrm>
            <a:off x="1488600" y="1680120"/>
            <a:ext cx="1535760" cy="576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3200">
                <a:solidFill>
                  <a:srgbClr val="ffc000"/>
                </a:solidFill>
              </a:rPr>
              <a:t>Caddie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6394680" y="1680120"/>
            <a:ext cx="1535760" cy="5760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US" sz="3200">
                <a:solidFill>
                  <a:srgbClr val="ffc000"/>
                </a:solidFill>
              </a:rPr>
              <a:t>Spieler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320760" y="5373360"/>
            <a:ext cx="8566920" cy="6372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Ein Team besteht aus 2 Personen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Spieler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068000" y="2322720"/>
            <a:ext cx="4822200" cy="17344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Führt die Refactorings am Rechner aus</a:t>
            </a:r>
            <a:endParaRPr/>
          </a:p>
        </p:txBody>
      </p:sp>
      <p:pic>
        <p:nvPicPr>
          <p:cNvPr descr="" id="92" name="1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322920" y="1124640"/>
            <a:ext cx="3707280" cy="4894560"/>
          </a:xfrm>
          <a:prstGeom prst="rect">
            <a:avLst/>
          </a:prstGeom>
        </p:spPr>
      </p:pic>
      <p:sp>
        <p:nvSpPr>
          <p:cNvPr id="93" name="CustomShape 3"/>
          <p:cNvSpPr/>
          <p:nvPr/>
        </p:nvSpPr>
        <p:spPr>
          <a:xfrm>
            <a:off x="4194360" y="5067360"/>
            <a:ext cx="4569840" cy="5151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Der </a:t>
            </a:r>
            <a:r>
              <a:rPr i="1" lang="en-US" sz="2800">
                <a:solidFill>
                  <a:srgbClr val="00823b"/>
                </a:solidFill>
                <a:latin typeface="Calibri"/>
              </a:rPr>
              <a:t>DRIVER</a:t>
            </a:r>
            <a:r>
              <a:rPr lang="en-US" sz="2800">
                <a:solidFill>
                  <a:srgbClr val="00823b"/>
                </a:solidFill>
                <a:latin typeface="Calibri"/>
              </a:rPr>
              <a:t> des Teams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Caddie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3953520" y="1052640"/>
            <a:ext cx="4822200" cy="39290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Führt Buch über  Züge und Regelverletzungen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Sorgt für ständige Testausführung</a:t>
            </a:r>
            <a:endParaRPr/>
          </a:p>
        </p:txBody>
      </p:sp>
      <p:pic>
        <p:nvPicPr>
          <p:cNvPr descr="" id="96" name="1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539280" y="980640"/>
            <a:ext cx="3382200" cy="5347080"/>
          </a:xfrm>
          <a:prstGeom prst="rect">
            <a:avLst/>
          </a:prstGeom>
        </p:spPr>
      </p:pic>
      <p:sp>
        <p:nvSpPr>
          <p:cNvPr id="97" name="CustomShape 3"/>
          <p:cNvSpPr/>
          <p:nvPr/>
        </p:nvSpPr>
        <p:spPr>
          <a:xfrm>
            <a:off x="4079520" y="5244120"/>
            <a:ext cx="4569840" cy="9410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Der </a:t>
            </a:r>
            <a:r>
              <a:rPr i="1" lang="en-US" sz="2800">
                <a:solidFill>
                  <a:srgbClr val="00823b"/>
                </a:solidFill>
                <a:latin typeface="Calibri"/>
              </a:rPr>
              <a:t>NAVIGATOR </a:t>
            </a:r>
            <a:r>
              <a:rPr lang="en-US" sz="2800">
                <a:solidFill>
                  <a:srgbClr val="00823b"/>
                </a:solidFill>
                <a:latin typeface="Calibri"/>
              </a:rPr>
              <a:t>des Teams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Spielfeld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3852000" y="1109880"/>
            <a:ext cx="5038560" cy="4477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Es gibt zwei Kurse, verfügbar in C# und Java.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Jeder Kurs hat einen Startpunkt (Tee). Ziel ist es, den Endpunkt zu erreichen (Hole).</a:t>
            </a:r>
            <a:endParaRPr/>
          </a:p>
        </p:txBody>
      </p:sp>
      <p:pic>
        <p:nvPicPr>
          <p:cNvPr descr="" id="100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1155240"/>
            <a:ext cx="3569760" cy="506520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60920"/>
            <a:ext cx="8227440" cy="78984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Ausrüstung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3204000" y="993600"/>
            <a:ext cx="5758560" cy="5512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600">
                <a:solidFill>
                  <a:srgbClr val="000000"/>
                </a:solidFill>
                <a:latin typeface="Calibri"/>
              </a:rPr>
              <a:t>Eine IDE deiner Wahl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(Projektdateien für VS2012 und Eclipse 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           </a:t>
            </a:r>
            <a:r>
              <a:rPr lang="en-US" sz="2800">
                <a:solidFill>
                  <a:srgbClr val="00823b"/>
                </a:solidFill>
                <a:latin typeface="Calibri"/>
              </a:rPr>
              <a:t>*Empfehlung*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823b"/>
                </a:solidFill>
                <a:latin typeface="Calibri"/>
              </a:rPr>
              <a:t>Resharper für VS-Anwender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Papier und Stift zum mitschreiben der Züge.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Den Code auf Papier.</a:t>
            </a:r>
            <a:endParaRPr/>
          </a:p>
        </p:txBody>
      </p:sp>
      <p:pic>
        <p:nvPicPr>
          <p:cNvPr descr="" id="103" name="16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323640" y="986040"/>
            <a:ext cx="2691720" cy="557784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