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62" r:id="rId3"/>
    <p:sldId id="270" r:id="rId4"/>
    <p:sldId id="266" r:id="rId5"/>
    <p:sldId id="268" r:id="rId6"/>
    <p:sldId id="269" r:id="rId7"/>
    <p:sldId id="257" r:id="rId8"/>
  </p:sldIdLst>
  <p:sldSz cx="18288000" cy="10287000"/>
  <p:notesSz cx="6858000" cy="9144000"/>
  <p:embeddedFontLst>
    <p:embeddedFont>
      <p:font typeface="Oswald Bold" panose="020B0604020202020204" charset="0"/>
      <p:regular r:id="rId9"/>
    </p:embeddedFont>
    <p:embeddedFont>
      <p:font typeface="Poppins Bold" panose="020B0604020202020204" charset="0"/>
      <p:regular r:id="rId10"/>
    </p:embeddedFont>
    <p:embeddedFont>
      <p:font typeface="Prompt" panose="00000500000000000000" pitchFamily="2" charset="-34"/>
      <p:regular r:id="rId11"/>
    </p:embeddedFont>
    <p:embeddedFont>
      <p:font typeface="Prompt Bold" panose="00000800000000000000" charset="-34"/>
      <p:regular r:id="rId1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0" d="100"/>
          <a:sy n="50" d="100"/>
        </p:scale>
        <p:origin x="874" y="29"/>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10/13/2024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4AAD"/>
        </a:solidFill>
        <a:effectLst/>
      </p:bgPr>
    </p:bg>
    <p:spTree>
      <p:nvGrpSpPr>
        <p:cNvPr id="1" name=""/>
        <p:cNvGrpSpPr/>
        <p:nvPr/>
      </p:nvGrpSpPr>
      <p:grpSpPr>
        <a:xfrm>
          <a:off x="0" y="0"/>
          <a:ext cx="0" cy="0"/>
          <a:chOff x="0" y="0"/>
          <a:chExt cx="0" cy="0"/>
        </a:xfrm>
      </p:grpSpPr>
      <p:sp>
        <p:nvSpPr>
          <p:cNvPr id="2" name="Freeform 2"/>
          <p:cNvSpPr/>
          <p:nvPr/>
        </p:nvSpPr>
        <p:spPr>
          <a:xfrm rot="-215974" flipH="1">
            <a:off x="-177596" y="4041426"/>
            <a:ext cx="18643192" cy="10338498"/>
          </a:xfrm>
          <a:custGeom>
            <a:avLst/>
            <a:gdLst/>
            <a:ahLst/>
            <a:cxnLst/>
            <a:rect l="l" t="t" r="r" b="b"/>
            <a:pathLst>
              <a:path w="18643192" h="10338498">
                <a:moveTo>
                  <a:pt x="18643192" y="0"/>
                </a:moveTo>
                <a:lnTo>
                  <a:pt x="0" y="0"/>
                </a:lnTo>
                <a:lnTo>
                  <a:pt x="0" y="10338498"/>
                </a:lnTo>
                <a:lnTo>
                  <a:pt x="18643192" y="10338498"/>
                </a:lnTo>
                <a:lnTo>
                  <a:pt x="18643192"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3" name="Group 3"/>
          <p:cNvGrpSpPr/>
          <p:nvPr/>
        </p:nvGrpSpPr>
        <p:grpSpPr>
          <a:xfrm>
            <a:off x="10983167" y="1937401"/>
            <a:ext cx="7978578" cy="7978578"/>
            <a:chOff x="0" y="0"/>
            <a:chExt cx="812800" cy="812800"/>
          </a:xfrm>
        </p:grpSpPr>
        <p:sp>
          <p:nvSpPr>
            <p:cNvPr id="4" name="Freeform 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2CE3C"/>
            </a:solidFill>
          </p:spPr>
          <p:txBody>
            <a:bodyPr/>
            <a:lstStyle/>
            <a:p>
              <a:endParaRPr lang="en-US"/>
            </a:p>
          </p:txBody>
        </p:sp>
        <p:sp>
          <p:nvSpPr>
            <p:cNvPr id="5" name="TextBox 5"/>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grpSp>
        <p:nvGrpSpPr>
          <p:cNvPr id="6" name="Group 6"/>
          <p:cNvGrpSpPr/>
          <p:nvPr/>
        </p:nvGrpSpPr>
        <p:grpSpPr>
          <a:xfrm>
            <a:off x="11227385" y="2181619"/>
            <a:ext cx="7490141" cy="7490141"/>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4"/>
              <a:stretch>
                <a:fillRect/>
              </a:stretch>
            </a:blipFill>
            <a:ln w="228600" cap="sq">
              <a:solidFill>
                <a:srgbClr val="305C0C"/>
              </a:solidFill>
              <a:prstDash val="solid"/>
              <a:miter/>
            </a:ln>
          </p:spPr>
          <p:txBody>
            <a:bodyPr/>
            <a:lstStyle/>
            <a:p>
              <a:endParaRPr lang="en-US"/>
            </a:p>
          </p:txBody>
        </p:sp>
      </p:grpSp>
      <p:grpSp>
        <p:nvGrpSpPr>
          <p:cNvPr id="8" name="Group 8"/>
          <p:cNvGrpSpPr/>
          <p:nvPr/>
        </p:nvGrpSpPr>
        <p:grpSpPr>
          <a:xfrm>
            <a:off x="733375" y="865189"/>
            <a:ext cx="327023" cy="327023"/>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2CE3C"/>
            </a:solidFill>
          </p:spPr>
          <p:txBody>
            <a:bodyPr/>
            <a:lstStyle/>
            <a:p>
              <a:endParaRPr lang="en-US"/>
            </a:p>
          </p:txBody>
        </p:sp>
        <p:sp>
          <p:nvSpPr>
            <p:cNvPr id="10" name="TextBox 10"/>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11" name="Group 11"/>
          <p:cNvGrpSpPr/>
          <p:nvPr/>
        </p:nvGrpSpPr>
        <p:grpSpPr>
          <a:xfrm>
            <a:off x="1281589" y="865189"/>
            <a:ext cx="327023" cy="327023"/>
            <a:chOff x="0" y="0"/>
            <a:chExt cx="812800" cy="812800"/>
          </a:xfrm>
        </p:grpSpPr>
        <p:sp>
          <p:nvSpPr>
            <p:cNvPr id="12" name="Freeform 1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BB01F"/>
            </a:solidFill>
          </p:spPr>
          <p:txBody>
            <a:bodyPr/>
            <a:lstStyle/>
            <a:p>
              <a:endParaRPr lang="en-US"/>
            </a:p>
          </p:txBody>
        </p:sp>
        <p:sp>
          <p:nvSpPr>
            <p:cNvPr id="13" name="TextBox 13"/>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14" name="Group 14"/>
          <p:cNvGrpSpPr/>
          <p:nvPr/>
        </p:nvGrpSpPr>
        <p:grpSpPr>
          <a:xfrm>
            <a:off x="1830032" y="865189"/>
            <a:ext cx="327023" cy="327023"/>
            <a:chOff x="0" y="0"/>
            <a:chExt cx="812800" cy="812800"/>
          </a:xfrm>
        </p:grpSpPr>
        <p:sp>
          <p:nvSpPr>
            <p:cNvPr id="15" name="Freeform 1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2CE3C"/>
            </a:solidFill>
          </p:spPr>
          <p:txBody>
            <a:bodyPr/>
            <a:lstStyle/>
            <a:p>
              <a:endParaRPr lang="en-US"/>
            </a:p>
          </p:txBody>
        </p:sp>
        <p:sp>
          <p:nvSpPr>
            <p:cNvPr id="16" name="TextBox 16"/>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7" name="TextBox 17"/>
          <p:cNvSpPr txBox="1"/>
          <p:nvPr/>
        </p:nvSpPr>
        <p:spPr>
          <a:xfrm>
            <a:off x="566856" y="3165308"/>
            <a:ext cx="10861692" cy="1181606"/>
          </a:xfrm>
          <a:prstGeom prst="rect">
            <a:avLst/>
          </a:prstGeom>
        </p:spPr>
        <p:txBody>
          <a:bodyPr lIns="0" tIns="0" rIns="0" bIns="0" rtlCol="0" anchor="t">
            <a:spAutoFit/>
          </a:bodyPr>
          <a:lstStyle/>
          <a:p>
            <a:pPr algn="l">
              <a:lnSpc>
                <a:spcPts val="8963"/>
              </a:lnSpc>
            </a:pPr>
            <a:r>
              <a:rPr lang="en-US" sz="8800" b="1">
                <a:solidFill>
                  <a:srgbClr val="F2CE3C"/>
                </a:solidFill>
                <a:latin typeface="Poppins Bold"/>
                <a:ea typeface="Poppins Bold"/>
                <a:cs typeface="Poppins Bold"/>
                <a:sym typeface="Poppins Bold"/>
              </a:rPr>
              <a:t>WEBSITE BÁN BALO</a:t>
            </a:r>
          </a:p>
        </p:txBody>
      </p:sp>
      <p:sp>
        <p:nvSpPr>
          <p:cNvPr id="18" name="TextBox 18"/>
          <p:cNvSpPr txBox="1"/>
          <p:nvPr/>
        </p:nvSpPr>
        <p:spPr>
          <a:xfrm>
            <a:off x="2157055" y="4907743"/>
            <a:ext cx="5386745" cy="1661993"/>
          </a:xfrm>
          <a:prstGeom prst="rect">
            <a:avLst/>
          </a:prstGeom>
        </p:spPr>
        <p:txBody>
          <a:bodyPr wrap="square" lIns="0" tIns="0" rIns="0" bIns="0" rtlCol="0" anchor="t">
            <a:spAutoFit/>
          </a:bodyPr>
          <a:lstStyle/>
          <a:p>
            <a:pPr algn="just"/>
            <a:r>
              <a:rPr lang="en-US" sz="3600">
                <a:solidFill>
                  <a:srgbClr val="FFFFFF"/>
                </a:solidFill>
                <a:latin typeface="Times New Roman" panose="02020603050405020304" pitchFamily="18" charset="0"/>
                <a:ea typeface="Prompt"/>
                <a:cs typeface="Times New Roman" panose="02020603050405020304" pitchFamily="18" charset="0"/>
                <a:sym typeface="Prompt"/>
              </a:rPr>
              <a:t>Sv: Trần Thị Như Ngọc</a:t>
            </a:r>
          </a:p>
          <a:p>
            <a:pPr algn="just"/>
            <a:r>
              <a:rPr lang="en-US" sz="3600">
                <a:solidFill>
                  <a:srgbClr val="FFFFFF"/>
                </a:solidFill>
                <a:latin typeface="Times New Roman" panose="02020603050405020304" pitchFamily="18" charset="0"/>
                <a:ea typeface="Prompt"/>
                <a:cs typeface="Times New Roman" panose="02020603050405020304" pitchFamily="18" charset="0"/>
                <a:sym typeface="Prompt"/>
              </a:rPr>
              <a:t>Mssv: 0021411548</a:t>
            </a:r>
          </a:p>
          <a:p>
            <a:pPr algn="just">
              <a:spcBef>
                <a:spcPct val="0"/>
              </a:spcBef>
            </a:pPr>
            <a:r>
              <a:rPr lang="en-US" sz="3600">
                <a:solidFill>
                  <a:srgbClr val="FFFFFF"/>
                </a:solidFill>
                <a:latin typeface="Times New Roman" panose="02020603050405020304" pitchFamily="18" charset="0"/>
                <a:ea typeface="Prompt"/>
                <a:cs typeface="Times New Roman" panose="02020603050405020304" pitchFamily="18" charset="0"/>
                <a:sym typeface="Prompt"/>
              </a:rPr>
              <a:t>Lớp: ĐHCNTT21B</a:t>
            </a:r>
          </a:p>
        </p:txBody>
      </p:sp>
      <p:sp>
        <p:nvSpPr>
          <p:cNvPr id="19" name="TextBox 19"/>
          <p:cNvSpPr txBox="1"/>
          <p:nvPr/>
        </p:nvSpPr>
        <p:spPr>
          <a:xfrm>
            <a:off x="1766923" y="2115577"/>
            <a:ext cx="7573995" cy="463248"/>
          </a:xfrm>
          <a:prstGeom prst="rect">
            <a:avLst/>
          </a:prstGeom>
        </p:spPr>
        <p:txBody>
          <a:bodyPr lIns="0" tIns="0" rIns="0" bIns="0" rtlCol="0" anchor="t">
            <a:spAutoFit/>
          </a:bodyPr>
          <a:lstStyle/>
          <a:p>
            <a:pPr algn="l">
              <a:lnSpc>
                <a:spcPts val="3675"/>
              </a:lnSpc>
            </a:pPr>
            <a:r>
              <a:rPr lang="en-US" sz="3115" b="1">
                <a:solidFill>
                  <a:srgbClr val="FFFFFF"/>
                </a:solidFill>
                <a:latin typeface="Prompt Bold"/>
                <a:ea typeface="Prompt Bold"/>
                <a:cs typeface="Prompt Bold"/>
                <a:sym typeface="Prompt Bold"/>
              </a:rPr>
              <a:t>PHÁT TRIỂN ỨNG DỤNG BẰNG JAVA</a:t>
            </a:r>
          </a:p>
        </p:txBody>
      </p:sp>
      <p:sp>
        <p:nvSpPr>
          <p:cNvPr id="20" name="TextBox 20"/>
          <p:cNvSpPr txBox="1"/>
          <p:nvPr/>
        </p:nvSpPr>
        <p:spPr>
          <a:xfrm>
            <a:off x="1766923" y="7351546"/>
            <a:ext cx="7769687" cy="373179"/>
          </a:xfrm>
          <a:prstGeom prst="rect">
            <a:avLst/>
          </a:prstGeom>
        </p:spPr>
        <p:txBody>
          <a:bodyPr lIns="0" tIns="0" rIns="0" bIns="0" rtlCol="0" anchor="t">
            <a:spAutoFit/>
          </a:bodyPr>
          <a:lstStyle/>
          <a:p>
            <a:pPr algn="just">
              <a:lnSpc>
                <a:spcPts val="2592"/>
              </a:lnSpc>
              <a:spcBef>
                <a:spcPct val="0"/>
              </a:spcBef>
            </a:pPr>
            <a:r>
              <a:rPr lang="en-US" sz="3200">
                <a:solidFill>
                  <a:srgbClr val="FFFFFF"/>
                </a:solidFill>
                <a:latin typeface="Prompt"/>
                <a:ea typeface="Prompt"/>
                <a:cs typeface="Prompt"/>
                <a:sym typeface="Prompt"/>
              </a:rPr>
              <a:t>GVHD: TS.TÔ THANH HẢI</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883067"/>
            <a:ext cx="18288000" cy="3429000"/>
          </a:xfrm>
          <a:custGeom>
            <a:avLst/>
            <a:gdLst/>
            <a:ahLst/>
            <a:cxnLst/>
            <a:rect l="l" t="t" r="r" b="b"/>
            <a:pathLst>
              <a:path w="18288000" h="3429000">
                <a:moveTo>
                  <a:pt x="0" y="0"/>
                </a:moveTo>
                <a:lnTo>
                  <a:pt x="18288000" y="0"/>
                </a:lnTo>
                <a:lnTo>
                  <a:pt x="18288000" y="3429000"/>
                </a:lnTo>
                <a:lnTo>
                  <a:pt x="0" y="3429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5" name="TextBox 15"/>
          <p:cNvSpPr txBox="1"/>
          <p:nvPr/>
        </p:nvSpPr>
        <p:spPr>
          <a:xfrm>
            <a:off x="-2286000" y="1688450"/>
            <a:ext cx="13795305" cy="932628"/>
          </a:xfrm>
          <a:prstGeom prst="rect">
            <a:avLst/>
          </a:prstGeom>
        </p:spPr>
        <p:txBody>
          <a:bodyPr wrap="square" lIns="0" tIns="0" rIns="0" bIns="0" rtlCol="0" anchor="t">
            <a:spAutoFit/>
          </a:bodyPr>
          <a:lstStyle/>
          <a:p>
            <a:pPr algn="ctr">
              <a:lnSpc>
                <a:spcPts val="7679"/>
              </a:lnSpc>
            </a:pPr>
            <a:r>
              <a:rPr lang="en-US" sz="6399" dirty="0">
                <a:solidFill>
                  <a:srgbClr val="051D64"/>
                </a:solidFill>
                <a:latin typeface="Oswald Bold"/>
              </a:rPr>
              <a:t>1</a:t>
            </a:r>
            <a:r>
              <a:rPr lang="en-US" sz="6399">
                <a:solidFill>
                  <a:srgbClr val="051D64"/>
                </a:solidFill>
                <a:latin typeface="Oswald Bold"/>
              </a:rPr>
              <a:t>. Giới thiệu</a:t>
            </a:r>
            <a:endParaRPr lang="en-US" sz="6399" dirty="0">
              <a:solidFill>
                <a:srgbClr val="051D64"/>
              </a:solidFill>
              <a:latin typeface="Oswald Bold"/>
            </a:endParaRPr>
          </a:p>
        </p:txBody>
      </p:sp>
      <p:sp>
        <p:nvSpPr>
          <p:cNvPr id="22" name="AutoShape 22"/>
          <p:cNvSpPr/>
          <p:nvPr/>
        </p:nvSpPr>
        <p:spPr>
          <a:xfrm flipV="1">
            <a:off x="-1184919" y="9605961"/>
            <a:ext cx="8115511" cy="57150"/>
          </a:xfrm>
          <a:prstGeom prst="line">
            <a:avLst/>
          </a:prstGeom>
          <a:ln w="104775" cap="flat">
            <a:solidFill>
              <a:srgbClr val="F9B680"/>
            </a:solidFill>
            <a:prstDash val="solid"/>
            <a:headEnd type="none" w="sm" len="sm"/>
            <a:tailEnd type="none" w="sm" len="sm"/>
          </a:ln>
        </p:spPr>
        <p:txBody>
          <a:bodyPr/>
          <a:lstStyle/>
          <a:p>
            <a:endParaRPr lang="en-US"/>
          </a:p>
        </p:txBody>
      </p:sp>
      <p:grpSp>
        <p:nvGrpSpPr>
          <p:cNvPr id="23" name="Group 23"/>
          <p:cNvGrpSpPr/>
          <p:nvPr/>
        </p:nvGrpSpPr>
        <p:grpSpPr>
          <a:xfrm>
            <a:off x="4846501" y="9715497"/>
            <a:ext cx="14959109" cy="1677560"/>
            <a:chOff x="0" y="0"/>
            <a:chExt cx="1168701" cy="131062"/>
          </a:xfrm>
        </p:grpSpPr>
        <p:sp>
          <p:nvSpPr>
            <p:cNvPr id="24" name="Freeform 24"/>
            <p:cNvSpPr/>
            <p:nvPr/>
          </p:nvSpPr>
          <p:spPr>
            <a:xfrm>
              <a:off x="0" y="0"/>
              <a:ext cx="1168701" cy="131062"/>
            </a:xfrm>
            <a:custGeom>
              <a:avLst/>
              <a:gdLst/>
              <a:ahLst/>
              <a:cxnLst/>
              <a:rect l="l" t="t" r="r" b="b"/>
              <a:pathLst>
                <a:path w="1168701" h="131062">
                  <a:moveTo>
                    <a:pt x="203200" y="0"/>
                  </a:moveTo>
                  <a:lnTo>
                    <a:pt x="1168701" y="0"/>
                  </a:lnTo>
                  <a:lnTo>
                    <a:pt x="965501" y="131062"/>
                  </a:lnTo>
                  <a:lnTo>
                    <a:pt x="0" y="131062"/>
                  </a:lnTo>
                  <a:lnTo>
                    <a:pt x="203200" y="0"/>
                  </a:lnTo>
                  <a:close/>
                </a:path>
              </a:pathLst>
            </a:custGeom>
            <a:solidFill>
              <a:srgbClr val="5A6C99"/>
            </a:solidFill>
          </p:spPr>
          <p:txBody>
            <a:bodyPr/>
            <a:lstStyle/>
            <a:p>
              <a:endParaRPr lang="en-US"/>
            </a:p>
          </p:txBody>
        </p:sp>
        <p:sp>
          <p:nvSpPr>
            <p:cNvPr id="25" name="TextBox 25"/>
            <p:cNvSpPr txBox="1"/>
            <p:nvPr/>
          </p:nvSpPr>
          <p:spPr>
            <a:xfrm>
              <a:off x="101600" y="-38100"/>
              <a:ext cx="965501" cy="169162"/>
            </a:xfrm>
            <a:prstGeom prst="rect">
              <a:avLst/>
            </a:prstGeom>
          </p:spPr>
          <p:txBody>
            <a:bodyPr lIns="50800" tIns="50800" rIns="50800" bIns="50800" rtlCol="0" anchor="ctr"/>
            <a:lstStyle/>
            <a:p>
              <a:pPr algn="ctr">
                <a:lnSpc>
                  <a:spcPts val="2659"/>
                </a:lnSpc>
              </a:pPr>
              <a:endParaRPr/>
            </a:p>
          </p:txBody>
        </p:sp>
      </p:grpSp>
      <p:sp>
        <p:nvSpPr>
          <p:cNvPr id="5" name="TextBox 4">
            <a:extLst>
              <a:ext uri="{FF2B5EF4-FFF2-40B4-BE49-F238E27FC236}">
                <a16:creationId xmlns:a16="http://schemas.microsoft.com/office/drawing/2014/main" id="{D454AA73-1AC8-1EEE-9B31-5C6C76CF70FE}"/>
              </a:ext>
            </a:extLst>
          </p:cNvPr>
          <p:cNvSpPr txBox="1"/>
          <p:nvPr/>
        </p:nvSpPr>
        <p:spPr>
          <a:xfrm>
            <a:off x="2057400" y="2944288"/>
            <a:ext cx="14173200" cy="2554545"/>
          </a:xfrm>
          <a:prstGeom prst="rect">
            <a:avLst/>
          </a:prstGeom>
          <a:noFill/>
        </p:spPr>
        <p:txBody>
          <a:bodyPr wrap="square">
            <a:spAutoFit/>
          </a:bodyPr>
          <a:lstStyle/>
          <a:p>
            <a:pPr algn="just"/>
            <a:r>
              <a:rPr lang="en-US" sz="3200">
                <a:latin typeface="Times New Roman" panose="02020603050405020304" pitchFamily="18" charset="0"/>
                <a:cs typeface="Times New Roman" panose="02020603050405020304" pitchFamily="18" charset="0"/>
              </a:rPr>
              <a:t>	</a:t>
            </a:r>
            <a:r>
              <a:rPr lang="vi-VN" sz="3200">
                <a:latin typeface="Times New Roman" panose="02020603050405020304" pitchFamily="18" charset="0"/>
                <a:cs typeface="Times New Roman" panose="02020603050405020304" pitchFamily="18" charset="0"/>
              </a:rPr>
              <a:t>Đề tài "Website bán balo" tập trung vào việc xây dựng một trang web thương mại điện tử chuyên cung cấp các loại balo đa dạng như balo laptop, balo du lịch, balo thời trang, và balo thể thao. </a:t>
            </a:r>
            <a:r>
              <a:rPr lang="en-US" sz="3200">
                <a:latin typeface="Times New Roman" panose="02020603050405020304" pitchFamily="18" charset="0"/>
                <a:cs typeface="Times New Roman" panose="02020603050405020304" pitchFamily="18" charset="0"/>
              </a:rPr>
              <a:t>Mục tiêu của đề tài là phát triển một hệ thống quản lý sản phẩm hoàn chỉnh, tích hợp giỏ hàng và thanh toán trực tuyến, mang lại trải nghiệm mua sắm tiện lợi và hiệu quả cho khách hàng, và thuận tiện cho người quản lý</a:t>
            </a:r>
            <a:endParaRPr lang="vi-VN" sz="320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3D4AA88-329B-72EE-E8A9-8FA24F01B0D9}"/>
              </a:ext>
            </a:extLst>
          </p:cNvPr>
          <p:cNvPicPr>
            <a:picLocks noChangeAspect="1"/>
          </p:cNvPicPr>
          <p:nvPr/>
        </p:nvPicPr>
        <p:blipFill>
          <a:blip r:embed="rId2"/>
          <a:stretch>
            <a:fillRect/>
          </a:stretch>
        </p:blipFill>
        <p:spPr>
          <a:xfrm>
            <a:off x="1524000" y="723900"/>
            <a:ext cx="14859000" cy="9149948"/>
          </a:xfrm>
          <a:prstGeom prst="rect">
            <a:avLst/>
          </a:prstGeom>
        </p:spPr>
      </p:pic>
    </p:spTree>
    <p:extLst>
      <p:ext uri="{BB962C8B-B14F-4D97-AF65-F5344CB8AC3E}">
        <p14:creationId xmlns:p14="http://schemas.microsoft.com/office/powerpoint/2010/main" val="41020571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883067"/>
            <a:ext cx="18288000" cy="3429000"/>
          </a:xfrm>
          <a:custGeom>
            <a:avLst/>
            <a:gdLst/>
            <a:ahLst/>
            <a:cxnLst/>
            <a:rect l="l" t="t" r="r" b="b"/>
            <a:pathLst>
              <a:path w="18288000" h="3429000">
                <a:moveTo>
                  <a:pt x="0" y="0"/>
                </a:moveTo>
                <a:lnTo>
                  <a:pt x="18288000" y="0"/>
                </a:lnTo>
                <a:lnTo>
                  <a:pt x="18288000" y="3429000"/>
                </a:lnTo>
                <a:lnTo>
                  <a:pt x="0" y="3429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5" name="TextBox 15"/>
          <p:cNvSpPr txBox="1"/>
          <p:nvPr/>
        </p:nvSpPr>
        <p:spPr>
          <a:xfrm>
            <a:off x="1066800" y="1991439"/>
            <a:ext cx="13411200" cy="932628"/>
          </a:xfrm>
          <a:prstGeom prst="rect">
            <a:avLst/>
          </a:prstGeom>
        </p:spPr>
        <p:txBody>
          <a:bodyPr wrap="square" lIns="0" tIns="0" rIns="0" bIns="0" rtlCol="0" anchor="t">
            <a:spAutoFit/>
          </a:bodyPr>
          <a:lstStyle/>
          <a:p>
            <a:pPr algn="ctr">
              <a:lnSpc>
                <a:spcPts val="7679"/>
              </a:lnSpc>
            </a:pPr>
            <a:r>
              <a:rPr lang="en-US" sz="6399" dirty="0">
                <a:solidFill>
                  <a:srgbClr val="051D64"/>
                </a:solidFill>
                <a:latin typeface="Oswald Bold"/>
              </a:rPr>
              <a:t>2. </a:t>
            </a:r>
            <a:r>
              <a:rPr lang="en-US" sz="6399" dirty="0" err="1">
                <a:solidFill>
                  <a:srgbClr val="051D64"/>
                </a:solidFill>
                <a:latin typeface="Oswald Bold"/>
              </a:rPr>
              <a:t>Công</a:t>
            </a:r>
            <a:r>
              <a:rPr lang="en-US" sz="6399" dirty="0">
                <a:solidFill>
                  <a:srgbClr val="051D64"/>
                </a:solidFill>
                <a:latin typeface="Oswald Bold"/>
              </a:rPr>
              <a:t> </a:t>
            </a:r>
            <a:r>
              <a:rPr lang="en-US" sz="6399" dirty="0" err="1">
                <a:solidFill>
                  <a:srgbClr val="051D64"/>
                </a:solidFill>
                <a:latin typeface="Oswald Bold"/>
              </a:rPr>
              <a:t>cụ</a:t>
            </a:r>
            <a:r>
              <a:rPr lang="en-US" sz="6399" dirty="0">
                <a:solidFill>
                  <a:srgbClr val="051D64"/>
                </a:solidFill>
                <a:latin typeface="Oswald Bold"/>
              </a:rPr>
              <a:t> </a:t>
            </a:r>
            <a:r>
              <a:rPr lang="en-US" sz="6399" dirty="0" err="1">
                <a:solidFill>
                  <a:srgbClr val="051D64"/>
                </a:solidFill>
                <a:latin typeface="Oswald Bold"/>
              </a:rPr>
              <a:t>và</a:t>
            </a:r>
            <a:r>
              <a:rPr lang="en-US" sz="6399" dirty="0">
                <a:solidFill>
                  <a:srgbClr val="051D64"/>
                </a:solidFill>
                <a:latin typeface="Oswald Bold"/>
              </a:rPr>
              <a:t> </a:t>
            </a:r>
            <a:r>
              <a:rPr lang="en-US" sz="6399" dirty="0" err="1">
                <a:solidFill>
                  <a:srgbClr val="051D64"/>
                </a:solidFill>
                <a:latin typeface="Oswald Bold"/>
              </a:rPr>
              <a:t>môi</a:t>
            </a:r>
            <a:r>
              <a:rPr lang="en-US" sz="6399" dirty="0">
                <a:solidFill>
                  <a:srgbClr val="051D64"/>
                </a:solidFill>
                <a:latin typeface="Oswald Bold"/>
              </a:rPr>
              <a:t> </a:t>
            </a:r>
            <a:r>
              <a:rPr lang="en-US" sz="6399" dirty="0" err="1">
                <a:solidFill>
                  <a:srgbClr val="051D64"/>
                </a:solidFill>
                <a:latin typeface="Oswald Bold"/>
              </a:rPr>
              <a:t>trường</a:t>
            </a:r>
            <a:r>
              <a:rPr lang="en-US" sz="6399" dirty="0">
                <a:solidFill>
                  <a:srgbClr val="051D64"/>
                </a:solidFill>
                <a:latin typeface="Oswald Bold"/>
              </a:rPr>
              <a:t> </a:t>
            </a:r>
            <a:r>
              <a:rPr lang="en-US" sz="6399" dirty="0" err="1">
                <a:solidFill>
                  <a:srgbClr val="051D64"/>
                </a:solidFill>
                <a:latin typeface="Oswald Bold"/>
              </a:rPr>
              <a:t>phát</a:t>
            </a:r>
            <a:r>
              <a:rPr lang="en-US" sz="6399" dirty="0">
                <a:solidFill>
                  <a:srgbClr val="051D64"/>
                </a:solidFill>
                <a:latin typeface="Oswald Bold"/>
              </a:rPr>
              <a:t> </a:t>
            </a:r>
            <a:r>
              <a:rPr lang="en-US" sz="6399" dirty="0" err="1">
                <a:solidFill>
                  <a:srgbClr val="051D64"/>
                </a:solidFill>
                <a:latin typeface="Oswald Bold"/>
              </a:rPr>
              <a:t>triển</a:t>
            </a:r>
            <a:endParaRPr lang="en-US" sz="6399" dirty="0">
              <a:solidFill>
                <a:srgbClr val="051D64"/>
              </a:solidFill>
              <a:latin typeface="Oswald Bold"/>
            </a:endParaRPr>
          </a:p>
        </p:txBody>
      </p:sp>
      <p:sp>
        <p:nvSpPr>
          <p:cNvPr id="22" name="AutoShape 22"/>
          <p:cNvSpPr/>
          <p:nvPr/>
        </p:nvSpPr>
        <p:spPr>
          <a:xfrm flipV="1">
            <a:off x="-1184919" y="9605961"/>
            <a:ext cx="8115511" cy="57150"/>
          </a:xfrm>
          <a:prstGeom prst="line">
            <a:avLst/>
          </a:prstGeom>
          <a:ln w="104775" cap="flat">
            <a:solidFill>
              <a:srgbClr val="F9B680"/>
            </a:solidFill>
            <a:prstDash val="solid"/>
            <a:headEnd type="none" w="sm" len="sm"/>
            <a:tailEnd type="none" w="sm" len="sm"/>
          </a:ln>
        </p:spPr>
        <p:txBody>
          <a:bodyPr/>
          <a:lstStyle/>
          <a:p>
            <a:endParaRPr lang="en-US"/>
          </a:p>
        </p:txBody>
      </p:sp>
      <p:grpSp>
        <p:nvGrpSpPr>
          <p:cNvPr id="23" name="Group 23"/>
          <p:cNvGrpSpPr/>
          <p:nvPr/>
        </p:nvGrpSpPr>
        <p:grpSpPr>
          <a:xfrm>
            <a:off x="4846501" y="9715497"/>
            <a:ext cx="14959109" cy="1677560"/>
            <a:chOff x="0" y="0"/>
            <a:chExt cx="1168701" cy="131062"/>
          </a:xfrm>
        </p:grpSpPr>
        <p:sp>
          <p:nvSpPr>
            <p:cNvPr id="24" name="Freeform 24"/>
            <p:cNvSpPr/>
            <p:nvPr/>
          </p:nvSpPr>
          <p:spPr>
            <a:xfrm>
              <a:off x="0" y="0"/>
              <a:ext cx="1168701" cy="131062"/>
            </a:xfrm>
            <a:custGeom>
              <a:avLst/>
              <a:gdLst/>
              <a:ahLst/>
              <a:cxnLst/>
              <a:rect l="l" t="t" r="r" b="b"/>
              <a:pathLst>
                <a:path w="1168701" h="131062">
                  <a:moveTo>
                    <a:pt x="203200" y="0"/>
                  </a:moveTo>
                  <a:lnTo>
                    <a:pt x="1168701" y="0"/>
                  </a:lnTo>
                  <a:lnTo>
                    <a:pt x="965501" y="131062"/>
                  </a:lnTo>
                  <a:lnTo>
                    <a:pt x="0" y="131062"/>
                  </a:lnTo>
                  <a:lnTo>
                    <a:pt x="203200" y="0"/>
                  </a:lnTo>
                  <a:close/>
                </a:path>
              </a:pathLst>
            </a:custGeom>
            <a:solidFill>
              <a:srgbClr val="5A6C99"/>
            </a:solidFill>
          </p:spPr>
          <p:txBody>
            <a:bodyPr/>
            <a:lstStyle/>
            <a:p>
              <a:endParaRPr lang="en-US"/>
            </a:p>
          </p:txBody>
        </p:sp>
        <p:sp>
          <p:nvSpPr>
            <p:cNvPr id="25" name="TextBox 25"/>
            <p:cNvSpPr txBox="1"/>
            <p:nvPr/>
          </p:nvSpPr>
          <p:spPr>
            <a:xfrm>
              <a:off x="101600" y="-38100"/>
              <a:ext cx="965501" cy="169162"/>
            </a:xfrm>
            <a:prstGeom prst="rect">
              <a:avLst/>
            </a:prstGeom>
          </p:spPr>
          <p:txBody>
            <a:bodyPr lIns="50800" tIns="50800" rIns="50800" bIns="50800" rtlCol="0" anchor="ctr"/>
            <a:lstStyle/>
            <a:p>
              <a:pPr algn="ctr">
                <a:lnSpc>
                  <a:spcPts val="2659"/>
                </a:lnSpc>
              </a:pPr>
              <a:endParaRPr/>
            </a:p>
          </p:txBody>
        </p:sp>
      </p:grpSp>
      <p:sp>
        <p:nvSpPr>
          <p:cNvPr id="4" name="TextBox 3">
            <a:extLst>
              <a:ext uri="{FF2B5EF4-FFF2-40B4-BE49-F238E27FC236}">
                <a16:creationId xmlns:a16="http://schemas.microsoft.com/office/drawing/2014/main" id="{2C3993EF-159D-BBFB-17DE-A425522CC075}"/>
              </a:ext>
            </a:extLst>
          </p:cNvPr>
          <p:cNvSpPr txBox="1"/>
          <p:nvPr/>
        </p:nvSpPr>
        <p:spPr>
          <a:xfrm>
            <a:off x="1752600" y="3390900"/>
            <a:ext cx="15087600" cy="2140714"/>
          </a:xfrm>
          <a:prstGeom prst="rect">
            <a:avLst/>
          </a:prstGeom>
          <a:noFill/>
        </p:spPr>
        <p:txBody>
          <a:bodyPr wrap="square">
            <a:spAutoFit/>
          </a:bodyPr>
          <a:lstStyle/>
          <a:p>
            <a:pPr marL="742950" indent="-285750" algn="just">
              <a:lnSpc>
                <a:spcPct val="130000"/>
              </a:lnSpc>
              <a:spcBef>
                <a:spcPts val="600"/>
              </a:spcBef>
              <a:spcAft>
                <a:spcPts val="600"/>
              </a:spcAft>
              <a:buFontTx/>
              <a:buChar char="-"/>
            </a:pPr>
            <a:r>
              <a:rPr lang="en-US" sz="3000">
                <a:latin typeface="Times New Roman" panose="02020603050405020304" pitchFamily="18" charset="0"/>
                <a:ea typeface="Times New Roman" panose="02020603050405020304" pitchFamily="18" charset="0"/>
                <a:cs typeface="Times New Roman" panose="02020603050405020304" pitchFamily="18" charset="0"/>
              </a:rPr>
              <a:t>Sử dụng các công nghệ: HTML, CSS, Boostrap, JavaScript,  Spring Boot, ReactJS</a:t>
            </a:r>
            <a:endParaRPr lang="en-US" sz="3000" dirty="0">
              <a:latin typeface="Times New Roman" panose="02020603050405020304" pitchFamily="18" charset="0"/>
              <a:ea typeface="Times New Roman" panose="02020603050405020304" pitchFamily="18" charset="0"/>
              <a:cs typeface="Times New Roman" panose="02020603050405020304" pitchFamily="18" charset="0"/>
            </a:endParaRPr>
          </a:p>
          <a:p>
            <a:pPr marL="742950" indent="-285750" algn="just">
              <a:lnSpc>
                <a:spcPct val="130000"/>
              </a:lnSpc>
              <a:spcBef>
                <a:spcPts val="600"/>
              </a:spcBef>
              <a:spcAft>
                <a:spcPts val="600"/>
              </a:spcAft>
              <a:buFontTx/>
              <a:buChar char="-"/>
            </a:pPr>
            <a:r>
              <a:rPr lang="en-US" sz="3000" dirty="0" err="1">
                <a:effectLst/>
                <a:latin typeface="Times New Roman" panose="02020603050405020304" pitchFamily="18" charset="0"/>
                <a:ea typeface="Times New Roman" panose="02020603050405020304" pitchFamily="18" charset="0"/>
                <a:cs typeface="Times New Roman" panose="02020603050405020304" pitchFamily="18" charset="0"/>
              </a:rPr>
              <a:t>Công</a:t>
            </a:r>
            <a:r>
              <a:rPr lang="en-US" sz="3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cs typeface="Times New Roman" panose="02020603050405020304" pitchFamily="18" charset="0"/>
              </a:rPr>
              <a:t>cụ</a:t>
            </a:r>
            <a:r>
              <a:rPr lang="en-US" sz="3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cs typeface="Times New Roman" panose="02020603050405020304" pitchFamily="18" charset="0"/>
              </a:rPr>
              <a:t>phát</a:t>
            </a:r>
            <a:r>
              <a:rPr lang="en-US" sz="3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cs typeface="Times New Roman" panose="02020603050405020304" pitchFamily="18" charset="0"/>
              </a:rPr>
              <a:t>triển</a:t>
            </a:r>
            <a:r>
              <a:rPr lang="en-US" sz="3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cs typeface="Times New Roman" panose="02020603050405020304" pitchFamily="18" charset="0"/>
              </a:rPr>
              <a:t>ứng</a:t>
            </a:r>
            <a:r>
              <a:rPr lang="en-US" sz="3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cs typeface="Times New Roman" panose="02020603050405020304" pitchFamily="18" charset="0"/>
              </a:rPr>
              <a:t>dụng</a:t>
            </a:r>
            <a:r>
              <a:rPr lang="en-US" sz="3000" dirty="0">
                <a:effectLst/>
                <a:latin typeface="Times New Roman" panose="02020603050405020304" pitchFamily="18" charset="0"/>
                <a:ea typeface="Times New Roman" panose="02020603050405020304" pitchFamily="18" charset="0"/>
                <a:cs typeface="Times New Roman" panose="02020603050405020304" pitchFamily="18" charset="0"/>
              </a:rPr>
              <a:t>: Visual </a:t>
            </a:r>
            <a:r>
              <a:rPr lang="en-US" sz="3000">
                <a:effectLst/>
                <a:latin typeface="Times New Roman" panose="02020603050405020304" pitchFamily="18" charset="0"/>
                <a:ea typeface="Times New Roman" panose="02020603050405020304" pitchFamily="18" charset="0"/>
                <a:cs typeface="Times New Roman" panose="02020603050405020304" pitchFamily="18" charset="0"/>
              </a:rPr>
              <a:t>Studio </a:t>
            </a:r>
            <a:r>
              <a:rPr lang="en-US" sz="3000">
                <a:latin typeface="Times New Roman" panose="02020603050405020304" pitchFamily="18" charset="0"/>
                <a:ea typeface="Times New Roman" panose="02020603050405020304" pitchFamily="18" charset="0"/>
                <a:cs typeface="Times New Roman" panose="02020603050405020304" pitchFamily="18" charset="0"/>
              </a:rPr>
              <a:t>Code và IntelliJ</a:t>
            </a:r>
            <a:endParaRPr lang="en-US" sz="3000" dirty="0">
              <a:latin typeface="Times New Roman" panose="02020603050405020304" pitchFamily="18" charset="0"/>
              <a:ea typeface="Times New Roman" panose="02020603050405020304" pitchFamily="18" charset="0"/>
              <a:cs typeface="Times New Roman" panose="02020603050405020304" pitchFamily="18" charset="0"/>
            </a:endParaRPr>
          </a:p>
          <a:p>
            <a:pPr marL="742950" indent="-285750" algn="just">
              <a:lnSpc>
                <a:spcPct val="130000"/>
              </a:lnSpc>
              <a:spcBef>
                <a:spcPts val="600"/>
              </a:spcBef>
              <a:spcAft>
                <a:spcPts val="600"/>
              </a:spcAft>
              <a:buFontTx/>
              <a:buChar char="-"/>
            </a:pPr>
            <a:r>
              <a:rPr lang="en-US" sz="3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cs typeface="Times New Roman" panose="02020603050405020304" pitchFamily="18" charset="0"/>
              </a:rPr>
              <a:t>Hệ</a:t>
            </a:r>
            <a:r>
              <a:rPr lang="en-US" sz="3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cs typeface="Times New Roman" panose="02020603050405020304" pitchFamily="18" charset="0"/>
              </a:rPr>
              <a:t>quản</a:t>
            </a:r>
            <a:r>
              <a:rPr lang="en-US" sz="3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cs typeface="Times New Roman" panose="02020603050405020304" pitchFamily="18" charset="0"/>
              </a:rPr>
              <a:t>trị</a:t>
            </a:r>
            <a:r>
              <a:rPr lang="en-US" sz="3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cs typeface="Times New Roman" panose="02020603050405020304" pitchFamily="18" charset="0"/>
              </a:rPr>
              <a:t>cơ</a:t>
            </a:r>
            <a:r>
              <a:rPr lang="en-US" sz="3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cs typeface="Times New Roman" panose="02020603050405020304" pitchFamily="18" charset="0"/>
              </a:rPr>
              <a:t>sở</a:t>
            </a:r>
            <a:r>
              <a:rPr lang="en-US" sz="3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000" err="1">
                <a:effectLst/>
                <a:latin typeface="Times New Roman" panose="02020603050405020304" pitchFamily="18" charset="0"/>
                <a:ea typeface="Times New Roman" panose="02020603050405020304" pitchFamily="18" charset="0"/>
                <a:cs typeface="Times New Roman" panose="02020603050405020304" pitchFamily="18" charset="0"/>
              </a:rPr>
              <a:t>dữ</a:t>
            </a:r>
            <a:r>
              <a:rPr lang="en-US" sz="3000">
                <a:effectLst/>
                <a:latin typeface="Times New Roman" panose="02020603050405020304" pitchFamily="18" charset="0"/>
                <a:ea typeface="Times New Roman" panose="02020603050405020304" pitchFamily="18" charset="0"/>
                <a:cs typeface="Times New Roman" panose="02020603050405020304" pitchFamily="18" charset="0"/>
              </a:rPr>
              <a:t> liệu: </a:t>
            </a:r>
            <a:r>
              <a:rPr lang="en-US" sz="3000">
                <a:latin typeface="Times New Roman" panose="02020603050405020304" pitchFamily="18" charset="0"/>
                <a:ea typeface="Times New Roman" panose="02020603050405020304" pitchFamily="18" charset="0"/>
                <a:cs typeface="Times New Roman" panose="02020603050405020304" pitchFamily="18" charset="0"/>
              </a:rPr>
              <a:t>PostgreSQL</a:t>
            </a:r>
            <a:endParaRPr lang="en-US" sz="30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42413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883067"/>
            <a:ext cx="18288000" cy="3429000"/>
          </a:xfrm>
          <a:custGeom>
            <a:avLst/>
            <a:gdLst/>
            <a:ahLst/>
            <a:cxnLst/>
            <a:rect l="l" t="t" r="r" b="b"/>
            <a:pathLst>
              <a:path w="18288000" h="3429000">
                <a:moveTo>
                  <a:pt x="0" y="0"/>
                </a:moveTo>
                <a:lnTo>
                  <a:pt x="18288000" y="0"/>
                </a:lnTo>
                <a:lnTo>
                  <a:pt x="18288000" y="3429000"/>
                </a:lnTo>
                <a:lnTo>
                  <a:pt x="0" y="3429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5" name="TextBox 15"/>
          <p:cNvSpPr txBox="1"/>
          <p:nvPr/>
        </p:nvSpPr>
        <p:spPr>
          <a:xfrm>
            <a:off x="1066800" y="1991439"/>
            <a:ext cx="15621000" cy="927498"/>
          </a:xfrm>
          <a:prstGeom prst="rect">
            <a:avLst/>
          </a:prstGeom>
        </p:spPr>
        <p:txBody>
          <a:bodyPr wrap="square" lIns="0" tIns="0" rIns="0" bIns="0" rtlCol="0" anchor="t">
            <a:spAutoFit/>
          </a:bodyPr>
          <a:lstStyle/>
          <a:p>
            <a:pPr algn="ctr">
              <a:lnSpc>
                <a:spcPts val="7679"/>
              </a:lnSpc>
            </a:pPr>
            <a:r>
              <a:rPr lang="en-US" sz="6399">
                <a:solidFill>
                  <a:srgbClr val="051D64"/>
                </a:solidFill>
                <a:latin typeface="Oswald Bold"/>
              </a:rPr>
              <a:t>3. Kết quả, hạn chế, hướng phát triển</a:t>
            </a:r>
            <a:endParaRPr lang="en-US" sz="6399" dirty="0">
              <a:solidFill>
                <a:srgbClr val="051D64"/>
              </a:solidFill>
              <a:latin typeface="Oswald Bold"/>
            </a:endParaRPr>
          </a:p>
        </p:txBody>
      </p:sp>
      <p:sp>
        <p:nvSpPr>
          <p:cNvPr id="22" name="AutoShape 22"/>
          <p:cNvSpPr/>
          <p:nvPr/>
        </p:nvSpPr>
        <p:spPr>
          <a:xfrm flipV="1">
            <a:off x="-1184919" y="9605961"/>
            <a:ext cx="8115511" cy="57150"/>
          </a:xfrm>
          <a:prstGeom prst="line">
            <a:avLst/>
          </a:prstGeom>
          <a:ln w="104775" cap="flat">
            <a:solidFill>
              <a:srgbClr val="F9B680"/>
            </a:solidFill>
            <a:prstDash val="solid"/>
            <a:headEnd type="none" w="sm" len="sm"/>
            <a:tailEnd type="none" w="sm" len="sm"/>
          </a:ln>
        </p:spPr>
        <p:txBody>
          <a:bodyPr/>
          <a:lstStyle/>
          <a:p>
            <a:endParaRPr lang="en-US"/>
          </a:p>
        </p:txBody>
      </p:sp>
      <p:grpSp>
        <p:nvGrpSpPr>
          <p:cNvPr id="23" name="Group 23"/>
          <p:cNvGrpSpPr/>
          <p:nvPr/>
        </p:nvGrpSpPr>
        <p:grpSpPr>
          <a:xfrm>
            <a:off x="4846501" y="9715497"/>
            <a:ext cx="14959109" cy="1677560"/>
            <a:chOff x="0" y="0"/>
            <a:chExt cx="1168701" cy="131062"/>
          </a:xfrm>
        </p:grpSpPr>
        <p:sp>
          <p:nvSpPr>
            <p:cNvPr id="24" name="Freeform 24"/>
            <p:cNvSpPr/>
            <p:nvPr/>
          </p:nvSpPr>
          <p:spPr>
            <a:xfrm>
              <a:off x="0" y="0"/>
              <a:ext cx="1168701" cy="131062"/>
            </a:xfrm>
            <a:custGeom>
              <a:avLst/>
              <a:gdLst/>
              <a:ahLst/>
              <a:cxnLst/>
              <a:rect l="l" t="t" r="r" b="b"/>
              <a:pathLst>
                <a:path w="1168701" h="131062">
                  <a:moveTo>
                    <a:pt x="203200" y="0"/>
                  </a:moveTo>
                  <a:lnTo>
                    <a:pt x="1168701" y="0"/>
                  </a:lnTo>
                  <a:lnTo>
                    <a:pt x="965501" y="131062"/>
                  </a:lnTo>
                  <a:lnTo>
                    <a:pt x="0" y="131062"/>
                  </a:lnTo>
                  <a:lnTo>
                    <a:pt x="203200" y="0"/>
                  </a:lnTo>
                  <a:close/>
                </a:path>
              </a:pathLst>
            </a:custGeom>
            <a:solidFill>
              <a:srgbClr val="5A6C99"/>
            </a:solidFill>
          </p:spPr>
          <p:txBody>
            <a:bodyPr/>
            <a:lstStyle/>
            <a:p>
              <a:endParaRPr lang="en-US"/>
            </a:p>
          </p:txBody>
        </p:sp>
        <p:sp>
          <p:nvSpPr>
            <p:cNvPr id="25" name="TextBox 25"/>
            <p:cNvSpPr txBox="1"/>
            <p:nvPr/>
          </p:nvSpPr>
          <p:spPr>
            <a:xfrm>
              <a:off x="101600" y="-38100"/>
              <a:ext cx="965501" cy="169162"/>
            </a:xfrm>
            <a:prstGeom prst="rect">
              <a:avLst/>
            </a:prstGeom>
          </p:spPr>
          <p:txBody>
            <a:bodyPr lIns="50800" tIns="50800" rIns="50800" bIns="50800" rtlCol="0" anchor="ctr"/>
            <a:lstStyle/>
            <a:p>
              <a:pPr algn="ctr">
                <a:lnSpc>
                  <a:spcPts val="2659"/>
                </a:lnSpc>
              </a:pPr>
              <a:endParaRPr/>
            </a:p>
          </p:txBody>
        </p:sp>
      </p:grpSp>
      <p:sp>
        <p:nvSpPr>
          <p:cNvPr id="4" name="TextBox 3">
            <a:extLst>
              <a:ext uri="{FF2B5EF4-FFF2-40B4-BE49-F238E27FC236}">
                <a16:creationId xmlns:a16="http://schemas.microsoft.com/office/drawing/2014/main" id="{2C3993EF-159D-BBFB-17DE-A425522CC075}"/>
              </a:ext>
            </a:extLst>
          </p:cNvPr>
          <p:cNvSpPr txBox="1"/>
          <p:nvPr/>
        </p:nvSpPr>
        <p:spPr>
          <a:xfrm>
            <a:off x="1752600" y="3390900"/>
            <a:ext cx="10439400" cy="632609"/>
          </a:xfrm>
          <a:prstGeom prst="rect">
            <a:avLst/>
          </a:prstGeom>
          <a:noFill/>
        </p:spPr>
        <p:txBody>
          <a:bodyPr wrap="square">
            <a:spAutoFit/>
          </a:bodyPr>
          <a:lstStyle/>
          <a:p>
            <a:pPr marL="742950" indent="-285750" algn="just">
              <a:lnSpc>
                <a:spcPct val="130000"/>
              </a:lnSpc>
              <a:spcBef>
                <a:spcPts val="600"/>
              </a:spcBef>
              <a:spcAft>
                <a:spcPts val="600"/>
              </a:spcAft>
              <a:buFontTx/>
              <a:buChar char="-"/>
            </a:pPr>
            <a:r>
              <a:rPr lang="en-US" sz="3000">
                <a:latin typeface="Times New Roman" panose="02020603050405020304" pitchFamily="18" charset="0"/>
                <a:ea typeface="Times New Roman" panose="02020603050405020304" pitchFamily="18" charset="0"/>
                <a:cs typeface="Times New Roman" panose="02020603050405020304" pitchFamily="18" charset="0"/>
              </a:rPr>
              <a:t>Kết quả đạt được: Xây dựng thành công website bán balo</a:t>
            </a:r>
            <a:endParaRPr lang="en-US" sz="30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22CF3910-7A77-E361-6800-ED217232D807}"/>
              </a:ext>
            </a:extLst>
          </p:cNvPr>
          <p:cNvSpPr txBox="1"/>
          <p:nvPr/>
        </p:nvSpPr>
        <p:spPr>
          <a:xfrm>
            <a:off x="1752600" y="4199178"/>
            <a:ext cx="13258800" cy="632609"/>
          </a:xfrm>
          <a:prstGeom prst="rect">
            <a:avLst/>
          </a:prstGeom>
          <a:noFill/>
        </p:spPr>
        <p:txBody>
          <a:bodyPr wrap="square">
            <a:spAutoFit/>
          </a:bodyPr>
          <a:lstStyle/>
          <a:p>
            <a:pPr marL="742950" indent="-285750" algn="just">
              <a:lnSpc>
                <a:spcPct val="130000"/>
              </a:lnSpc>
              <a:spcBef>
                <a:spcPts val="600"/>
              </a:spcBef>
              <a:spcAft>
                <a:spcPts val="600"/>
              </a:spcAft>
              <a:buFontTx/>
              <a:buChar char="-"/>
            </a:pPr>
            <a:r>
              <a:rPr lang="en-US" sz="3000">
                <a:latin typeface="Times New Roman" panose="02020603050405020304" pitchFamily="18" charset="0"/>
                <a:ea typeface="Times New Roman" panose="02020603050405020304" pitchFamily="18" charset="0"/>
                <a:cs typeface="Times New Roman" panose="02020603050405020304" pitchFamily="18" charset="0"/>
              </a:rPr>
              <a:t>Hạn chế: Chức năng còn hạn chế, giao diện chưa thân thiện với người dùng</a:t>
            </a:r>
            <a:endParaRPr lang="en-US" sz="30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D40BC189-7F68-1277-64A0-5690DA3D7CC6}"/>
              </a:ext>
            </a:extLst>
          </p:cNvPr>
          <p:cNvSpPr txBox="1"/>
          <p:nvPr/>
        </p:nvSpPr>
        <p:spPr>
          <a:xfrm>
            <a:off x="1752600" y="5007456"/>
            <a:ext cx="14630400" cy="632609"/>
          </a:xfrm>
          <a:prstGeom prst="rect">
            <a:avLst/>
          </a:prstGeom>
          <a:noFill/>
        </p:spPr>
        <p:txBody>
          <a:bodyPr wrap="square">
            <a:spAutoFit/>
          </a:bodyPr>
          <a:lstStyle/>
          <a:p>
            <a:pPr marL="742950" indent="-285750" algn="just">
              <a:lnSpc>
                <a:spcPct val="130000"/>
              </a:lnSpc>
              <a:spcBef>
                <a:spcPts val="600"/>
              </a:spcBef>
              <a:spcAft>
                <a:spcPts val="600"/>
              </a:spcAft>
              <a:buFontTx/>
              <a:buChar char="-"/>
            </a:pPr>
            <a:r>
              <a:rPr lang="en-US" sz="3000">
                <a:latin typeface="Times New Roman" panose="02020603050405020304" pitchFamily="18" charset="0"/>
                <a:ea typeface="Times New Roman" panose="02020603050405020304" pitchFamily="18" charset="0"/>
                <a:cs typeface="Times New Roman" panose="02020603050405020304" pitchFamily="18" charset="0"/>
              </a:rPr>
              <a:t>Hướng phát triển: Hoàn thiện các chức năng còn thiếu, xây dựng website thân thiện hơn</a:t>
            </a:r>
            <a:endParaRPr lang="en-US" sz="30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035643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883067"/>
            <a:ext cx="18288000" cy="3429000"/>
          </a:xfrm>
          <a:custGeom>
            <a:avLst/>
            <a:gdLst/>
            <a:ahLst/>
            <a:cxnLst/>
            <a:rect l="l" t="t" r="r" b="b"/>
            <a:pathLst>
              <a:path w="18288000" h="3429000">
                <a:moveTo>
                  <a:pt x="0" y="0"/>
                </a:moveTo>
                <a:lnTo>
                  <a:pt x="18288000" y="0"/>
                </a:lnTo>
                <a:lnTo>
                  <a:pt x="18288000" y="3429000"/>
                </a:lnTo>
                <a:lnTo>
                  <a:pt x="0" y="3429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5" name="TextBox 15"/>
          <p:cNvSpPr txBox="1"/>
          <p:nvPr/>
        </p:nvSpPr>
        <p:spPr>
          <a:xfrm>
            <a:off x="1066800" y="1991439"/>
            <a:ext cx="5080158" cy="927498"/>
          </a:xfrm>
          <a:prstGeom prst="rect">
            <a:avLst/>
          </a:prstGeom>
        </p:spPr>
        <p:txBody>
          <a:bodyPr wrap="square" lIns="0" tIns="0" rIns="0" bIns="0" rtlCol="0" anchor="t">
            <a:spAutoFit/>
          </a:bodyPr>
          <a:lstStyle/>
          <a:p>
            <a:pPr algn="ctr">
              <a:lnSpc>
                <a:spcPts val="7679"/>
              </a:lnSpc>
            </a:pPr>
            <a:r>
              <a:rPr lang="en-US" sz="6399">
                <a:solidFill>
                  <a:srgbClr val="051D64"/>
                </a:solidFill>
                <a:latin typeface="Oswald Bold"/>
              </a:rPr>
              <a:t>4. Demo</a:t>
            </a:r>
            <a:endParaRPr lang="en-US" sz="6399" dirty="0">
              <a:solidFill>
                <a:srgbClr val="051D64"/>
              </a:solidFill>
              <a:latin typeface="Oswald Bold"/>
            </a:endParaRPr>
          </a:p>
        </p:txBody>
      </p:sp>
      <p:sp>
        <p:nvSpPr>
          <p:cNvPr id="22" name="AutoShape 22"/>
          <p:cNvSpPr/>
          <p:nvPr/>
        </p:nvSpPr>
        <p:spPr>
          <a:xfrm flipV="1">
            <a:off x="-1184919" y="9605961"/>
            <a:ext cx="8115511" cy="57150"/>
          </a:xfrm>
          <a:prstGeom prst="line">
            <a:avLst/>
          </a:prstGeom>
          <a:ln w="104775" cap="flat">
            <a:solidFill>
              <a:srgbClr val="F9B680"/>
            </a:solidFill>
            <a:prstDash val="solid"/>
            <a:headEnd type="none" w="sm" len="sm"/>
            <a:tailEnd type="none" w="sm" len="sm"/>
          </a:ln>
        </p:spPr>
        <p:txBody>
          <a:bodyPr/>
          <a:lstStyle/>
          <a:p>
            <a:endParaRPr lang="en-US"/>
          </a:p>
        </p:txBody>
      </p:sp>
      <p:grpSp>
        <p:nvGrpSpPr>
          <p:cNvPr id="23" name="Group 23"/>
          <p:cNvGrpSpPr/>
          <p:nvPr/>
        </p:nvGrpSpPr>
        <p:grpSpPr>
          <a:xfrm>
            <a:off x="4846501" y="9715497"/>
            <a:ext cx="14959109" cy="1677560"/>
            <a:chOff x="0" y="0"/>
            <a:chExt cx="1168701" cy="131062"/>
          </a:xfrm>
        </p:grpSpPr>
        <p:sp>
          <p:nvSpPr>
            <p:cNvPr id="24" name="Freeform 24"/>
            <p:cNvSpPr/>
            <p:nvPr/>
          </p:nvSpPr>
          <p:spPr>
            <a:xfrm>
              <a:off x="0" y="0"/>
              <a:ext cx="1168701" cy="131062"/>
            </a:xfrm>
            <a:custGeom>
              <a:avLst/>
              <a:gdLst/>
              <a:ahLst/>
              <a:cxnLst/>
              <a:rect l="l" t="t" r="r" b="b"/>
              <a:pathLst>
                <a:path w="1168701" h="131062">
                  <a:moveTo>
                    <a:pt x="203200" y="0"/>
                  </a:moveTo>
                  <a:lnTo>
                    <a:pt x="1168701" y="0"/>
                  </a:lnTo>
                  <a:lnTo>
                    <a:pt x="965501" y="131062"/>
                  </a:lnTo>
                  <a:lnTo>
                    <a:pt x="0" y="131062"/>
                  </a:lnTo>
                  <a:lnTo>
                    <a:pt x="203200" y="0"/>
                  </a:lnTo>
                  <a:close/>
                </a:path>
              </a:pathLst>
            </a:custGeom>
            <a:solidFill>
              <a:srgbClr val="5A6C99"/>
            </a:solidFill>
          </p:spPr>
          <p:txBody>
            <a:bodyPr/>
            <a:lstStyle/>
            <a:p>
              <a:endParaRPr lang="en-US"/>
            </a:p>
          </p:txBody>
        </p:sp>
        <p:sp>
          <p:nvSpPr>
            <p:cNvPr id="25" name="TextBox 25"/>
            <p:cNvSpPr txBox="1"/>
            <p:nvPr/>
          </p:nvSpPr>
          <p:spPr>
            <a:xfrm>
              <a:off x="101600" y="-38100"/>
              <a:ext cx="965501" cy="169162"/>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29011802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4AAD"/>
        </a:solidFill>
        <a:effectLst/>
      </p:bgPr>
    </p:bg>
    <p:spTree>
      <p:nvGrpSpPr>
        <p:cNvPr id="1" name=""/>
        <p:cNvGrpSpPr/>
        <p:nvPr/>
      </p:nvGrpSpPr>
      <p:grpSpPr>
        <a:xfrm>
          <a:off x="0" y="0"/>
          <a:ext cx="0" cy="0"/>
          <a:chOff x="0" y="0"/>
          <a:chExt cx="0" cy="0"/>
        </a:xfrm>
      </p:grpSpPr>
      <p:grpSp>
        <p:nvGrpSpPr>
          <p:cNvPr id="2" name="Group 2"/>
          <p:cNvGrpSpPr/>
          <p:nvPr/>
        </p:nvGrpSpPr>
        <p:grpSpPr>
          <a:xfrm rot="-10099251">
            <a:off x="7618267" y="-3182226"/>
            <a:ext cx="9458177" cy="4893382"/>
            <a:chOff x="0" y="0"/>
            <a:chExt cx="1571021" cy="812800"/>
          </a:xfrm>
        </p:grpSpPr>
        <p:sp>
          <p:nvSpPr>
            <p:cNvPr id="3" name="Freeform 3"/>
            <p:cNvSpPr/>
            <p:nvPr/>
          </p:nvSpPr>
          <p:spPr>
            <a:xfrm>
              <a:off x="0" y="0"/>
              <a:ext cx="1571021" cy="812800"/>
            </a:xfrm>
            <a:custGeom>
              <a:avLst/>
              <a:gdLst/>
              <a:ahLst/>
              <a:cxnLst/>
              <a:rect l="l" t="t" r="r" b="b"/>
              <a:pathLst>
                <a:path w="1571021" h="812800">
                  <a:moveTo>
                    <a:pt x="785510" y="0"/>
                  </a:moveTo>
                  <a:cubicBezTo>
                    <a:pt x="351685" y="0"/>
                    <a:pt x="0" y="181951"/>
                    <a:pt x="0" y="406400"/>
                  </a:cubicBezTo>
                  <a:cubicBezTo>
                    <a:pt x="0" y="630849"/>
                    <a:pt x="351685" y="812800"/>
                    <a:pt x="785510" y="812800"/>
                  </a:cubicBezTo>
                  <a:cubicBezTo>
                    <a:pt x="1219336" y="812800"/>
                    <a:pt x="1571021" y="630849"/>
                    <a:pt x="1571021" y="406400"/>
                  </a:cubicBezTo>
                  <a:cubicBezTo>
                    <a:pt x="1571021" y="181951"/>
                    <a:pt x="1219336" y="0"/>
                    <a:pt x="785510" y="0"/>
                  </a:cubicBezTo>
                  <a:close/>
                </a:path>
              </a:pathLst>
            </a:custGeom>
            <a:solidFill>
              <a:srgbClr val="EBB01F"/>
            </a:solidFill>
          </p:spPr>
          <p:txBody>
            <a:bodyPr/>
            <a:lstStyle/>
            <a:p>
              <a:endParaRPr lang="en-US"/>
            </a:p>
          </p:txBody>
        </p:sp>
        <p:sp>
          <p:nvSpPr>
            <p:cNvPr id="4" name="TextBox 4"/>
            <p:cNvSpPr txBox="1"/>
            <p:nvPr/>
          </p:nvSpPr>
          <p:spPr>
            <a:xfrm>
              <a:off x="147283" y="38100"/>
              <a:ext cx="1276455" cy="698500"/>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rot="-9045131">
            <a:off x="7722861" y="-1492818"/>
            <a:ext cx="15057288" cy="4893382"/>
            <a:chOff x="0" y="0"/>
            <a:chExt cx="2501044" cy="812800"/>
          </a:xfrm>
        </p:grpSpPr>
        <p:sp>
          <p:nvSpPr>
            <p:cNvPr id="6" name="Freeform 6"/>
            <p:cNvSpPr/>
            <p:nvPr/>
          </p:nvSpPr>
          <p:spPr>
            <a:xfrm>
              <a:off x="0" y="0"/>
              <a:ext cx="2501044" cy="812800"/>
            </a:xfrm>
            <a:custGeom>
              <a:avLst/>
              <a:gdLst/>
              <a:ahLst/>
              <a:cxnLst/>
              <a:rect l="l" t="t" r="r" b="b"/>
              <a:pathLst>
                <a:path w="2501044" h="812800">
                  <a:moveTo>
                    <a:pt x="1250522" y="0"/>
                  </a:moveTo>
                  <a:cubicBezTo>
                    <a:pt x="559878" y="0"/>
                    <a:pt x="0" y="181951"/>
                    <a:pt x="0" y="406400"/>
                  </a:cubicBezTo>
                  <a:cubicBezTo>
                    <a:pt x="0" y="630849"/>
                    <a:pt x="559878" y="812800"/>
                    <a:pt x="1250522" y="812800"/>
                  </a:cubicBezTo>
                  <a:cubicBezTo>
                    <a:pt x="1941166" y="812800"/>
                    <a:pt x="2501044" y="630849"/>
                    <a:pt x="2501044" y="406400"/>
                  </a:cubicBezTo>
                  <a:cubicBezTo>
                    <a:pt x="2501044" y="181951"/>
                    <a:pt x="1941166" y="0"/>
                    <a:pt x="1250522" y="0"/>
                  </a:cubicBezTo>
                  <a:close/>
                </a:path>
              </a:pathLst>
            </a:custGeom>
            <a:solidFill>
              <a:srgbClr val="F2CE3C"/>
            </a:solidFill>
          </p:spPr>
          <p:txBody>
            <a:bodyPr/>
            <a:lstStyle/>
            <a:p>
              <a:endParaRPr lang="en-US"/>
            </a:p>
          </p:txBody>
        </p:sp>
        <p:sp>
          <p:nvSpPr>
            <p:cNvPr id="7" name="TextBox 7"/>
            <p:cNvSpPr txBox="1"/>
            <p:nvPr/>
          </p:nvSpPr>
          <p:spPr>
            <a:xfrm>
              <a:off x="234473" y="38100"/>
              <a:ext cx="2032098" cy="698500"/>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rot="10080815">
            <a:off x="7625909" y="9112620"/>
            <a:ext cx="9458177" cy="4893382"/>
            <a:chOff x="0" y="0"/>
            <a:chExt cx="1571021" cy="812800"/>
          </a:xfrm>
        </p:grpSpPr>
        <p:sp>
          <p:nvSpPr>
            <p:cNvPr id="9" name="Freeform 9"/>
            <p:cNvSpPr/>
            <p:nvPr/>
          </p:nvSpPr>
          <p:spPr>
            <a:xfrm>
              <a:off x="0" y="0"/>
              <a:ext cx="1571021" cy="812800"/>
            </a:xfrm>
            <a:custGeom>
              <a:avLst/>
              <a:gdLst/>
              <a:ahLst/>
              <a:cxnLst/>
              <a:rect l="l" t="t" r="r" b="b"/>
              <a:pathLst>
                <a:path w="1571021" h="812800">
                  <a:moveTo>
                    <a:pt x="785510" y="0"/>
                  </a:moveTo>
                  <a:cubicBezTo>
                    <a:pt x="351685" y="0"/>
                    <a:pt x="0" y="181951"/>
                    <a:pt x="0" y="406400"/>
                  </a:cubicBezTo>
                  <a:cubicBezTo>
                    <a:pt x="0" y="630849"/>
                    <a:pt x="351685" y="812800"/>
                    <a:pt x="785510" y="812800"/>
                  </a:cubicBezTo>
                  <a:cubicBezTo>
                    <a:pt x="1219336" y="812800"/>
                    <a:pt x="1571021" y="630849"/>
                    <a:pt x="1571021" y="406400"/>
                  </a:cubicBezTo>
                  <a:cubicBezTo>
                    <a:pt x="1571021" y="181951"/>
                    <a:pt x="1219336" y="0"/>
                    <a:pt x="785510" y="0"/>
                  </a:cubicBezTo>
                  <a:close/>
                </a:path>
              </a:pathLst>
            </a:custGeom>
            <a:solidFill>
              <a:srgbClr val="EBB01F"/>
            </a:solidFill>
          </p:spPr>
          <p:txBody>
            <a:bodyPr/>
            <a:lstStyle/>
            <a:p>
              <a:endParaRPr lang="en-US"/>
            </a:p>
          </p:txBody>
        </p:sp>
        <p:sp>
          <p:nvSpPr>
            <p:cNvPr id="10" name="TextBox 10"/>
            <p:cNvSpPr txBox="1"/>
            <p:nvPr/>
          </p:nvSpPr>
          <p:spPr>
            <a:xfrm>
              <a:off x="147283" y="38100"/>
              <a:ext cx="1276455" cy="698500"/>
            </a:xfrm>
            <a:prstGeom prst="rect">
              <a:avLst/>
            </a:prstGeom>
          </p:spPr>
          <p:txBody>
            <a:bodyPr lIns="50800" tIns="50800" rIns="50800" bIns="50800" rtlCol="0" anchor="ctr"/>
            <a:lstStyle/>
            <a:p>
              <a:pPr algn="ctr">
                <a:lnSpc>
                  <a:spcPts val="2659"/>
                </a:lnSpc>
              </a:pPr>
              <a:endParaRPr/>
            </a:p>
          </p:txBody>
        </p:sp>
      </p:grpSp>
      <p:grpSp>
        <p:nvGrpSpPr>
          <p:cNvPr id="11" name="Group 11"/>
          <p:cNvGrpSpPr/>
          <p:nvPr/>
        </p:nvGrpSpPr>
        <p:grpSpPr>
          <a:xfrm rot="9049706">
            <a:off x="9730656" y="5977146"/>
            <a:ext cx="15057288" cy="4893382"/>
            <a:chOff x="0" y="0"/>
            <a:chExt cx="2501044" cy="812800"/>
          </a:xfrm>
        </p:grpSpPr>
        <p:sp>
          <p:nvSpPr>
            <p:cNvPr id="12" name="Freeform 12"/>
            <p:cNvSpPr/>
            <p:nvPr/>
          </p:nvSpPr>
          <p:spPr>
            <a:xfrm>
              <a:off x="0" y="0"/>
              <a:ext cx="2501044" cy="812800"/>
            </a:xfrm>
            <a:custGeom>
              <a:avLst/>
              <a:gdLst/>
              <a:ahLst/>
              <a:cxnLst/>
              <a:rect l="l" t="t" r="r" b="b"/>
              <a:pathLst>
                <a:path w="2501044" h="812800">
                  <a:moveTo>
                    <a:pt x="1250522" y="0"/>
                  </a:moveTo>
                  <a:cubicBezTo>
                    <a:pt x="559878" y="0"/>
                    <a:pt x="0" y="181951"/>
                    <a:pt x="0" y="406400"/>
                  </a:cubicBezTo>
                  <a:cubicBezTo>
                    <a:pt x="0" y="630849"/>
                    <a:pt x="559878" y="812800"/>
                    <a:pt x="1250522" y="812800"/>
                  </a:cubicBezTo>
                  <a:cubicBezTo>
                    <a:pt x="1941166" y="812800"/>
                    <a:pt x="2501044" y="630849"/>
                    <a:pt x="2501044" y="406400"/>
                  </a:cubicBezTo>
                  <a:cubicBezTo>
                    <a:pt x="2501044" y="181951"/>
                    <a:pt x="1941166" y="0"/>
                    <a:pt x="1250522" y="0"/>
                  </a:cubicBezTo>
                  <a:close/>
                </a:path>
              </a:pathLst>
            </a:custGeom>
            <a:solidFill>
              <a:srgbClr val="F2CE3C"/>
            </a:solidFill>
          </p:spPr>
          <p:txBody>
            <a:bodyPr/>
            <a:lstStyle/>
            <a:p>
              <a:endParaRPr lang="en-US"/>
            </a:p>
          </p:txBody>
        </p:sp>
        <p:sp>
          <p:nvSpPr>
            <p:cNvPr id="13" name="TextBox 13"/>
            <p:cNvSpPr txBox="1"/>
            <p:nvPr/>
          </p:nvSpPr>
          <p:spPr>
            <a:xfrm>
              <a:off x="234473" y="38100"/>
              <a:ext cx="2032098" cy="698500"/>
            </a:xfrm>
            <a:prstGeom prst="rect">
              <a:avLst/>
            </a:prstGeom>
          </p:spPr>
          <p:txBody>
            <a:bodyPr lIns="50800" tIns="50800" rIns="50800" bIns="50800" rtlCol="0" anchor="ctr"/>
            <a:lstStyle/>
            <a:p>
              <a:pPr algn="ctr">
                <a:lnSpc>
                  <a:spcPts val="2659"/>
                </a:lnSpc>
              </a:pPr>
              <a:endParaRPr/>
            </a:p>
          </p:txBody>
        </p:sp>
      </p:grpSp>
      <p:sp>
        <p:nvSpPr>
          <p:cNvPr id="18" name="TextBox 18"/>
          <p:cNvSpPr txBox="1"/>
          <p:nvPr/>
        </p:nvSpPr>
        <p:spPr>
          <a:xfrm>
            <a:off x="1401635" y="5061417"/>
            <a:ext cx="11638507" cy="1687257"/>
          </a:xfrm>
          <a:prstGeom prst="rect">
            <a:avLst/>
          </a:prstGeom>
        </p:spPr>
        <p:txBody>
          <a:bodyPr wrap="square" lIns="0" tIns="0" rIns="0" bIns="0" rtlCol="0" anchor="t">
            <a:spAutoFit/>
          </a:bodyPr>
          <a:lstStyle/>
          <a:p>
            <a:pPr algn="l">
              <a:lnSpc>
                <a:spcPts val="12397"/>
              </a:lnSpc>
            </a:pPr>
            <a:r>
              <a:rPr lang="en-US" sz="13775" b="1">
                <a:solidFill>
                  <a:srgbClr val="F2CE3C"/>
                </a:solidFill>
                <a:latin typeface="Poppins Bold"/>
                <a:ea typeface="Poppins Bold"/>
                <a:cs typeface="Poppins Bold"/>
                <a:sym typeface="Poppins Bold"/>
              </a:rPr>
              <a:t>THANK YOU</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121</TotalTime>
  <Words>240</Words>
  <Application>Microsoft Office PowerPoint</Application>
  <PresentationFormat>Custom</PresentationFormat>
  <Paragraphs>18</Paragraphs>
  <Slides>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Poppins Bold</vt:lpstr>
      <vt:lpstr>Calibri</vt:lpstr>
      <vt:lpstr>Oswald Bold</vt:lpstr>
      <vt:lpstr>Prompt Bold</vt:lpstr>
      <vt:lpstr>Times New Roman</vt:lpstr>
      <vt:lpstr>Prompt</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Green and Yellow Minimalist Medicinal Plant Presentation</dc:title>
  <cp:lastModifiedBy>NGOC NHU</cp:lastModifiedBy>
  <cp:revision>11</cp:revision>
  <dcterms:created xsi:type="dcterms:W3CDTF">2006-08-16T00:00:00Z</dcterms:created>
  <dcterms:modified xsi:type="dcterms:W3CDTF">2024-10-13T09:35:37Z</dcterms:modified>
  <dc:identifier>DAGTUnqQdCY</dc:identifier>
</cp:coreProperties>
</file>