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58" r:id="rId6"/>
    <p:sldId id="265" r:id="rId7"/>
    <p:sldId id="267" r:id="rId8"/>
    <p:sldId id="260" r:id="rId9"/>
    <p:sldId id="277" r:id="rId10"/>
    <p:sldId id="278" r:id="rId11"/>
    <p:sldId id="279" r:id="rId12"/>
    <p:sldId id="280" r:id="rId13"/>
    <p:sldId id="261" r:id="rId14"/>
    <p:sldId id="282" r:id="rId15"/>
    <p:sldId id="281" r:id="rId16"/>
    <p:sldId id="283" r:id="rId17"/>
    <p:sldId id="262" r:id="rId18"/>
    <p:sldId id="263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片来自于百度图片搜索：http://image.baidu.com/search/detail?ct=503316480&amp;z=0&amp;ipn=d&amp;word=%E7%A5%9E%E7%BB%8F%E7%BD%91%E7%BB%9C%E5%8D%95%E5%85%83%E5%9B%BE%E7%89%87&amp;step_word=&amp;hs=0&amp;pn=0&amp;spn=0&amp;di=116575915060&amp;pi=0&amp;rn=1&amp;tn=baiduimagedetail&amp;is=0%2C0&amp;istype=2&amp;ie=utf-8&amp;oe=utf-8&amp;in=&amp;cl=2&amp;lm=-1&amp;st=-1&amp;cs=4230833034%2C3798177152&amp;os=2539014247%2C2433507706&amp;simid=4258519104%2C514630718&amp;adpicid=0&amp;lpn=0&amp;ln=1930&amp;fr=&amp;fmq=1490856963671_R&amp;fm=result&amp;ic=0&amp;s=undefined&amp;se=&amp;sme=&amp;tab=0&amp;width=&amp;height=&amp;face=undefined&amp;ist=&amp;jit=&amp;cg=&amp;bdtype=0&amp;oriquery=&amp;objurl=http%3A%2F%2Fwww.myexception.cn%2Fimg%2F2012%2F09%2F23%2F105316349.png&amp;fromurl=ippr_z2C%24qAzdH3FAzdH3Fooo_z%26e3B4yjxvjrpt5g_z%26e3BvgAzdH3Fr6526w4AzdH3F09nba0_z%26e3Bip4s&amp;gsm=0&amp;rpstart=0&amp;rpnum=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感知机学习规则：http://blog.csdn.net/xierhacker/article/details/51816484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http://www.cnblogs.com/neopenx/p/4453161.html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http://blog.csdn.net/fendoubasaonian/article/details/52974608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.xml"/><Relationship Id="rId1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神经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407670"/>
            <a:ext cx="7405370" cy="5118100"/>
          </a:xfrm>
          <a:prstGeom prst="rect">
            <a:avLst/>
          </a:prstGeom>
        </p:spPr>
      </p:pic>
      <p:pic>
        <p:nvPicPr>
          <p:cNvPr id="5" name="图片 4" descr="神经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60" y="3265170"/>
            <a:ext cx="5228590" cy="3192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3455" y="784225"/>
            <a:ext cx="1759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Other Output Types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6.3 Hidden Units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25" y="1607820"/>
            <a:ext cx="8312150" cy="4351655"/>
          </a:xfrm>
        </p:spPr>
        <p:txBody>
          <a:bodyPr/>
          <a:p>
            <a:r>
              <a:rPr lang="zh-CN" altLang="en-US"/>
              <a:t>6.3.1 Rectified Linear Units and Their Generalizations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Rectified linear units use the activation function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g(z) = max{0, z}</a:t>
            </a:r>
            <a:r>
              <a:rPr lang="en-US" altLang="zh-CN"/>
              <a:t>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ReLU是线性修正，公式为：g(x) = max(0, x)，是purelin的折线版。它的作用是如果计算出的值小于0，就让它等于0，否则保持原来的值不变。这是一种简单粗暴地强制某些数据为0的方法，然而经实践证明，训练后的网络完全具备适度的稀疏性。而且训练后的可视化效果和传统方式预训练出的效果很相似，这也说明了ReLU具备引导适度稀疏的能力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7515"/>
            <a:ext cx="10515600" cy="57397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对比大脑工作的95%稀疏性来看，现有的计算神经网络和生物神经网络还是有很大差距的。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ReLu只有负值才会被稀疏掉，即引入的稀疏性是可以训练调节的，是动态变化的。</a:t>
            </a:r>
            <a:endParaRPr lang="zh-CN" altLang="en-US"/>
          </a:p>
        </p:txBody>
      </p:sp>
      <p:pic>
        <p:nvPicPr>
          <p:cNvPr id="4" name="图片 3" descr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1082040"/>
            <a:ext cx="6495415" cy="4083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5450"/>
            <a:ext cx="10515600" cy="57518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Logistic Sigmoid and Hyperbolic Tangent</a:t>
            </a:r>
            <a:endParaRPr lang="zh-CN" altLang="en-US">
              <a:sym typeface="+mn-ea"/>
            </a:endParaRPr>
          </a:p>
          <a:p>
            <a:r>
              <a:rPr lang="zh-CN" altLang="en-US" sz="2000">
                <a:sym typeface="+mn-ea"/>
              </a:rPr>
              <a:t>Prior to the introduction of rectified linear units, most neural networks used the logistic sigmoid activation function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</a:rPr>
              <a:t>g(z) = σ(z) or the hyperbolic tangent activation function g(z) = tanh(z).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These activation functions are closely related because 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tanh(z) = 2σ(2z) − 1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1888490"/>
            <a:ext cx="4263390" cy="2786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28495"/>
            <a:ext cx="4538345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660390"/>
          </a:xfrm>
        </p:spPr>
        <p:txBody>
          <a:bodyPr/>
          <a:p>
            <a:r>
              <a:rPr lang="zh-CN" altLang="en-US" sz="2800">
                <a:sym typeface="+mn-ea"/>
              </a:rPr>
              <a:t>6.3.3 Other Hidden Units</a:t>
            </a:r>
            <a:r>
              <a:rPr lang="en-US" altLang="zh-CN" sz="2800">
                <a:sym typeface="+mn-ea"/>
              </a:rPr>
              <a:t>: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h = cos(W x + b) </a:t>
            </a:r>
            <a:endParaRPr lang="en-US" altLang="zh-CN" sz="2800">
              <a:sym typeface="+mn-ea"/>
            </a:endParaRPr>
          </a:p>
          <a:p>
            <a:pPr lvl="1"/>
            <a:endParaRPr lang="zh-CN" altLang="en-US" sz="2800"/>
          </a:p>
          <a:p>
            <a:pPr lvl="1"/>
            <a:r>
              <a:rPr lang="zh-CN" altLang="en-US" sz="2800"/>
              <a:t>hi =                                </a:t>
            </a:r>
            <a:r>
              <a:rPr lang="en-US" altLang="zh-CN" sz="2800"/>
              <a:t>:</a:t>
            </a:r>
            <a:r>
              <a:rPr lang="en-US" altLang="zh-CN"/>
              <a:t>Radial basis function or RBF unit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g(a) = ζ(a) = log(1 + ea)    : Softplus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g(a) = max(−1, min(1, a))  :Hard tanh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2133600" y="1666240"/>
          <a:ext cx="248221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358900" imgH="431800" progId="Equation.KSEE3">
                  <p:embed/>
                </p:oleObj>
              </mc:Choice>
              <mc:Fallback>
                <p:oleObj name="" r:id="rId1" imgW="1358900" imgH="4318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666240"/>
                        <a:ext cx="248221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6.4 Architecture Design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6.4.1 Universal Approximation Properties and Depth</a:t>
            </a:r>
            <a:endParaRPr lang="zh-CN" altLang="en-US"/>
          </a:p>
          <a:p>
            <a:r>
              <a:rPr lang="zh-CN" altLang="en-US"/>
              <a:t>6.4.2 Other Architectural Considerations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6.5 Back-Propagation and Other Differentiation Algorithms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6.5.1 Computational Graphs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6.5.2 Chain Rule of Calculus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6.5.3 Recursively Applying the Chain Rule to Obtain Backprop</a:t>
            </a:r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6.5.4 Back-Propagation Computation in Fully-Connected MLP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6.5.5 Symbol-to-Symbol Derivatives</a:t>
            </a:r>
            <a:endParaRPr lang="zh-CN" altLang="en-US"/>
          </a:p>
          <a:p>
            <a:r>
              <a:rPr lang="zh-CN" altLang="en-US"/>
              <a:t>6.5.6 General Back-Propagation</a:t>
            </a:r>
            <a:endParaRPr lang="zh-CN" altLang="en-US"/>
          </a:p>
          <a:p>
            <a:r>
              <a:rPr lang="zh-CN" altLang="en-US"/>
              <a:t>6.5.7 Example: Back-Propagation for MLP Training</a:t>
            </a:r>
            <a:endParaRPr lang="zh-CN" altLang="en-US"/>
          </a:p>
          <a:p>
            <a:r>
              <a:rPr lang="zh-CN" altLang="en-US"/>
              <a:t>6.5.8 Complications</a:t>
            </a:r>
            <a:endParaRPr lang="zh-CN" altLang="en-US"/>
          </a:p>
          <a:p>
            <a:r>
              <a:rPr lang="zh-CN" altLang="en-US"/>
              <a:t>6.5.9 Differentiation outside the Deep Learning Community</a:t>
            </a:r>
            <a:endParaRPr lang="zh-CN" altLang="en-US"/>
          </a:p>
          <a:p>
            <a:r>
              <a:rPr lang="zh-CN" altLang="en-US"/>
              <a:t>6.5.10 Higher-Order Derivatives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743682-20160617130923229-792394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6010" y="838200"/>
            <a:ext cx="7212330" cy="5018405"/>
          </a:xfrm>
          <a:prstGeom prst="rect">
            <a:avLst/>
          </a:prstGeom>
        </p:spPr>
      </p:pic>
      <p:sp>
        <p:nvSpPr>
          <p:cNvPr id="4" name="手杖形箭头 3">
            <a:hlinkClick r:id="rId2" action="ppaction://hlinksldjump"/>
          </p:cNvPr>
          <p:cNvSpPr/>
          <p:nvPr/>
        </p:nvSpPr>
        <p:spPr>
          <a:xfrm>
            <a:off x="11054715" y="5856605"/>
            <a:ext cx="504825" cy="57340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6430" y="6339205"/>
            <a:ext cx="451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http://img.blog.csdn.net/20150321122210091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650240"/>
            <a:ext cx="8024495" cy="4897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单层感知机</a:t>
            </a:r>
            <a:r>
              <a:rPr lang="zh-CN" altLang="en-US"/>
              <a:t>：</a:t>
            </a:r>
            <a:r>
              <a:rPr lang="zh-CN" altLang="en-US" sz="2400"/>
              <a:t> 感知机学习旨在求出将训练数据集进行线性划分的分类超平面，为此，导入了基于误分类的损失函数，然后利用梯度下降法对损失函数进行极小化，从而求出感知机模型。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20640" cy="4351655"/>
          </a:xfrm>
        </p:spPr>
        <p:txBody>
          <a:bodyPr>
            <a:normAutofit fontScale="90000"/>
          </a:bodyPr>
          <a:p>
            <a:r>
              <a:rPr lang="zh-CN" altLang="en-US"/>
              <a:t>感知机模型：f(x)= sign(w*x+b)</a:t>
            </a:r>
            <a:endParaRPr lang="zh-CN" altLang="en-US"/>
          </a:p>
          <a:p>
            <a:r>
              <a:rPr lang="zh-CN" altLang="en-US">
                <a:sym typeface="+mn-ea"/>
              </a:rPr>
              <a:t>误分类驱动：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学习的策略：就是在假设空间中选取损失函数最小的模型参数</a:t>
            </a:r>
            <a:r>
              <a:rPr lang="en-US" altLang="zh-CN">
                <a:sym typeface="+mn-ea"/>
              </a:rPr>
              <a:t>w,b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这种算法的基本思想是：当一个实例点被误分类，即位于分类超平面错误的一侧时，则调整w和b，使分类超平面向该误分类点的一侧移动，以减少该误分类点与超平面的距离，直到超平面越过该误分类点使其被正确分类为止。</a:t>
            </a:r>
            <a:endParaRPr lang="zh-CN" altLang="en-US"/>
          </a:p>
        </p:txBody>
      </p:sp>
      <p:pic>
        <p:nvPicPr>
          <p:cNvPr id="4" name="图片 3" descr="si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4765" y="1825625"/>
            <a:ext cx="4895850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5460"/>
            <a:ext cx="10515600" cy="5924550"/>
          </a:xfrm>
        </p:spPr>
        <p:txBody>
          <a:bodyPr/>
          <a:p>
            <a:r>
              <a:rPr lang="zh-CN" altLang="en-US"/>
              <a:t>总结学习规则：</a:t>
            </a:r>
            <a:endParaRPr lang="zh-CN" altLang="en-US"/>
          </a:p>
          <a:p>
            <a:pPr lvl="1"/>
            <a:r>
              <a:rPr lang="zh-CN" altLang="en-US" sz="2400"/>
              <a:t>单神经元感知器：</a:t>
            </a:r>
            <a:endParaRPr lang="zh-CN" altLang="en-US" sz="2400"/>
          </a:p>
          <a:p>
            <a:pPr lvl="2"/>
            <a:r>
              <a:rPr lang="zh-CN" altLang="en-US" sz="2000"/>
              <a:t>如果实际输出信号 等于 训练给定信号，则</a:t>
            </a:r>
            <a:r>
              <a:rPr lang="en-US" altLang="zh-CN" sz="2000"/>
              <a:t>w</a:t>
            </a:r>
            <a:r>
              <a:rPr lang="en-US" altLang="zh-CN" sz="2000" baseline="30000">
                <a:solidFill>
                  <a:schemeClr val="tx1"/>
                </a:solidFill>
                <a:uFillTx/>
              </a:rPr>
              <a:t>new </a:t>
            </a:r>
            <a:r>
              <a:rPr lang="en-US" altLang="zh-CN" sz="2000"/>
              <a:t>= w</a:t>
            </a:r>
            <a:r>
              <a:rPr lang="en-US" altLang="zh-CN" sz="2000" baseline="30000">
                <a:uFillTx/>
              </a:rPr>
              <a:t>old</a:t>
            </a:r>
            <a:r>
              <a:rPr lang="en-US" altLang="zh-CN" sz="2000"/>
              <a:t> + p</a:t>
            </a:r>
            <a:endParaRPr lang="en-US" altLang="zh-CN" sz="2000"/>
          </a:p>
          <a:p>
            <a:pPr lvl="2"/>
            <a:r>
              <a:rPr lang="zh-CN" altLang="en-US">
                <a:sym typeface="+mn-ea"/>
              </a:rPr>
              <a:t>如果实际输出信号 小于 训练给定信号，则</a:t>
            </a:r>
            <a:r>
              <a:rPr lang="en-US" altLang="zh-CN">
                <a:sym typeface="+mn-ea"/>
              </a:rPr>
              <a:t>w</a:t>
            </a:r>
            <a:r>
              <a:rPr lang="en-US" altLang="zh-CN" baseline="30000">
                <a:uFillTx/>
                <a:sym typeface="+mn-ea"/>
              </a:rPr>
              <a:t>new</a:t>
            </a:r>
            <a:r>
              <a:rPr lang="en-US" altLang="zh-CN">
                <a:sym typeface="+mn-ea"/>
              </a:rPr>
              <a:t> = w</a:t>
            </a:r>
            <a:r>
              <a:rPr lang="en-US" altLang="zh-CN" baseline="30000">
                <a:uFillTx/>
                <a:sym typeface="+mn-ea"/>
              </a:rPr>
              <a:t>old</a:t>
            </a:r>
            <a:r>
              <a:rPr lang="en-US" altLang="zh-CN">
                <a:sym typeface="+mn-ea"/>
              </a:rPr>
              <a:t> - p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如果实际输出信号 大于 训练给定信号，则</a:t>
            </a:r>
            <a:r>
              <a:rPr lang="en-US" altLang="zh-CN">
                <a:sym typeface="+mn-ea"/>
              </a:rPr>
              <a:t>w</a:t>
            </a:r>
            <a:r>
              <a:rPr lang="en-US" altLang="zh-CN" baseline="30000">
                <a:uFillTx/>
                <a:sym typeface="+mn-ea"/>
              </a:rPr>
              <a:t>new</a:t>
            </a:r>
            <a:r>
              <a:rPr lang="en-US" altLang="zh-CN">
                <a:sym typeface="+mn-ea"/>
              </a:rPr>
              <a:t> = w</a:t>
            </a:r>
            <a:r>
              <a:rPr lang="en-US" altLang="zh-CN" baseline="30000">
                <a:uFillTx/>
                <a:sym typeface="+mn-ea"/>
              </a:rPr>
              <a:t>old</a:t>
            </a:r>
            <a:endParaRPr lang="en-US" altLang="zh-CN" sz="2000"/>
          </a:p>
          <a:p>
            <a:endParaRPr lang="zh-CN" altLang="en-US" sz="12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2992120"/>
            <a:ext cx="2285365" cy="2468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40" y="3146425"/>
            <a:ext cx="1876425" cy="2028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12465"/>
            <a:ext cx="2114550" cy="1896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3101975"/>
            <a:ext cx="256603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XOR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115" y="1532890"/>
            <a:ext cx="5114290" cy="429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15" y="1783080"/>
            <a:ext cx="5205730" cy="464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381760"/>
            <a:ext cx="5281930" cy="51631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8985" y="2756535"/>
            <a:ext cx="2869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h</a:t>
            </a:r>
            <a:r>
              <a:rPr lang="zh-CN" altLang="en-US" sz="3200" baseline="-25000">
                <a:solidFill>
                  <a:schemeClr val="tx1"/>
                </a:solidFill>
                <a:uFillTx/>
              </a:rPr>
              <a:t>i </a:t>
            </a:r>
            <a:r>
              <a:rPr lang="zh-CN" altLang="en-US" sz="3200"/>
              <a:t>= g(x</a:t>
            </a:r>
            <a:r>
              <a:rPr lang="en-US" altLang="zh-CN" sz="3200" baseline="30000">
                <a:solidFill>
                  <a:schemeClr val="tx1"/>
                </a:solidFill>
                <a:uFillTx/>
              </a:rPr>
              <a:t>T</a:t>
            </a:r>
            <a:r>
              <a:rPr lang="zh-CN" altLang="en-US" sz="3200"/>
              <a:t>W:,i + c</a:t>
            </a:r>
            <a:r>
              <a:rPr lang="zh-CN" altLang="en-US" sz="3200" baseline="-25000">
                <a:solidFill>
                  <a:schemeClr val="tx1"/>
                </a:solidFill>
                <a:uFillTx/>
              </a:rPr>
              <a:t>i</a:t>
            </a:r>
            <a:r>
              <a:rPr lang="zh-CN" altLang="en-US" sz="3200"/>
              <a:t>)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Gradient-Based Learning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6950" y="1736090"/>
            <a:ext cx="618363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6.2.1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Cost Functions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/>
              <a:t>        Maximum Likelihood:</a:t>
            </a:r>
            <a:endParaRPr lang="en-US" altLang="zh-CN"/>
          </a:p>
          <a:p>
            <a:r>
              <a:rPr lang="en-US" altLang="zh-CN"/>
              <a:t>		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  Learning Conditional Statistics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右箭头 5">
            <a:hlinkClick r:id="rId1" action="ppaction://hlinksldjump"/>
          </p:cNvPr>
          <p:cNvSpPr/>
          <p:nvPr/>
        </p:nvSpPr>
        <p:spPr>
          <a:xfrm>
            <a:off x="10090785" y="5683885"/>
            <a:ext cx="1263015" cy="74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2324735"/>
            <a:ext cx="4839335" cy="785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3466465"/>
            <a:ext cx="472376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50" y="4161790"/>
            <a:ext cx="514286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6.2.2 Output Units：</a:t>
            </a:r>
            <a:r>
              <a:rPr lang="zh-CN" altLang="en-US" sz="2400"/>
              <a:t>The choice of cost function is tightly coupled with the choice of output unit. 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1791335"/>
            <a:ext cx="10515600" cy="4351338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Linear Units</a:t>
            </a:r>
            <a:r>
              <a:rPr lang="zh-CN" altLang="en-US"/>
              <a:t> for Gaussian Output Distributions：</a:t>
            </a:r>
            <a:endParaRPr lang="zh-CN" altLang="en-US"/>
          </a:p>
          <a:p>
            <a:pPr marL="0" lvl="1" indent="0">
              <a:buNone/>
            </a:pPr>
            <a:r>
              <a:rPr lang="en-US" altLang="zh-CN"/>
              <a:t>	</a:t>
            </a:r>
            <a:r>
              <a:rPr lang="zh-CN" altLang="en-US"/>
              <a:t>Linear output layers are often used to produce the mean of a conditional Gaussian distribution:   </a:t>
            </a:r>
            <a:r>
              <a:rPr lang="zh-CN" altLang="en-US">
                <a:sym typeface="+mn-ea"/>
              </a:rPr>
              <a:t> p(y | x) = N (y; y , I)</a:t>
            </a:r>
            <a:endParaRPr lang="zh-CN" altLang="en-US">
              <a:sym typeface="+mn-ea"/>
            </a:endParaRPr>
          </a:p>
          <a:p>
            <a:pPr marL="0" lvl="1" indent="0">
              <a:buNone/>
            </a:pPr>
            <a:endParaRPr lang="zh-CN" altLang="en-US"/>
          </a:p>
          <a:p>
            <a:pPr marL="0" lvl="1" indent="0">
              <a:buNone/>
            </a:pPr>
            <a:r>
              <a:rPr lang="en-US" altLang="zh-CN" sz="2800">
                <a:sym typeface="+mn-ea"/>
              </a:rPr>
              <a:t>2、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Sigmoid Units</a:t>
            </a:r>
            <a:r>
              <a:rPr lang="en-US" altLang="zh-CN" sz="2800">
                <a:sym typeface="+mn-ea"/>
              </a:rPr>
              <a:t> for Bernoulli Output Distributions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400"/>
              <a:t>A Bernoulli distribution is defined by just a single number. The neural net needs to predict only P(y = 1 | x).</a:t>
            </a:r>
            <a:endParaRPr lang="zh-CN" altLang="en-US"/>
          </a:p>
          <a:p>
            <a:pPr marL="457200" lvl="1" indent="0">
              <a:buNone/>
            </a:pPr>
            <a:endParaRPr lang="en-US" altLang="zh-CN" sz="2800"/>
          </a:p>
          <a:p>
            <a:pPr marL="457200" lvl="1" indent="0">
              <a:buNone/>
            </a:pPr>
            <a:endParaRPr lang="zh-CN" altLang="en-US" sz="2800"/>
          </a:p>
          <a:p>
            <a:pPr marL="457200" lvl="1" indent="0">
              <a:buNone/>
            </a:pPr>
            <a:r>
              <a:rPr lang="en-US" altLang="zh-CN"/>
              <a:t>*:</a:t>
            </a:r>
            <a:r>
              <a:rPr lang="zh-CN" altLang="en-US"/>
              <a:t>Any time that w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T</a:t>
            </a:r>
            <a:r>
              <a:rPr lang="zh-CN" altLang="en-US"/>
              <a:t>h + b strayed outside the unit interval, the gradient of the output of the model with respect to its parameters would be 0.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785" y="2639060"/>
            <a:ext cx="161925" cy="133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0" y="4636770"/>
            <a:ext cx="557149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459740"/>
            <a:ext cx="10515600" cy="5717540"/>
          </a:xfrm>
        </p:spPr>
        <p:txBody>
          <a:bodyPr/>
          <a:p>
            <a:r>
              <a:rPr lang="zh-CN" altLang="en-US"/>
              <a:t>A sigmoid output unit is defined by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z="1800"/>
              <a:t>其中，</a:t>
            </a:r>
            <a:r>
              <a:rPr lang="en-US" altLang="zh-CN" sz="1800"/>
              <a:t>Sigmoid函数由下列公式定义</a:t>
            </a:r>
            <a:r>
              <a:rPr lang="zh-CN" altLang="en-US" sz="1800"/>
              <a:t>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endParaRPr lang="en-US" altLang="zh-CN" sz="1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1800"/>
              <a:t>其对x的导数可以用自身表示: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When we use other loss functions, such as mean squared error, the loss can saturate anytime σ(z) saturates</a:t>
            </a:r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665" y="1017905"/>
            <a:ext cx="2333625" cy="666750"/>
          </a:xfrm>
          <a:prstGeom prst="rect">
            <a:avLst/>
          </a:prstGeom>
        </p:spPr>
      </p:pic>
      <p:pic>
        <p:nvPicPr>
          <p:cNvPr id="9" name="图片 8" descr="sigmo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20" y="927100"/>
            <a:ext cx="3809365" cy="38093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2277110"/>
            <a:ext cx="2451735" cy="9182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95" y="3755390"/>
            <a:ext cx="4267835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820"/>
          </a:xfrm>
        </p:spPr>
        <p:txBody>
          <a:bodyPr>
            <a:normAutofit lnSpcReduction="10000"/>
          </a:bodyPr>
          <a:p>
            <a:r>
              <a:rPr lang="zh-CN" altLang="en-US"/>
              <a:t>Softmax Units for Multinoulli Output Distributions：</a:t>
            </a:r>
            <a:r>
              <a:rPr lang="zh-CN" altLang="en-US" sz="2400"/>
              <a:t>Any time we wish to represent a probability distribution over a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discrete </a:t>
            </a:r>
            <a:r>
              <a:rPr lang="zh-CN" altLang="en-US" sz="2400"/>
              <a:t>variable with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 sz="2400"/>
              <a:t> possible values, we may use the softmax function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>
              <a:buNone/>
            </a:pPr>
            <a:endParaRPr lang="en-US" altLang="zh-CN" sz="2055"/>
          </a:p>
          <a:p>
            <a:pPr marL="0" indent="0">
              <a:buNone/>
            </a:pPr>
            <a:r>
              <a:rPr lang="en-US" altLang="zh-CN" sz="2055"/>
              <a:t>To generalize to the case of a discrete variable with n values:</a:t>
            </a:r>
            <a:endParaRPr lang="en-US" altLang="zh-CN" sz="2055"/>
          </a:p>
          <a:p>
            <a:pPr marL="0" indent="0">
              <a:buNone/>
            </a:pPr>
            <a:r>
              <a:rPr lang="en-US" altLang="zh-CN" sz="2055">
                <a:sym typeface="+mn-ea"/>
              </a:rPr>
              <a:t>				</a:t>
            </a:r>
            <a:r>
              <a:rPr lang="en-US" altLang="zh-CN" sz="2050">
                <a:sym typeface="+mn-ea"/>
              </a:rPr>
              <a:t>y</a:t>
            </a:r>
            <a:r>
              <a:rPr lang="en-US" altLang="zh-CN" sz="2050" baseline="-25000">
                <a:uFillTx/>
                <a:sym typeface="+mn-ea"/>
              </a:rPr>
              <a:t>i</a:t>
            </a:r>
            <a:r>
              <a:rPr lang="en-US" altLang="zh-CN" sz="2050">
                <a:sym typeface="+mn-ea"/>
              </a:rPr>
              <a:t> = P(y = i | x)</a:t>
            </a:r>
            <a:endParaRPr lang="en-US" altLang="zh-CN" sz="2055">
              <a:sym typeface="+mn-ea"/>
            </a:endParaRPr>
          </a:p>
          <a:p>
            <a:pPr marL="0" indent="0">
              <a:buNone/>
            </a:pPr>
            <a:r>
              <a:rPr lang="en-US" altLang="zh-CN" sz="205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</a:t>
            </a:r>
            <a:r>
              <a:rPr lang="en-US" altLang="zh-CN" sz="2050">
                <a:sym typeface="+mn-ea"/>
              </a:rPr>
              <a:t>, a linear layer predicts unnormalized log probabilities:    </a:t>
            </a:r>
            <a:endParaRPr lang="en-US" altLang="zh-CN" sz="2050">
              <a:sym typeface="+mn-ea"/>
            </a:endParaRPr>
          </a:p>
          <a:p>
            <a:pPr marL="0" indent="0">
              <a:buNone/>
            </a:pPr>
            <a:r>
              <a:rPr lang="en-US" altLang="zh-CN" sz="2050">
                <a:sym typeface="+mn-ea"/>
              </a:rPr>
              <a:t>				</a:t>
            </a:r>
            <a:r>
              <a:rPr lang="en-US" altLang="zh-CN"/>
              <a:t>z = W</a:t>
            </a:r>
            <a:r>
              <a:rPr lang="en-US" altLang="zh-CN" b="1" baseline="30000">
                <a:solidFill>
                  <a:schemeClr val="tx1"/>
                </a:solidFill>
                <a:uFillTx/>
              </a:rPr>
              <a:t>T</a:t>
            </a:r>
            <a:r>
              <a:rPr lang="en-US" altLang="zh-CN"/>
              <a:t>h + b,</a:t>
            </a:r>
            <a:endParaRPr lang="en-US" altLang="zh-CN"/>
          </a:p>
          <a:p>
            <a:pPr marL="0" indent="0">
              <a:buNone/>
            </a:pPr>
            <a:r>
              <a:rPr lang="en-US" altLang="zh-CN" sz="2050"/>
              <a:t>where z</a:t>
            </a:r>
            <a:r>
              <a:rPr lang="en-US" altLang="zh-CN" sz="2000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 sz="2050"/>
              <a:t> = </a:t>
            </a:r>
            <a:r>
              <a:rPr lang="en-US" altLang="zh-CN" sz="205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</a:t>
            </a:r>
            <a:r>
              <a:rPr lang="en-US" altLang="zh-CN" sz="2050"/>
              <a:t> P(y = i | x).</a:t>
            </a:r>
            <a:endParaRPr lang="en-US" altLang="zh-CN" sz="2050"/>
          </a:p>
          <a:p>
            <a:pPr marL="0" indent="0">
              <a:buNone/>
            </a:pPr>
            <a:r>
              <a:rPr lang="en-US" altLang="zh-CN" sz="2050"/>
              <a:t>Formally, the softmax function is given by:</a:t>
            </a:r>
            <a:endParaRPr lang="en-US" altLang="zh-CN" sz="2050"/>
          </a:p>
          <a:p>
            <a:pPr marL="0" indent="0">
              <a:buNone/>
            </a:pPr>
            <a:endParaRPr lang="en-US" altLang="zh-CN" sz="2050"/>
          </a:p>
          <a:p>
            <a:pPr marL="0" indent="0">
              <a:buNone/>
            </a:pPr>
            <a:endParaRPr lang="en-US" altLang="zh-CN" sz="2050"/>
          </a:p>
          <a:p>
            <a:pPr marL="0" indent="0">
              <a:buNone/>
            </a:pPr>
            <a:r>
              <a:rPr lang="en-US" altLang="zh-CN" sz="2050"/>
              <a:t>	As with the logistic sigmoid, the use of the exp function works very well when</a:t>
            </a:r>
            <a:endParaRPr lang="en-US" altLang="zh-CN" sz="2050"/>
          </a:p>
          <a:p>
            <a:pPr marL="0" indent="0">
              <a:buNone/>
            </a:pPr>
            <a:r>
              <a:rPr lang="en-US" altLang="zh-CN" sz="2050"/>
              <a:t>training the softmax to output a target value y using maximum log-likelihood.</a:t>
            </a:r>
            <a:endParaRPr lang="en-US" altLang="zh-CN" sz="20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1210" y="2583815"/>
            <a:ext cx="131445" cy="10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3955415"/>
            <a:ext cx="142875" cy="66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95" y="4364990"/>
            <a:ext cx="3523615" cy="792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WPS 演示</Application>
  <PresentationFormat>宽屏</PresentationFormat>
  <Paragraphs>139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Equation.KSEE3</vt:lpstr>
      <vt:lpstr>PowerPoint 演示文稿</vt:lpstr>
      <vt:lpstr>PowerPoint 演示文稿</vt:lpstr>
      <vt:lpstr>单层感知机： 感知机学习旨在求出将训练数据集进行线性划分的分类超平面，为此，导入了基于误分类的损失函数，然后利用梯度下降法对损失函数进行极小化，从而求出感知机模型。</vt:lpstr>
      <vt:lpstr>PowerPoint 演示文稿</vt:lpstr>
      <vt:lpstr>XOR实例</vt:lpstr>
      <vt:lpstr>Gradient-Based Learning</vt:lpstr>
      <vt:lpstr>6.2.2 Output Units：The choice of cost function is tightly coupled with the choice of output unit. </vt:lpstr>
      <vt:lpstr>PowerPoint 演示文稿</vt:lpstr>
      <vt:lpstr>PowerPoint 演示文稿</vt:lpstr>
      <vt:lpstr>PowerPoint 演示文稿</vt:lpstr>
      <vt:lpstr>6.3 Hidden Units</vt:lpstr>
      <vt:lpstr>PowerPoint 演示文稿</vt:lpstr>
      <vt:lpstr>PowerPoint 演示文稿</vt:lpstr>
      <vt:lpstr>PowerPoint 演示文稿</vt:lpstr>
      <vt:lpstr>6.4 Architecture Design</vt:lpstr>
      <vt:lpstr>6.5 Back-Propagation and Other Differentiation Algorithms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wjs15</dc:creator>
  <cp:lastModifiedBy>win</cp:lastModifiedBy>
  <cp:revision>11</cp:revision>
  <dcterms:created xsi:type="dcterms:W3CDTF">2015-05-05T08:02:00Z</dcterms:created>
  <dcterms:modified xsi:type="dcterms:W3CDTF">2017-04-01T01:29:29Z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