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67D28B2-41A8-4FA6-99DD-EED9377D50C0}">
          <p14:sldIdLst>
            <p14:sldId id="256"/>
            <p14:sldId id="258"/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926" autoAdjust="0"/>
    <p:restoredTop sz="91757" autoAdjust="0"/>
  </p:normalViewPr>
  <p:slideViewPr>
    <p:cSldViewPr snapToGrid="0">
      <p:cViewPr varScale="1">
        <p:scale>
          <a:sx n="68" d="100"/>
          <a:sy n="68" d="100"/>
        </p:scale>
        <p:origin x="123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8962D-60C1-4160-B3E3-3DCFC049DFEB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946CE8-3D8D-4E8A-A9C6-1EA2ED3EE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531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select * from t_menu where id IN(</a:t>
            </a:r>
          </a:p>
          <a:p>
            <a:r>
              <a:rPr lang="en-US" altLang="zh-CN" smtClean="0"/>
              <a:t>	select mid from t_permission_menu where pid IN(</a:t>
            </a:r>
          </a:p>
          <a:p>
            <a:pPr lvl="1"/>
            <a:r>
              <a:rPr lang="en-US" altLang="zh-CN" smtClean="0"/>
              <a:t>	</a:t>
            </a:r>
            <a:r>
              <a:rPr lang="en-US" altLang="zh-CN" baseline="0" smtClean="0"/>
              <a:t>        </a:t>
            </a:r>
            <a:r>
              <a:rPr lang="en-US" altLang="zh-CN" smtClean="0"/>
              <a:t>select id from t_permission where id IN(</a:t>
            </a:r>
          </a:p>
          <a:p>
            <a:pPr lvl="3"/>
            <a:r>
              <a:rPr lang="en-US" altLang="zh-CN" smtClean="0"/>
              <a:t>	select permissionid from t_user_role where roleid=(</a:t>
            </a:r>
          </a:p>
          <a:p>
            <a:pPr lvl="3"/>
            <a:r>
              <a:rPr lang="en-US" altLang="zh-CN" smtClean="0"/>
              <a:t>		select roleid from t_user_role where userid = 2</a:t>
            </a:r>
          </a:p>
          <a:p>
            <a:pPr lvl="3"/>
            <a:r>
              <a:rPr lang="en-US" altLang="zh-CN" smtClean="0"/>
              <a:t>	) </a:t>
            </a:r>
          </a:p>
          <a:p>
            <a:pPr lvl="1"/>
            <a:r>
              <a:rPr lang="en-US" altLang="zh-CN" baseline="0" smtClean="0"/>
              <a:t> 	      </a:t>
            </a:r>
            <a:r>
              <a:rPr lang="en-US" altLang="zh-CN" smtClean="0"/>
              <a:t>)</a:t>
            </a:r>
            <a:endParaRPr lang="zh-CN" altLang="en-US" smtClean="0"/>
          </a:p>
          <a:p>
            <a:endParaRPr lang="en-US" altLang="zh-CN" smtClean="0"/>
          </a:p>
          <a:p>
            <a:r>
              <a:rPr lang="en-US" altLang="zh-CN" smtClean="0"/>
              <a:t>	)</a:t>
            </a:r>
          </a:p>
          <a:p>
            <a:r>
              <a:rPr lang="en-US" altLang="zh-CN" smtClean="0"/>
              <a:t>)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46CE8-3D8D-4E8A-A9C6-1EA2ED3EECD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539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46CE8-3D8D-4E8A-A9C6-1EA2ED3EECD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111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EADC-8B50-4B64-A36D-8CE883DE4C0E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F0D4-383E-4936-BAF2-5289429D4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38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EADC-8B50-4B64-A36D-8CE883DE4C0E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F0D4-383E-4936-BAF2-5289429D4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589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EADC-8B50-4B64-A36D-8CE883DE4C0E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F0D4-383E-4936-BAF2-5289429D4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239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EADC-8B50-4B64-A36D-8CE883DE4C0E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F0D4-383E-4936-BAF2-5289429D4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16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EADC-8B50-4B64-A36D-8CE883DE4C0E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F0D4-383E-4936-BAF2-5289429D4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522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EADC-8B50-4B64-A36D-8CE883DE4C0E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F0D4-383E-4936-BAF2-5289429D4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427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EADC-8B50-4B64-A36D-8CE883DE4C0E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F0D4-383E-4936-BAF2-5289429D4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823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EADC-8B50-4B64-A36D-8CE883DE4C0E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F0D4-383E-4936-BAF2-5289429D4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777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EADC-8B50-4B64-A36D-8CE883DE4C0E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F0D4-383E-4936-BAF2-5289429D4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77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EADC-8B50-4B64-A36D-8CE883DE4C0E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F0D4-383E-4936-BAF2-5289429D4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296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EADC-8B50-4B64-A36D-8CE883DE4C0E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F0D4-383E-4936-BAF2-5289429D4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433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7EADC-8B50-4B64-A36D-8CE883DE4C0E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EF0D4-383E-4936-BAF2-5289429D4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453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77539" y="1543792"/>
            <a:ext cx="2695698" cy="427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jingubang</a:t>
            </a:r>
          </a:p>
        </p:txBody>
      </p:sp>
      <p:sp>
        <p:nvSpPr>
          <p:cNvPr id="5" name="矩形 4"/>
          <p:cNvSpPr/>
          <p:nvPr/>
        </p:nvSpPr>
        <p:spPr>
          <a:xfrm>
            <a:off x="1377539" y="2586841"/>
            <a:ext cx="2695698" cy="427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sunwukong</a:t>
            </a:r>
          </a:p>
        </p:txBody>
      </p:sp>
      <p:sp>
        <p:nvSpPr>
          <p:cNvPr id="6" name="矩形 5"/>
          <p:cNvSpPr/>
          <p:nvPr/>
        </p:nvSpPr>
        <p:spPr>
          <a:xfrm>
            <a:off x="1377539" y="3736768"/>
            <a:ext cx="2695698" cy="427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tangseng</a:t>
            </a:r>
          </a:p>
        </p:txBody>
      </p:sp>
      <p:cxnSp>
        <p:nvCxnSpPr>
          <p:cNvPr id="8" name="直接箭头连接符 7"/>
          <p:cNvCxnSpPr>
            <a:stCxn id="5" idx="0"/>
            <a:endCxn id="4" idx="2"/>
          </p:cNvCxnSpPr>
          <p:nvPr/>
        </p:nvCxnSpPr>
        <p:spPr>
          <a:xfrm flipV="1">
            <a:off x="2725388" y="1971304"/>
            <a:ext cx="0" cy="615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0"/>
            <a:endCxn id="5" idx="2"/>
          </p:cNvCxnSpPr>
          <p:nvPr/>
        </p:nvCxnSpPr>
        <p:spPr>
          <a:xfrm flipV="1">
            <a:off x="2725388" y="3014353"/>
            <a:ext cx="0" cy="722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377539" y="4459183"/>
            <a:ext cx="77664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Failed to execute goal on project </a:t>
            </a:r>
            <a:r>
              <a:rPr lang="en-US" altLang="zh-CN" b="1"/>
              <a:t>tangseng</a:t>
            </a:r>
            <a:r>
              <a:rPr lang="en-US" altLang="zh-CN"/>
              <a:t>: </a:t>
            </a:r>
            <a:r>
              <a:rPr lang="en-US" altLang="zh-CN" b="1"/>
              <a:t>Could not resolve dependencies </a:t>
            </a:r>
            <a:r>
              <a:rPr lang="en-US" altLang="zh-CN"/>
              <a:t>for project com.atguigu:tangseng:jar:0.0.1-SNAPSHOT: </a:t>
            </a:r>
            <a:r>
              <a:rPr lang="en-US" altLang="zh-CN" b="1"/>
              <a:t>Could not find artifact </a:t>
            </a:r>
            <a:r>
              <a:rPr lang="en-US" altLang="zh-CN"/>
              <a:t>com.atguigu:</a:t>
            </a:r>
            <a:r>
              <a:rPr lang="en-US" altLang="zh-CN" b="1"/>
              <a:t>sunwukong</a:t>
            </a:r>
            <a:r>
              <a:rPr lang="en-US" altLang="zh-CN"/>
              <a:t>:jar:0.0.1-SNAPSHOT -&gt; [Help 1]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203864" y="2414188"/>
            <a:ext cx="68283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Failed to execute goal on project </a:t>
            </a:r>
            <a:r>
              <a:rPr lang="en-US" altLang="zh-CN" b="1"/>
              <a:t>sunwukong</a:t>
            </a:r>
            <a:r>
              <a:rPr lang="en-US" altLang="zh-CN"/>
              <a:t>: Could not resolve dependencies for project com.atguigu:sunwukong:jar:0.0.1-SNAPSHOT: </a:t>
            </a:r>
            <a:r>
              <a:rPr lang="en-US" altLang="zh-CN" b="1"/>
              <a:t>Could not find artifact com.atguigu:jingubang</a:t>
            </a:r>
            <a:r>
              <a:rPr lang="en-US" altLang="zh-CN"/>
              <a:t>:jar:0.0.1-SNAPSHOT -&gt; [Help 1]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03761" y="659955"/>
            <a:ext cx="9227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在任何项目上运行</a:t>
            </a:r>
            <a:r>
              <a:rPr lang="en-US" altLang="zh-CN" smtClean="0"/>
              <a:t>maven</a:t>
            </a:r>
            <a:r>
              <a:rPr lang="zh-CN" altLang="en-US" smtClean="0"/>
              <a:t>命令的时候，</a:t>
            </a:r>
            <a:r>
              <a:rPr lang="en-US" altLang="zh-CN" smtClean="0"/>
              <a:t>maven</a:t>
            </a:r>
            <a:r>
              <a:rPr lang="zh-CN" altLang="en-US" smtClean="0"/>
              <a:t>需要按照依赖去仓库里面寻找；找不到报错；</a:t>
            </a:r>
            <a:endParaRPr lang="en-US" altLang="zh-CN" smtClean="0"/>
          </a:p>
          <a:p>
            <a:r>
              <a:rPr lang="zh-CN" altLang="en-US" smtClean="0"/>
              <a:t>解决：</a:t>
            </a:r>
            <a:r>
              <a:rPr lang="en-US" altLang="zh-CN" smtClean="0"/>
              <a:t>1</a:t>
            </a:r>
            <a:r>
              <a:rPr lang="zh-CN" altLang="en-US" smtClean="0"/>
              <a:t>、自己分析依赖的优先顺序，依次安装；</a:t>
            </a:r>
            <a:r>
              <a:rPr lang="en-US" altLang="zh-CN" smtClean="0"/>
              <a:t>2</a:t>
            </a:r>
            <a:r>
              <a:rPr lang="zh-CN" altLang="en-US" smtClean="0"/>
              <a:t>、使用聚合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638468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24000" y="390144"/>
            <a:ext cx="2011680" cy="426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北京：张三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369808" y="390144"/>
            <a:ext cx="2011680" cy="426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深圳</a:t>
            </a:r>
            <a:r>
              <a:rPr lang="zh-CN" altLang="en-US" smtClean="0"/>
              <a:t>：李四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993136" y="987552"/>
            <a:ext cx="1810512" cy="963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邮编：</a:t>
            </a:r>
            <a:endParaRPr lang="en-US" altLang="zh-CN" smtClean="0"/>
          </a:p>
          <a:p>
            <a:pPr algn="ctr"/>
            <a:r>
              <a:rPr lang="zh-CN" altLang="en-US" smtClean="0"/>
              <a:t>地址：</a:t>
            </a:r>
            <a:endParaRPr lang="en-US" altLang="zh-CN" smtClean="0"/>
          </a:p>
          <a:p>
            <a:pPr algn="ctr"/>
            <a:r>
              <a:rPr lang="zh-CN" altLang="en-US" smtClean="0"/>
              <a:t>收件人：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72896" y="2438400"/>
            <a:ext cx="2913888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北京邮局</a:t>
            </a:r>
            <a:endParaRPr lang="zh-CN" altLang="en-US"/>
          </a:p>
        </p:txBody>
      </p:sp>
      <p:cxnSp>
        <p:nvCxnSpPr>
          <p:cNvPr id="9" name="直接箭头连接符 8"/>
          <p:cNvCxnSpPr>
            <a:stCxn id="4" idx="2"/>
            <a:endCxn id="7" idx="0"/>
          </p:cNvCxnSpPr>
          <p:nvPr/>
        </p:nvCxnSpPr>
        <p:spPr>
          <a:xfrm>
            <a:off x="2529840" y="816864"/>
            <a:ext cx="0" cy="1621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7918704" y="2450592"/>
            <a:ext cx="2913888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深圳邮局</a:t>
            </a:r>
            <a:endParaRPr lang="zh-CN" altLang="en-US"/>
          </a:p>
        </p:txBody>
      </p:sp>
      <p:cxnSp>
        <p:nvCxnSpPr>
          <p:cNvPr id="12" name="直接箭头连接符 11"/>
          <p:cNvCxnSpPr>
            <a:stCxn id="7" idx="3"/>
            <a:endCxn id="10" idx="1"/>
          </p:cNvCxnSpPr>
          <p:nvPr/>
        </p:nvCxnSpPr>
        <p:spPr>
          <a:xfrm>
            <a:off x="3986784" y="2743200"/>
            <a:ext cx="3931920" cy="12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0" idx="0"/>
            <a:endCxn id="5" idx="2"/>
          </p:cNvCxnSpPr>
          <p:nvPr/>
        </p:nvCxnSpPr>
        <p:spPr>
          <a:xfrm flipV="1">
            <a:off x="9375648" y="816864"/>
            <a:ext cx="0" cy="1633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060958" y="3552867"/>
            <a:ext cx="287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leifengyang@atguigu.com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929880" y="364644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ls@163.com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832104" y="4325305"/>
            <a:ext cx="3328416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255776" y="4352544"/>
            <a:ext cx="2691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atguigu.com</a:t>
            </a:r>
            <a:r>
              <a:rPr lang="zh-CN" altLang="en-US" smtClean="0"/>
              <a:t>邮箱服务器</a:t>
            </a:r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1255776" y="4895088"/>
            <a:ext cx="473964" cy="3108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1949958" y="4915579"/>
            <a:ext cx="595122" cy="2864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zs</a:t>
            </a:r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2648712" y="4919365"/>
            <a:ext cx="473964" cy="3108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3329940" y="4866811"/>
            <a:ext cx="473964" cy="3108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1262634" y="4915579"/>
            <a:ext cx="473964" cy="3108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/>
          <p:cNvCxnSpPr>
            <a:stCxn id="16" idx="2"/>
            <a:endCxn id="19" idx="0"/>
          </p:cNvCxnSpPr>
          <p:nvPr/>
        </p:nvCxnSpPr>
        <p:spPr>
          <a:xfrm>
            <a:off x="2496312" y="3922199"/>
            <a:ext cx="0" cy="403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7065772" y="4362196"/>
            <a:ext cx="3328416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7498588" y="4362196"/>
            <a:ext cx="231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163.com</a:t>
            </a:r>
            <a:r>
              <a:rPr lang="zh-CN" altLang="en-US" smtClean="0"/>
              <a:t>邮箱服务器</a:t>
            </a:r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7382764" y="4904740"/>
            <a:ext cx="473964" cy="3108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8076946" y="4925231"/>
            <a:ext cx="595122" cy="2864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l</a:t>
            </a:r>
            <a:r>
              <a:rPr lang="en-US" altLang="zh-CN" smtClean="0"/>
              <a:t>s</a:t>
            </a:r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8775700" y="4929017"/>
            <a:ext cx="473964" cy="3108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9456928" y="4876463"/>
            <a:ext cx="473964" cy="3108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7389622" y="4925231"/>
            <a:ext cx="473964" cy="3108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3059430" y="3910745"/>
            <a:ext cx="1744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to: ls@163.com</a:t>
            </a:r>
            <a:endParaRPr lang="zh-CN" altLang="en-US"/>
          </a:p>
        </p:txBody>
      </p:sp>
      <p:cxnSp>
        <p:nvCxnSpPr>
          <p:cNvPr id="37" name="直接箭头连接符 36"/>
          <p:cNvCxnSpPr>
            <a:stCxn id="19" idx="3"/>
            <a:endCxn id="28" idx="1"/>
          </p:cNvCxnSpPr>
          <p:nvPr/>
        </p:nvCxnSpPr>
        <p:spPr>
          <a:xfrm>
            <a:off x="4160520" y="4867849"/>
            <a:ext cx="2905252" cy="36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8" idx="0"/>
            <a:endCxn id="17" idx="2"/>
          </p:cNvCxnSpPr>
          <p:nvPr/>
        </p:nvCxnSpPr>
        <p:spPr>
          <a:xfrm flipV="1">
            <a:off x="8729980" y="4015772"/>
            <a:ext cx="0" cy="346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151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675249" y="168812"/>
            <a:ext cx="914400" cy="45016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开始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47710" y="1069145"/>
            <a:ext cx="1969477" cy="4501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员工申请</a:t>
            </a:r>
            <a:endParaRPr lang="zh-CN" altLang="en-US"/>
          </a:p>
        </p:txBody>
      </p:sp>
      <p:cxnSp>
        <p:nvCxnSpPr>
          <p:cNvPr id="7" name="直接箭头连接符 6"/>
          <p:cNvCxnSpPr>
            <a:stCxn id="4" idx="4"/>
            <a:endCxn id="5" idx="0"/>
          </p:cNvCxnSpPr>
          <p:nvPr/>
        </p:nvCxnSpPr>
        <p:spPr>
          <a:xfrm>
            <a:off x="1132449" y="618978"/>
            <a:ext cx="0" cy="450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47710" y="1969478"/>
            <a:ext cx="1969477" cy="3798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组长审核</a:t>
            </a:r>
            <a:endParaRPr lang="zh-CN" altLang="en-US"/>
          </a:p>
        </p:txBody>
      </p:sp>
      <p:cxnSp>
        <p:nvCxnSpPr>
          <p:cNvPr id="11" name="直接箭头连接符 10"/>
          <p:cNvCxnSpPr>
            <a:stCxn id="5" idx="2"/>
            <a:endCxn id="9" idx="0"/>
          </p:cNvCxnSpPr>
          <p:nvPr/>
        </p:nvCxnSpPr>
        <p:spPr>
          <a:xfrm>
            <a:off x="1132449" y="1519311"/>
            <a:ext cx="0" cy="450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菱形 11"/>
          <p:cNvSpPr/>
          <p:nvPr/>
        </p:nvSpPr>
        <p:spPr>
          <a:xfrm>
            <a:off x="675248" y="2651760"/>
            <a:ext cx="914400" cy="633046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通过</a:t>
            </a:r>
            <a:endParaRPr lang="zh-CN" altLang="en-US"/>
          </a:p>
        </p:txBody>
      </p:sp>
      <p:cxnSp>
        <p:nvCxnSpPr>
          <p:cNvPr id="14" name="直接箭头连接符 13"/>
          <p:cNvCxnSpPr>
            <a:stCxn id="9" idx="2"/>
            <a:endCxn id="12" idx="0"/>
          </p:cNvCxnSpPr>
          <p:nvPr/>
        </p:nvCxnSpPr>
        <p:spPr>
          <a:xfrm flipH="1">
            <a:off x="1132448" y="2349305"/>
            <a:ext cx="1" cy="302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47709" y="3798276"/>
            <a:ext cx="1969477" cy="3798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经理</a:t>
            </a:r>
            <a:r>
              <a:rPr lang="zh-CN" altLang="en-US" smtClean="0"/>
              <a:t>审核</a:t>
            </a:r>
            <a:endParaRPr lang="zh-CN" altLang="en-US"/>
          </a:p>
        </p:txBody>
      </p:sp>
      <p:cxnSp>
        <p:nvCxnSpPr>
          <p:cNvPr id="17" name="直接箭头连接符 16"/>
          <p:cNvCxnSpPr>
            <a:stCxn id="12" idx="2"/>
            <a:endCxn id="15" idx="0"/>
          </p:cNvCxnSpPr>
          <p:nvPr/>
        </p:nvCxnSpPr>
        <p:spPr>
          <a:xfrm>
            <a:off x="1132448" y="3284806"/>
            <a:ext cx="0" cy="513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12" idx="3"/>
            <a:endCxn id="5" idx="3"/>
          </p:cNvCxnSpPr>
          <p:nvPr/>
        </p:nvCxnSpPr>
        <p:spPr>
          <a:xfrm flipV="1">
            <a:off x="1589648" y="1294228"/>
            <a:ext cx="527539" cy="1674055"/>
          </a:xfrm>
          <a:prstGeom prst="bentConnector3">
            <a:avLst>
              <a:gd name="adj1" fmla="val 1433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853417" y="26517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不通过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934774" y="326722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通过</a:t>
            </a:r>
            <a:endParaRPr lang="zh-CN" altLang="en-US"/>
          </a:p>
        </p:txBody>
      </p:sp>
      <p:sp>
        <p:nvSpPr>
          <p:cNvPr id="24" name="菱形 23"/>
          <p:cNvSpPr/>
          <p:nvPr/>
        </p:nvSpPr>
        <p:spPr>
          <a:xfrm>
            <a:off x="683791" y="4480555"/>
            <a:ext cx="905857" cy="773723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通过</a:t>
            </a:r>
            <a:endParaRPr lang="zh-CN" altLang="en-US"/>
          </a:p>
        </p:txBody>
      </p:sp>
      <p:cxnSp>
        <p:nvCxnSpPr>
          <p:cNvPr id="26" name="直接箭头连接符 25"/>
          <p:cNvCxnSpPr>
            <a:stCxn id="15" idx="2"/>
            <a:endCxn id="24" idx="0"/>
          </p:cNvCxnSpPr>
          <p:nvPr/>
        </p:nvCxnSpPr>
        <p:spPr>
          <a:xfrm>
            <a:off x="1132448" y="4178103"/>
            <a:ext cx="4272" cy="302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4" idx="2"/>
          </p:cNvCxnSpPr>
          <p:nvPr/>
        </p:nvCxnSpPr>
        <p:spPr>
          <a:xfrm flipH="1">
            <a:off x="1132446" y="5254278"/>
            <a:ext cx="4274" cy="372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536516" y="5591901"/>
            <a:ext cx="1143061" cy="3095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人事存档</a:t>
            </a:r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885534" y="6144065"/>
            <a:ext cx="442013" cy="41499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箭头连接符 36"/>
          <p:cNvCxnSpPr>
            <a:stCxn id="32" idx="2"/>
            <a:endCxn id="35" idx="0"/>
          </p:cNvCxnSpPr>
          <p:nvPr/>
        </p:nvCxnSpPr>
        <p:spPr>
          <a:xfrm flipH="1">
            <a:off x="1106541" y="5901451"/>
            <a:ext cx="1506" cy="242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24" idx="3"/>
            <a:endCxn id="35" idx="6"/>
          </p:cNvCxnSpPr>
          <p:nvPr/>
        </p:nvCxnSpPr>
        <p:spPr>
          <a:xfrm flipH="1">
            <a:off x="1327547" y="4867417"/>
            <a:ext cx="262101" cy="1484147"/>
          </a:xfrm>
          <a:prstGeom prst="bentConnector3">
            <a:avLst>
              <a:gd name="adj1" fmla="val -3072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914452" y="52384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通过</a:t>
            </a:r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1610686" y="458243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不通过</a:t>
            </a:r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3995224" y="379828"/>
            <a:ext cx="790604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/>
              <a:t>流程定义</a:t>
            </a:r>
            <a:r>
              <a:rPr lang="zh-CN" altLang="en-US" smtClean="0"/>
              <a:t>：</a:t>
            </a:r>
            <a:r>
              <a:rPr lang="en-US" altLang="zh-CN" smtClean="0"/>
              <a:t>ProcessDefinition</a:t>
            </a:r>
            <a:r>
              <a:rPr lang="zh-CN" altLang="en-US" smtClean="0"/>
              <a:t>：</a:t>
            </a:r>
            <a:r>
              <a:rPr lang="en-US" altLang="zh-CN" smtClean="0"/>
              <a:t>pd</a:t>
            </a:r>
            <a:r>
              <a:rPr lang="zh-CN" altLang="en-US" smtClean="0"/>
              <a:t>：定义一个流程，具体看来是一个流程图（对一个流程的描述）</a:t>
            </a:r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r>
              <a:rPr lang="zh-CN" altLang="en-US" b="1" smtClean="0"/>
              <a:t>流程实例：</a:t>
            </a:r>
            <a:r>
              <a:rPr lang="en-US" altLang="zh-CN" smtClean="0"/>
              <a:t>ProcessInstance</a:t>
            </a:r>
            <a:r>
              <a:rPr lang="zh-CN" altLang="en-US" smtClean="0"/>
              <a:t>：</a:t>
            </a:r>
            <a:r>
              <a:rPr lang="en-US" altLang="zh-CN" smtClean="0"/>
              <a:t>pi</a:t>
            </a:r>
            <a:r>
              <a:rPr lang="zh-CN" altLang="en-US" smtClean="0"/>
              <a:t>；某一个流程定义会产生很多的流程实例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Class</a:t>
            </a:r>
            <a:r>
              <a:rPr lang="zh-CN" altLang="en-US" smtClean="0"/>
              <a:t>（类定义）</a:t>
            </a:r>
            <a:r>
              <a:rPr lang="en-US" altLang="zh-CN" smtClean="0"/>
              <a:t>   ==== Obj</a:t>
            </a:r>
            <a:r>
              <a:rPr lang="zh-CN" altLang="en-US" smtClean="0"/>
              <a:t>（类实例）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b="1"/>
              <a:t>流程</a:t>
            </a:r>
            <a:r>
              <a:rPr lang="zh-CN" altLang="en-US" b="1" smtClean="0"/>
              <a:t>变量：</a:t>
            </a:r>
            <a:r>
              <a:rPr lang="zh-CN" altLang="en-US" smtClean="0"/>
              <a:t>流程运行期间输入或者定义的一些变量值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b="1" smtClean="0"/>
              <a:t>任务</a:t>
            </a:r>
            <a:r>
              <a:rPr lang="en-US" altLang="zh-CN" b="1" smtClean="0">
                <a:sym typeface="Wingdings" panose="05000000000000000000" pitchFamily="2" charset="2"/>
              </a:rPr>
              <a:t>:  </a:t>
            </a:r>
            <a:r>
              <a:rPr lang="zh-CN" altLang="en-US" b="1" smtClean="0">
                <a:sym typeface="Wingdings" panose="05000000000000000000" pitchFamily="2" charset="2"/>
              </a:rPr>
              <a:t>（</a:t>
            </a:r>
            <a:r>
              <a:rPr lang="en-US" altLang="zh-CN" b="1" smtClean="0">
                <a:sym typeface="Wingdings" panose="05000000000000000000" pitchFamily="2" charset="2"/>
              </a:rPr>
              <a:t>Task</a:t>
            </a:r>
            <a:r>
              <a:rPr lang="zh-CN" altLang="en-US" b="1" smtClean="0">
                <a:sym typeface="Wingdings" panose="05000000000000000000" pitchFamily="2" charset="2"/>
              </a:rPr>
              <a:t>）</a:t>
            </a:r>
            <a:r>
              <a:rPr lang="zh-CN" altLang="en-US" smtClean="0">
                <a:sym typeface="Wingdings" panose="05000000000000000000" pitchFamily="2" charset="2"/>
              </a:rPr>
              <a:t>一个流程中我们需要做的事情</a:t>
            </a:r>
            <a:endParaRPr lang="en-US" altLang="zh-CN" smtClean="0">
              <a:sym typeface="Wingdings" panose="05000000000000000000" pitchFamily="2" charset="2"/>
            </a:endParaRPr>
          </a:p>
          <a:p>
            <a:endParaRPr lang="en-US" altLang="zh-CN">
              <a:sym typeface="Wingdings" panose="05000000000000000000" pitchFamily="2" charset="2"/>
            </a:endParaRPr>
          </a:p>
          <a:p>
            <a:endParaRPr lang="en-US" altLang="zh-CN" smtClean="0">
              <a:sym typeface="Wingdings" panose="05000000000000000000" pitchFamily="2" charset="2"/>
            </a:endParaRPr>
          </a:p>
          <a:p>
            <a:r>
              <a:rPr lang="zh-CN" altLang="en-US" b="1" smtClean="0">
                <a:sym typeface="Wingdings" panose="05000000000000000000" pitchFamily="2" charset="2"/>
              </a:rPr>
              <a:t>起始、结束：</a:t>
            </a:r>
            <a:endParaRPr lang="en-US" altLang="zh-CN" b="1" smtClean="0">
              <a:sym typeface="Wingdings" panose="05000000000000000000" pitchFamily="2" charset="2"/>
            </a:endParaRPr>
          </a:p>
          <a:p>
            <a:endParaRPr lang="en-US" altLang="zh-CN">
              <a:sym typeface="Wingdings" panose="05000000000000000000" pitchFamily="2" charset="2"/>
            </a:endParaRPr>
          </a:p>
          <a:p>
            <a:r>
              <a:rPr lang="zh-CN" altLang="en-US" b="1" smtClean="0">
                <a:sym typeface="Wingdings" panose="05000000000000000000" pitchFamily="2" charset="2"/>
              </a:rPr>
              <a:t>网关（</a:t>
            </a:r>
            <a:r>
              <a:rPr lang="en-US" altLang="zh-CN" b="1" smtClean="0">
                <a:sym typeface="Wingdings" panose="05000000000000000000" pitchFamily="2" charset="2"/>
              </a:rPr>
              <a:t>Gateway</a:t>
            </a:r>
            <a:r>
              <a:rPr lang="zh-CN" altLang="en-US" b="1" smtClean="0">
                <a:sym typeface="Wingdings" panose="05000000000000000000" pitchFamily="2" charset="2"/>
              </a:rPr>
              <a:t>）：</a:t>
            </a:r>
            <a:r>
              <a:rPr lang="zh-CN" altLang="en-US" smtClean="0">
                <a:sym typeface="Wingdings" panose="05000000000000000000" pitchFamily="2" charset="2"/>
              </a:rPr>
              <a:t>控制流程的流转</a:t>
            </a:r>
            <a:r>
              <a:rPr lang="en-US" altLang="zh-CN" smtClean="0">
                <a:sym typeface="Wingdings" panose="05000000000000000000" pitchFamily="2" charset="2"/>
              </a:rPr>
              <a:t/>
            </a:r>
            <a:br>
              <a:rPr lang="en-US" altLang="zh-CN" smtClean="0">
                <a:sym typeface="Wingdings" panose="05000000000000000000" pitchFamily="2" charset="2"/>
              </a:rPr>
            </a:br>
            <a:r>
              <a:rPr lang="en-US" altLang="zh-CN" smtClean="0">
                <a:sym typeface="Wingdings" panose="05000000000000000000" pitchFamily="2" charset="2"/>
              </a:rPr>
              <a:t/>
            </a:r>
            <a:br>
              <a:rPr lang="en-US" altLang="zh-CN" smtClean="0">
                <a:sym typeface="Wingdings" panose="05000000000000000000" pitchFamily="2" charset="2"/>
              </a:rPr>
            </a:br>
            <a:endParaRPr lang="en-US" altLang="zh-CN" smtClean="0"/>
          </a:p>
          <a:p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8792307" y="3130062"/>
            <a:ext cx="703385" cy="3094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5866228" y="3988189"/>
            <a:ext cx="309489" cy="3411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菱形 48"/>
          <p:cNvSpPr/>
          <p:nvPr/>
        </p:nvSpPr>
        <p:spPr>
          <a:xfrm>
            <a:off x="7948245" y="4480555"/>
            <a:ext cx="422031" cy="386861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777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494" y="999786"/>
            <a:ext cx="8507012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784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96750" y="4628271"/>
            <a:ext cx="2025748" cy="675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当前项目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592" y="3506445"/>
            <a:ext cx="1905000" cy="2952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2660" y="3544545"/>
            <a:ext cx="4495800" cy="257175"/>
          </a:xfrm>
          <a:prstGeom prst="rect">
            <a:avLst/>
          </a:prstGeom>
        </p:spPr>
      </p:pic>
      <p:cxnSp>
        <p:nvCxnSpPr>
          <p:cNvPr id="8" name="肘形连接符 7"/>
          <p:cNvCxnSpPr>
            <a:stCxn id="4" idx="0"/>
            <a:endCxn id="5" idx="2"/>
          </p:cNvCxnSpPr>
          <p:nvPr/>
        </p:nvCxnSpPr>
        <p:spPr>
          <a:xfrm rot="16200000" flipV="1">
            <a:off x="3436583" y="3155230"/>
            <a:ext cx="826551" cy="21195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4" idx="0"/>
            <a:endCxn id="6" idx="2"/>
          </p:cNvCxnSpPr>
          <p:nvPr/>
        </p:nvCxnSpPr>
        <p:spPr>
          <a:xfrm rot="5400000" flipH="1" flipV="1">
            <a:off x="6186817" y="2524528"/>
            <a:ext cx="826551" cy="33809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0"/>
          </p:cNvCxnSpPr>
          <p:nvPr/>
        </p:nvCxnSpPr>
        <p:spPr>
          <a:xfrm flipV="1">
            <a:off x="8290560" y="2348206"/>
            <a:ext cx="0" cy="1196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817" y="2042014"/>
            <a:ext cx="4400550" cy="400050"/>
          </a:xfrm>
          <a:prstGeom prst="rect">
            <a:avLst/>
          </a:prstGeom>
        </p:spPr>
      </p:pic>
      <p:cxnSp>
        <p:nvCxnSpPr>
          <p:cNvPr id="18" name="肘形连接符 17"/>
          <p:cNvCxnSpPr>
            <a:stCxn id="5" idx="0"/>
            <a:endCxn id="16" idx="2"/>
          </p:cNvCxnSpPr>
          <p:nvPr/>
        </p:nvCxnSpPr>
        <p:spPr>
          <a:xfrm rot="5400000" flipH="1" flipV="1">
            <a:off x="2257902" y="2974255"/>
            <a:ext cx="1064381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8879" y="1753090"/>
            <a:ext cx="1609725" cy="26670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22498" y="1886440"/>
            <a:ext cx="4457700" cy="47625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3395002" y="603372"/>
            <a:ext cx="59178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按照先申明者优先：</a:t>
            </a:r>
            <a:endParaRPr lang="en-US" altLang="zh-CN" smtClean="0"/>
          </a:p>
          <a:p>
            <a:r>
              <a:rPr lang="zh-CN" altLang="en-US" smtClean="0"/>
              <a:t>问题：</a:t>
            </a:r>
            <a:endParaRPr lang="en-US" altLang="zh-CN" smtClean="0"/>
          </a:p>
          <a:p>
            <a:r>
              <a:rPr lang="en-US" altLang="zh-CN"/>
              <a:t>	</a:t>
            </a:r>
            <a:r>
              <a:rPr lang="en-US" altLang="zh-CN" smtClean="0"/>
              <a:t>1</a:t>
            </a:r>
            <a:r>
              <a:rPr lang="zh-CN" altLang="en-US" smtClean="0"/>
              <a:t>、用</a:t>
            </a:r>
            <a:r>
              <a:rPr lang="en-US" altLang="zh-CN" smtClean="0"/>
              <a:t>activiti</a:t>
            </a:r>
            <a:r>
              <a:rPr lang="zh-CN" altLang="en-US" smtClean="0"/>
              <a:t>的</a:t>
            </a:r>
            <a:r>
              <a:rPr lang="en-US" altLang="zh-CN" smtClean="0"/>
              <a:t>Spring Beans</a:t>
            </a:r>
          </a:p>
          <a:p>
            <a:r>
              <a:rPr lang="en-US" altLang="zh-CN"/>
              <a:t>	</a:t>
            </a:r>
            <a:r>
              <a:rPr lang="en-US" altLang="zh-CN" smtClean="0"/>
              <a:t>2</a:t>
            </a:r>
            <a:r>
              <a:rPr lang="zh-CN" altLang="en-US" smtClean="0"/>
              <a:t>、又用</a:t>
            </a:r>
            <a:r>
              <a:rPr lang="en-US" altLang="zh-CN" smtClean="0"/>
              <a:t>spring</a:t>
            </a:r>
            <a:r>
              <a:rPr lang="zh-CN" altLang="en-US" smtClean="0"/>
              <a:t>框架的其他</a:t>
            </a:r>
            <a:endParaRPr lang="en-US" altLang="zh-CN" smtClean="0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30490" y="4938694"/>
            <a:ext cx="3946980" cy="1722090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998806" y="5542564"/>
            <a:ext cx="412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使用依赖排除解决版本冲突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025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66" y="433680"/>
            <a:ext cx="10039350" cy="53435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480517" y="1125416"/>
            <a:ext cx="57114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1</a:t>
            </a:r>
            <a:r>
              <a:rPr lang="zh-CN" altLang="en-US" smtClean="0"/>
              <a:t>、页面在远程引入一段</a:t>
            </a:r>
            <a:r>
              <a:rPr lang="en-US" altLang="zh-CN" smtClean="0"/>
              <a:t>js</a:t>
            </a:r>
            <a:r>
              <a:rPr lang="zh-CN" altLang="en-US" smtClean="0"/>
              <a:t>：</a:t>
            </a:r>
            <a:endParaRPr lang="en-US" altLang="zh-CN" smtClean="0"/>
          </a:p>
          <a:p>
            <a:r>
              <a:rPr lang="en-US" altLang="zh-CN"/>
              <a:t>&lt;script src="http://localhost:8082/rest-api/hello"&gt;&lt;/</a:t>
            </a:r>
            <a:r>
              <a:rPr lang="en-US" altLang="zh-CN"/>
              <a:t>script</a:t>
            </a:r>
            <a:r>
              <a:rPr lang="en-US" altLang="zh-CN" smtClean="0"/>
              <a:t>&gt;</a:t>
            </a:r>
          </a:p>
          <a:p>
            <a:r>
              <a:rPr lang="en-US" altLang="zh-CN" smtClean="0"/>
              <a:t>2</a:t>
            </a:r>
            <a:r>
              <a:rPr lang="zh-CN" altLang="en-US" smtClean="0"/>
              <a:t>、引入</a:t>
            </a:r>
            <a:r>
              <a:rPr lang="en-US" altLang="zh-CN" smtClean="0"/>
              <a:t>js</a:t>
            </a:r>
            <a:r>
              <a:rPr lang="zh-CN" altLang="en-US" smtClean="0"/>
              <a:t>浏览器普通发送请求获取数据。得到数据；</a:t>
            </a:r>
            <a:endParaRPr lang="en-US" altLang="zh-CN" smtClean="0"/>
          </a:p>
          <a:p>
            <a:r>
              <a:rPr lang="en-US" altLang="zh-CN" smtClean="0"/>
              <a:t>3</a:t>
            </a:r>
            <a:r>
              <a:rPr lang="zh-CN" altLang="en-US" smtClean="0"/>
              <a:t>、恰好这段</a:t>
            </a:r>
            <a:r>
              <a:rPr lang="zh-CN" altLang="en-US"/>
              <a:t>数据</a:t>
            </a:r>
            <a:r>
              <a:rPr lang="zh-CN" altLang="en-US" smtClean="0"/>
              <a:t>是一段</a:t>
            </a:r>
            <a:r>
              <a:rPr lang="en-US" altLang="zh-CN" smtClean="0"/>
              <a:t>js</a:t>
            </a:r>
            <a:r>
              <a:rPr lang="zh-CN" altLang="en-US" smtClean="0"/>
              <a:t>代码；</a:t>
            </a:r>
            <a:endParaRPr lang="en-US" altLang="zh-CN" smtClean="0"/>
          </a:p>
          <a:p>
            <a:r>
              <a:rPr lang="en-US" altLang="zh-CN"/>
              <a:t>abc({\"age\":18,\"id\":</a:t>
            </a:r>
            <a:r>
              <a:rPr lang="en-US" altLang="zh-CN"/>
              <a:t>1</a:t>
            </a:r>
            <a:r>
              <a:rPr lang="en-US" altLang="zh-CN" smtClean="0"/>
              <a:t>})</a:t>
            </a:r>
          </a:p>
          <a:p>
            <a:r>
              <a:rPr lang="en-US" altLang="zh-CN" smtClean="0"/>
              <a:t>4</a:t>
            </a:r>
            <a:r>
              <a:rPr lang="zh-CN" altLang="en-US" smtClean="0"/>
              <a:t>、恰好页面</a:t>
            </a:r>
            <a:r>
              <a:rPr lang="zh-CN" altLang="en-US"/>
              <a:t>之前</a:t>
            </a:r>
            <a:r>
              <a:rPr lang="zh-CN" altLang="en-US" smtClean="0"/>
              <a:t>有</a:t>
            </a:r>
            <a:r>
              <a:rPr lang="en-US" altLang="zh-CN" smtClean="0"/>
              <a:t>abc</a:t>
            </a:r>
            <a:r>
              <a:rPr lang="zh-CN" altLang="en-US" smtClean="0"/>
              <a:t>这个方法</a:t>
            </a:r>
            <a:endParaRPr lang="en-US" altLang="zh-CN" smtClean="0"/>
          </a:p>
          <a:p>
            <a:r>
              <a:rPr lang="en-US" altLang="zh-CN" smtClean="0"/>
              <a:t>5</a:t>
            </a:r>
            <a:r>
              <a:rPr lang="zh-CN" altLang="en-US" smtClean="0"/>
              <a:t>、服务器响应的</a:t>
            </a:r>
            <a:r>
              <a:rPr lang="en-US" altLang="zh-CN" smtClean="0"/>
              <a:t>js</a:t>
            </a:r>
            <a:r>
              <a:rPr lang="zh-CN" altLang="en-US" smtClean="0"/>
              <a:t>会调用这个方法，</a:t>
            </a:r>
            <a:endParaRPr lang="en-US" altLang="zh-CN" smtClean="0"/>
          </a:p>
          <a:p>
            <a:r>
              <a:rPr lang="en-US" altLang="zh-CN" smtClean="0"/>
              <a:t>6</a:t>
            </a:r>
            <a:r>
              <a:rPr lang="zh-CN" altLang="en-US" smtClean="0"/>
              <a:t>、</a:t>
            </a:r>
            <a:r>
              <a:rPr lang="en-US" altLang="zh-CN" smtClean="0"/>
              <a:t>abc</a:t>
            </a:r>
            <a:r>
              <a:rPr lang="zh-CN" altLang="en-US" smtClean="0"/>
              <a:t>接收到数据保存为全局变量</a:t>
            </a:r>
            <a:endParaRPr lang="en-US" altLang="zh-CN" smtClean="0"/>
          </a:p>
          <a:p>
            <a:r>
              <a:rPr lang="en-US" altLang="zh-CN" smtClean="0"/>
              <a:t>7</a:t>
            </a:r>
            <a:r>
              <a:rPr lang="zh-CN" altLang="en-US" smtClean="0"/>
              <a:t>、点击按钮获取到了之前内容；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386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793671" y="391885"/>
            <a:ext cx="2517569" cy="676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尚硅谷</a:t>
            </a:r>
          </a:p>
        </p:txBody>
      </p:sp>
      <p:sp>
        <p:nvSpPr>
          <p:cNvPr id="5" name="矩形 4"/>
          <p:cNvSpPr/>
          <p:nvPr/>
        </p:nvSpPr>
        <p:spPr>
          <a:xfrm>
            <a:off x="1066799" y="1981199"/>
            <a:ext cx="2517569" cy="676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尚书城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793672" y="1997031"/>
            <a:ext cx="2517569" cy="676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尚筹网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271163" y="1997031"/>
            <a:ext cx="2517569" cy="676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尚电商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793671" y="1187532"/>
            <a:ext cx="2414651" cy="2968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atguigu</a:t>
            </a:r>
            <a:r>
              <a:rPr lang="en-US" altLang="zh-CN" smtClean="0"/>
              <a:t>-parent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600208" y="111508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统一的依赖管理</a:t>
            </a:r>
            <a:endParaRPr lang="zh-CN" altLang="en-US"/>
          </a:p>
        </p:txBody>
      </p:sp>
      <p:cxnSp>
        <p:nvCxnSpPr>
          <p:cNvPr id="11" name="直接箭头连接符 10"/>
          <p:cNvCxnSpPr>
            <a:stCxn id="8" idx="3"/>
          </p:cNvCxnSpPr>
          <p:nvPr/>
        </p:nvCxnSpPr>
        <p:spPr>
          <a:xfrm flipV="1">
            <a:off x="7208322" y="1299750"/>
            <a:ext cx="510639" cy="36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879271" y="3835728"/>
            <a:ext cx="1258784" cy="439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前端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460177" y="3835729"/>
            <a:ext cx="1258784" cy="439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后台管理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497324" y="5445579"/>
            <a:ext cx="1920835" cy="38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manager-web(war)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650218" y="4735115"/>
            <a:ext cx="1615045" cy="287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manager-core</a:t>
            </a:r>
            <a:endParaRPr lang="zh-CN" altLang="en-US"/>
          </a:p>
        </p:txBody>
      </p:sp>
      <p:cxnSp>
        <p:nvCxnSpPr>
          <p:cNvPr id="16" name="直接箭头连接符 15"/>
          <p:cNvCxnSpPr>
            <a:stCxn id="14" idx="0"/>
            <a:endCxn id="15" idx="2"/>
          </p:cNvCxnSpPr>
          <p:nvPr/>
        </p:nvCxnSpPr>
        <p:spPr>
          <a:xfrm flipH="1" flipV="1">
            <a:off x="8457741" y="5022240"/>
            <a:ext cx="1" cy="423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4845129" y="2836082"/>
            <a:ext cx="2414651" cy="2968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scw-parent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7734869" y="2875801"/>
            <a:ext cx="3071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1</a:t>
            </a:r>
            <a:r>
              <a:rPr lang="zh-CN" altLang="en-US" smtClean="0"/>
              <a:t>、聚合尚筹网的所有子项目</a:t>
            </a:r>
            <a:endParaRPr lang="en-US" altLang="zh-CN" smtClean="0"/>
          </a:p>
          <a:p>
            <a:r>
              <a:rPr lang="en-US" altLang="zh-CN" smtClean="0"/>
              <a:t>2</a:t>
            </a:r>
            <a:r>
              <a:rPr lang="zh-CN" altLang="en-US" smtClean="0"/>
              <a:t>、统一管理尚筹网的依赖</a:t>
            </a:r>
            <a:endParaRPr lang="zh-CN" altLang="en-US"/>
          </a:p>
        </p:txBody>
      </p:sp>
      <p:cxnSp>
        <p:nvCxnSpPr>
          <p:cNvPr id="22" name="直接箭头连接符 21"/>
          <p:cNvCxnSpPr>
            <a:stCxn id="19" idx="3"/>
            <a:endCxn id="20" idx="1"/>
          </p:cNvCxnSpPr>
          <p:nvPr/>
        </p:nvCxnSpPr>
        <p:spPr>
          <a:xfrm>
            <a:off x="7259780" y="2984524"/>
            <a:ext cx="475089" cy="214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9" idx="2"/>
            <a:endCxn id="12" idx="0"/>
          </p:cNvCxnSpPr>
          <p:nvPr/>
        </p:nvCxnSpPr>
        <p:spPr>
          <a:xfrm flipH="1">
            <a:off x="4508663" y="3132966"/>
            <a:ext cx="1543792" cy="702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9" idx="2"/>
            <a:endCxn id="13" idx="0"/>
          </p:cNvCxnSpPr>
          <p:nvPr/>
        </p:nvCxnSpPr>
        <p:spPr>
          <a:xfrm>
            <a:off x="6052455" y="3132966"/>
            <a:ext cx="1037114" cy="702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13" idx="2"/>
            <a:endCxn id="15" idx="1"/>
          </p:cNvCxnSpPr>
          <p:nvPr/>
        </p:nvCxnSpPr>
        <p:spPr>
          <a:xfrm rot="16200000" flipH="1">
            <a:off x="7068112" y="4296572"/>
            <a:ext cx="603562" cy="5606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13" idx="2"/>
            <a:endCxn id="14" idx="1"/>
          </p:cNvCxnSpPr>
          <p:nvPr/>
        </p:nvCxnSpPr>
        <p:spPr>
          <a:xfrm rot="16200000" flipH="1">
            <a:off x="6613212" y="4751472"/>
            <a:ext cx="1360469" cy="4077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9" idx="0"/>
            <a:endCxn id="8" idx="2"/>
          </p:cNvCxnSpPr>
          <p:nvPr/>
        </p:nvCxnSpPr>
        <p:spPr>
          <a:xfrm flipH="1" flipV="1">
            <a:off x="6000997" y="1484416"/>
            <a:ext cx="51458" cy="1351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916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9458696" y="3061716"/>
            <a:ext cx="2149433" cy="17024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918369" y="1995054"/>
            <a:ext cx="1615044" cy="439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后台管理系统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599215" y="1995054"/>
            <a:ext cx="1615044" cy="439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前端会员系统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56259" y="225631"/>
            <a:ext cx="515389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1</a:t>
            </a:r>
            <a:r>
              <a:rPr lang="zh-CN" altLang="en-US" smtClean="0"/>
              <a:t>、使用</a:t>
            </a:r>
            <a:r>
              <a:rPr lang="en-US" altLang="zh-CN" smtClean="0"/>
              <a:t>maven</a:t>
            </a:r>
            <a:r>
              <a:rPr lang="zh-CN" altLang="en-US" smtClean="0"/>
              <a:t>分模块开发项目</a:t>
            </a:r>
            <a:endParaRPr lang="en-US" altLang="zh-CN" smtClean="0"/>
          </a:p>
          <a:p>
            <a:r>
              <a:rPr lang="en-US" altLang="zh-CN" smtClean="0"/>
              <a:t>2</a:t>
            </a:r>
            <a:r>
              <a:rPr lang="zh-CN" altLang="en-US" smtClean="0"/>
              <a:t>、</a:t>
            </a:r>
            <a:endParaRPr lang="en-US" altLang="zh-CN" smtClean="0"/>
          </a:p>
          <a:p>
            <a:r>
              <a:rPr lang="zh-CN" altLang="en-US" b="1" smtClean="0"/>
              <a:t>水平拆分</a:t>
            </a:r>
            <a:r>
              <a:rPr lang="en-US" altLang="zh-CN" b="1" smtClean="0"/>
              <a:t>【</a:t>
            </a:r>
            <a:r>
              <a:rPr lang="zh-CN" altLang="en-US" b="1" smtClean="0"/>
              <a:t>按照业务的分类进行划分</a:t>
            </a:r>
            <a:r>
              <a:rPr lang="en-US" altLang="zh-CN" b="1" smtClean="0"/>
              <a:t>】</a:t>
            </a:r>
          </a:p>
          <a:p>
            <a:r>
              <a:rPr lang="zh-CN" altLang="en-US" smtClean="0"/>
              <a:t>后台：</a:t>
            </a:r>
            <a:endParaRPr lang="en-US" altLang="zh-CN" smtClean="0"/>
          </a:p>
          <a:p>
            <a:r>
              <a:rPr lang="zh-CN" altLang="en-US" smtClean="0"/>
              <a:t>权限模块，业务管理模块，审核模块、系统模块</a:t>
            </a:r>
            <a:endParaRPr lang="en-US" altLang="zh-CN" smtClean="0"/>
          </a:p>
          <a:p>
            <a:r>
              <a:rPr lang="zh-CN" altLang="en-US" smtClean="0"/>
              <a:t>前台：</a:t>
            </a:r>
            <a:endParaRPr lang="en-US" altLang="zh-CN" smtClean="0"/>
          </a:p>
          <a:p>
            <a:r>
              <a:rPr lang="zh-CN" altLang="en-US" smtClean="0"/>
              <a:t>会员模块，项目模块，广告模块，订单模块，物流模块，支付模块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问题：</a:t>
            </a:r>
            <a:r>
              <a:rPr lang="en-US" altLang="zh-CN" smtClean="0"/>
              <a:t>maven</a:t>
            </a:r>
            <a:r>
              <a:rPr lang="zh-CN" altLang="en-US" smtClean="0"/>
              <a:t>不允许模块之间进行循环引用。</a:t>
            </a:r>
            <a:endParaRPr lang="en-US" altLang="zh-CN" smtClean="0"/>
          </a:p>
          <a:p>
            <a:r>
              <a:rPr lang="en-US" altLang="zh-CN" smtClean="0"/>
              <a:t>      </a:t>
            </a:r>
            <a:r>
              <a:rPr lang="zh-CN" altLang="en-US" smtClean="0"/>
              <a:t>模块之间需要通信（</a:t>
            </a:r>
            <a:r>
              <a:rPr lang="en-US" altLang="zh-CN" smtClean="0"/>
              <a:t>RPC</a:t>
            </a:r>
            <a:r>
              <a:rPr lang="zh-CN" altLang="en-US" smtClean="0"/>
              <a:t>）；</a:t>
            </a:r>
            <a:endParaRPr lang="en-US" altLang="zh-CN" smtClean="0"/>
          </a:p>
          <a:p>
            <a:r>
              <a:rPr lang="en-US" altLang="zh-CN"/>
              <a:t> </a:t>
            </a:r>
            <a:r>
              <a:rPr lang="en-US" altLang="zh-CN" smtClean="0"/>
              <a:t>   WebService/HTTP</a:t>
            </a:r>
            <a:r>
              <a:rPr lang="zh-CN" altLang="en-US" smtClean="0"/>
              <a:t>协议类</a:t>
            </a:r>
            <a:r>
              <a:rPr lang="en-US" altLang="zh-CN" smtClean="0"/>
              <a:t>/dubbo/SpringCloud</a:t>
            </a:r>
          </a:p>
          <a:p>
            <a:endParaRPr lang="en-US" altLang="zh-CN" smtClean="0"/>
          </a:p>
          <a:p>
            <a:r>
              <a:rPr lang="zh-CN" altLang="en-US" b="1" smtClean="0"/>
              <a:t>垂直拆分：根据模块直接依赖层级进行拆分；</a:t>
            </a:r>
            <a:endParaRPr lang="en-US" altLang="zh-CN" b="1" smtClean="0"/>
          </a:p>
          <a:p>
            <a:r>
              <a:rPr lang="en-US" altLang="zh-CN" b="1"/>
              <a:t>	</a:t>
            </a:r>
            <a:r>
              <a:rPr lang="zh-CN" altLang="en-US" b="1" smtClean="0"/>
              <a:t>以前的分包变为分模块</a:t>
            </a:r>
            <a:r>
              <a:rPr lang="en-US" altLang="zh-CN" b="1" smtClean="0"/>
              <a:t>/</a:t>
            </a:r>
            <a:r>
              <a:rPr lang="zh-CN" altLang="en-US" b="1" smtClean="0"/>
              <a:t>分层；</a:t>
            </a:r>
            <a:endParaRPr lang="en-US" altLang="zh-CN" b="1" smtClean="0"/>
          </a:p>
          <a:p>
            <a:r>
              <a:rPr lang="en-US" altLang="zh-CN" b="1"/>
              <a:t>	</a:t>
            </a:r>
            <a:r>
              <a:rPr lang="en-US" altLang="zh-CN" b="1" smtClean="0"/>
              <a:t>bean:</a:t>
            </a:r>
          </a:p>
          <a:p>
            <a:r>
              <a:rPr lang="en-US" altLang="zh-CN" b="1"/>
              <a:t>	</a:t>
            </a:r>
            <a:r>
              <a:rPr lang="en-US" altLang="zh-CN" b="1" smtClean="0"/>
              <a:t>dao:</a:t>
            </a:r>
          </a:p>
          <a:p>
            <a:r>
              <a:rPr lang="en-US" altLang="zh-CN" b="1"/>
              <a:t>	</a:t>
            </a:r>
            <a:r>
              <a:rPr lang="en-US" altLang="zh-CN" b="1" smtClean="0"/>
              <a:t>service:</a:t>
            </a:r>
          </a:p>
          <a:p>
            <a:r>
              <a:rPr lang="en-US" altLang="zh-CN" b="1"/>
              <a:t>	</a:t>
            </a:r>
            <a:r>
              <a:rPr lang="en-US" altLang="zh-CN" b="1" smtClean="0"/>
              <a:t>controller:</a:t>
            </a:r>
            <a:r>
              <a:rPr lang="en-US" altLang="zh-CN" b="1"/>
              <a:t>	</a:t>
            </a:r>
            <a:endParaRPr lang="en-US" altLang="zh-CN" b="1" smtClean="0"/>
          </a:p>
          <a:p>
            <a:r>
              <a:rPr lang="en-US" altLang="zh-CN"/>
              <a:t>	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725891" y="3158837"/>
            <a:ext cx="1615044" cy="38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scw-bean(jar)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725891" y="3722916"/>
            <a:ext cx="1615044" cy="38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scw-dao(jar)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725891" y="4286995"/>
            <a:ext cx="1615044" cy="38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scw-service(jar)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430984" y="4912567"/>
            <a:ext cx="1920835" cy="38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manager-web(war)</a:t>
            </a:r>
            <a:endParaRPr lang="zh-CN" altLang="en-US"/>
          </a:p>
        </p:txBody>
      </p:sp>
      <p:cxnSp>
        <p:nvCxnSpPr>
          <p:cNvPr id="12" name="直接箭头连接符 11"/>
          <p:cNvCxnSpPr>
            <a:stCxn id="8" idx="0"/>
            <a:endCxn id="7" idx="2"/>
          </p:cNvCxnSpPr>
          <p:nvPr/>
        </p:nvCxnSpPr>
        <p:spPr>
          <a:xfrm flipV="1">
            <a:off x="10533413" y="3538848"/>
            <a:ext cx="0" cy="184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9" idx="0"/>
            <a:endCxn id="8" idx="2"/>
          </p:cNvCxnSpPr>
          <p:nvPr/>
        </p:nvCxnSpPr>
        <p:spPr>
          <a:xfrm flipV="1">
            <a:off x="10533413" y="4102927"/>
            <a:ext cx="0" cy="184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7564582" y="3769358"/>
            <a:ext cx="1615045" cy="287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manager-core</a:t>
            </a:r>
            <a:endParaRPr lang="zh-CN" altLang="en-US"/>
          </a:p>
        </p:txBody>
      </p:sp>
      <p:cxnSp>
        <p:nvCxnSpPr>
          <p:cNvPr id="22" name="直接箭头连接符 21"/>
          <p:cNvCxnSpPr>
            <a:stCxn id="10" idx="0"/>
            <a:endCxn id="18" idx="2"/>
          </p:cNvCxnSpPr>
          <p:nvPr/>
        </p:nvCxnSpPr>
        <p:spPr>
          <a:xfrm flipH="1" flipV="1">
            <a:off x="8372105" y="4056483"/>
            <a:ext cx="19297" cy="856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8" idx="3"/>
            <a:endCxn id="17" idx="1"/>
          </p:cNvCxnSpPr>
          <p:nvPr/>
        </p:nvCxnSpPr>
        <p:spPr>
          <a:xfrm>
            <a:off x="9179627" y="3912921"/>
            <a:ext cx="2790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575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65018" y="285008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分级菜单的建模；二级导航</a:t>
            </a:r>
            <a:r>
              <a:rPr lang="en-US" altLang="zh-CN" smtClean="0"/>
              <a:t>---</a:t>
            </a:r>
            <a:r>
              <a:rPr lang="zh-CN" altLang="en-US" smtClean="0"/>
              <a:t>三级菜单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64" y="830406"/>
            <a:ext cx="9405405" cy="440253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995782"/>
              </p:ext>
            </p:extLst>
          </p:nvPr>
        </p:nvGraphicFramePr>
        <p:xfrm>
          <a:off x="903845" y="1574689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id</a:t>
                      </a:r>
                      <a:r>
                        <a:rPr lang="zh-CN" altLang="en-US" smtClean="0"/>
                        <a:t>（主键）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pid</a:t>
                      </a:r>
                      <a:r>
                        <a:rPr lang="zh-CN" altLang="en-US" smtClean="0"/>
                        <a:t>（父</a:t>
                      </a:r>
                      <a:r>
                        <a:rPr lang="en-US" altLang="zh-CN" smtClean="0"/>
                        <a:t>id</a:t>
                      </a:r>
                      <a:r>
                        <a:rPr lang="zh-CN" altLang="en-US" smtClean="0"/>
                        <a:t>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name</a:t>
                      </a:r>
                      <a:r>
                        <a:rPr lang="zh-CN" altLang="en-US" smtClean="0"/>
                        <a:t>（菜单名）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权限管理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用户维护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角色维护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用户角色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会员角色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903845" y="4096987"/>
            <a:ext cx="8128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1</a:t>
            </a:r>
            <a:r>
              <a:rPr lang="zh-CN" altLang="en-US" smtClean="0"/>
              <a:t>、如何知道顶级菜单有哪些；</a:t>
            </a:r>
            <a:endParaRPr lang="en-US" altLang="zh-CN" smtClean="0"/>
          </a:p>
          <a:p>
            <a:r>
              <a:rPr lang="en-US" altLang="zh-CN" smtClean="0"/>
              <a:t>select * from t_menu where pid=0</a:t>
            </a:r>
          </a:p>
          <a:p>
            <a:r>
              <a:rPr lang="en-US" altLang="zh-CN" smtClean="0"/>
              <a:t>2</a:t>
            </a:r>
            <a:r>
              <a:rPr lang="zh-CN" altLang="en-US" smtClean="0"/>
              <a:t>、查出了</a:t>
            </a:r>
            <a:r>
              <a:rPr lang="en-US" altLang="zh-CN" smtClean="0"/>
              <a:t>5</a:t>
            </a:r>
            <a:r>
              <a:rPr lang="zh-CN" altLang="en-US" smtClean="0"/>
              <a:t>个顶级菜单，怎么知道每个菜单的子菜单，孙子菜单；</a:t>
            </a:r>
            <a:endParaRPr lang="en-US" altLang="zh-CN" smtClean="0"/>
          </a:p>
          <a:p>
            <a:r>
              <a:rPr lang="en-US" altLang="zh-CN" smtClean="0"/>
              <a:t>for(Menu menu: menus){</a:t>
            </a:r>
          </a:p>
          <a:p>
            <a:r>
              <a:rPr lang="en-US" altLang="zh-CN" smtClean="0"/>
              <a:t>	Integer id = menu.getId();</a:t>
            </a:r>
          </a:p>
          <a:p>
            <a:r>
              <a:rPr lang="en-US" altLang="zh-CN" smtClean="0"/>
              <a:t>	List&lt;Menus&gt; childMenus = </a:t>
            </a:r>
            <a:r>
              <a:rPr lang="en-US" altLang="zh-CN"/>
              <a:t>//select * from t_menu where pid=menu.getId();</a:t>
            </a:r>
          </a:p>
          <a:p>
            <a:r>
              <a:rPr lang="en-US" altLang="zh-CN" smtClean="0"/>
              <a:t>	//</a:t>
            </a:r>
            <a:r>
              <a:rPr lang="zh-CN" altLang="en-US" smtClean="0"/>
              <a:t>递归</a:t>
            </a:r>
            <a:endParaRPr lang="en-US" altLang="zh-CN" smtClean="0"/>
          </a:p>
          <a:p>
            <a:r>
              <a:rPr lang="en-US" altLang="zh-CN" smtClean="0"/>
              <a:t>}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772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895405"/>
              </p:ext>
            </p:extLst>
          </p:nvPr>
        </p:nvGraphicFramePr>
        <p:xfrm>
          <a:off x="321954" y="814669"/>
          <a:ext cx="493881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6272"/>
                <a:gridCol w="1646272"/>
                <a:gridCol w="1646272"/>
              </a:tblGrid>
              <a:tr h="351504">
                <a:tc>
                  <a:txBody>
                    <a:bodyPr/>
                    <a:lstStyle/>
                    <a:p>
                      <a:r>
                        <a:rPr lang="en-US" altLang="zh-CN" smtClean="0"/>
                        <a:t>id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username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m_id</a:t>
                      </a:r>
                      <a:endParaRPr lang="zh-CN" altLang="en-US"/>
                    </a:p>
                  </a:txBody>
                  <a:tcPr/>
                </a:tc>
              </a:tr>
              <a:tr h="351504"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zhangsan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51504">
                <a:tc>
                  <a:txBody>
                    <a:bodyPr/>
                    <a:lstStyle/>
                    <a:p>
                      <a:r>
                        <a:rPr lang="en-US" altLang="zh-CN" smtClean="0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xijinping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51504">
                <a:tc>
                  <a:txBody>
                    <a:bodyPr/>
                    <a:lstStyle/>
                    <a:p>
                      <a:r>
                        <a:rPr lang="en-US" altLang="zh-CN" smtClean="0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wangwu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52949"/>
              </p:ext>
            </p:extLst>
          </p:nvPr>
        </p:nvGraphicFramePr>
        <p:xfrm>
          <a:off x="6423891" y="814669"/>
          <a:ext cx="493881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6272"/>
                <a:gridCol w="1646272"/>
                <a:gridCol w="1646272"/>
              </a:tblGrid>
              <a:tr h="351504">
                <a:tc>
                  <a:txBody>
                    <a:bodyPr/>
                    <a:lstStyle/>
                    <a:p>
                      <a:r>
                        <a:rPr lang="en-US" altLang="zh-CN" smtClean="0"/>
                        <a:t>id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menuname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u_id</a:t>
                      </a:r>
                      <a:endParaRPr lang="zh-CN" altLang="en-US"/>
                    </a:p>
                  </a:txBody>
                  <a:tcPr/>
                </a:tc>
              </a:tr>
              <a:tr h="351504"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用户维护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</a:tr>
              <a:tr h="351504">
                <a:tc>
                  <a:txBody>
                    <a:bodyPr/>
                    <a:lstStyle/>
                    <a:p>
                      <a:r>
                        <a:rPr lang="en-US" altLang="zh-CN" smtClean="0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权限维护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51504">
                <a:tc>
                  <a:txBody>
                    <a:bodyPr/>
                    <a:lstStyle/>
                    <a:p>
                      <a:r>
                        <a:rPr lang="en-US" altLang="zh-CN" smtClean="0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业务审核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2161309" y="249382"/>
            <a:ext cx="1852551" cy="261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t_user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372597" y="249382"/>
            <a:ext cx="1852551" cy="261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t_menu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68036" y="4215741"/>
            <a:ext cx="77308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数据库记录的关系：</a:t>
            </a:r>
            <a:endParaRPr lang="en-US" altLang="zh-CN" smtClean="0"/>
          </a:p>
          <a:p>
            <a:r>
              <a:rPr lang="en-US" altLang="zh-CN"/>
              <a:t>	</a:t>
            </a:r>
            <a:r>
              <a:rPr lang="zh-CN" altLang="en-US" smtClean="0"/>
              <a:t>外键只是为了数据安全性和完整性；数据量大的情况建议不要外键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1</a:t>
            </a:r>
            <a:r>
              <a:rPr lang="zh-CN" altLang="en-US" smtClean="0"/>
              <a:t>对</a:t>
            </a:r>
            <a:r>
              <a:rPr lang="en-US" altLang="zh-CN" smtClean="0"/>
              <a:t>1</a:t>
            </a:r>
            <a:r>
              <a:rPr lang="zh-CN" altLang="en-US" smtClean="0"/>
              <a:t>：无论从哪个表出发都只能找到和他关联的一条记录；</a:t>
            </a:r>
            <a:r>
              <a:rPr lang="zh-CN" altLang="en-US" b="1"/>
              <a:t>外</a:t>
            </a:r>
            <a:r>
              <a:rPr lang="zh-CN" altLang="en-US" b="1" smtClean="0"/>
              <a:t>键随便放</a:t>
            </a:r>
            <a:endParaRPr lang="en-US" altLang="zh-CN" b="1" smtClean="0"/>
          </a:p>
          <a:p>
            <a:endParaRPr lang="en-US" altLang="zh-CN"/>
          </a:p>
          <a:p>
            <a:r>
              <a:rPr lang="en-US" altLang="zh-CN" smtClean="0"/>
              <a:t>1</a:t>
            </a:r>
            <a:r>
              <a:rPr lang="zh-CN" altLang="en-US" smtClean="0"/>
              <a:t>对</a:t>
            </a:r>
            <a:r>
              <a:rPr lang="en-US" altLang="zh-CN" smtClean="0"/>
              <a:t>N</a:t>
            </a:r>
            <a:r>
              <a:rPr lang="zh-CN" altLang="en-US" smtClean="0"/>
              <a:t>：一条记录关联多个；</a:t>
            </a:r>
            <a:r>
              <a:rPr lang="zh-CN" altLang="en-US" b="1"/>
              <a:t>外</a:t>
            </a:r>
            <a:r>
              <a:rPr lang="zh-CN" altLang="en-US" b="1" smtClean="0"/>
              <a:t>键放在多表里面；</a:t>
            </a:r>
            <a:endParaRPr lang="en-US" altLang="zh-CN" b="1" smtClean="0"/>
          </a:p>
          <a:p>
            <a:endParaRPr lang="en-US" altLang="zh-CN" smtClean="0"/>
          </a:p>
          <a:p>
            <a:r>
              <a:rPr lang="en-US" altLang="zh-CN" smtClean="0"/>
              <a:t>N</a:t>
            </a:r>
            <a:r>
              <a:rPr lang="zh-CN" altLang="en-US" smtClean="0"/>
              <a:t>对</a:t>
            </a:r>
            <a:r>
              <a:rPr lang="en-US" altLang="zh-CN" smtClean="0"/>
              <a:t>N</a:t>
            </a:r>
            <a:r>
              <a:rPr lang="zh-CN" altLang="en-US" smtClean="0"/>
              <a:t>：从任意一端出发都关联多条记录；</a:t>
            </a:r>
            <a:r>
              <a:rPr lang="zh-CN" altLang="en-US" b="1" smtClean="0"/>
              <a:t>外键需要放在中间表</a:t>
            </a:r>
            <a:endParaRPr lang="en-US" altLang="zh-CN" b="1" smtClean="0"/>
          </a:p>
          <a:p>
            <a:endParaRPr lang="zh-CN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661931"/>
              </p:ext>
            </p:extLst>
          </p:nvPr>
        </p:nvGraphicFramePr>
        <p:xfrm>
          <a:off x="3835071" y="2277709"/>
          <a:ext cx="3549402" cy="2239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134"/>
                <a:gridCol w="1183134"/>
                <a:gridCol w="1183134"/>
              </a:tblGrid>
              <a:tr h="37327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user_id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menu_id</a:t>
                      </a:r>
                      <a:endParaRPr lang="zh-CN" altLang="en-US"/>
                    </a:p>
                  </a:txBody>
                  <a:tcPr/>
                </a:tc>
              </a:tr>
              <a:tr h="373274"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</a:tr>
              <a:tr h="37327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2</a:t>
                      </a:r>
                      <a:endParaRPr lang="zh-CN" altLang="en-US"/>
                    </a:p>
                  </a:txBody>
                  <a:tcPr/>
                </a:tc>
              </a:tr>
              <a:tr h="37327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3</a:t>
                      </a:r>
                      <a:endParaRPr lang="zh-CN" altLang="en-US"/>
                    </a:p>
                  </a:txBody>
                  <a:tcPr/>
                </a:tc>
              </a:tr>
              <a:tr h="37327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2</a:t>
                      </a:r>
                      <a:endParaRPr lang="zh-CN" altLang="en-US"/>
                    </a:p>
                  </a:txBody>
                  <a:tcPr/>
                </a:tc>
              </a:tr>
              <a:tr h="37327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3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321954" y="1223158"/>
            <a:ext cx="841828" cy="32303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046354" y="2612625"/>
            <a:ext cx="594425" cy="112812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257637" y="2612625"/>
            <a:ext cx="594425" cy="112812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370124" y="1223158"/>
            <a:ext cx="594425" cy="112812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1163782" y="1378032"/>
            <a:ext cx="3882572" cy="19233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1" idx="3"/>
            <a:endCxn id="12" idx="1"/>
          </p:cNvCxnSpPr>
          <p:nvPr/>
        </p:nvCxnSpPr>
        <p:spPr>
          <a:xfrm>
            <a:off x="5640779" y="3176687"/>
            <a:ext cx="616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endCxn id="13" idx="3"/>
          </p:cNvCxnSpPr>
          <p:nvPr/>
        </p:nvCxnSpPr>
        <p:spPr>
          <a:xfrm rot="5400000" flipH="1" flipV="1">
            <a:off x="6151245" y="2488037"/>
            <a:ext cx="1514120" cy="112487"/>
          </a:xfrm>
          <a:prstGeom prst="bentConnector4">
            <a:avLst>
              <a:gd name="adj1" fmla="val 31373"/>
              <a:gd name="adj2" fmla="val 30322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8893299" y="3176687"/>
            <a:ext cx="237917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10000</a:t>
            </a:r>
            <a:r>
              <a:rPr lang="zh-CN" altLang="en-US" smtClean="0"/>
              <a:t>用户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每一个能操作</a:t>
            </a:r>
            <a:r>
              <a:rPr lang="en-US" altLang="zh-CN" smtClean="0"/>
              <a:t>8</a:t>
            </a:r>
            <a:r>
              <a:rPr lang="zh-CN" altLang="en-US" smtClean="0"/>
              <a:t>个菜单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 smtClean="0"/>
              <a:t>10000*8=80000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981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305925"/>
              </p:ext>
            </p:extLst>
          </p:nvPr>
        </p:nvGraphicFramePr>
        <p:xfrm>
          <a:off x="226952" y="755292"/>
          <a:ext cx="334752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841"/>
                <a:gridCol w="1578537"/>
                <a:gridCol w="653145"/>
              </a:tblGrid>
              <a:tr h="361794">
                <a:tc>
                  <a:txBody>
                    <a:bodyPr/>
                    <a:lstStyle/>
                    <a:p>
                      <a:r>
                        <a:rPr lang="en-US" altLang="zh-CN" smtClean="0"/>
                        <a:t>id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username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1794"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zhangsan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1794">
                <a:tc>
                  <a:txBody>
                    <a:bodyPr/>
                    <a:lstStyle/>
                    <a:p>
                      <a:r>
                        <a:rPr lang="en-US" altLang="zh-CN" smtClean="0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lisi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65160"/>
              </p:ext>
            </p:extLst>
          </p:nvPr>
        </p:nvGraphicFramePr>
        <p:xfrm>
          <a:off x="4737596" y="755292"/>
          <a:ext cx="334752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841"/>
                <a:gridCol w="1578537"/>
                <a:gridCol w="653145"/>
              </a:tblGrid>
              <a:tr h="361794">
                <a:tc>
                  <a:txBody>
                    <a:bodyPr/>
                    <a:lstStyle/>
                    <a:p>
                      <a:r>
                        <a:rPr lang="en-US" altLang="zh-CN" smtClean="0"/>
                        <a:t>id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rolename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1794"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管理员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1794">
                <a:tc>
                  <a:txBody>
                    <a:bodyPr/>
                    <a:lstStyle/>
                    <a:p>
                      <a:r>
                        <a:rPr lang="en-US" altLang="zh-CN" smtClean="0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项目经理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872373"/>
              </p:ext>
            </p:extLst>
          </p:nvPr>
        </p:nvGraphicFramePr>
        <p:xfrm>
          <a:off x="8844477" y="755292"/>
          <a:ext cx="334752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841"/>
                <a:gridCol w="1578537"/>
                <a:gridCol w="653145"/>
              </a:tblGrid>
              <a:tr h="361794">
                <a:tc>
                  <a:txBody>
                    <a:bodyPr/>
                    <a:lstStyle/>
                    <a:p>
                      <a:r>
                        <a:rPr lang="en-US" altLang="zh-CN" smtClean="0"/>
                        <a:t>id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permission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1794"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角色维护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1794">
                <a:tc>
                  <a:txBody>
                    <a:bodyPr/>
                    <a:lstStyle/>
                    <a:p>
                      <a:r>
                        <a:rPr lang="en-US" altLang="zh-CN" smtClean="0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用户维护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923803" y="2387549"/>
            <a:ext cx="2921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用户</a:t>
            </a:r>
            <a:r>
              <a:rPr lang="en-US" altLang="zh-CN" smtClean="0"/>
              <a:t>_</a:t>
            </a:r>
            <a:r>
              <a:rPr lang="zh-CN" altLang="en-US" smtClean="0"/>
              <a:t>角色表 </a:t>
            </a:r>
            <a:r>
              <a:rPr lang="en-US" altLang="zh-CN" smtClean="0"/>
              <a:t>t_user_role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472546" y="315294"/>
            <a:ext cx="1662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角色</a:t>
            </a:r>
            <a:r>
              <a:rPr lang="zh-CN" altLang="en-US" smtClean="0"/>
              <a:t>表 </a:t>
            </a:r>
            <a:r>
              <a:rPr lang="en-US" altLang="zh-CN" smtClean="0"/>
              <a:t>t_role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9686965" y="315294"/>
            <a:ext cx="2505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权限</a:t>
            </a:r>
            <a:r>
              <a:rPr lang="zh-CN" altLang="en-US" smtClean="0"/>
              <a:t>表 </a:t>
            </a:r>
            <a:r>
              <a:rPr lang="en-US" altLang="zh-CN" smtClean="0"/>
              <a:t>t_permission</a:t>
            </a:r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676988"/>
              </p:ext>
            </p:extLst>
          </p:nvPr>
        </p:nvGraphicFramePr>
        <p:xfrm>
          <a:off x="1497610" y="2845348"/>
          <a:ext cx="373940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469"/>
                <a:gridCol w="1246469"/>
                <a:gridCol w="1246469"/>
              </a:tblGrid>
              <a:tr h="342002">
                <a:tc>
                  <a:txBody>
                    <a:bodyPr/>
                    <a:lstStyle/>
                    <a:p>
                      <a:r>
                        <a:rPr lang="en-US" altLang="zh-CN" smtClean="0"/>
                        <a:t>id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userid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roleid</a:t>
                      </a:r>
                      <a:endParaRPr lang="zh-CN" altLang="en-US"/>
                    </a:p>
                  </a:txBody>
                  <a:tcPr/>
                </a:tc>
              </a:tr>
              <a:tr h="342002"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</a:tr>
              <a:tr h="342002">
                <a:tc>
                  <a:txBody>
                    <a:bodyPr/>
                    <a:lstStyle/>
                    <a:p>
                      <a:r>
                        <a:rPr lang="en-US" altLang="zh-CN" smtClean="0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2</a:t>
                      </a:r>
                      <a:endParaRPr lang="zh-CN" altLang="en-US"/>
                    </a:p>
                  </a:txBody>
                  <a:tcPr/>
                </a:tc>
              </a:tr>
              <a:tr h="342002">
                <a:tc>
                  <a:txBody>
                    <a:bodyPr/>
                    <a:lstStyle/>
                    <a:p>
                      <a:r>
                        <a:rPr lang="en-US" altLang="zh-CN" smtClean="0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2</a:t>
                      </a:r>
                      <a:endParaRPr lang="zh-CN" altLang="en-US"/>
                    </a:p>
                  </a:txBody>
                  <a:tcPr/>
                </a:tc>
              </a:tr>
              <a:tr h="342002">
                <a:tc>
                  <a:txBody>
                    <a:bodyPr/>
                    <a:lstStyle/>
                    <a:p>
                      <a:r>
                        <a:rPr lang="en-US" altLang="zh-CN" smtClean="0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019299" y="413657"/>
            <a:ext cx="1662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用户表 </a:t>
            </a:r>
            <a:r>
              <a:rPr lang="en-US" altLang="zh-CN" smtClean="0"/>
              <a:t>t_user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657606" y="2387549"/>
            <a:ext cx="344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角色</a:t>
            </a:r>
            <a:r>
              <a:rPr lang="en-US" altLang="zh-CN" smtClean="0"/>
              <a:t>_</a:t>
            </a:r>
            <a:r>
              <a:rPr lang="zh-CN" altLang="en-US"/>
              <a:t>菜单</a:t>
            </a:r>
            <a:r>
              <a:rPr lang="zh-CN" altLang="en-US" smtClean="0"/>
              <a:t>表 </a:t>
            </a:r>
            <a:r>
              <a:rPr lang="en-US" altLang="zh-CN" smtClean="0"/>
              <a:t>t_role_permission</a:t>
            </a:r>
            <a:endParaRPr lang="zh-CN" altLang="en-US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153965"/>
              </p:ext>
            </p:extLst>
          </p:nvPr>
        </p:nvGraphicFramePr>
        <p:xfrm>
          <a:off x="7041408" y="2845348"/>
          <a:ext cx="420452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1508"/>
                <a:gridCol w="1401508"/>
                <a:gridCol w="1401508"/>
              </a:tblGrid>
              <a:tr h="342002">
                <a:tc>
                  <a:txBody>
                    <a:bodyPr/>
                    <a:lstStyle/>
                    <a:p>
                      <a:r>
                        <a:rPr lang="en-US" altLang="zh-CN" smtClean="0"/>
                        <a:t>id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roleid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permissionid</a:t>
                      </a:r>
                      <a:endParaRPr lang="zh-CN" altLang="en-US"/>
                    </a:p>
                  </a:txBody>
                  <a:tcPr/>
                </a:tc>
              </a:tr>
              <a:tr h="342002"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</a:tr>
              <a:tr h="342002">
                <a:tc>
                  <a:txBody>
                    <a:bodyPr/>
                    <a:lstStyle/>
                    <a:p>
                      <a:r>
                        <a:rPr lang="en-US" altLang="zh-CN" smtClean="0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2</a:t>
                      </a:r>
                      <a:endParaRPr lang="zh-CN" altLang="en-US"/>
                    </a:p>
                  </a:txBody>
                  <a:tcPr/>
                </a:tc>
              </a:tr>
              <a:tr h="342002">
                <a:tc>
                  <a:txBody>
                    <a:bodyPr/>
                    <a:lstStyle/>
                    <a:p>
                      <a:r>
                        <a:rPr lang="en-US" altLang="zh-CN" smtClean="0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226952" y="1518867"/>
            <a:ext cx="843149" cy="3337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731326" y="3974683"/>
            <a:ext cx="843149" cy="3337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965042" y="3974682"/>
            <a:ext cx="843149" cy="3337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719125" y="1501051"/>
            <a:ext cx="843149" cy="3337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422902" y="3974681"/>
            <a:ext cx="843149" cy="3337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9844314" y="3974680"/>
            <a:ext cx="843149" cy="3337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844476" y="1137079"/>
            <a:ext cx="843149" cy="3337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>
            <a:stCxn id="14" idx="2"/>
            <a:endCxn id="15" idx="1"/>
          </p:cNvCxnSpPr>
          <p:nvPr/>
        </p:nvCxnSpPr>
        <p:spPr>
          <a:xfrm>
            <a:off x="648527" y="1852572"/>
            <a:ext cx="2082799" cy="22889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6" idx="3"/>
            <a:endCxn id="18" idx="1"/>
          </p:cNvCxnSpPr>
          <p:nvPr/>
        </p:nvCxnSpPr>
        <p:spPr>
          <a:xfrm flipV="1">
            <a:off x="4808191" y="4141534"/>
            <a:ext cx="3614711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 flipV="1">
            <a:off x="9686965" y="1303931"/>
            <a:ext cx="578923" cy="26265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48526" y="4821382"/>
            <a:ext cx="105974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select * from t_permission where id IN(</a:t>
            </a:r>
          </a:p>
          <a:p>
            <a:r>
              <a:rPr lang="en-US" altLang="zh-CN" smtClean="0"/>
              <a:t>	select permissionid from t_user_role where roleid=(</a:t>
            </a:r>
          </a:p>
          <a:p>
            <a:r>
              <a:rPr lang="en-US" altLang="zh-CN"/>
              <a:t>	</a:t>
            </a:r>
            <a:r>
              <a:rPr lang="en-US" altLang="zh-CN" smtClean="0"/>
              <a:t>	select roleid from t_user_role where userid = 2</a:t>
            </a:r>
          </a:p>
          <a:p>
            <a:r>
              <a:rPr lang="en-US" altLang="zh-CN"/>
              <a:t>	</a:t>
            </a:r>
            <a:r>
              <a:rPr lang="en-US" altLang="zh-CN" smtClean="0"/>
              <a:t>) </a:t>
            </a:r>
            <a:endParaRPr lang="en-US" altLang="zh-CN"/>
          </a:p>
          <a:p>
            <a:r>
              <a:rPr lang="en-US" altLang="zh-CN" smtClean="0"/>
              <a:t>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184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547770"/>
              </p:ext>
            </p:extLst>
          </p:nvPr>
        </p:nvGraphicFramePr>
        <p:xfrm>
          <a:off x="0" y="439998"/>
          <a:ext cx="334752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841"/>
                <a:gridCol w="1578537"/>
                <a:gridCol w="653145"/>
              </a:tblGrid>
              <a:tr h="361794">
                <a:tc>
                  <a:txBody>
                    <a:bodyPr/>
                    <a:lstStyle/>
                    <a:p>
                      <a:r>
                        <a:rPr lang="en-US" altLang="zh-CN" smtClean="0"/>
                        <a:t>id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username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1794"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zhangsan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1794">
                <a:tc>
                  <a:txBody>
                    <a:bodyPr/>
                    <a:lstStyle/>
                    <a:p>
                      <a:r>
                        <a:rPr lang="en-US" altLang="zh-CN" smtClean="0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lisi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641121"/>
              </p:ext>
            </p:extLst>
          </p:nvPr>
        </p:nvGraphicFramePr>
        <p:xfrm>
          <a:off x="4510644" y="439998"/>
          <a:ext cx="334752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841"/>
                <a:gridCol w="1578537"/>
                <a:gridCol w="653145"/>
              </a:tblGrid>
              <a:tr h="361794">
                <a:tc>
                  <a:txBody>
                    <a:bodyPr/>
                    <a:lstStyle/>
                    <a:p>
                      <a:r>
                        <a:rPr lang="en-US" altLang="zh-CN" smtClean="0"/>
                        <a:t>id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rolename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1794"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管理员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1794">
                <a:tc>
                  <a:txBody>
                    <a:bodyPr/>
                    <a:lstStyle/>
                    <a:p>
                      <a:r>
                        <a:rPr lang="en-US" altLang="zh-CN" smtClean="0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项目经理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97130"/>
              </p:ext>
            </p:extLst>
          </p:nvPr>
        </p:nvGraphicFramePr>
        <p:xfrm>
          <a:off x="8617525" y="439998"/>
          <a:ext cx="334752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841"/>
                <a:gridCol w="1578537"/>
                <a:gridCol w="653145"/>
              </a:tblGrid>
              <a:tr h="361794">
                <a:tc>
                  <a:txBody>
                    <a:bodyPr/>
                    <a:lstStyle/>
                    <a:p>
                      <a:r>
                        <a:rPr lang="en-US" altLang="zh-CN" smtClean="0"/>
                        <a:t>id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permission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1794"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user:delete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1794">
                <a:tc>
                  <a:txBody>
                    <a:bodyPr/>
                    <a:lstStyle/>
                    <a:p>
                      <a:r>
                        <a:rPr lang="en-US" altLang="zh-CN" smtClean="0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role:crud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701799" y="1782531"/>
            <a:ext cx="2921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用户</a:t>
            </a:r>
            <a:r>
              <a:rPr lang="en-US" altLang="zh-CN" smtClean="0"/>
              <a:t>_</a:t>
            </a:r>
            <a:r>
              <a:rPr lang="zh-CN" altLang="en-US" smtClean="0"/>
              <a:t>角色表 </a:t>
            </a:r>
            <a:r>
              <a:rPr lang="en-US" altLang="zh-CN" smtClean="0"/>
              <a:t>t_user_role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245594" y="0"/>
            <a:ext cx="1662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角色</a:t>
            </a:r>
            <a:r>
              <a:rPr lang="zh-CN" altLang="en-US" smtClean="0"/>
              <a:t>表 </a:t>
            </a:r>
            <a:r>
              <a:rPr lang="en-US" altLang="zh-CN" smtClean="0"/>
              <a:t>t_role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9460013" y="0"/>
            <a:ext cx="2505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权限</a:t>
            </a:r>
            <a:r>
              <a:rPr lang="zh-CN" altLang="en-US" smtClean="0"/>
              <a:t>表 </a:t>
            </a:r>
            <a:r>
              <a:rPr lang="en-US" altLang="zh-CN" smtClean="0"/>
              <a:t>t_permission</a:t>
            </a:r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965437"/>
              </p:ext>
            </p:extLst>
          </p:nvPr>
        </p:nvGraphicFramePr>
        <p:xfrm>
          <a:off x="1275606" y="2240330"/>
          <a:ext cx="373940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469"/>
                <a:gridCol w="1246469"/>
                <a:gridCol w="1246469"/>
              </a:tblGrid>
              <a:tr h="342002">
                <a:tc>
                  <a:txBody>
                    <a:bodyPr/>
                    <a:lstStyle/>
                    <a:p>
                      <a:r>
                        <a:rPr lang="en-US" altLang="zh-CN" smtClean="0"/>
                        <a:t>id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userid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roleid</a:t>
                      </a:r>
                      <a:endParaRPr lang="zh-CN" altLang="en-US"/>
                    </a:p>
                  </a:txBody>
                  <a:tcPr/>
                </a:tc>
              </a:tr>
              <a:tr h="342002"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</a:tr>
              <a:tr h="342002">
                <a:tc>
                  <a:txBody>
                    <a:bodyPr/>
                    <a:lstStyle/>
                    <a:p>
                      <a:r>
                        <a:rPr lang="en-US" altLang="zh-CN" smtClean="0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2</a:t>
                      </a:r>
                      <a:endParaRPr lang="zh-CN" altLang="en-US"/>
                    </a:p>
                  </a:txBody>
                  <a:tcPr/>
                </a:tc>
              </a:tr>
              <a:tr h="342002">
                <a:tc>
                  <a:txBody>
                    <a:bodyPr/>
                    <a:lstStyle/>
                    <a:p>
                      <a:r>
                        <a:rPr lang="en-US" altLang="zh-CN" smtClean="0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2</a:t>
                      </a:r>
                      <a:endParaRPr lang="zh-CN" altLang="en-US"/>
                    </a:p>
                  </a:txBody>
                  <a:tcPr/>
                </a:tc>
              </a:tr>
              <a:tr h="342002">
                <a:tc>
                  <a:txBody>
                    <a:bodyPr/>
                    <a:lstStyle/>
                    <a:p>
                      <a:r>
                        <a:rPr lang="en-US" altLang="zh-CN" smtClean="0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792347" y="98363"/>
            <a:ext cx="1662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用户表 </a:t>
            </a:r>
            <a:r>
              <a:rPr lang="en-US" altLang="zh-CN" smtClean="0"/>
              <a:t>t_user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114805" y="1804811"/>
            <a:ext cx="2921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角色</a:t>
            </a:r>
            <a:r>
              <a:rPr lang="en-US" altLang="zh-CN" smtClean="0"/>
              <a:t>_</a:t>
            </a:r>
            <a:r>
              <a:rPr lang="zh-CN" altLang="en-US"/>
              <a:t>菜单</a:t>
            </a:r>
            <a:r>
              <a:rPr lang="zh-CN" altLang="en-US" smtClean="0"/>
              <a:t>表 </a:t>
            </a:r>
            <a:r>
              <a:rPr lang="en-US" altLang="zh-CN" smtClean="0"/>
              <a:t>t_user_role</a:t>
            </a:r>
            <a:endParaRPr lang="zh-CN" altLang="en-US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742712"/>
              </p:ext>
            </p:extLst>
          </p:nvPr>
        </p:nvGraphicFramePr>
        <p:xfrm>
          <a:off x="5498607" y="2262610"/>
          <a:ext cx="420452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1508"/>
                <a:gridCol w="1401508"/>
                <a:gridCol w="1401508"/>
              </a:tblGrid>
              <a:tr h="342002">
                <a:tc>
                  <a:txBody>
                    <a:bodyPr/>
                    <a:lstStyle/>
                    <a:p>
                      <a:r>
                        <a:rPr lang="en-US" altLang="zh-CN" smtClean="0"/>
                        <a:t>id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roleid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permissionid</a:t>
                      </a:r>
                      <a:endParaRPr lang="zh-CN" altLang="en-US"/>
                    </a:p>
                  </a:txBody>
                  <a:tcPr/>
                </a:tc>
              </a:tr>
              <a:tr h="342002"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</a:tr>
              <a:tr h="342002">
                <a:tc>
                  <a:txBody>
                    <a:bodyPr/>
                    <a:lstStyle/>
                    <a:p>
                      <a:r>
                        <a:rPr lang="en-US" altLang="zh-CN" smtClean="0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2</a:t>
                      </a:r>
                      <a:endParaRPr lang="zh-CN" altLang="en-US"/>
                    </a:p>
                  </a:txBody>
                  <a:tcPr/>
                </a:tc>
              </a:tr>
              <a:tr h="342002">
                <a:tc>
                  <a:txBody>
                    <a:bodyPr/>
                    <a:lstStyle/>
                    <a:p>
                      <a:r>
                        <a:rPr lang="en-US" altLang="zh-CN" smtClean="0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0" y="1203573"/>
            <a:ext cx="843149" cy="3337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509322" y="3369665"/>
            <a:ext cx="843149" cy="3337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743038" y="3369664"/>
            <a:ext cx="843149" cy="3337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492173" y="1185757"/>
            <a:ext cx="843149" cy="3337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880101" y="3391943"/>
            <a:ext cx="843149" cy="3337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8301513" y="3391942"/>
            <a:ext cx="843149" cy="3337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617524" y="821785"/>
            <a:ext cx="843149" cy="3337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>
            <a:stCxn id="14" idx="2"/>
            <a:endCxn id="15" idx="1"/>
          </p:cNvCxnSpPr>
          <p:nvPr/>
        </p:nvCxnSpPr>
        <p:spPr>
          <a:xfrm>
            <a:off x="421575" y="1537278"/>
            <a:ext cx="2087747" cy="19992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6" idx="3"/>
            <a:endCxn id="18" idx="1"/>
          </p:cNvCxnSpPr>
          <p:nvPr/>
        </p:nvCxnSpPr>
        <p:spPr>
          <a:xfrm>
            <a:off x="4586187" y="3536517"/>
            <a:ext cx="2293914" cy="222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8615548" y="988637"/>
            <a:ext cx="844466" cy="26707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99904" y="3993093"/>
            <a:ext cx="105974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select * from t_permission where id IN(</a:t>
            </a:r>
          </a:p>
          <a:p>
            <a:r>
              <a:rPr lang="en-US" altLang="zh-CN" smtClean="0"/>
              <a:t>	select permissionid from t_user_role where roleid=(</a:t>
            </a:r>
          </a:p>
          <a:p>
            <a:r>
              <a:rPr lang="en-US" altLang="zh-CN"/>
              <a:t>	</a:t>
            </a:r>
            <a:r>
              <a:rPr lang="en-US" altLang="zh-CN" smtClean="0"/>
              <a:t>	select roleid from t_user_role where userid = 2</a:t>
            </a:r>
          </a:p>
          <a:p>
            <a:r>
              <a:rPr lang="en-US" altLang="zh-CN"/>
              <a:t>	</a:t>
            </a:r>
            <a:r>
              <a:rPr lang="en-US" altLang="zh-CN" smtClean="0"/>
              <a:t>) </a:t>
            </a:r>
            <a:endParaRPr lang="en-US" altLang="zh-CN"/>
          </a:p>
          <a:p>
            <a:r>
              <a:rPr lang="en-US" altLang="zh-CN" smtClean="0"/>
              <a:t>)</a:t>
            </a:r>
            <a:endParaRPr lang="zh-CN" altLang="en-US"/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814070"/>
              </p:ext>
            </p:extLst>
          </p:nvPr>
        </p:nvGraphicFramePr>
        <p:xfrm>
          <a:off x="1587007" y="5208561"/>
          <a:ext cx="274748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286"/>
                <a:gridCol w="1542562"/>
                <a:gridCol w="539641"/>
              </a:tblGrid>
              <a:tr h="237656">
                <a:tc>
                  <a:txBody>
                    <a:bodyPr/>
                    <a:lstStyle/>
                    <a:p>
                      <a:r>
                        <a:rPr lang="en-US" altLang="zh-CN" smtClean="0"/>
                        <a:t>id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menuname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37656"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用户维护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37656">
                <a:tc>
                  <a:txBody>
                    <a:bodyPr/>
                    <a:lstStyle/>
                    <a:p>
                      <a:r>
                        <a:rPr lang="en-US" altLang="zh-CN" smtClean="0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权限维护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37656">
                <a:tc>
                  <a:txBody>
                    <a:bodyPr/>
                    <a:lstStyle/>
                    <a:p>
                      <a:r>
                        <a:rPr lang="en-US" altLang="zh-CN" smtClean="0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业务审核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998950"/>
              </p:ext>
            </p:extLst>
          </p:nvPr>
        </p:nvGraphicFramePr>
        <p:xfrm>
          <a:off x="5333012" y="5137288"/>
          <a:ext cx="265116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642"/>
                <a:gridCol w="1510865"/>
                <a:gridCol w="664658"/>
              </a:tblGrid>
              <a:tr h="333691">
                <a:tc>
                  <a:txBody>
                    <a:bodyPr/>
                    <a:lstStyle/>
                    <a:p>
                      <a:r>
                        <a:rPr lang="en-US" altLang="zh-CN" smtClean="0"/>
                        <a:t>id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file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33691"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r>
                        <a:rPr lang="zh-CN" altLang="en-US" smtClean="0"/>
                        <a:t>月报表</a:t>
                      </a:r>
                      <a:r>
                        <a:rPr lang="en-US" altLang="zh-CN" smtClean="0"/>
                        <a:t>.xls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aaa</a:t>
                      </a:r>
                      <a:endParaRPr lang="zh-CN" altLang="en-US"/>
                    </a:p>
                  </a:txBody>
                  <a:tcPr/>
                </a:tc>
              </a:tr>
              <a:tr h="333691">
                <a:tc>
                  <a:txBody>
                    <a:bodyPr/>
                    <a:lstStyle/>
                    <a:p>
                      <a:r>
                        <a:rPr lang="en-US" altLang="zh-CN" smtClean="0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用户日志</a:t>
                      </a:r>
                      <a:r>
                        <a:rPr lang="en-US" altLang="zh-CN" smtClean="0"/>
                        <a:t>.doc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33691">
                <a:tc>
                  <a:txBody>
                    <a:bodyPr/>
                    <a:lstStyle/>
                    <a:p>
                      <a:r>
                        <a:rPr lang="en-US" altLang="zh-CN" smtClean="0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hello.jpg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991349"/>
              </p:ext>
            </p:extLst>
          </p:nvPr>
        </p:nvGraphicFramePr>
        <p:xfrm>
          <a:off x="8884719" y="5144457"/>
          <a:ext cx="255121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036"/>
                <a:gridCol w="1216777"/>
                <a:gridCol w="850406"/>
              </a:tblGrid>
              <a:tr h="363968">
                <a:tc>
                  <a:txBody>
                    <a:bodyPr/>
                    <a:lstStyle/>
                    <a:p>
                      <a:r>
                        <a:rPr lang="en-US" altLang="zh-CN" smtClean="0"/>
                        <a:t>id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button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3968"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获取天气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3968">
                <a:tc>
                  <a:txBody>
                    <a:bodyPr/>
                    <a:lstStyle/>
                    <a:p>
                      <a:r>
                        <a:rPr lang="en-US" altLang="zh-CN" smtClean="0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删除用户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3968">
                <a:tc>
                  <a:txBody>
                    <a:bodyPr/>
                    <a:lstStyle/>
                    <a:p>
                      <a:r>
                        <a:rPr lang="en-US" altLang="zh-CN" smtClean="0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批量删除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文本框 30"/>
          <p:cNvSpPr txBox="1"/>
          <p:nvPr/>
        </p:nvSpPr>
        <p:spPr>
          <a:xfrm>
            <a:off x="8028712" y="4087406"/>
            <a:ext cx="2014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三个资源表与权限的关系详见下一个</a:t>
            </a:r>
            <a:r>
              <a:rPr lang="en-US" altLang="zh-CN" smtClean="0"/>
              <a:t>PPT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764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239627"/>
              </p:ext>
            </p:extLst>
          </p:nvPr>
        </p:nvGraphicFramePr>
        <p:xfrm>
          <a:off x="613231" y="4484166"/>
          <a:ext cx="274748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286"/>
                <a:gridCol w="1542562"/>
                <a:gridCol w="539641"/>
              </a:tblGrid>
              <a:tr h="237656">
                <a:tc>
                  <a:txBody>
                    <a:bodyPr/>
                    <a:lstStyle/>
                    <a:p>
                      <a:r>
                        <a:rPr lang="en-US" altLang="zh-CN" smtClean="0"/>
                        <a:t>id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menuname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37656"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用户维护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37656">
                <a:tc>
                  <a:txBody>
                    <a:bodyPr/>
                    <a:lstStyle/>
                    <a:p>
                      <a:r>
                        <a:rPr lang="en-US" altLang="zh-CN" smtClean="0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权限维护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37656">
                <a:tc>
                  <a:txBody>
                    <a:bodyPr/>
                    <a:lstStyle/>
                    <a:p>
                      <a:r>
                        <a:rPr lang="en-US" altLang="zh-CN" smtClean="0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业务审核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212890"/>
              </p:ext>
            </p:extLst>
          </p:nvPr>
        </p:nvGraphicFramePr>
        <p:xfrm>
          <a:off x="4359236" y="4412893"/>
          <a:ext cx="265116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642"/>
                <a:gridCol w="1510865"/>
                <a:gridCol w="664658"/>
              </a:tblGrid>
              <a:tr h="333691">
                <a:tc>
                  <a:txBody>
                    <a:bodyPr/>
                    <a:lstStyle/>
                    <a:p>
                      <a:r>
                        <a:rPr lang="en-US" altLang="zh-CN" smtClean="0"/>
                        <a:t>id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file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33691"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r>
                        <a:rPr lang="zh-CN" altLang="en-US" smtClean="0"/>
                        <a:t>月报表</a:t>
                      </a:r>
                      <a:r>
                        <a:rPr lang="en-US" altLang="zh-CN" smtClean="0"/>
                        <a:t>.xls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aaa</a:t>
                      </a:r>
                      <a:endParaRPr lang="zh-CN" altLang="en-US"/>
                    </a:p>
                  </a:txBody>
                  <a:tcPr/>
                </a:tc>
              </a:tr>
              <a:tr h="333691">
                <a:tc>
                  <a:txBody>
                    <a:bodyPr/>
                    <a:lstStyle/>
                    <a:p>
                      <a:r>
                        <a:rPr lang="en-US" altLang="zh-CN" smtClean="0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用户日志</a:t>
                      </a:r>
                      <a:r>
                        <a:rPr lang="en-US" altLang="zh-CN" smtClean="0"/>
                        <a:t>.doc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33691">
                <a:tc>
                  <a:txBody>
                    <a:bodyPr/>
                    <a:lstStyle/>
                    <a:p>
                      <a:r>
                        <a:rPr lang="en-US" altLang="zh-CN" smtClean="0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hello.jpg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702678"/>
              </p:ext>
            </p:extLst>
          </p:nvPr>
        </p:nvGraphicFramePr>
        <p:xfrm>
          <a:off x="7910943" y="4420062"/>
          <a:ext cx="255121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036"/>
                <a:gridCol w="1216777"/>
                <a:gridCol w="850406"/>
              </a:tblGrid>
              <a:tr h="363968">
                <a:tc>
                  <a:txBody>
                    <a:bodyPr/>
                    <a:lstStyle/>
                    <a:p>
                      <a:r>
                        <a:rPr lang="en-US" altLang="zh-CN" smtClean="0"/>
                        <a:t>id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button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3968"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获取天气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3968">
                <a:tc>
                  <a:txBody>
                    <a:bodyPr/>
                    <a:lstStyle/>
                    <a:p>
                      <a:r>
                        <a:rPr lang="en-US" altLang="zh-CN" smtClean="0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删除用户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3968">
                <a:tc>
                  <a:txBody>
                    <a:bodyPr/>
                    <a:lstStyle/>
                    <a:p>
                      <a:r>
                        <a:rPr lang="en-US" altLang="zh-CN" smtClean="0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批量删除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448603"/>
              </p:ext>
            </p:extLst>
          </p:nvPr>
        </p:nvGraphicFramePr>
        <p:xfrm>
          <a:off x="3662878" y="154990"/>
          <a:ext cx="334752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841"/>
                <a:gridCol w="1578537"/>
                <a:gridCol w="653145"/>
              </a:tblGrid>
              <a:tr h="361794">
                <a:tc>
                  <a:txBody>
                    <a:bodyPr/>
                    <a:lstStyle/>
                    <a:p>
                      <a:r>
                        <a:rPr lang="en-US" altLang="zh-CN" smtClean="0"/>
                        <a:t>id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permission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1794"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user:delete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1794">
                <a:tc>
                  <a:txBody>
                    <a:bodyPr/>
                    <a:lstStyle/>
                    <a:p>
                      <a:r>
                        <a:rPr lang="en-US" altLang="zh-CN" smtClean="0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role:crud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60947"/>
              </p:ext>
            </p:extLst>
          </p:nvPr>
        </p:nvGraphicFramePr>
        <p:xfrm>
          <a:off x="613231" y="1907196"/>
          <a:ext cx="3323772" cy="15538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7924"/>
                <a:gridCol w="1107924"/>
                <a:gridCol w="1107924"/>
              </a:tblGrid>
              <a:tr h="123485">
                <a:tc>
                  <a:txBody>
                    <a:bodyPr/>
                    <a:lstStyle/>
                    <a:p>
                      <a:r>
                        <a:rPr lang="en-US" altLang="zh-CN" smtClean="0"/>
                        <a:t>id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pid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mid</a:t>
                      </a:r>
                      <a:endParaRPr lang="zh-CN" altLang="en-US"/>
                    </a:p>
                  </a:txBody>
                  <a:tcPr/>
                </a:tc>
              </a:tr>
              <a:tr h="396037"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</a:tr>
              <a:tr h="396037">
                <a:tc>
                  <a:txBody>
                    <a:bodyPr/>
                    <a:lstStyle/>
                    <a:p>
                      <a:r>
                        <a:rPr lang="en-US" altLang="zh-CN" smtClean="0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2</a:t>
                      </a:r>
                      <a:endParaRPr lang="zh-CN" altLang="en-US"/>
                    </a:p>
                  </a:txBody>
                  <a:tcPr/>
                </a:tc>
              </a:tr>
              <a:tr h="396037">
                <a:tc>
                  <a:txBody>
                    <a:bodyPr/>
                    <a:lstStyle/>
                    <a:p>
                      <a:r>
                        <a:rPr lang="en-US" altLang="zh-CN" smtClean="0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3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277654" y="4146270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t_menu</a:t>
            </a:r>
            <a:r>
              <a:rPr lang="zh-CN" altLang="en-US" smtClean="0"/>
              <a:t>菜单表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743269" y="4114834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t_file</a:t>
            </a:r>
            <a:r>
              <a:rPr lang="zh-CN" altLang="en-US"/>
              <a:t>文件</a:t>
            </a:r>
            <a:r>
              <a:rPr lang="zh-CN" altLang="en-US" smtClean="0"/>
              <a:t>表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182439" y="4050730"/>
            <a:ext cx="2347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t_resource</a:t>
            </a:r>
            <a:r>
              <a:rPr lang="zh-CN" altLang="en-US" smtClean="0"/>
              <a:t>页面资源表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122881" y="1553582"/>
            <a:ext cx="2237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t_permission_menu</a:t>
            </a:r>
            <a:endParaRPr lang="zh-CN" altLang="en-US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436048"/>
              </p:ext>
            </p:extLst>
          </p:nvPr>
        </p:nvGraphicFramePr>
        <p:xfrm>
          <a:off x="4749540" y="1866889"/>
          <a:ext cx="3323772" cy="1584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7924"/>
                <a:gridCol w="1107924"/>
                <a:gridCol w="1107924"/>
              </a:tblGrid>
              <a:tr h="396037">
                <a:tc>
                  <a:txBody>
                    <a:bodyPr/>
                    <a:lstStyle/>
                    <a:p>
                      <a:r>
                        <a:rPr lang="en-US" altLang="zh-CN" smtClean="0"/>
                        <a:t>id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pid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fid</a:t>
                      </a:r>
                      <a:endParaRPr lang="zh-CN" altLang="en-US"/>
                    </a:p>
                  </a:txBody>
                  <a:tcPr/>
                </a:tc>
              </a:tr>
              <a:tr h="39603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</a:tr>
              <a:tr h="39603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3</a:t>
                      </a:r>
                      <a:endParaRPr lang="zh-CN" altLang="en-US"/>
                    </a:p>
                  </a:txBody>
                  <a:tcPr/>
                </a:tc>
              </a:tr>
              <a:tr h="39603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3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5259190" y="1513275"/>
            <a:ext cx="2237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t_permission_file</a:t>
            </a:r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234405"/>
              </p:ext>
            </p:extLst>
          </p:nvPr>
        </p:nvGraphicFramePr>
        <p:xfrm>
          <a:off x="8702044" y="1805263"/>
          <a:ext cx="3323772" cy="1584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7924"/>
                <a:gridCol w="1107924"/>
                <a:gridCol w="1107924"/>
              </a:tblGrid>
              <a:tr h="396037">
                <a:tc>
                  <a:txBody>
                    <a:bodyPr/>
                    <a:lstStyle/>
                    <a:p>
                      <a:r>
                        <a:rPr lang="en-US" altLang="zh-CN" smtClean="0"/>
                        <a:t>id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pid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rid</a:t>
                      </a:r>
                      <a:endParaRPr lang="zh-CN" altLang="en-US"/>
                    </a:p>
                  </a:txBody>
                  <a:tcPr/>
                </a:tc>
              </a:tr>
              <a:tr h="39603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</a:tr>
              <a:tr h="39603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2</a:t>
                      </a:r>
                      <a:endParaRPr lang="zh-CN" altLang="en-US"/>
                    </a:p>
                  </a:txBody>
                  <a:tcPr/>
                </a:tc>
              </a:tr>
              <a:tr h="39603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3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9211694" y="1451649"/>
            <a:ext cx="2814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t_permission_resource</a:t>
            </a: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882309" y="2244135"/>
            <a:ext cx="907410" cy="7406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662550" y="2274412"/>
            <a:ext cx="922154" cy="8101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789542" y="2253881"/>
            <a:ext cx="922154" cy="8101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9714945" y="2174595"/>
            <a:ext cx="922154" cy="8101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344870" y="4853498"/>
            <a:ext cx="843149" cy="3337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368303" y="5214440"/>
            <a:ext cx="843149" cy="3337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662878" y="536777"/>
            <a:ext cx="843149" cy="3337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>
            <a:stCxn id="23" idx="2"/>
          </p:cNvCxnSpPr>
          <p:nvPr/>
        </p:nvCxnSpPr>
        <p:spPr>
          <a:xfrm flipH="1">
            <a:off x="2188019" y="870482"/>
            <a:ext cx="1896434" cy="13833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4054175" y="842808"/>
            <a:ext cx="2166517" cy="13740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3" idx="2"/>
            <a:endCxn id="20" idx="0"/>
          </p:cNvCxnSpPr>
          <p:nvPr/>
        </p:nvCxnSpPr>
        <p:spPr>
          <a:xfrm>
            <a:off x="4084453" y="870482"/>
            <a:ext cx="6091569" cy="13041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7003533" y="2274412"/>
            <a:ext cx="907410" cy="7406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0864712" y="2167889"/>
            <a:ext cx="907410" cy="7406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490385" y="4774101"/>
            <a:ext cx="907410" cy="7406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4882132" y="4782225"/>
            <a:ext cx="907410" cy="4049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4900854" y="5542228"/>
            <a:ext cx="907410" cy="4049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箭头连接符 35"/>
          <p:cNvCxnSpPr/>
          <p:nvPr/>
        </p:nvCxnSpPr>
        <p:spPr>
          <a:xfrm flipH="1">
            <a:off x="1900752" y="3011996"/>
            <a:ext cx="1349039" cy="17974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30" idx="2"/>
          </p:cNvCxnSpPr>
          <p:nvPr/>
        </p:nvCxnSpPr>
        <p:spPr>
          <a:xfrm flipH="1">
            <a:off x="5463399" y="3015036"/>
            <a:ext cx="1993839" cy="17590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1" idx="2"/>
            <a:endCxn id="32" idx="0"/>
          </p:cNvCxnSpPr>
          <p:nvPr/>
        </p:nvCxnSpPr>
        <p:spPr>
          <a:xfrm flipH="1">
            <a:off x="8944090" y="2908513"/>
            <a:ext cx="2374327" cy="18655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495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97152" y="829056"/>
            <a:ext cx="1560576" cy="1316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浏览器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235696" y="829056"/>
            <a:ext cx="1560576" cy="1316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服务器</a:t>
            </a:r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>
            <a:off x="3157728" y="1182624"/>
            <a:ext cx="5077968" cy="12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 flipV="1">
            <a:off x="3157728" y="1694688"/>
            <a:ext cx="5077968" cy="48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597152" y="3407664"/>
            <a:ext cx="1560576" cy="1316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浏览器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279392" y="347472"/>
            <a:ext cx="2560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服务器的数据直接被浏览器收到，然后清空之前页面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235696" y="3407664"/>
            <a:ext cx="1560576" cy="1316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服务</a:t>
            </a:r>
            <a:r>
              <a:rPr lang="zh-CN" altLang="en-US" smtClean="0"/>
              <a:t>器</a:t>
            </a:r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535936" y="4145280"/>
            <a:ext cx="743712" cy="451104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xhr</a:t>
            </a:r>
            <a:endParaRPr lang="zh-CN" altLang="en-US"/>
          </a:p>
        </p:txBody>
      </p:sp>
      <p:cxnSp>
        <p:nvCxnSpPr>
          <p:cNvPr id="15" name="直接箭头连接符 14"/>
          <p:cNvCxnSpPr>
            <a:stCxn id="13" idx="6"/>
            <a:endCxn id="12" idx="1"/>
          </p:cNvCxnSpPr>
          <p:nvPr/>
        </p:nvCxnSpPr>
        <p:spPr>
          <a:xfrm flipV="1">
            <a:off x="3279648" y="4066032"/>
            <a:ext cx="4956048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13" idx="5"/>
          </p:cNvCxnSpPr>
          <p:nvPr/>
        </p:nvCxnSpPr>
        <p:spPr>
          <a:xfrm flipH="1">
            <a:off x="3170734" y="4370832"/>
            <a:ext cx="5064962" cy="159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218432" y="4429213"/>
            <a:ext cx="3389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服务器的数据被</a:t>
            </a:r>
            <a:r>
              <a:rPr lang="en-US" altLang="zh-CN" smtClean="0"/>
              <a:t>xhr</a:t>
            </a:r>
            <a:r>
              <a:rPr lang="zh-CN" altLang="en-US" smtClean="0"/>
              <a:t>对象收到</a:t>
            </a:r>
            <a:endParaRPr lang="en-US" altLang="zh-CN" smtClean="0"/>
          </a:p>
          <a:p>
            <a:r>
              <a:rPr lang="zh-CN" altLang="en-US" smtClean="0"/>
              <a:t>服务器只返回核心数据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096512" y="3149322"/>
            <a:ext cx="218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XMLHttpRequest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2218944" y="5108448"/>
            <a:ext cx="6534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获取到数据以后，可以利用</a:t>
            </a:r>
            <a:r>
              <a:rPr lang="en-US" altLang="zh-CN" smtClean="0"/>
              <a:t>JS</a:t>
            </a:r>
            <a:r>
              <a:rPr lang="zh-CN" altLang="en-US" smtClean="0"/>
              <a:t>的</a:t>
            </a:r>
            <a:r>
              <a:rPr lang="en-US" altLang="zh-CN" smtClean="0"/>
              <a:t>DOM</a:t>
            </a:r>
            <a:r>
              <a:rPr lang="zh-CN" altLang="en-US" smtClean="0"/>
              <a:t>增删改操作改变页面内容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796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BE9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BE9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976</Words>
  <Application>Microsoft Office PowerPoint</Application>
  <PresentationFormat>宽屏</PresentationFormat>
  <Paragraphs>401</Paragraphs>
  <Slides>14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宋体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雷 丰阳</dc:creator>
  <cp:lastModifiedBy>雷 丰阳</cp:lastModifiedBy>
  <cp:revision>381</cp:revision>
  <dcterms:created xsi:type="dcterms:W3CDTF">2018-05-30T02:22:37Z</dcterms:created>
  <dcterms:modified xsi:type="dcterms:W3CDTF">2018-06-21T02:13:48Z</dcterms:modified>
</cp:coreProperties>
</file>