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2" r:id="rId6"/>
    <p:sldId id="265" r:id="rId7"/>
    <p:sldId id="264" r:id="rId8"/>
    <p:sldId id="268" r:id="rId9"/>
    <p:sldId id="259" r:id="rId10"/>
    <p:sldId id="271" r:id="rId11"/>
    <p:sldId id="273" r:id="rId12"/>
    <p:sldId id="257" r:id="rId13"/>
    <p:sldId id="258" r:id="rId14"/>
    <p:sldId id="261" r:id="rId15"/>
    <p:sldId id="260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CEB61-CC7C-4CDE-8EB1-9383C0465A2B}" v="120" dt="2023-09-13T14:39:5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EDEA-CAC2-8567-BBD5-3E76CA35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0572-98DD-23A0-6EB5-F8F141114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2098-4951-C8EA-65F7-A06267C2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4526-1690-577D-C9FB-ED8D39E3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D267-A431-883E-8ED7-15FE25AC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2A2C-E378-6A1C-8C5D-B53EF98E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8F10-7EEC-1AD3-76B2-6EE7B91B1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3494-899C-B596-F396-AA8FBD68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B489-E75B-551C-57BA-3686E894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85B4-DB9E-DD70-C53F-8115183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1D7E-E084-FCC7-C2D6-C7FE4B84E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212D-95BA-047F-CAE4-EB074DEA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56BC-3EE6-DF2C-7EFD-A892701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BE59-F9FE-7624-9160-9DC89D3E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1E97-C616-AD26-D6BE-65F0E38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6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C699-769B-6661-7482-135F8E2B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0EAA-4279-DCA9-0121-37B6C9AD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FA53-90BD-E994-8524-A6740510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1990-6A6D-63CF-7500-3803222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3A50-48ED-81AB-F138-BB950914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36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7C9-BC18-186B-8301-768017A2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081A-F632-12EB-4811-5A7AB747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D614-9541-3953-E1C2-C7E7C9C9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FD05-613F-4B8A-2F59-24C225E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E9A-CBAE-C3E6-761C-1BF3396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232C-2C12-0F5D-B156-2BFEA25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8C39-5DAF-56FD-9776-5F6D04FA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45F7-C81E-1F6F-DC65-D83D9E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900C-3375-21BD-3A32-6702B190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C505-BC91-977C-4355-B84CBC53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D69A-AB7F-8EC4-CB60-F7769C8E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9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DB08-293B-513E-8E23-6986397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3C544-6D2A-66EA-B34C-A963C140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0ED6C-9BAE-A749-30A1-DF36CB6D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EF96E-AF02-7396-7A85-39F10FDF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427E4-4F29-EE6D-566E-D55B74744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B5B34-1D46-A77F-8D37-33703A9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27A42-5F37-9F68-91F5-1358714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1C2D6-1160-779E-F5A6-B88CF4F9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5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5B8D-A441-39B5-2950-8904DE0A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560D2-A050-F480-1537-7493D079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78FC6-5F02-8EEC-9907-82FD1CE8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681C-006A-8BBF-D806-924A3E5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F7D6F-661D-3B70-6EC4-417FC26C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E5A09-72F8-C61B-AC7F-24A7CFCF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42AD-BF5C-9441-B23C-9E8B95D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3EAA-0D41-F587-DFA0-1EADF6F8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08F5-945B-D3D0-8AF4-53F4205B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FD85-77B7-0985-F7C4-5B372B3E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82FF-E63C-5A71-28BC-538C24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EE6F2-A8D3-1A29-BFB4-55F5E6E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6FBA-F280-0FC2-BDA6-0487BE3D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17D0-4AF7-9B03-2CD7-1FF1D16E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64751-30EA-AB39-0800-3DBF5F64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F1D-E5AA-68BB-2F0C-3943C186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5F52-4972-EB90-209E-5BE6DD64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E725-0850-4260-49F4-22FBACEF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4BAC-8714-3261-AF74-E3F4E1B5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55EA2-DDF0-02DA-5074-1036D3B0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1A25-0C4B-3302-A0B2-F7CC11DF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DC16-F883-ED9B-376B-C3661582C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6121-7632-46E6-99AC-E192A8FE4CA1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2B4E-A589-AA41-5D23-3D53FE8B2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0628-6B50-41DB-01A2-55C773DC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CD90-97E8-4C0E-9399-ED89A2C202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3BB51-FEA1-EE90-A004-0E5954AF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Entity Relationships </a:t>
            </a:r>
            <a:br>
              <a:rPr lang="en-GB" dirty="0"/>
            </a:br>
            <a:r>
              <a:rPr lang="en-GB" dirty="0"/>
              <a:t>in Signum Framework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2DF5-5AF7-0762-0727-5E5DE152F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41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EmbeddedEntity</a:t>
            </a:r>
            <a:r>
              <a:rPr lang="en-GB" dirty="0"/>
              <a:t>&gt; 				(1:N)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5441644" y="1543016"/>
            <a:ext cx="535337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EntityKind.String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TelephoneEmbedded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Telephones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TelephoneEmbedded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EmbeddedEntity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Telephone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Type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2C0C24-A4B9-7055-6A78-6F39F132FD4E}"/>
              </a:ext>
            </a:extLst>
          </p:cNvPr>
          <p:cNvGrpSpPr/>
          <p:nvPr/>
        </p:nvGrpSpPr>
        <p:grpSpPr>
          <a:xfrm>
            <a:off x="1790049" y="5353292"/>
            <a:ext cx="2347994" cy="1239056"/>
            <a:chOff x="1883043" y="4680488"/>
            <a:chExt cx="2347994" cy="12390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DB6A7D-3C4E-5851-6E38-4BA45387628B}"/>
                </a:ext>
              </a:extLst>
            </p:cNvPr>
            <p:cNvSpPr/>
            <p:nvPr/>
          </p:nvSpPr>
          <p:spPr>
            <a:xfrm>
              <a:off x="1883044" y="4680488"/>
              <a:ext cx="2347993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dbo.Person</a:t>
              </a:r>
              <a:endParaRPr lang="de-DE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F6E22-AC95-6DCE-33A8-1D620C18738F}"/>
                </a:ext>
              </a:extLst>
            </p:cNvPr>
            <p:cNvSpPr/>
            <p:nvPr/>
          </p:nvSpPr>
          <p:spPr>
            <a:xfrm>
              <a:off x="1883043" y="5653491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Name: NVARCHAR</a:t>
              </a:r>
              <a:endParaRPr lang="de-DE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2703B9-815E-B981-65AA-34B86F6C4836}"/>
                </a:ext>
              </a:extLst>
            </p:cNvPr>
            <p:cNvSpPr/>
            <p:nvPr/>
          </p:nvSpPr>
          <p:spPr>
            <a:xfrm>
              <a:off x="1883043" y="5137688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Id : INT</a:t>
              </a:r>
              <a:endParaRPr lang="de-DE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9FFAC-DF87-A638-9A63-B17EB7FF373C}"/>
                </a:ext>
              </a:extLst>
            </p:cNvPr>
            <p:cNvSpPr/>
            <p:nvPr/>
          </p:nvSpPr>
          <p:spPr>
            <a:xfrm>
              <a:off x="1883043" y="5392605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Ticks: BIGINT</a:t>
              </a:r>
              <a:endParaRPr lang="de-DE" sz="1200" dirty="0"/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38043" y="5926849"/>
            <a:ext cx="3538779" cy="16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B6983-8A5C-B6C3-4DED-2E0AA6427CAD}"/>
              </a:ext>
            </a:extLst>
          </p:cNvPr>
          <p:cNvGrpSpPr/>
          <p:nvPr/>
        </p:nvGrpSpPr>
        <p:grpSpPr>
          <a:xfrm>
            <a:off x="7676820" y="5081705"/>
            <a:ext cx="2347995" cy="1765992"/>
            <a:chOff x="5964261" y="4680488"/>
            <a:chExt cx="2347995" cy="17659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E46EAA-2D1D-8BBB-115C-C6F617FF6038}"/>
                </a:ext>
              </a:extLst>
            </p:cNvPr>
            <p:cNvSpPr/>
            <p:nvPr/>
          </p:nvSpPr>
          <p:spPr>
            <a:xfrm>
              <a:off x="5964263" y="4680488"/>
              <a:ext cx="2347993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dbo.Person</a:t>
              </a:r>
              <a:r>
                <a:rPr lang="en-GB" dirty="0" err="1">
                  <a:solidFill>
                    <a:srgbClr val="FFC000"/>
                  </a:solidFill>
                </a:rPr>
                <a:t>Telephones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003C7-A465-F914-2058-763B41B3FD9F}"/>
                </a:ext>
              </a:extLst>
            </p:cNvPr>
            <p:cNvSpPr/>
            <p:nvPr/>
          </p:nvSpPr>
          <p:spPr>
            <a:xfrm>
              <a:off x="5964262" y="5653491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Order: INT</a:t>
              </a:r>
              <a:endParaRPr lang="de-DE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64BE7C-3670-7679-327D-F11CBAF7994A}"/>
                </a:ext>
              </a:extLst>
            </p:cNvPr>
            <p:cNvSpPr/>
            <p:nvPr/>
          </p:nvSpPr>
          <p:spPr>
            <a:xfrm>
              <a:off x="5964261" y="5125750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RowId</a:t>
              </a:r>
              <a:r>
                <a:rPr lang="en-GB" sz="1200" dirty="0"/>
                <a:t> : INT</a:t>
              </a:r>
              <a:endParaRPr lang="de-DE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4F900-DF43-520B-D4D7-CCE4F62A8C1A}"/>
                </a:ext>
              </a:extLst>
            </p:cNvPr>
            <p:cNvSpPr/>
            <p:nvPr/>
          </p:nvSpPr>
          <p:spPr>
            <a:xfrm>
              <a:off x="5964262" y="5392605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ParentId</a:t>
              </a:r>
              <a:r>
                <a:rPr lang="en-GB" sz="1200" dirty="0"/>
                <a:t>: INT</a:t>
              </a:r>
              <a:endParaRPr lang="de-DE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E57344-2B43-7114-825D-0FB2BE709A28}"/>
                </a:ext>
              </a:extLst>
            </p:cNvPr>
            <p:cNvSpPr/>
            <p:nvPr/>
          </p:nvSpPr>
          <p:spPr>
            <a:xfrm>
              <a:off x="5964262" y="5914374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Telephone: NVARCHAR</a:t>
              </a:r>
              <a:endParaRPr lang="de-DE" sz="12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3E6B56-6ADE-3B82-6DC1-1F2EFC81DA99}"/>
                </a:ext>
              </a:extLst>
            </p:cNvPr>
            <p:cNvSpPr/>
            <p:nvPr/>
          </p:nvSpPr>
          <p:spPr>
            <a:xfrm>
              <a:off x="5964261" y="6180427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/>
                <a:t>Type: NVARCHAR</a:t>
              </a:r>
              <a:endParaRPr lang="de-DE" sz="1200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2628ECE-75CB-2928-C383-7644D22C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20" y="1615137"/>
            <a:ext cx="4399993" cy="3057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0CA27C-8558-5CA6-161D-EF99709C8F5E}"/>
              </a:ext>
            </a:extLst>
          </p:cNvPr>
          <p:cNvSpPr txBox="1"/>
          <p:nvPr/>
        </p:nvSpPr>
        <p:spPr>
          <a:xfrm>
            <a:off x="554060" y="1154360"/>
            <a:ext cx="5353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EntityTable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a.telephones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EntityRepeater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EntityTabRepeater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EntityAccordion</a:t>
            </a:r>
            <a:endParaRPr lang="de-D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F7D1C-EAE3-C6DB-22B8-11A8C00D91D6}"/>
              </a:ext>
            </a:extLst>
          </p:cNvPr>
          <p:cNvSpPr txBox="1"/>
          <p:nvPr/>
        </p:nvSpPr>
        <p:spPr>
          <a:xfrm>
            <a:off x="6946370" y="5627287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E7B7D-E1E8-B444-7367-7F64AE609986}"/>
              </a:ext>
            </a:extLst>
          </p:cNvPr>
          <p:cNvSpPr txBox="1"/>
          <p:nvPr/>
        </p:nvSpPr>
        <p:spPr>
          <a:xfrm>
            <a:off x="4202488" y="5627288"/>
            <a:ext cx="39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687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7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&lt;Entity | Lite&gt; 					(N:M)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647048" y="3795727"/>
            <a:ext cx="5736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VisitedCountries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900420" y="538519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900419" y="6358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900419" y="58423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900419" y="609731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49DA2-206F-1A3D-7233-778E70283C7E}"/>
              </a:ext>
            </a:extLst>
          </p:cNvPr>
          <p:cNvSpPr txBox="1"/>
          <p:nvPr/>
        </p:nvSpPr>
        <p:spPr>
          <a:xfrm>
            <a:off x="583897" y="944257"/>
            <a:ext cx="412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EntityStrip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a.skills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EntityCheckboxList</a:t>
            </a:r>
            <a:endParaRPr lang="de-DE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A6F2DB-DC70-AC54-69F7-E35108540AF6}"/>
              </a:ext>
            </a:extLst>
          </p:cNvPr>
          <p:cNvSpPr/>
          <p:nvPr/>
        </p:nvSpPr>
        <p:spPr>
          <a:xfrm>
            <a:off x="4395681" y="6101013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CountryId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2CD55C-22BD-B215-0DDE-0CF454CA18BE}"/>
              </a:ext>
            </a:extLst>
          </p:cNvPr>
          <p:cNvSpPr/>
          <p:nvPr/>
        </p:nvSpPr>
        <p:spPr>
          <a:xfrm>
            <a:off x="4395681" y="5585210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RowId</a:t>
            </a:r>
            <a:r>
              <a:rPr lang="en-GB" sz="1200" dirty="0"/>
              <a:t> : INT</a:t>
            </a:r>
            <a:endParaRPr lang="de-D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4995B0-42C9-7B12-749A-2CD00D434243}"/>
              </a:ext>
            </a:extLst>
          </p:cNvPr>
          <p:cNvSpPr/>
          <p:nvPr/>
        </p:nvSpPr>
        <p:spPr>
          <a:xfrm>
            <a:off x="4395681" y="5840127"/>
            <a:ext cx="2783035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ParentId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0EA6D5-53FB-9F34-1BA5-2D05B9EE871A}"/>
              </a:ext>
            </a:extLst>
          </p:cNvPr>
          <p:cNvSpPr/>
          <p:nvPr/>
        </p:nvSpPr>
        <p:spPr>
          <a:xfrm>
            <a:off x="4395681" y="5128420"/>
            <a:ext cx="2783035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r>
              <a:rPr lang="en-GB" dirty="0" err="1">
                <a:solidFill>
                  <a:srgbClr val="FFC000"/>
                </a:solidFill>
              </a:rPr>
              <a:t>VisitedCountries</a:t>
            </a:r>
            <a:endParaRPr lang="de-DE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984B7F-62F7-91D6-D3CF-9A9D08C2933F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>
            <a:off x="3248412" y="5973154"/>
            <a:ext cx="1147269" cy="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C3F7F8-EF15-73B4-61A6-3979F2F9A87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178716" y="6156228"/>
            <a:ext cx="1281888" cy="7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661546-9C4B-8194-FAC4-8F609E4889B9}"/>
              </a:ext>
            </a:extLst>
          </p:cNvPr>
          <p:cNvSpPr txBox="1"/>
          <p:nvPr/>
        </p:nvSpPr>
        <p:spPr>
          <a:xfrm>
            <a:off x="5617697" y="994524"/>
            <a:ext cx="65743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a.entity.visitedCountries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b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	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SearchValue</a:t>
            </a:r>
            <a:endParaRPr lang="de-D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F60C2-F91B-9803-C272-A4DD76826B94}"/>
              </a:ext>
            </a:extLst>
          </p:cNvPr>
          <p:cNvSpPr txBox="1"/>
          <p:nvPr/>
        </p:nvSpPr>
        <p:spPr>
          <a:xfrm>
            <a:off x="3741652" y="5697289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977F50-392F-2679-43CB-613E445EC1A4}"/>
              </a:ext>
            </a:extLst>
          </p:cNvPr>
          <p:cNvSpPr txBox="1"/>
          <p:nvPr/>
        </p:nvSpPr>
        <p:spPr>
          <a:xfrm>
            <a:off x="3271010" y="5692742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A49C6-EFA7-C771-ECDE-E5D4CD9AF560}"/>
              </a:ext>
            </a:extLst>
          </p:cNvPr>
          <p:cNvSpPr txBox="1"/>
          <p:nvPr/>
        </p:nvSpPr>
        <p:spPr>
          <a:xfrm>
            <a:off x="7167178" y="5921782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Big M</a:t>
            </a:r>
            <a:endParaRPr lang="de-DE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8CC43A-B4A0-5C75-A2FC-51F04958C329}"/>
              </a:ext>
            </a:extLst>
          </p:cNvPr>
          <p:cNvSpPr txBox="1"/>
          <p:nvPr/>
        </p:nvSpPr>
        <p:spPr>
          <a:xfrm>
            <a:off x="8173347" y="5806539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B5FF78B-BA64-4C89-8F7F-4FDE4DFF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" y="1515509"/>
            <a:ext cx="4678306" cy="19727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B0778C-B2D6-BC78-2CBD-62797C25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93" y="2385381"/>
            <a:ext cx="4441709" cy="173364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74D687C-BB21-520E-DCA9-0DFE81FFF769}"/>
              </a:ext>
            </a:extLst>
          </p:cNvPr>
          <p:cNvSpPr/>
          <p:nvPr/>
        </p:nvSpPr>
        <p:spPr>
          <a:xfrm>
            <a:off x="8478644" y="592093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50A9E1-819D-70B5-BBEB-0F2324061C3E}"/>
              </a:ext>
            </a:extLst>
          </p:cNvPr>
          <p:cNvSpPr/>
          <p:nvPr/>
        </p:nvSpPr>
        <p:spPr>
          <a:xfrm>
            <a:off x="8478642" y="643673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72292D-23FB-09AA-2F58-1FD063C2C077}"/>
              </a:ext>
            </a:extLst>
          </p:cNvPr>
          <p:cNvSpPr/>
          <p:nvPr/>
        </p:nvSpPr>
        <p:spPr>
          <a:xfrm>
            <a:off x="8478643" y="618657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8A725F-6CE3-3B96-4164-7FE417299C48}"/>
              </a:ext>
            </a:extLst>
          </p:cNvPr>
          <p:cNvSpPr/>
          <p:nvPr/>
        </p:nvSpPr>
        <p:spPr>
          <a:xfrm>
            <a:off x="8478644" y="546414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7147BB-75A9-37B5-270D-3EC0EA32D179}"/>
              </a:ext>
            </a:extLst>
          </p:cNvPr>
          <p:cNvSpPr txBox="1"/>
          <p:nvPr/>
        </p:nvSpPr>
        <p:spPr>
          <a:xfrm>
            <a:off x="7748426" y="4152168"/>
            <a:ext cx="40697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435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68"/>
            <a:ext cx="10515600" cy="1325563"/>
          </a:xfrm>
        </p:spPr>
        <p:txBody>
          <a:bodyPr/>
          <a:lstStyle/>
          <a:p>
            <a:r>
              <a:rPr lang="en-GB" b="1" dirty="0"/>
              <a:t>Virtual</a:t>
            </a:r>
            <a:r>
              <a:rPr lang="en-GB" dirty="0"/>
              <a:t> </a:t>
            </a:r>
            <a:r>
              <a:rPr lang="en-GB" dirty="0" err="1"/>
              <a:t>MList</a:t>
            </a:r>
            <a:r>
              <a:rPr lang="en-GB" dirty="0"/>
              <a:t>&lt;Entity&gt;					(1:N)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171477" y="4151892"/>
            <a:ext cx="5221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Ignore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QueryableProperty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e-DE" sz="10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//virtual </a:t>
            </a:r>
            <a:r>
              <a:rPr lang="de-DE" sz="1000" b="1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MList</a:t>
            </a:r>
            <a:endParaRPr lang="de-DE" sz="10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Cars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1825218" y="5509989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1825217" y="648299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1825217" y="596718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1825217" y="622210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E46EAA-2D1D-8BBB-115C-C6F617FF6038}"/>
              </a:ext>
            </a:extLst>
          </p:cNvPr>
          <p:cNvSpPr/>
          <p:nvPr/>
        </p:nvSpPr>
        <p:spPr>
          <a:xfrm>
            <a:off x="8380204" y="5253673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dbo.Car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BE7C-3670-7679-327D-F11CBAF7994A}"/>
              </a:ext>
            </a:extLst>
          </p:cNvPr>
          <p:cNvSpPr/>
          <p:nvPr/>
        </p:nvSpPr>
        <p:spPr>
          <a:xfrm>
            <a:off x="8380202" y="569893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4F900-DF43-520B-D4D7-CCE4F62A8C1A}"/>
              </a:ext>
            </a:extLst>
          </p:cNvPr>
          <p:cNvSpPr/>
          <p:nvPr/>
        </p:nvSpPr>
        <p:spPr>
          <a:xfrm>
            <a:off x="8380203" y="59569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OwnerId</a:t>
            </a:r>
            <a:r>
              <a:rPr lang="en-GB" sz="1200" dirty="0"/>
              <a:t>: INT</a:t>
            </a:r>
            <a:endParaRPr lang="de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57344-2B43-7114-825D-0FB2BE709A28}"/>
              </a:ext>
            </a:extLst>
          </p:cNvPr>
          <p:cNvSpPr/>
          <p:nvPr/>
        </p:nvSpPr>
        <p:spPr>
          <a:xfrm>
            <a:off x="8380202" y="622491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PlateNumber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8AF53-74A4-727D-4EEC-E260A22978A1}"/>
              </a:ext>
            </a:extLst>
          </p:cNvPr>
          <p:cNvSpPr txBox="1"/>
          <p:nvPr/>
        </p:nvSpPr>
        <p:spPr>
          <a:xfrm>
            <a:off x="8279782" y="3786660"/>
            <a:ext cx="40431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EntityKind.Part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NotNullValidator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(Disabled = </a:t>
            </a:r>
            <a:r>
              <a:rPr lang="de-DE" sz="10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Owner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PlateNumber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BCD16-0E39-0EA5-CAC9-4D45D4533BCD}"/>
              </a:ext>
            </a:extLst>
          </p:cNvPr>
          <p:cNvGrpSpPr/>
          <p:nvPr/>
        </p:nvGrpSpPr>
        <p:grpSpPr>
          <a:xfrm>
            <a:off x="4188867" y="4131048"/>
            <a:ext cx="4191336" cy="1967768"/>
            <a:chOff x="4173210" y="4132448"/>
            <a:chExt cx="4191336" cy="196776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8081CD-5410-8D51-8BA2-7E7AB807D3E0}"/>
                </a:ext>
              </a:extLst>
            </p:cNvPr>
            <p:cNvGrpSpPr/>
            <p:nvPr/>
          </p:nvGrpSpPr>
          <p:grpSpPr>
            <a:xfrm>
              <a:off x="5089891" y="4403582"/>
              <a:ext cx="2347993" cy="1238646"/>
              <a:chOff x="5240449" y="4987951"/>
              <a:chExt cx="2347993" cy="123864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40D7B2-E87C-36EE-BE2C-605E70ED9DB8}"/>
                  </a:ext>
                </a:extLst>
              </p:cNvPr>
              <p:cNvSpPr/>
              <p:nvPr/>
            </p:nvSpPr>
            <p:spPr>
              <a:xfrm>
                <a:off x="5240449" y="5960544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SkillId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948C96-B3B0-D0CE-5B8B-A550EF2B8B26}"/>
                  </a:ext>
                </a:extLst>
              </p:cNvPr>
              <p:cNvSpPr/>
              <p:nvPr/>
            </p:nvSpPr>
            <p:spPr>
              <a:xfrm>
                <a:off x="5240449" y="5444741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RowId</a:t>
                </a:r>
                <a:r>
                  <a:rPr lang="en-GB" sz="1200" dirty="0"/>
                  <a:t> : INT</a:t>
                </a:r>
                <a:endParaRPr lang="de-DE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068DA8-9A4C-2CDE-11BD-5559CAE2E16C}"/>
                  </a:ext>
                </a:extLst>
              </p:cNvPr>
              <p:cNvSpPr/>
              <p:nvPr/>
            </p:nvSpPr>
            <p:spPr>
              <a:xfrm>
                <a:off x="5240449" y="5699658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ParentId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3333E6-86F7-E548-400A-A6DBA2800A2D}"/>
                  </a:ext>
                </a:extLst>
              </p:cNvPr>
              <p:cNvSpPr/>
              <p:nvPr/>
            </p:nvSpPr>
            <p:spPr>
              <a:xfrm>
                <a:off x="5240449" y="4987951"/>
                <a:ext cx="2347993" cy="457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dbo.Person</a:t>
                </a:r>
                <a:r>
                  <a:rPr lang="en-GB" dirty="0" err="1">
                    <a:solidFill>
                      <a:srgbClr val="FFC000"/>
                    </a:solidFill>
                  </a:rPr>
                  <a:t>Cars</a:t>
                </a:r>
                <a:endParaRPr lang="de-DE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4" name="Multiplication Sign 33">
              <a:extLst>
                <a:ext uri="{FF2B5EF4-FFF2-40B4-BE49-F238E27FC236}">
                  <a16:creationId xmlns:a16="http://schemas.microsoft.com/office/drawing/2014/main" id="{AC5FADB6-DDC5-5261-83D0-2342165232C8}"/>
                </a:ext>
              </a:extLst>
            </p:cNvPr>
            <p:cNvSpPr/>
            <p:nvPr/>
          </p:nvSpPr>
          <p:spPr>
            <a:xfrm>
              <a:off x="5309551" y="4132448"/>
              <a:ext cx="1863970" cy="1782462"/>
            </a:xfrm>
            <a:prstGeom prst="mathMultiply">
              <a:avLst>
                <a:gd name="adj1" fmla="val 7954"/>
              </a:avLst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93B470-0B07-9168-A815-CFD0AE19ABFB}"/>
                </a:ext>
              </a:extLst>
            </p:cNvPr>
            <p:cNvCxnSpPr>
              <a:cxnSpLocks/>
              <a:stCxn id="29" idx="1"/>
              <a:endCxn id="8" idx="3"/>
            </p:cNvCxnSpPr>
            <p:nvPr/>
          </p:nvCxnSpPr>
          <p:spPr>
            <a:xfrm flipH="1">
              <a:off x="4173210" y="5248316"/>
              <a:ext cx="916681" cy="851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006E58-B468-CC92-2556-E991AF985580}"/>
                </a:ext>
              </a:extLst>
            </p:cNvPr>
            <p:cNvCxnSpPr>
              <a:stCxn id="27" idx="3"/>
              <a:endCxn id="13" idx="1"/>
            </p:cNvCxnSpPr>
            <p:nvPr/>
          </p:nvCxnSpPr>
          <p:spPr>
            <a:xfrm>
              <a:off x="7437884" y="5509202"/>
              <a:ext cx="926662" cy="58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73211" y="6090024"/>
            <a:ext cx="4206993" cy="1019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BE5E59-09E0-523A-507B-2B121EAC76F4}"/>
              </a:ext>
            </a:extLst>
          </p:cNvPr>
          <p:cNvSpPr txBox="1"/>
          <p:nvPr/>
        </p:nvSpPr>
        <p:spPr>
          <a:xfrm>
            <a:off x="3514919" y="3572275"/>
            <a:ext cx="4865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//in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PersonLogic.cs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sb.Include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WithVirtualMList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p) =&gt;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p.Cars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a =&gt;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55FB72E-9E5B-A464-2624-810034EF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5" y="1678052"/>
            <a:ext cx="2944646" cy="2412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3F689D9-B287-6C63-2181-D63E3A1AA4BD}"/>
              </a:ext>
            </a:extLst>
          </p:cNvPr>
          <p:cNvSpPr txBox="1"/>
          <p:nvPr/>
        </p:nvSpPr>
        <p:spPr>
          <a:xfrm>
            <a:off x="237101" y="912615"/>
            <a:ext cx="69520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EntityTable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p.cars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columns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EntityTable.typedColumns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//{ property: p =&gt; </a:t>
            </a:r>
            <a:r>
              <a:rPr lang="en-US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p.owner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}, automatic</a:t>
            </a:r>
            <a:endParaRPr lang="en-US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p.plateNumber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29BB141-2F22-A3A2-EA5B-19D00F01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4" y="1331500"/>
            <a:ext cx="3662684" cy="19218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F4C1025-C3C6-9F8D-E0E8-6391BC964A70}"/>
              </a:ext>
            </a:extLst>
          </p:cNvPr>
          <p:cNvSpPr txBox="1"/>
          <p:nvPr/>
        </p:nvSpPr>
        <p:spPr>
          <a:xfrm>
            <a:off x="7712287" y="1013514"/>
            <a:ext cx="42752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readOnly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A09812-10B4-43FF-3C50-755BED03DA1E}"/>
              </a:ext>
            </a:extLst>
          </p:cNvPr>
          <p:cNvSpPr txBox="1"/>
          <p:nvPr/>
        </p:nvSpPr>
        <p:spPr>
          <a:xfrm>
            <a:off x="3602944" y="2646377"/>
            <a:ext cx="263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Cars looks like an </a:t>
            </a:r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EmbeddedEntity</a:t>
            </a:r>
            <a:r>
              <a:rPr lang="en-GB" dirty="0"/>
              <a:t>&gt;</a:t>
            </a:r>
            <a:endParaRPr lang="de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0ECA6C-AC35-7496-28A2-1A7020021AFB}"/>
              </a:ext>
            </a:extLst>
          </p:cNvPr>
          <p:cNvSpPr txBox="1"/>
          <p:nvPr/>
        </p:nvSpPr>
        <p:spPr>
          <a:xfrm>
            <a:off x="4173210" y="1472863"/>
            <a:ext cx="3731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But is a real Entity that can contains his own </a:t>
            </a:r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dirty="0" err="1"/>
              <a:t>WheelEntity</a:t>
            </a:r>
            <a:r>
              <a:rPr lang="en-GB" dirty="0"/>
              <a:t>&gt; or be referenced by </a:t>
            </a:r>
            <a:r>
              <a:rPr lang="en-GB" dirty="0" err="1"/>
              <a:t>AccidentEntiy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971522-2D64-FA30-FCDB-567C889DFBF5}"/>
              </a:ext>
            </a:extLst>
          </p:cNvPr>
          <p:cNvSpPr txBox="1"/>
          <p:nvPr/>
        </p:nvSpPr>
        <p:spPr>
          <a:xfrm>
            <a:off x="7712287" y="6153104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AFF90B-ABC1-6AD3-2C4F-C4BDF912CF59}"/>
              </a:ext>
            </a:extLst>
          </p:cNvPr>
          <p:cNvSpPr txBox="1"/>
          <p:nvPr/>
        </p:nvSpPr>
        <p:spPr>
          <a:xfrm>
            <a:off x="4205681" y="6151704"/>
            <a:ext cx="287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231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2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CB37-30B4-DD3E-0134-EE78F8C2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BFC-CA08-DF8A-3037-4ADCE56E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dirty="0"/>
              <a:t> class has his own table.</a:t>
            </a:r>
          </a:p>
          <a:p>
            <a:r>
              <a:rPr lang="en-GB" dirty="0"/>
              <a:t>An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dirty="0"/>
              <a:t>property has his own table.</a:t>
            </a:r>
          </a:p>
          <a:p>
            <a:r>
              <a:rPr lang="en-GB" dirty="0"/>
              <a:t>An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dirty="0"/>
              <a:t> class groups some properties together and lives inside an </a:t>
            </a:r>
            <a:r>
              <a:rPr lang="en-GB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dirty="0"/>
              <a:t> table or a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dirty="0"/>
              <a:t> table.</a:t>
            </a:r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virtual </a:t>
            </a:r>
            <a:r>
              <a:rPr lang="de-DE" b="1" dirty="0" err="1"/>
              <a:t>MList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/>
              <a:t>(1:N) but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 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de-DE" dirty="0"/>
              <a:t>.  An 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&lt;Entity&gt;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N:M </a:t>
            </a:r>
            <a:r>
              <a:rPr lang="de-DE" dirty="0" err="1"/>
              <a:t>relationship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1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50CB-C502-B8BE-844A-212A1B5E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9C47-7B6D-9865-014C-2B100B7C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Autofit/>
          </a:bodyPr>
          <a:lstStyle/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GB" sz="2000" dirty="0"/>
              <a:t>(1:1)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	</a:t>
            </a:r>
            <a:r>
              <a:rPr lang="en-GB" sz="2000" dirty="0"/>
              <a:t>(N:1)</a:t>
            </a:r>
          </a:p>
          <a:p>
            <a:pPr lvl="1"/>
            <a:r>
              <a:rPr lang="en-GB" sz="2000" dirty="0"/>
              <a:t>Unique 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</a:t>
            </a:r>
            <a:r>
              <a:rPr lang="en-GB" sz="2000" dirty="0"/>
              <a:t>(1:1)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Reference to an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| Lite			</a:t>
            </a:r>
            <a:r>
              <a:rPr lang="en-GB" sz="2000" dirty="0"/>
              <a:t>(1:N)</a:t>
            </a:r>
          </a:p>
          <a:p>
            <a:pPr lvl="1"/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sz="2000" dirty="0"/>
              <a:t> in middle					(N:M)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 err="1"/>
              <a:t>MList</a:t>
            </a:r>
            <a:endParaRPr lang="en-GB" sz="2400" dirty="0"/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&lt;value&gt;					</a:t>
            </a:r>
            <a:r>
              <a:rPr lang="en-GB" sz="2000" dirty="0"/>
              <a:t>(1:N)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EmbeddedEntity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		</a:t>
            </a:r>
            <a:r>
              <a:rPr lang="en-GB" sz="2000" dirty="0"/>
              <a:t>(1:N)</a:t>
            </a:r>
            <a:endParaRPr lang="en-GB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 | Lite&gt;			</a:t>
            </a:r>
            <a:r>
              <a:rPr lang="en-GB" sz="2000" dirty="0"/>
              <a:t>(N:M)</a:t>
            </a:r>
          </a:p>
          <a:p>
            <a:pPr lvl="1"/>
            <a:r>
              <a:rPr lang="en-GB" sz="2000" b="1" dirty="0"/>
              <a:t>virtual</a:t>
            </a:r>
            <a:r>
              <a:rPr lang="en-GB" sz="2000" dirty="0"/>
              <a:t> 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MList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&lt;Entity&gt;				</a:t>
            </a:r>
            <a:r>
              <a:rPr lang="en-GB" sz="2000" dirty="0"/>
              <a:t>(1:N)</a:t>
            </a:r>
            <a:endParaRPr lang="de-DE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1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dirty="0" err="1"/>
              <a:t>EmbeddedEntity</a:t>
            </a:r>
            <a:r>
              <a:rPr lang="en-GB" dirty="0"/>
              <a:t>						(1:1)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6553932" y="4074981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6553931" y="50479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6553931" y="453218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6553931" y="47870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106FD-989F-C608-6949-F96C98608905}"/>
              </a:ext>
            </a:extLst>
          </p:cNvPr>
          <p:cNvSpPr txBox="1"/>
          <p:nvPr/>
        </p:nvSpPr>
        <p:spPr>
          <a:xfrm>
            <a:off x="959797" y="3947406"/>
            <a:ext cx="40917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AddressEmbedded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Address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1414B-C2DC-4F3D-246F-5AD28A326744}"/>
              </a:ext>
            </a:extLst>
          </p:cNvPr>
          <p:cNvSpPr txBox="1"/>
          <p:nvPr/>
        </p:nvSpPr>
        <p:spPr>
          <a:xfrm>
            <a:off x="983242" y="5395878"/>
            <a:ext cx="3914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AddressEmbedded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EmbeddedEntity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StreetNr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PostalCode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Town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3C57D7-5662-ABF3-AAC4-BEBB514AE4D6}"/>
              </a:ext>
            </a:extLst>
          </p:cNvPr>
          <p:cNvGrpSpPr/>
          <p:nvPr/>
        </p:nvGrpSpPr>
        <p:grpSpPr>
          <a:xfrm>
            <a:off x="6553930" y="5307552"/>
            <a:ext cx="2347994" cy="756810"/>
            <a:chOff x="6553930" y="5307552"/>
            <a:chExt cx="2347994" cy="7568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FF431-D809-61EA-1BA7-7B9FF347147A}"/>
                </a:ext>
              </a:extLst>
            </p:cNvPr>
            <p:cNvSpPr/>
            <p:nvPr/>
          </p:nvSpPr>
          <p:spPr>
            <a:xfrm>
              <a:off x="6553931" y="5307552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Address_StreetNr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E02A21-8985-6273-9CBD-5154B26D893B}"/>
                </a:ext>
              </a:extLst>
            </p:cNvPr>
            <p:cNvSpPr/>
            <p:nvPr/>
          </p:nvSpPr>
          <p:spPr>
            <a:xfrm>
              <a:off x="6553930" y="5559646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Address_PostalCode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ED3F5-FD79-75E1-0070-21FE9C228399}"/>
                </a:ext>
              </a:extLst>
            </p:cNvPr>
            <p:cNvSpPr/>
            <p:nvPr/>
          </p:nvSpPr>
          <p:spPr>
            <a:xfrm>
              <a:off x="6553930" y="5811740"/>
              <a:ext cx="2347993" cy="252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Address_Town</a:t>
              </a:r>
              <a:r>
                <a:rPr lang="en-GB" sz="1200" dirty="0"/>
                <a:t>: NVARCHAR</a:t>
              </a:r>
              <a:endParaRPr lang="de-DE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467F565-B2C7-4766-B7CB-794F32B59248}"/>
              </a:ext>
            </a:extLst>
          </p:cNvPr>
          <p:cNvSpPr txBox="1"/>
          <p:nvPr/>
        </p:nvSpPr>
        <p:spPr>
          <a:xfrm>
            <a:off x="1258008" y="4709960"/>
            <a:ext cx="409173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AddressEmbedded</a:t>
            </a:r>
            <a:r>
              <a:rPr lang="en-US" sz="1000" dirty="0">
                <a:solidFill>
                  <a:srgbClr val="FF0000"/>
                </a:solidFill>
                <a:latin typeface="Cascadia Mono" panose="020B0609020000020004" pitchFamily="49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Address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02D6CE-7EBA-7E7C-0339-7A7535833F10}"/>
              </a:ext>
            </a:extLst>
          </p:cNvPr>
          <p:cNvSpPr/>
          <p:nvPr/>
        </p:nvSpPr>
        <p:spPr>
          <a:xfrm>
            <a:off x="6553930" y="5307059"/>
            <a:ext cx="2347993" cy="25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Address_HasValue</a:t>
            </a:r>
            <a:r>
              <a:rPr lang="en-GB" sz="1200" dirty="0"/>
              <a:t>: Boolean</a:t>
            </a:r>
            <a:endParaRPr lang="de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B1CCE-04FA-671C-631B-F8E4EEFCA34A}"/>
              </a:ext>
            </a:extLst>
          </p:cNvPr>
          <p:cNvSpPr txBox="1"/>
          <p:nvPr/>
        </p:nvSpPr>
        <p:spPr>
          <a:xfrm>
            <a:off x="5238013" y="2335252"/>
            <a:ext cx="6649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EntityDetail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a.address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//Can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created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and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removed</a:t>
            </a:r>
            <a:endParaRPr lang="de-D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026DB-9E71-DB5A-9AB8-B35C7A1837E2}"/>
              </a:ext>
            </a:extLst>
          </p:cNvPr>
          <p:cNvSpPr txBox="1"/>
          <p:nvPr/>
        </p:nvSpPr>
        <p:spPr>
          <a:xfrm>
            <a:off x="5238013" y="1906597"/>
            <a:ext cx="6649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RenderEntity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a.address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//Always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there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endParaRPr lang="de-DE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EA02E2-4F4B-6183-A2EF-87F5C73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1" y="1375684"/>
            <a:ext cx="3912643" cy="1958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86BBA4-34DC-758D-447A-DFF114DD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91" y="1375684"/>
            <a:ext cx="3912642" cy="22560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AC4BE6A-18C0-1F18-F345-E5DA13C38D41}"/>
              </a:ext>
            </a:extLst>
          </p:cNvPr>
          <p:cNvSpPr txBox="1"/>
          <p:nvPr/>
        </p:nvSpPr>
        <p:spPr>
          <a:xfrm>
            <a:off x="5238013" y="1624838"/>
            <a:ext cx="66491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a.name)}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113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-0.00026 0.03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/>
      <p:bldP spid="36" grpId="0"/>
      <p:bldP spid="36" grpId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dirty="0"/>
              <a:t>Reference to Entity | Lite 				(N :1)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508699" y="523815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508698" y="621115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508698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508698" y="595027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457012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457010" y="621115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856691" y="5828382"/>
            <a:ext cx="3600321" cy="768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457011" y="596099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457012" y="523856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C132-D0FB-1877-B41E-13FD127F7E7D}"/>
              </a:ext>
            </a:extLst>
          </p:cNvPr>
          <p:cNvSpPr txBox="1"/>
          <p:nvPr/>
        </p:nvSpPr>
        <p:spPr>
          <a:xfrm>
            <a:off x="974458" y="1159417"/>
            <a:ext cx="49515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a.nationality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EntityCombo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FF431-D809-61EA-1BA7-7B9FF347147A}"/>
              </a:ext>
            </a:extLst>
          </p:cNvPr>
          <p:cNvSpPr/>
          <p:nvPr/>
        </p:nvSpPr>
        <p:spPr>
          <a:xfrm>
            <a:off x="1508698" y="6470726"/>
            <a:ext cx="2347993" cy="252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CountryID</a:t>
            </a:r>
            <a:r>
              <a:rPr lang="en-GB" sz="1200" dirty="0"/>
              <a:t>: INT</a:t>
            </a:r>
            <a:endParaRPr lang="de-DE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1D22F2-7CEA-B388-42B7-E41E3CFB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6" y="1749257"/>
            <a:ext cx="3440038" cy="19362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9240EE8-56C8-D336-A76E-0F5CA4273445}"/>
              </a:ext>
            </a:extLst>
          </p:cNvPr>
          <p:cNvSpPr txBox="1"/>
          <p:nvPr/>
        </p:nvSpPr>
        <p:spPr>
          <a:xfrm>
            <a:off x="807959" y="3908145"/>
            <a:ext cx="41772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? Nationality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FBAC7E-6ADF-66D0-773D-6D170B672CC6}"/>
              </a:ext>
            </a:extLst>
          </p:cNvPr>
          <p:cNvSpPr txBox="1"/>
          <p:nvPr/>
        </p:nvSpPr>
        <p:spPr>
          <a:xfrm>
            <a:off x="7457010" y="3840619"/>
            <a:ext cx="4091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E074C5-6C2E-C534-0C9E-46F04B38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84" y="1803831"/>
            <a:ext cx="2948700" cy="167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257F23-1A96-42AC-E712-B29C9941A5D6}"/>
              </a:ext>
            </a:extLst>
          </p:cNvPr>
          <p:cNvSpPr txBox="1"/>
          <p:nvPr/>
        </p:nvSpPr>
        <p:spPr>
          <a:xfrm>
            <a:off x="3856689" y="6320038"/>
            <a:ext cx="65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 </a:t>
            </a:r>
            <a:endParaRPr lang="de-DE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2E6DCC-9F22-72FD-900D-5961A96B1122}"/>
              </a:ext>
            </a:extLst>
          </p:cNvPr>
          <p:cNvSpPr txBox="1"/>
          <p:nvPr/>
        </p:nvSpPr>
        <p:spPr>
          <a:xfrm>
            <a:off x="7074281" y="5530677"/>
            <a:ext cx="255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76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376"/>
            <a:ext cx="11242431" cy="1325563"/>
          </a:xfrm>
        </p:spPr>
        <p:txBody>
          <a:bodyPr/>
          <a:lstStyle/>
          <a:p>
            <a:r>
              <a:rPr lang="en-GB" sz="4000" dirty="0"/>
              <a:t>Reference to Entity | Lite with </a:t>
            </a:r>
            <a:r>
              <a:rPr lang="en-GB" sz="4000" dirty="0" err="1"/>
              <a:t>UniqueIndex</a:t>
            </a:r>
            <a:r>
              <a:rPr lang="en-GB" sz="4000" dirty="0"/>
              <a:t>   </a:t>
            </a:r>
            <a:r>
              <a:rPr lang="en-GB" dirty="0"/>
              <a:t>	(1:1)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508699" y="523815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508698" y="621115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508698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508698" y="595027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457012" y="569535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457010" y="621115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ExpirationDate</a:t>
            </a:r>
            <a:r>
              <a:rPr lang="en-GB" sz="1200" dirty="0"/>
              <a:t>: DATETIME2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856691" y="5828382"/>
            <a:ext cx="3600321" cy="768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457011" y="596099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Number: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457012" y="523856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dbo.IdentityCard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67FFF-2072-C98E-AF31-D3FFC6328E67}"/>
              </a:ext>
            </a:extLst>
          </p:cNvPr>
          <p:cNvSpPr txBox="1"/>
          <p:nvPr/>
        </p:nvSpPr>
        <p:spPr>
          <a:xfrm>
            <a:off x="838199" y="3835225"/>
            <a:ext cx="5087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C132-D0FB-1877-B41E-13FD127F7E7D}"/>
              </a:ext>
            </a:extLst>
          </p:cNvPr>
          <p:cNvSpPr txBox="1"/>
          <p:nvPr/>
        </p:nvSpPr>
        <p:spPr>
          <a:xfrm>
            <a:off x="974458" y="1159417"/>
            <a:ext cx="4951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a.identityCard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 find={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false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autocomplete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={null}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EntityDetail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7BB9A-CD53-F69B-5B58-83D0A4AA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58" y="1846443"/>
            <a:ext cx="4353190" cy="1701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9D2B8F-E35D-F3B2-80CF-EB3688A310FA}"/>
              </a:ext>
            </a:extLst>
          </p:cNvPr>
          <p:cNvSpPr txBox="1"/>
          <p:nvPr/>
        </p:nvSpPr>
        <p:spPr>
          <a:xfrm>
            <a:off x="6488589" y="3721173"/>
            <a:ext cx="4284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IdentityCardEntity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(Max = 100)]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ExpirationDate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FF431-D809-61EA-1BA7-7B9FF347147A}"/>
              </a:ext>
            </a:extLst>
          </p:cNvPr>
          <p:cNvSpPr/>
          <p:nvPr/>
        </p:nvSpPr>
        <p:spPr>
          <a:xfrm>
            <a:off x="1508698" y="6470726"/>
            <a:ext cx="2347993" cy="252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IdentityCardID</a:t>
            </a:r>
            <a:r>
              <a:rPr lang="en-GB" sz="1200" dirty="0"/>
              <a:t>: INT</a:t>
            </a:r>
            <a:endParaRPr lang="de-DE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B9EA33-AA97-06EB-B0A8-BFBC717C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3" y="1867303"/>
            <a:ext cx="4305159" cy="1670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16EB4-98E5-89C3-EEBE-318CAC9E2551}"/>
              </a:ext>
            </a:extLst>
          </p:cNvPr>
          <p:cNvSpPr txBox="1"/>
          <p:nvPr/>
        </p:nvSpPr>
        <p:spPr>
          <a:xfrm>
            <a:off x="1138891" y="4599189"/>
            <a:ext cx="49515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UniqueIndex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AllowMultipleNulls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 = </a:t>
            </a:r>
            <a:r>
              <a:rPr lang="de-DE" sz="100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true</a:t>
            </a:r>
            <a:r>
              <a:rPr lang="de-DE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)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?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IdentityCard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BB152-BEE9-0144-7F2A-80894B1C880B}"/>
              </a:ext>
            </a:extLst>
          </p:cNvPr>
          <p:cNvSpPr txBox="1"/>
          <p:nvPr/>
        </p:nvSpPr>
        <p:spPr>
          <a:xfrm>
            <a:off x="3856690" y="6332226"/>
            <a:ext cx="125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 (</a:t>
            </a:r>
            <a:r>
              <a:rPr lang="en-GB" sz="1200" dirty="0" err="1"/>
              <a:t>UniqueIndex</a:t>
            </a:r>
            <a:r>
              <a:rPr lang="en-GB" sz="1200" dirty="0"/>
              <a:t>)</a:t>
            </a:r>
            <a:endParaRPr lang="de-D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17E7-33B6-355D-967C-59BEF40043FA}"/>
              </a:ext>
            </a:extLst>
          </p:cNvPr>
          <p:cNvSpPr txBox="1"/>
          <p:nvPr/>
        </p:nvSpPr>
        <p:spPr>
          <a:xfrm>
            <a:off x="7112977" y="5563360"/>
            <a:ext cx="34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333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76"/>
            <a:ext cx="10515600" cy="1325563"/>
          </a:xfrm>
        </p:spPr>
        <p:txBody>
          <a:bodyPr/>
          <a:lstStyle/>
          <a:p>
            <a:r>
              <a:rPr lang="en-GB" dirty="0"/>
              <a:t>Reference to Entity | Lite				(1:N)</a:t>
            </a:r>
            <a:endParaRPr lang="de-D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16793-1E60-5652-70BA-A6D4136D1489}"/>
              </a:ext>
            </a:extLst>
          </p:cNvPr>
          <p:cNvSpPr/>
          <p:nvPr/>
        </p:nvSpPr>
        <p:spPr>
          <a:xfrm>
            <a:off x="1790053" y="535329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66382-2624-A8EF-4303-4B83D65321D8}"/>
              </a:ext>
            </a:extLst>
          </p:cNvPr>
          <p:cNvSpPr/>
          <p:nvPr/>
        </p:nvSpPr>
        <p:spPr>
          <a:xfrm>
            <a:off x="1790052" y="63262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F0724-B46B-E9BD-2CD4-D0DF29EFE3E9}"/>
              </a:ext>
            </a:extLst>
          </p:cNvPr>
          <p:cNvSpPr/>
          <p:nvPr/>
        </p:nvSpPr>
        <p:spPr>
          <a:xfrm>
            <a:off x="1790052" y="581049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7F1-C353-4002-51EA-F16928102291}"/>
              </a:ext>
            </a:extLst>
          </p:cNvPr>
          <p:cNvSpPr/>
          <p:nvPr/>
        </p:nvSpPr>
        <p:spPr>
          <a:xfrm>
            <a:off x="1790052" y="606540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D173F8-B48B-7160-EC8A-E308C79220C2}"/>
              </a:ext>
            </a:extLst>
          </p:cNvPr>
          <p:cNvSpPr/>
          <p:nvPr/>
        </p:nvSpPr>
        <p:spPr>
          <a:xfrm>
            <a:off x="7676819" y="55384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4AC64-48AB-C510-8560-EBFEC17A5B9F}"/>
              </a:ext>
            </a:extLst>
          </p:cNvPr>
          <p:cNvSpPr/>
          <p:nvPr/>
        </p:nvSpPr>
        <p:spPr>
          <a:xfrm>
            <a:off x="7676817" y="6054297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OwnerId</a:t>
            </a:r>
            <a:r>
              <a:rPr lang="en-GB" sz="1200" dirty="0"/>
              <a:t>: INT</a:t>
            </a:r>
            <a:endParaRPr lang="de-DE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041C0F-4FDE-374C-C0AD-930F1633161C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rot="10800000">
            <a:off x="4138045" y="5943520"/>
            <a:ext cx="3538772" cy="243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33426-6433-781E-BCBE-ADDE6BC5C692}"/>
              </a:ext>
            </a:extLst>
          </p:cNvPr>
          <p:cNvSpPr/>
          <p:nvPr/>
        </p:nvSpPr>
        <p:spPr>
          <a:xfrm>
            <a:off x="7676818" y="5804139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BFC925-34E2-FC80-ED5B-8828073D7D8B}"/>
              </a:ext>
            </a:extLst>
          </p:cNvPr>
          <p:cNvSpPr/>
          <p:nvPr/>
        </p:nvSpPr>
        <p:spPr>
          <a:xfrm>
            <a:off x="7676819" y="508170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dbo.Car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42711-51F6-3A5F-CFAF-A5E2D4CE9FC5}"/>
              </a:ext>
            </a:extLst>
          </p:cNvPr>
          <p:cNvSpPr txBox="1"/>
          <p:nvPr/>
        </p:nvSpPr>
        <p:spPr>
          <a:xfrm>
            <a:off x="7056890" y="3832031"/>
            <a:ext cx="41793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 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PlateNumber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Owner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F34866-5822-BDAD-E43E-E4974E41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68" y="2031710"/>
            <a:ext cx="4106894" cy="1649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BF5636-A762-A547-737A-E61F49B07F89}"/>
              </a:ext>
            </a:extLst>
          </p:cNvPr>
          <p:cNvSpPr txBox="1"/>
          <p:nvPr/>
        </p:nvSpPr>
        <p:spPr>
          <a:xfrm>
            <a:off x="6643516" y="1472256"/>
            <a:ext cx="40405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Car.tsx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EntityLine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EntityCombo</a:t>
            </a:r>
            <a:endParaRPr lang="de-DE" sz="1000" dirty="0">
              <a:solidFill>
                <a:srgbClr val="555555"/>
              </a:solidFill>
              <a:latin typeface="Cascadia Mono" panose="020B060902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AE895A-212A-8763-E095-449ACBC8F80C}"/>
              </a:ext>
            </a:extLst>
          </p:cNvPr>
          <p:cNvSpPr txBox="1"/>
          <p:nvPr/>
        </p:nvSpPr>
        <p:spPr>
          <a:xfrm>
            <a:off x="1061204" y="4314809"/>
            <a:ext cx="39750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881420C-1F91-1CA0-6C58-52F2D404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04" y="2210705"/>
            <a:ext cx="3532046" cy="200057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1811363-399D-388B-5DB5-5CDA1E4C3C9E}"/>
              </a:ext>
            </a:extLst>
          </p:cNvPr>
          <p:cNvSpPr txBox="1"/>
          <p:nvPr/>
        </p:nvSpPr>
        <p:spPr>
          <a:xfrm>
            <a:off x="546052" y="1005053"/>
            <a:ext cx="5549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a.owner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 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//Alternatives: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SearchValue</a:t>
            </a:r>
            <a:endParaRPr lang="de-DE" sz="1000" dirty="0"/>
          </a:p>
          <a:p>
            <a:endParaRPr lang="de-DE" sz="10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B1D1871-0024-DC67-8744-BB00B34D4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64" y="2715978"/>
            <a:ext cx="2503108" cy="125155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017611E-D1C7-79DE-6900-4C3DA8D6DBF2}"/>
              </a:ext>
            </a:extLst>
          </p:cNvPr>
          <p:cNvSpPr txBox="1"/>
          <p:nvPr/>
        </p:nvSpPr>
        <p:spPr>
          <a:xfrm>
            <a:off x="7069013" y="5865054"/>
            <a:ext cx="60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  <a:endParaRPr lang="de-DE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C4CB74-F47F-D813-D7EA-7F05717D8EC2}"/>
              </a:ext>
            </a:extLst>
          </p:cNvPr>
          <p:cNvSpPr txBox="1"/>
          <p:nvPr/>
        </p:nvSpPr>
        <p:spPr>
          <a:xfrm>
            <a:off x="4202488" y="5627288"/>
            <a:ext cx="60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533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87"/>
            <a:ext cx="10846777" cy="1325563"/>
          </a:xfrm>
        </p:spPr>
        <p:txBody>
          <a:bodyPr/>
          <a:lstStyle/>
          <a:p>
            <a:r>
              <a:rPr lang="en-GB" dirty="0"/>
              <a:t>Entity in the Middle</a:t>
            </a:r>
            <a:r>
              <a:rPr lang="en-GB" sz="2400" dirty="0"/>
              <a:t> 						</a:t>
            </a:r>
            <a:r>
              <a:rPr lang="en-GB" dirty="0"/>
              <a:t>(N:M)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101217" y="4205412"/>
            <a:ext cx="3833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900420" y="5385195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900419" y="6358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900419" y="584239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900419" y="609731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C9EF18-F051-BE60-F33A-8F3BF8CB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8" y="2165243"/>
            <a:ext cx="3127213" cy="19071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5B1258-60E1-5348-5A37-C86297CA2F43}"/>
              </a:ext>
            </a:extLst>
          </p:cNvPr>
          <p:cNvSpPr txBox="1"/>
          <p:nvPr/>
        </p:nvSpPr>
        <p:spPr>
          <a:xfrm>
            <a:off x="-91891" y="877801"/>
            <a:ext cx="58842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  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VisitEntity.nicePluralName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de-DE" sz="1000" dirty="0">
              <a:solidFill>
                <a:srgbClr val="555555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SearchControl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a.person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FB9A9-BA73-6782-A79C-814333033398}"/>
              </a:ext>
            </a:extLst>
          </p:cNvPr>
          <p:cNvSpPr txBox="1"/>
          <p:nvPr/>
        </p:nvSpPr>
        <p:spPr>
          <a:xfrm>
            <a:off x="8020987" y="3978032"/>
            <a:ext cx="40697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EntityKind.Shared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CountryEntity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ISOCode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660C7F-8973-27F9-0862-130942D15F6F}"/>
              </a:ext>
            </a:extLst>
          </p:cNvPr>
          <p:cNvSpPr/>
          <p:nvPr/>
        </p:nvSpPr>
        <p:spPr>
          <a:xfrm>
            <a:off x="8478644" y="5920932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AFCB6-F61F-DB4B-6580-DB9DB4246124}"/>
              </a:ext>
            </a:extLst>
          </p:cNvPr>
          <p:cNvSpPr/>
          <p:nvPr/>
        </p:nvSpPr>
        <p:spPr>
          <a:xfrm>
            <a:off x="8478642" y="643673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ISOCode</a:t>
            </a:r>
            <a:r>
              <a:rPr lang="en-GB" sz="1200" dirty="0"/>
              <a:t>: NVARCHAR</a:t>
            </a:r>
            <a:endParaRPr lang="de-DE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3A4267-5C6B-13E6-87CA-A28227ABD786}"/>
              </a:ext>
            </a:extLst>
          </p:cNvPr>
          <p:cNvSpPr/>
          <p:nvPr/>
        </p:nvSpPr>
        <p:spPr>
          <a:xfrm>
            <a:off x="8478643" y="6186576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D7465-DACF-C066-E0C1-E361C4C13304}"/>
              </a:ext>
            </a:extLst>
          </p:cNvPr>
          <p:cNvSpPr/>
          <p:nvPr/>
        </p:nvSpPr>
        <p:spPr>
          <a:xfrm>
            <a:off x="8478644" y="5464142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dbo.Country</a:t>
            </a:r>
            <a:endParaRPr lang="de-D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A75214-D3CE-939A-D7DB-CDADA505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08" y="2307889"/>
            <a:ext cx="3856721" cy="15281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970A29-EB90-66E2-CBFD-9BD68ED2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965" y="1991862"/>
            <a:ext cx="3704079" cy="18247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BF3BEC0-CD27-2FEA-E3F2-E1A68596A55E}"/>
              </a:ext>
            </a:extLst>
          </p:cNvPr>
          <p:cNvSpPr txBox="1"/>
          <p:nvPr/>
        </p:nvSpPr>
        <p:spPr>
          <a:xfrm>
            <a:off x="7688877" y="1034325"/>
            <a:ext cx="4441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55555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SearchValueLine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findOptions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={{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queryName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filterOptions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VisitEntity.token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a.country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b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ctx.value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endParaRPr lang="de-DE" sz="1000" dirty="0">
              <a:solidFill>
                <a:srgbClr val="8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    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de-DE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A89301-8907-F28E-A82B-E2F2E0015781}"/>
              </a:ext>
            </a:extLst>
          </p:cNvPr>
          <p:cNvSpPr txBox="1"/>
          <p:nvPr/>
        </p:nvSpPr>
        <p:spPr>
          <a:xfrm>
            <a:off x="3801553" y="3846403"/>
            <a:ext cx="44512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EntityData.Transactional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VisitEntity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Person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Lite&lt;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CountryEntity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Country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ToDate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b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10D959-0CD4-4928-9323-634FB5ADBFBC}"/>
              </a:ext>
            </a:extLst>
          </p:cNvPr>
          <p:cNvGrpSpPr/>
          <p:nvPr/>
        </p:nvGrpSpPr>
        <p:grpSpPr>
          <a:xfrm>
            <a:off x="3248412" y="5054795"/>
            <a:ext cx="5230232" cy="1768384"/>
            <a:chOff x="3248412" y="5054795"/>
            <a:chExt cx="5230232" cy="17683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0631BC-7252-50D0-16AC-57B8F66199FB}"/>
                </a:ext>
              </a:extLst>
            </p:cNvPr>
            <p:cNvGrpSpPr/>
            <p:nvPr/>
          </p:nvGrpSpPr>
          <p:grpSpPr>
            <a:xfrm>
              <a:off x="3248412" y="5054795"/>
              <a:ext cx="5230232" cy="1768384"/>
              <a:chOff x="3248412" y="5054795"/>
              <a:chExt cx="5230232" cy="17683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A6F2DB-DC70-AC54-69F7-E35108540AF6}"/>
                  </a:ext>
                </a:extLst>
              </p:cNvPr>
              <p:cNvSpPr/>
              <p:nvPr/>
            </p:nvSpPr>
            <p:spPr>
              <a:xfrm>
                <a:off x="4517492" y="6299941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FromDate</a:t>
                </a:r>
                <a:r>
                  <a:rPr lang="en-GB" sz="1200" dirty="0"/>
                  <a:t>: DATE</a:t>
                </a:r>
                <a:endParaRPr lang="de-DE" sz="1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CD55C-22BD-B215-0DDE-0CF454CA18BE}"/>
                  </a:ext>
                </a:extLst>
              </p:cNvPr>
              <p:cNvSpPr/>
              <p:nvPr/>
            </p:nvSpPr>
            <p:spPr>
              <a:xfrm>
                <a:off x="4517492" y="5511585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/>
                  <a:t>Id : INT</a:t>
                </a:r>
                <a:endParaRPr lang="de-DE" sz="12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4995B0-42C9-7B12-749A-2CD00D434243}"/>
                  </a:ext>
                </a:extLst>
              </p:cNvPr>
              <p:cNvSpPr/>
              <p:nvPr/>
            </p:nvSpPr>
            <p:spPr>
              <a:xfrm>
                <a:off x="4517492" y="5766502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PersonId</a:t>
                </a:r>
                <a:r>
                  <a:rPr lang="en-GB" sz="1200" dirty="0"/>
                  <a:t>: INT</a:t>
                </a:r>
                <a:endParaRPr lang="de-DE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0EA6D5-53FB-9F34-1BA5-2D05B9EE871A}"/>
                  </a:ext>
                </a:extLst>
              </p:cNvPr>
              <p:cNvSpPr/>
              <p:nvPr/>
            </p:nvSpPr>
            <p:spPr>
              <a:xfrm>
                <a:off x="4517492" y="5054795"/>
                <a:ext cx="2347993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dbo.Visit</a:t>
                </a:r>
                <a:endParaRPr lang="de-DE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9984B7F-62F7-91D6-D3CF-9A9D08C2933F}"/>
                  </a:ext>
                </a:extLst>
              </p:cNvPr>
              <p:cNvCxnSpPr>
                <a:cxnSpLocks/>
                <a:stCxn id="26" idx="1"/>
                <a:endCxn id="8" idx="3"/>
              </p:cNvCxnSpPr>
              <p:nvPr/>
            </p:nvCxnSpPr>
            <p:spPr>
              <a:xfrm flipH="1">
                <a:off x="3248412" y="5899529"/>
                <a:ext cx="1269080" cy="758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BC3F7F8-EF15-73B4-61A6-3979F2F9A87E}"/>
                  </a:ext>
                </a:extLst>
              </p:cNvPr>
              <p:cNvCxnSpPr>
                <a:cxnSpLocks/>
                <a:stCxn id="50" idx="3"/>
                <a:endCxn id="20" idx="1"/>
              </p:cNvCxnSpPr>
              <p:nvPr/>
            </p:nvCxnSpPr>
            <p:spPr>
              <a:xfrm flipV="1">
                <a:off x="6865713" y="6053959"/>
                <a:ext cx="1612931" cy="113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4F60C2-F91B-9803-C272-A4DD76826B94}"/>
                  </a:ext>
                </a:extLst>
              </p:cNvPr>
              <p:cNvSpPr txBox="1"/>
              <p:nvPr/>
            </p:nvSpPr>
            <p:spPr>
              <a:xfrm>
                <a:off x="4184846" y="5697289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</a:t>
                </a:r>
                <a:endParaRPr lang="de-DE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977F50-392F-2679-43CB-613E445EC1A4}"/>
                  </a:ext>
                </a:extLst>
              </p:cNvPr>
              <p:cNvSpPr txBox="1"/>
              <p:nvPr/>
            </p:nvSpPr>
            <p:spPr>
              <a:xfrm>
                <a:off x="3271010" y="5692742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</a:t>
                </a:r>
                <a:endParaRPr lang="de-DE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1A49C6-EFA7-C771-ECDE-E5D4CD9AF560}"/>
                  </a:ext>
                </a:extLst>
              </p:cNvPr>
              <p:cNvSpPr txBox="1"/>
              <p:nvPr/>
            </p:nvSpPr>
            <p:spPr>
              <a:xfrm>
                <a:off x="6935886" y="5921292"/>
                <a:ext cx="287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M</a:t>
                </a:r>
                <a:endParaRPr lang="de-DE" sz="1200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D68B66-6E57-63D6-AC97-3BB25A6EF79B}"/>
                  </a:ext>
                </a:extLst>
              </p:cNvPr>
              <p:cNvSpPr/>
              <p:nvPr/>
            </p:nvSpPr>
            <p:spPr>
              <a:xfrm>
                <a:off x="4517492" y="6557126"/>
                <a:ext cx="2347993" cy="2660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GB" sz="1200" dirty="0" err="1"/>
                  <a:t>ToDate</a:t>
                </a:r>
                <a:r>
                  <a:rPr lang="en-GB" sz="1200" dirty="0"/>
                  <a:t>: DATE</a:t>
                </a:r>
                <a:endParaRPr lang="de-DE" sz="1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F1F8E5-675F-F3C6-C0AD-C9ED1CB566FC}"/>
                  </a:ext>
                </a:extLst>
              </p:cNvPr>
              <p:cNvSpPr txBox="1"/>
              <p:nvPr/>
            </p:nvSpPr>
            <p:spPr>
              <a:xfrm>
                <a:off x="8173349" y="5819682"/>
                <a:ext cx="287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1</a:t>
                </a:r>
                <a:endParaRPr lang="de-DE" sz="1200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75A153-99A2-69D4-5601-216685DD46B6}"/>
                </a:ext>
              </a:extLst>
            </p:cNvPr>
            <p:cNvSpPr/>
            <p:nvPr/>
          </p:nvSpPr>
          <p:spPr>
            <a:xfrm>
              <a:off x="4517720" y="6033964"/>
              <a:ext cx="2347993" cy="2660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sz="1200" dirty="0" err="1"/>
                <a:t>CountryId</a:t>
              </a:r>
              <a:r>
                <a:rPr lang="en-GB" sz="1200" dirty="0"/>
                <a:t>: INT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5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3BB51-FEA1-EE90-A004-0E5954AF2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MList</a:t>
            </a:r>
            <a:r>
              <a:rPr lang="en-GB" dirty="0"/>
              <a:t>&lt;T&gt;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2DF5-5AF7-0762-0727-5E5DE152F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(small) collection of elements inside of an entity that will have his own table in the 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59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B88-F61A-9F60-52C2-75F77155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MList</a:t>
            </a:r>
            <a:r>
              <a:rPr lang="en-GB" dirty="0"/>
              <a:t>&lt;</a:t>
            </a:r>
            <a:r>
              <a:rPr lang="en-GB" sz="3000" dirty="0"/>
              <a:t>string | int | </a:t>
            </a:r>
            <a:r>
              <a:rPr lang="en-GB" sz="3000" dirty="0" err="1"/>
              <a:t>DateTime</a:t>
            </a:r>
            <a:r>
              <a:rPr lang="en-GB" sz="3000" dirty="0"/>
              <a:t> | Enum…</a:t>
            </a:r>
            <a:r>
              <a:rPr lang="en-GB" dirty="0"/>
              <a:t>&gt; </a:t>
            </a:r>
            <a:r>
              <a:rPr lang="en-GB" sz="2000" dirty="0"/>
              <a:t>			</a:t>
            </a:r>
            <a:r>
              <a:rPr lang="en-GB" dirty="0"/>
              <a:t>(1:N) 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A3398-3CA2-5769-8DAB-2D718A3BE5CB}"/>
              </a:ext>
            </a:extLst>
          </p:cNvPr>
          <p:cNvSpPr txBox="1"/>
          <p:nvPr/>
        </p:nvSpPr>
        <p:spPr>
          <a:xfrm>
            <a:off x="5907432" y="2256589"/>
            <a:ext cx="46572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EntityKind.Main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EntityData.Master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PersonEntity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Entity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e-D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PreserveOrder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NoRepeatValidator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MList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Telephones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();</a:t>
            </a:r>
          </a:p>
          <a:p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DE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B6A7D-3C4E-5851-6E38-4BA45387628B}"/>
              </a:ext>
            </a:extLst>
          </p:cNvPr>
          <p:cNvSpPr/>
          <p:nvPr/>
        </p:nvSpPr>
        <p:spPr>
          <a:xfrm>
            <a:off x="1790051" y="5352881"/>
            <a:ext cx="234799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F6E22-AC95-6DCE-33A8-1D620C18738F}"/>
              </a:ext>
            </a:extLst>
          </p:cNvPr>
          <p:cNvSpPr/>
          <p:nvPr/>
        </p:nvSpPr>
        <p:spPr>
          <a:xfrm>
            <a:off x="1790050" y="63258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Name: NVARCHAR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703B9-815E-B981-65AA-34B86F6C4836}"/>
              </a:ext>
            </a:extLst>
          </p:cNvPr>
          <p:cNvSpPr/>
          <p:nvPr/>
        </p:nvSpPr>
        <p:spPr>
          <a:xfrm>
            <a:off x="1790050" y="581008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Id : INT</a:t>
            </a:r>
            <a:endParaRPr lang="de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FFAC-DF87-A638-9A63-B17EB7FF373C}"/>
              </a:ext>
            </a:extLst>
          </p:cNvPr>
          <p:cNvSpPr/>
          <p:nvPr/>
        </p:nvSpPr>
        <p:spPr>
          <a:xfrm>
            <a:off x="1790050" y="60649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Ticks: BIGINT</a:t>
            </a:r>
            <a:endParaRPr lang="de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003C7-A465-F914-2058-763B41B3FD9F}"/>
              </a:ext>
            </a:extLst>
          </p:cNvPr>
          <p:cNvSpPr/>
          <p:nvPr/>
        </p:nvSpPr>
        <p:spPr>
          <a:xfrm>
            <a:off x="7676820" y="6065001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Order: INT</a:t>
            </a:r>
            <a:endParaRPr lang="de-DE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BE7C-3670-7679-327D-F11CBAF7994A}"/>
              </a:ext>
            </a:extLst>
          </p:cNvPr>
          <p:cNvSpPr/>
          <p:nvPr/>
        </p:nvSpPr>
        <p:spPr>
          <a:xfrm>
            <a:off x="7676820" y="5549198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RowId</a:t>
            </a:r>
            <a:r>
              <a:rPr lang="en-GB" sz="1200" dirty="0"/>
              <a:t> : INT</a:t>
            </a:r>
            <a:endParaRPr lang="de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4F900-DF43-520B-D4D7-CCE4F62A8C1A}"/>
              </a:ext>
            </a:extLst>
          </p:cNvPr>
          <p:cNvSpPr/>
          <p:nvPr/>
        </p:nvSpPr>
        <p:spPr>
          <a:xfrm>
            <a:off x="7676820" y="5804115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 err="1"/>
              <a:t>ParentId</a:t>
            </a:r>
            <a:r>
              <a:rPr lang="en-GB" sz="1200" dirty="0"/>
              <a:t>: INT</a:t>
            </a:r>
            <a:endParaRPr lang="de-DE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8C00B6-D419-C6E8-CE4C-CCF9AC5B5CD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4138044" y="5937142"/>
            <a:ext cx="3538777" cy="5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E57344-2B43-7114-825D-0FB2BE709A28}"/>
              </a:ext>
            </a:extLst>
          </p:cNvPr>
          <p:cNvSpPr/>
          <p:nvPr/>
        </p:nvSpPr>
        <p:spPr>
          <a:xfrm>
            <a:off x="7676820" y="6325884"/>
            <a:ext cx="2347993" cy="266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Value: NVARCHAR</a:t>
            </a:r>
            <a:endParaRPr lang="de-DE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3D888B-5582-5A11-F7E2-D01FD59C9845}"/>
              </a:ext>
            </a:extLst>
          </p:cNvPr>
          <p:cNvSpPr/>
          <p:nvPr/>
        </p:nvSpPr>
        <p:spPr>
          <a:xfrm>
            <a:off x="7676820" y="5092408"/>
            <a:ext cx="2347993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dbo.Person</a:t>
            </a:r>
            <a:r>
              <a:rPr lang="en-GB" dirty="0" err="1">
                <a:solidFill>
                  <a:srgbClr val="FFC000"/>
                </a:solidFill>
              </a:rPr>
              <a:t>Telephones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2429DD-9A6C-6689-5615-2A286878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28" y="1823715"/>
            <a:ext cx="4217320" cy="22240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8C565B-A6F8-F736-D45F-D87BC64E6FEF}"/>
              </a:ext>
            </a:extLst>
          </p:cNvPr>
          <p:cNvSpPr txBox="1"/>
          <p:nvPr/>
        </p:nvSpPr>
        <p:spPr>
          <a:xfrm>
            <a:off x="971628" y="1357092"/>
            <a:ext cx="4217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de-DE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MultiValueLine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={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ctx.subCtx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a.telephones</a:t>
            </a:r>
            <a:r>
              <a:rPr lang="de-D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de-DE" sz="1000" dirty="0">
                <a:solidFill>
                  <a:srgbClr val="800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br>
              <a:rPr lang="de-DE" sz="1000" dirty="0">
                <a:solidFill>
                  <a:srgbClr val="0000FF"/>
                </a:solidFill>
                <a:latin typeface="Cascadia Mono" panose="020B0609020000020004" pitchFamily="49" charset="0"/>
              </a:rPr>
            </a:b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//Alternative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for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enum</a:t>
            </a:r>
            <a:r>
              <a:rPr lang="de-D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: </a:t>
            </a:r>
            <a:r>
              <a:rPr lang="de-DE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EnumCheckBoxList</a:t>
            </a:r>
            <a:endParaRPr lang="de-DE" sz="1000" dirty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4EF64-5D80-D1BA-F4F5-0AC14FC4C094}"/>
              </a:ext>
            </a:extLst>
          </p:cNvPr>
          <p:cNvSpPr txBox="1"/>
          <p:nvPr/>
        </p:nvSpPr>
        <p:spPr>
          <a:xfrm>
            <a:off x="4202488" y="5627288"/>
            <a:ext cx="395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A1928A-B8D4-B9AE-1BCE-302366B85F05}"/>
              </a:ext>
            </a:extLst>
          </p:cNvPr>
          <p:cNvSpPr txBox="1"/>
          <p:nvPr/>
        </p:nvSpPr>
        <p:spPr>
          <a:xfrm>
            <a:off x="6946370" y="5627287"/>
            <a:ext cx="73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Small 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6234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44E582B913E468E5E8FFE187981F9" ma:contentTypeVersion="15" ma:contentTypeDescription="Ein neues Dokument erstellen." ma:contentTypeScope="" ma:versionID="d5350432d6241b24a9c825aea17bcd45">
  <xsd:schema xmlns:xsd="http://www.w3.org/2001/XMLSchema" xmlns:xs="http://www.w3.org/2001/XMLSchema" xmlns:p="http://schemas.microsoft.com/office/2006/metadata/properties" xmlns:ns3="25c0bbcb-c02d-4153-9b68-2f9f8ad43069" xmlns:ns4="7d146de7-811b-417b-9166-54e734e839a8" targetNamespace="http://schemas.microsoft.com/office/2006/metadata/properties" ma:root="true" ma:fieldsID="52935ca25180050b763ec534a86693fb" ns3:_="" ns4:_="">
    <xsd:import namespace="25c0bbcb-c02d-4153-9b68-2f9f8ad43069"/>
    <xsd:import namespace="7d146de7-811b-417b-9166-54e734e839a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0bbcb-c02d-4153-9b68-2f9f8ad430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46de7-811b-417b-9166-54e734e83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146de7-811b-417b-9166-54e734e839a8" xsi:nil="true"/>
  </documentManagement>
</p:properties>
</file>

<file path=customXml/itemProps1.xml><?xml version="1.0" encoding="utf-8"?>
<ds:datastoreItem xmlns:ds="http://schemas.openxmlformats.org/officeDocument/2006/customXml" ds:itemID="{BE119A26-D02D-439C-B6A4-8B19557D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EC98ED-15A0-4FB6-9F08-955585388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0bbcb-c02d-4153-9b68-2f9f8ad43069"/>
    <ds:schemaRef ds:uri="7d146de7-811b-417b-9166-54e734e8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7D8A8E-F950-4F89-872F-1906C489C4BD}">
  <ds:schemaRefs>
    <ds:schemaRef ds:uri="http://schemas.openxmlformats.org/package/2006/metadata/core-properties"/>
    <ds:schemaRef ds:uri="http://purl.org/dc/dcmitype/"/>
    <ds:schemaRef ds:uri="7d146de7-811b-417b-9166-54e734e839a8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25c0bbcb-c02d-4153-9b68-2f9f8ad4306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Courier New</vt:lpstr>
      <vt:lpstr>Office Theme</vt:lpstr>
      <vt:lpstr>Entity Relationships  in Signum Framework </vt:lpstr>
      <vt:lpstr>Index</vt:lpstr>
      <vt:lpstr>EmbeddedEntity      (1:1)</vt:lpstr>
      <vt:lpstr>Reference to Entity | Lite     (N :1)</vt:lpstr>
      <vt:lpstr>Reference to Entity | Lite with UniqueIndex    (1:1)</vt:lpstr>
      <vt:lpstr>Reference to Entity | Lite    (1:N)</vt:lpstr>
      <vt:lpstr>Entity in the Middle       (N:M)</vt:lpstr>
      <vt:lpstr>MList&lt;T&gt;</vt:lpstr>
      <vt:lpstr>MList&lt;string | int | DateTime | Enum…&gt;    (1:N) </vt:lpstr>
      <vt:lpstr>MList&lt;EmbeddedEntity&gt;     (1:N)</vt:lpstr>
      <vt:lpstr>MList&lt;Entity | Lite&gt;      (N:M)</vt:lpstr>
      <vt:lpstr>Virtual MList&lt;Entity&gt;     (1:N)</vt:lpstr>
      <vt:lpstr>Conclusions</vt:lpstr>
    </vt:vector>
  </TitlesOfParts>
  <Company>Bechtle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Relationships  in Signum Framework</dc:title>
  <dc:creator>Del Corral Cano, Olmo</dc:creator>
  <cp:lastModifiedBy>Del Corral Cano, Olmo</cp:lastModifiedBy>
  <cp:revision>3</cp:revision>
  <dcterms:created xsi:type="dcterms:W3CDTF">2023-09-12T13:36:30Z</dcterms:created>
  <dcterms:modified xsi:type="dcterms:W3CDTF">2023-09-19T09:18:54Z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0x010100A5E44E582B913E468E5E8FFE187981F9</vt:lpwstr>
  </property>
</Properties>
</file>