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706"/>
  </p:normalViewPr>
  <p:slideViewPr>
    <p:cSldViewPr snapToGrid="0" snapToObjects="1">
      <p:cViewPr varScale="1">
        <p:scale>
          <a:sx n="78" d="100"/>
          <a:sy n="78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17CFB-D50B-C64E-82EC-1B6624E3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80A6B3-6497-CC4A-947E-447DDECE8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CDC70-B7C9-8743-9B84-3D92A410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82168-C915-E74D-9BC8-CB7E6173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C7C60-8263-2740-9D55-E745B7F6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4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3491C-89C8-5045-9E6F-746A5296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076B56-230B-FB4D-848C-7DD1E8C5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1A915-1A51-8446-8F17-750A6AA7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12E72-CCAE-6344-80D7-940F7C4C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97A3D-781E-D743-9021-ECA0CB8B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575F25-F7C2-F342-A00E-BF01895B9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5F5C6B-A897-6C44-AF2F-E022763DE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C7D07-2F7D-914C-B8CB-C410717B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BB836-24B9-2A4B-878E-98A2889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046A6-6052-8F4E-9D3A-C440BE64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FEF72-7341-614B-9D47-D06E2C0E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D8153-5A58-4A45-9378-307E1726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E6E5B-A653-6A4C-9573-4AD30C42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17BC1-81C0-4D47-9265-7549FC4D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D30FF-09B3-E44B-98A4-41E33D20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A4831-69D6-8744-8895-AF34A5C5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A991B-BE17-8B4B-9F9C-CADDEB8B1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71168-0AB4-454E-8358-B1BBB65B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089F7-3812-FB42-8C62-50992759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5EC15-C945-2040-8E6F-5C1CCC7E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B1920-7921-8A4D-83D6-0BF96F8E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1C8E3E-BB26-C541-B3DB-C0AF1D0C6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5B278A-1604-BD41-B1D2-BE5C23805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1557D-DEE3-DB46-8D4E-4632E15C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FC82B7-6D3F-1E49-8584-A47758BE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194371-A2E5-8A48-A905-735ADB40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E730D-C04D-5A4E-A807-EA061E09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F189A-0B1F-8249-BA83-A0807F9E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259391-94D8-164F-A7F7-66AE4D5FA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30A734-616E-DE4B-A7A3-DD8866B6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FD5A88-9A06-3748-ABFE-722B6BBB6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24E205-D741-084A-B00B-C11D60D9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543764-8511-E64B-A3F8-956D8DD4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C0B95F-C25E-244B-8CAD-0D766D0B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B56AE-F282-7345-9A3A-A4BBE2CF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A50C02-A3C9-3943-B5CD-465DFDA7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2816DE-09AE-F243-8B06-4FD5B596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4DC909-0266-324E-9B4B-A2A220CF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5C1A30-C6B9-A04C-AD8C-5CA4EAEB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A60C54-4905-7947-A458-19B945E2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33264-0C32-9C47-A135-2FCEE676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33E54-488F-A74B-878D-FEF952CA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4C89F-2D72-E441-8B86-CBA56574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595630-DFA0-834A-B23E-6EB7C77F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49F973-E965-8B4C-B5D8-8AE0EB9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A4635-3523-824D-86E6-6AD39643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015FC2-DA36-7248-BF16-B556DA71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85D13-12B3-374C-B7F9-45281A50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697708-2D40-5A4C-AEA7-536699E0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3B57EF-9727-134D-90E3-4910263AE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0DB0A-A7E7-7241-81F6-3671302B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D13AE5-455B-1B47-8D83-F1080B21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5EB9C9-0E64-7341-AB05-85D69713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37FB4F-041C-0D4F-9967-3374467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705182-8520-8641-B28E-4FDE52AD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46A841-F997-9443-A241-C848DFFBF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CF1F-219A-0D4E-A4C9-DFB3772773B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D6A0F-E527-E443-AFC0-1B4342AC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916FD-A063-B545-B392-7A94E2D5F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E27F-4C48-274D-B234-FE41CD73D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6E772-7956-F048-A64A-E7C6CB10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B30A78-E21E-9249-BCB9-2A135BA75F59}"/>
              </a:ext>
            </a:extLst>
          </p:cNvPr>
          <p:cNvSpPr txBox="1"/>
          <p:nvPr/>
        </p:nvSpPr>
        <p:spPr>
          <a:xfrm>
            <a:off x="1051728" y="2396114"/>
            <a:ext cx="10879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	2018 - Classifications and Applications of Physical Layer Security Techniques for Confidentiality- A Comprehensive Survey</a:t>
            </a:r>
          </a:p>
          <a:p>
            <a:r>
              <a:rPr lang="en-US" dirty="0"/>
              <a:t>[2]	2011 - PHYSICAL LAYER SECURITY IN WIRELESS NETWORKS- A TUTORIAL</a:t>
            </a:r>
          </a:p>
          <a:p>
            <a:r>
              <a:rPr lang="en-US" dirty="0"/>
              <a:t>[3]	 2014 - Principles of Physical Layer Security in Multiuser Wireless Networks- A Survey</a:t>
            </a:r>
          </a:p>
          <a:p>
            <a:r>
              <a:rPr lang="en-US" dirty="0"/>
              <a:t>[4]	 2015 - Safeguarding 5G Wireless Communication Networks Using Physical Layer Security</a:t>
            </a:r>
          </a:p>
          <a:p>
            <a:r>
              <a:rPr lang="en-US" dirty="0"/>
              <a:t>[5]	2017 - Physical Layer Security with Its Applications in 5G Networks- A Review</a:t>
            </a:r>
          </a:p>
          <a:p>
            <a:r>
              <a:rPr lang="en-US" dirty="0"/>
              <a:t>[6]	2018 - A Survey of Physical Layer Security Techniques for 5G Wireless Networks and Challenges Ahead</a:t>
            </a:r>
          </a:p>
          <a:p>
            <a:r>
              <a:rPr lang="en-US" dirty="0"/>
              <a:t>[7]	2018 - </a:t>
            </a:r>
            <a:r>
              <a:rPr lang="fr-FR" dirty="0" err="1"/>
              <a:t>Principles</a:t>
            </a:r>
            <a:r>
              <a:rPr lang="fr-FR" dirty="0"/>
              <a:t> of Physical Layer Security in </a:t>
            </a:r>
            <a:r>
              <a:rPr lang="fr-FR" dirty="0" err="1"/>
              <a:t>Multiuser</a:t>
            </a:r>
            <a:r>
              <a:rPr lang="fr-FR" dirty="0"/>
              <a:t> Wireless Networks: A Survey </a:t>
            </a:r>
          </a:p>
        </p:txBody>
      </p:sp>
    </p:spTree>
    <p:extLst>
      <p:ext uri="{BB962C8B-B14F-4D97-AF65-F5344CB8AC3E}">
        <p14:creationId xmlns:p14="http://schemas.microsoft.com/office/powerpoint/2010/main" val="19900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A9F2359-747D-9E4C-88A8-5D4A324EF5AA}"/>
              </a:ext>
            </a:extLst>
          </p:cNvPr>
          <p:cNvSpPr txBox="1"/>
          <p:nvPr/>
        </p:nvSpPr>
        <p:spPr>
          <a:xfrm>
            <a:off x="5545015" y="2051538"/>
            <a:ext cx="3070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Hamamreh</a:t>
            </a:r>
            <a:r>
              <a:rPr lang="fr-FR" dirty="0"/>
              <a:t>/</a:t>
            </a:r>
            <a:r>
              <a:rPr lang="fr-FR" dirty="0" err="1"/>
              <a:t>Furqan</a:t>
            </a:r>
            <a:r>
              <a:rPr lang="fr-FR" dirty="0"/>
              <a:t>/</a:t>
            </a:r>
            <a:r>
              <a:rPr lang="fr-FR" dirty="0" err="1"/>
              <a:t>Arslan</a:t>
            </a:r>
            <a:endParaRPr lang="fr-FR" dirty="0"/>
          </a:p>
          <a:p>
            <a:r>
              <a:rPr lang="fr-FR" dirty="0"/>
              <a:t>Antalya/</a:t>
            </a:r>
            <a:r>
              <a:rPr lang="fr-FR" dirty="0" err="1"/>
              <a:t>Istambul</a:t>
            </a:r>
            <a:r>
              <a:rPr lang="fr-FR" dirty="0"/>
              <a:t>/</a:t>
            </a:r>
            <a:r>
              <a:rPr lang="fr-FR" dirty="0" err="1"/>
              <a:t>SouthFlorida</a:t>
            </a:r>
            <a:endParaRPr lang="fr-FR" dirty="0"/>
          </a:p>
          <a:p>
            <a:r>
              <a:rPr lang="en-US" dirty="0"/>
              <a:t>[1]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C1009E-6835-DA45-B98D-99E3125460CD}"/>
              </a:ext>
            </a:extLst>
          </p:cNvPr>
          <p:cNvSpPr txBox="1"/>
          <p:nvPr/>
        </p:nvSpPr>
        <p:spPr>
          <a:xfrm>
            <a:off x="1619836" y="4505288"/>
            <a:ext cx="936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SHIU/CHANG/WU/HUANG/CHEN</a:t>
            </a:r>
          </a:p>
          <a:p>
            <a:r>
              <a:rPr lang="fr-FR" dirty="0"/>
              <a:t>NATIONAL TSING HUA UNIVERSITY, LOUISIANA/HONG KONG/NATIONAL CHENG KUNG UNIVERSITY</a:t>
            </a:r>
          </a:p>
          <a:p>
            <a:r>
              <a:rPr lang="en-US" dirty="0"/>
              <a:t>[2]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F69067-A84B-5C4B-B1B1-4F5AA1527FD1}"/>
              </a:ext>
            </a:extLst>
          </p:cNvPr>
          <p:cNvSpPr txBox="1"/>
          <p:nvPr/>
        </p:nvSpPr>
        <p:spPr>
          <a:xfrm>
            <a:off x="0" y="1754919"/>
            <a:ext cx="5236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Mukherjee</a:t>
            </a:r>
            <a:r>
              <a:rPr lang="fr-FR" dirty="0"/>
              <a:t>/</a:t>
            </a:r>
            <a:r>
              <a:rPr lang="fr-FR" dirty="0" err="1"/>
              <a:t>Fakoorian</a:t>
            </a:r>
            <a:r>
              <a:rPr lang="fr-FR" dirty="0"/>
              <a:t>/Huang/</a:t>
            </a:r>
            <a:r>
              <a:rPr lang="fr-FR" dirty="0" err="1"/>
              <a:t>Swindlehurst</a:t>
            </a:r>
            <a:r>
              <a:rPr lang="fr-FR" dirty="0"/>
              <a:t>,</a:t>
            </a:r>
          </a:p>
          <a:p>
            <a:r>
              <a:rPr lang="en-US" dirty="0"/>
              <a:t>Hitachi @ </a:t>
            </a:r>
            <a:r>
              <a:rPr lang="fr-FR" dirty="0"/>
              <a:t>Santa Clara/ </a:t>
            </a:r>
            <a:r>
              <a:rPr lang="fr-FR" dirty="0" err="1"/>
              <a:t>Qualcomm</a:t>
            </a:r>
            <a:r>
              <a:rPr lang="fr-FR" dirty="0"/>
              <a:t> @ San Diego/Irvine</a:t>
            </a:r>
            <a:endParaRPr lang="en-US" dirty="0"/>
          </a:p>
          <a:p>
            <a:r>
              <a:rPr lang="en-US" dirty="0"/>
              <a:t>[3] [7]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AE7534-F160-3A48-9795-670CD6E53631}"/>
              </a:ext>
            </a:extLst>
          </p:cNvPr>
          <p:cNvSpPr txBox="1"/>
          <p:nvPr/>
        </p:nvSpPr>
        <p:spPr>
          <a:xfrm>
            <a:off x="4597487" y="3304959"/>
            <a:ext cx="577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Yang/Wang/</a:t>
            </a:r>
            <a:r>
              <a:rPr lang="fr-FR" dirty="0" err="1"/>
              <a:t>Geraci</a:t>
            </a:r>
            <a:r>
              <a:rPr lang="fr-FR" dirty="0"/>
              <a:t>/</a:t>
            </a:r>
            <a:r>
              <a:rPr lang="fr-FR" dirty="0" err="1"/>
              <a:t>Elkashlan</a:t>
            </a:r>
            <a:r>
              <a:rPr lang="fr-FR" dirty="0"/>
              <a:t>/Yuan/Di Renzo</a:t>
            </a:r>
          </a:p>
          <a:p>
            <a:r>
              <a:rPr lang="fr-FR" dirty="0" err="1"/>
              <a:t>Australia</a:t>
            </a:r>
            <a:r>
              <a:rPr lang="fr-FR" dirty="0"/>
              <a:t>/</a:t>
            </a:r>
            <a:r>
              <a:rPr lang="fr-FR" dirty="0" err="1"/>
              <a:t>Queen</a:t>
            </a:r>
            <a:r>
              <a:rPr lang="fr-FR" dirty="0"/>
              <a:t> Mary/Singapour/</a:t>
            </a:r>
            <a:r>
              <a:rPr lang="fr-FR" dirty="0" err="1"/>
              <a:t>University</a:t>
            </a:r>
            <a:r>
              <a:rPr lang="fr-FR" dirty="0"/>
              <a:t> of New South</a:t>
            </a:r>
          </a:p>
          <a:p>
            <a:r>
              <a:rPr lang="fr-FR" dirty="0"/>
              <a:t>Wales/CS-Paris</a:t>
            </a:r>
          </a:p>
          <a:p>
            <a:r>
              <a:rPr lang="en-US" dirty="0"/>
              <a:t>[4]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F11774-85A8-6F45-8614-D1DC80765F4E}"/>
              </a:ext>
            </a:extLst>
          </p:cNvPr>
          <p:cNvSpPr txBox="1"/>
          <p:nvPr/>
        </p:nvSpPr>
        <p:spPr>
          <a:xfrm>
            <a:off x="9663293" y="1128208"/>
            <a:ext cx="1217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Sun/Du</a:t>
            </a:r>
          </a:p>
          <a:p>
            <a:r>
              <a:rPr lang="fr-FR" dirty="0"/>
              <a:t>Xi’an China</a:t>
            </a:r>
          </a:p>
          <a:p>
            <a:r>
              <a:rPr lang="en-US" dirty="0"/>
              <a:t>[5]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D1D502-EA40-964C-B3A2-1CA952D509B9}"/>
              </a:ext>
            </a:extLst>
          </p:cNvPr>
          <p:cNvSpPr txBox="1"/>
          <p:nvPr/>
        </p:nvSpPr>
        <p:spPr>
          <a:xfrm>
            <a:off x="3510643" y="391886"/>
            <a:ext cx="595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Wu/</a:t>
            </a:r>
            <a:r>
              <a:rPr lang="fr-FR" dirty="0" err="1"/>
              <a:t>Khisti</a:t>
            </a:r>
            <a:r>
              <a:rPr lang="fr-FR" dirty="0"/>
              <a:t>/Xiao/Caire/Wong/Gao</a:t>
            </a:r>
          </a:p>
          <a:p>
            <a:r>
              <a:rPr lang="fr-FR" dirty="0"/>
              <a:t>Shanghai/Toronto/Bethlehem PA-USA/Berlin/London/Nanjing</a:t>
            </a:r>
            <a:endParaRPr lang="en-US" dirty="0"/>
          </a:p>
          <a:p>
            <a:r>
              <a:rPr lang="en-US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190276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C657D-C685-3F40-9E30-7736E24A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PLS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D65641-6B2C-9B46-916A-AE158603BA00}"/>
              </a:ext>
            </a:extLst>
          </p:cNvPr>
          <p:cNvSpPr txBox="1"/>
          <p:nvPr/>
        </p:nvSpPr>
        <p:spPr>
          <a:xfrm>
            <a:off x="1822938" y="2000931"/>
            <a:ext cx="1036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	2017 - Transmit Filter and Artificial Noise Design for Secure MIMO-OFDM Systems</a:t>
            </a:r>
          </a:p>
          <a:p>
            <a:r>
              <a:rPr lang="en-US" dirty="0"/>
              <a:t>[2]	2017 - OFDM-Subcarrier Index Selection for Enhancing Security and Reliability of 5G URLLC Services</a:t>
            </a:r>
          </a:p>
          <a:p>
            <a:r>
              <a:rPr lang="en-US" dirty="0"/>
              <a:t>[3]	2015 - Eavesdropping-Resilient OFDM System Using Sorted Subcarrier Interleaving</a:t>
            </a:r>
          </a:p>
          <a:p>
            <a:r>
              <a:rPr lang="en-US" dirty="0"/>
              <a:t>[4]	2015 - Achieving Secure Communication Through Pilot Manipulation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B0C940-EDA3-9040-A1EE-90A66946A964}"/>
              </a:ext>
            </a:extLst>
          </p:cNvPr>
          <p:cNvSpPr txBox="1"/>
          <p:nvPr/>
        </p:nvSpPr>
        <p:spPr>
          <a:xfrm>
            <a:off x="1148443" y="166114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OFDM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65CDDE-B505-DF45-A1A8-7C07A46A3F22}"/>
              </a:ext>
            </a:extLst>
          </p:cNvPr>
          <p:cNvSpPr txBox="1"/>
          <p:nvPr/>
        </p:nvSpPr>
        <p:spPr>
          <a:xfrm>
            <a:off x="1148443" y="3642344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48D3D9-6D82-4541-9151-25665E635857}"/>
              </a:ext>
            </a:extLst>
          </p:cNvPr>
          <p:cNvSpPr txBox="1"/>
          <p:nvPr/>
        </p:nvSpPr>
        <p:spPr>
          <a:xfrm>
            <a:off x="1822938" y="4212963"/>
            <a:ext cx="1036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	2016 - Security Protection over Wireless Fading Channels by Exploiting Frequency Selectivity </a:t>
            </a:r>
          </a:p>
        </p:txBody>
      </p:sp>
    </p:spTree>
    <p:extLst>
      <p:ext uri="{BB962C8B-B14F-4D97-AF65-F5344CB8AC3E}">
        <p14:creationId xmlns:p14="http://schemas.microsoft.com/office/powerpoint/2010/main" val="42306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D98CDD-C3C2-D04B-A8E1-3FF6EE0F52EE}"/>
              </a:ext>
            </a:extLst>
          </p:cNvPr>
          <p:cNvSpPr/>
          <p:nvPr/>
        </p:nvSpPr>
        <p:spPr>
          <a:xfrm>
            <a:off x="10134600" y="2900624"/>
            <a:ext cx="341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Helvetica" pitchFamily="2" charset="0"/>
              </a:rPr>
              <a:t>Liu/Li/Tian/Wang/Liu</a:t>
            </a:r>
          </a:p>
          <a:p>
            <a:r>
              <a:rPr lang="fr-FR" dirty="0">
                <a:latin typeface="Helvetica" pitchFamily="2" charset="0"/>
              </a:rPr>
              <a:t>Liaoning China</a:t>
            </a:r>
          </a:p>
          <a:p>
            <a:r>
              <a:rPr lang="fr-FR" dirty="0">
                <a:latin typeface="Helvetica" pitchFamily="2" charset="0"/>
              </a:rPr>
              <a:t>[1]</a:t>
            </a:r>
            <a:endParaRPr lang="fr-FR" dirty="0">
              <a:effectLst/>
              <a:latin typeface="Helvetica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F18C187-81B8-9445-A5AE-B76C7C83B240}"/>
              </a:ext>
            </a:extLst>
          </p:cNvPr>
          <p:cNvSpPr txBox="1"/>
          <p:nvPr/>
        </p:nvSpPr>
        <p:spPr>
          <a:xfrm>
            <a:off x="6018544" y="2900624"/>
            <a:ext cx="2505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Hamamreh</a:t>
            </a:r>
            <a:r>
              <a:rPr lang="fr-FR" dirty="0"/>
              <a:t>/</a:t>
            </a:r>
            <a:r>
              <a:rPr lang="fr-FR" dirty="0" err="1"/>
              <a:t>Basar</a:t>
            </a:r>
            <a:r>
              <a:rPr lang="fr-FR" dirty="0"/>
              <a:t>/</a:t>
            </a:r>
            <a:r>
              <a:rPr lang="fr-FR" dirty="0" err="1"/>
              <a:t>Arslan</a:t>
            </a:r>
            <a:endParaRPr lang="fr-FR" dirty="0"/>
          </a:p>
          <a:p>
            <a:r>
              <a:rPr lang="fr-FR" dirty="0" err="1"/>
              <a:t>Istambul</a:t>
            </a:r>
            <a:r>
              <a:rPr lang="fr-FR" dirty="0"/>
              <a:t>/</a:t>
            </a:r>
            <a:r>
              <a:rPr lang="fr-FR" dirty="0" err="1"/>
              <a:t>SouthFlorida</a:t>
            </a:r>
            <a:endParaRPr lang="fr-FR" dirty="0"/>
          </a:p>
          <a:p>
            <a:r>
              <a:rPr lang="en-US" dirty="0"/>
              <a:t>[2]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67816-1AFC-BE49-AA9D-9C39D490B03F}"/>
              </a:ext>
            </a:extLst>
          </p:cNvPr>
          <p:cNvSpPr/>
          <p:nvPr/>
        </p:nvSpPr>
        <p:spPr>
          <a:xfrm>
            <a:off x="1055914" y="1832206"/>
            <a:ext cx="341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Times" pitchFamily="2" charset="0"/>
              </a:rPr>
              <a:t>Li/Wang/Chouinard</a:t>
            </a:r>
          </a:p>
          <a:p>
            <a:r>
              <a:rPr lang="fr-FR" dirty="0">
                <a:latin typeface="Times" pitchFamily="2" charset="0"/>
              </a:rPr>
              <a:t>Canada (London &amp; </a:t>
            </a:r>
            <a:r>
              <a:rPr lang="fr-FR" dirty="0" err="1">
                <a:latin typeface="Times" pitchFamily="2" charset="0"/>
              </a:rPr>
              <a:t>Quebec</a:t>
            </a:r>
            <a:r>
              <a:rPr lang="fr-FR" dirty="0">
                <a:latin typeface="Times" pitchFamily="2" charset="0"/>
              </a:rPr>
              <a:t>)</a:t>
            </a:r>
          </a:p>
          <a:p>
            <a:r>
              <a:rPr lang="fr-FR" dirty="0">
                <a:latin typeface="Times" pitchFamily="2" charset="0"/>
              </a:rPr>
              <a:t>[3]</a:t>
            </a:r>
            <a:endParaRPr lang="fr-FR" dirty="0"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DC559-E63A-2246-B899-929837164635}"/>
              </a:ext>
            </a:extLst>
          </p:cNvPr>
          <p:cNvSpPr/>
          <p:nvPr/>
        </p:nvSpPr>
        <p:spPr>
          <a:xfrm>
            <a:off x="4203283" y="4860862"/>
            <a:ext cx="24288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effectLst/>
                <a:latin typeface="Helvetica" pitchFamily="2" charset="0"/>
              </a:rPr>
              <a:t>Soltani</a:t>
            </a:r>
            <a:r>
              <a:rPr lang="fr-FR" dirty="0">
                <a:effectLst/>
                <a:latin typeface="Helvetica" pitchFamily="2" charset="0"/>
              </a:rPr>
              <a:t>/</a:t>
            </a:r>
            <a:r>
              <a:rPr lang="fr-FR" dirty="0" err="1">
                <a:effectLst/>
                <a:latin typeface="Helvetica" pitchFamily="2" charset="0"/>
              </a:rPr>
              <a:t>Baykas</a:t>
            </a:r>
            <a:r>
              <a:rPr lang="fr-FR" dirty="0">
                <a:effectLst/>
                <a:latin typeface="Helvetica" pitchFamily="2" charset="0"/>
              </a:rPr>
              <a:t>/</a:t>
            </a:r>
            <a:r>
              <a:rPr lang="fr-FR" dirty="0" err="1">
                <a:effectLst/>
                <a:latin typeface="Helvetica" pitchFamily="2" charset="0"/>
              </a:rPr>
              <a:t>Arslan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 err="1">
                <a:latin typeface="Helvetica" pitchFamily="2" charset="0"/>
              </a:rPr>
              <a:t>Istambul</a:t>
            </a:r>
            <a:endParaRPr lang="fr-FR" dirty="0">
              <a:latin typeface="Helvetica" pitchFamily="2" charset="0"/>
            </a:endParaRPr>
          </a:p>
          <a:p>
            <a:r>
              <a:rPr lang="fr-FR" dirty="0">
                <a:effectLst/>
                <a:latin typeface="Helvetica" pitchFamily="2" charset="0"/>
              </a:rPr>
              <a:t>[4]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8D0FE-42A2-AC46-A144-EC0CDBD012C7}"/>
              </a:ext>
            </a:extLst>
          </p:cNvPr>
          <p:cNvSpPr/>
          <p:nvPr/>
        </p:nvSpPr>
        <p:spPr>
          <a:xfrm>
            <a:off x="4881239" y="1462874"/>
            <a:ext cx="25058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effectLst/>
                <a:latin typeface="Helvetica" pitchFamily="2" charset="0"/>
              </a:rPr>
              <a:t>Hussain/Du/Sun/</a:t>
            </a:r>
            <a:r>
              <a:rPr lang="fr-FR" dirty="0" err="1">
                <a:effectLst/>
                <a:latin typeface="Helvetica" pitchFamily="2" charset="0"/>
              </a:rPr>
              <a:t>Ren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>
                <a:latin typeface="Helvetica" pitchFamily="2" charset="0"/>
              </a:rPr>
              <a:t>Xi’an/Lahore/ </a:t>
            </a:r>
            <a:r>
              <a:rPr lang="fr-FR" dirty="0" err="1">
                <a:latin typeface="Helvetica" pitchFamily="2" charset="0"/>
              </a:rPr>
              <a:t>Shannxi</a:t>
            </a:r>
            <a:endParaRPr lang="fr-FR" dirty="0">
              <a:latin typeface="Helvetica" pitchFamily="2" charset="0"/>
            </a:endParaRPr>
          </a:p>
          <a:p>
            <a:r>
              <a:rPr lang="fr-FR" dirty="0">
                <a:latin typeface="Helvetica" pitchFamily="2" charset="0"/>
              </a:rPr>
              <a:t>[5]</a:t>
            </a:r>
            <a:endParaRPr lang="fr-F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3BABD-EC03-5240-AA84-F2666B1D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cited teams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E5719B-0474-5E4A-BE45-590F74DCD038}"/>
              </a:ext>
            </a:extLst>
          </p:cNvPr>
          <p:cNvSpPr txBox="1"/>
          <p:nvPr/>
        </p:nvSpPr>
        <p:spPr>
          <a:xfrm>
            <a:off x="1267767" y="1886631"/>
            <a:ext cx="1036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	2018 - </a:t>
            </a:r>
            <a:r>
              <a:rPr lang="fr-FR" dirty="0" err="1"/>
              <a:t>Guaranteeing</a:t>
            </a:r>
            <a:r>
              <a:rPr lang="fr-FR" dirty="0"/>
              <a:t> </a:t>
            </a:r>
            <a:r>
              <a:rPr lang="fr-FR" dirty="0" err="1"/>
              <a:t>Secrecy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Artificial</a:t>
            </a:r>
            <a:r>
              <a:rPr lang="fr-FR" dirty="0"/>
              <a:t> Noise</a:t>
            </a:r>
          </a:p>
        </p:txBody>
      </p:sp>
    </p:spTree>
    <p:extLst>
      <p:ext uri="{BB962C8B-B14F-4D97-AF65-F5344CB8AC3E}">
        <p14:creationId xmlns:p14="http://schemas.microsoft.com/office/powerpoint/2010/main" val="362941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72928D-F66C-B243-86B4-67F876F243BE}"/>
              </a:ext>
            </a:extLst>
          </p:cNvPr>
          <p:cNvSpPr/>
          <p:nvPr/>
        </p:nvSpPr>
        <p:spPr>
          <a:xfrm>
            <a:off x="5750392" y="3244334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effectLst/>
                <a:latin typeface="Times" pitchFamily="2" charset="0"/>
              </a:rPr>
              <a:t>Goel</a:t>
            </a:r>
            <a:r>
              <a:rPr lang="fr-FR" dirty="0">
                <a:effectLst/>
                <a:latin typeface="Times" pitchFamily="2" charset="0"/>
              </a:rPr>
              <a:t>, </a:t>
            </a:r>
            <a:r>
              <a:rPr lang="fr-FR" dirty="0" err="1">
                <a:effectLst/>
                <a:latin typeface="Times" pitchFamily="2" charset="0"/>
              </a:rPr>
              <a:t>Negi</a:t>
            </a:r>
            <a:r>
              <a:rPr lang="fr-FR" dirty="0">
                <a:effectLst/>
                <a:latin typeface="Times" pitchFamily="2" charset="0"/>
              </a:rPr>
              <a:t> (but </a:t>
            </a:r>
            <a:r>
              <a:rPr lang="fr-FR" dirty="0" err="1">
                <a:effectLst/>
                <a:latin typeface="Times" pitchFamily="2" charset="0"/>
              </a:rPr>
              <a:t>maybe</a:t>
            </a:r>
            <a:r>
              <a:rPr lang="fr-FR" dirty="0">
                <a:effectLst/>
                <a:latin typeface="Times" pitchFamily="2" charset="0"/>
              </a:rPr>
              <a:t> not </a:t>
            </a:r>
            <a:r>
              <a:rPr lang="fr-FR" dirty="0" err="1">
                <a:effectLst/>
                <a:latin typeface="Times" pitchFamily="2" charset="0"/>
              </a:rPr>
              <a:t>anymore</a:t>
            </a:r>
            <a:r>
              <a:rPr lang="fr-FR" dirty="0">
                <a:effectLst/>
                <a:latin typeface="Times" pitchFamily="2" charset="0"/>
              </a:rPr>
              <a:t>)</a:t>
            </a:r>
          </a:p>
          <a:p>
            <a:r>
              <a:rPr lang="fr-FR" dirty="0"/>
              <a:t>Carnegie Mellon </a:t>
            </a:r>
            <a:r>
              <a:rPr lang="fr-FR" dirty="0" err="1"/>
              <a:t>University</a:t>
            </a:r>
            <a:r>
              <a:rPr lang="fr-FR" dirty="0"/>
              <a:t> (USA)</a:t>
            </a:r>
          </a:p>
          <a:p>
            <a:r>
              <a:rPr lang="fr-FR" dirty="0">
                <a:effectLst/>
                <a:latin typeface="Times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43517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20157</TotalTime>
  <Words>225</Words>
  <Application>Microsoft Macintosh PowerPoint</Application>
  <PresentationFormat>Grand écran</PresentationFormat>
  <Paragraphs>55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Times</vt:lpstr>
      <vt:lpstr>Thème Office</vt:lpstr>
      <vt:lpstr>Survey</vt:lpstr>
      <vt:lpstr>Présentation PowerPoint</vt:lpstr>
      <vt:lpstr>Frequency Domain PLS</vt:lpstr>
      <vt:lpstr>Présentation PowerPoint</vt:lpstr>
      <vt:lpstr>Highly cited teams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Sarrazin</dc:creator>
  <cp:lastModifiedBy>Julien Sarrazin</cp:lastModifiedBy>
  <cp:revision>9</cp:revision>
  <dcterms:created xsi:type="dcterms:W3CDTF">2019-06-24T15:25:51Z</dcterms:created>
  <dcterms:modified xsi:type="dcterms:W3CDTF">2019-07-08T15:23:09Z</dcterms:modified>
</cp:coreProperties>
</file>