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1"/>
  </p:notesMasterIdLst>
  <p:sldIdLst>
    <p:sldId id="326" r:id="rId3"/>
    <p:sldId id="384" r:id="rId4"/>
    <p:sldId id="300" r:id="rId5"/>
    <p:sldId id="332" r:id="rId6"/>
    <p:sldId id="387" r:id="rId7"/>
    <p:sldId id="388" r:id="rId8"/>
    <p:sldId id="389" r:id="rId9"/>
    <p:sldId id="39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A92AC-DC4D-EA4D-8CAA-D7AF2EA4DD48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52819-3FAD-FD45-8D30-BAF0580B7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0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CEAA01-637E-9040-8866-0358AAE0D4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2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voit un exemple typique de network avec pleins d’entités connectées les unes aux autres. Réseaux de plus en plus </a:t>
            </a:r>
            <a:r>
              <a:rPr lang="fr-FR" dirty="0" err="1"/>
              <a:t>dépokyés</a:t>
            </a:r>
            <a:r>
              <a:rPr lang="fr-FR" dirty="0"/>
              <a:t> dans le monde entier et le réseau sans fil s’étend aussi de plus en plus.</a:t>
            </a:r>
          </a:p>
          <a:p>
            <a:r>
              <a:rPr lang="fr-FR" dirty="0"/>
              <a:t>La sécurité dans ces réseaux est une grande problématique.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Sécurité est basé sur le fait qu'on doit faire confiance aux différents </a:t>
            </a:r>
            <a:r>
              <a:rPr lang="fr-FR" dirty="0" err="1"/>
              <a:t>éléménts</a:t>
            </a:r>
            <a:r>
              <a:rPr lang="fr-FR" dirty="0"/>
              <a:t> / utilisateurs du réseau</a:t>
            </a:r>
          </a:p>
          <a:p>
            <a:endParaRPr lang="fr-FR" dirty="0"/>
          </a:p>
          <a:p>
            <a:r>
              <a:rPr lang="fr-FR" dirty="0"/>
              <a:t>Il est donc important d’implémenter des </a:t>
            </a:r>
            <a:r>
              <a:rPr lang="fr-FR" dirty="0" err="1"/>
              <a:t>protocols</a:t>
            </a:r>
            <a:r>
              <a:rPr lang="fr-FR" dirty="0"/>
              <a:t> de sécurité à toutes les couches de </a:t>
            </a:r>
            <a:r>
              <a:rPr lang="fr-FR" dirty="0" err="1"/>
              <a:t>protocol</a:t>
            </a:r>
            <a:r>
              <a:rPr lang="fr-FR" dirty="0"/>
              <a:t> de </a:t>
            </a:r>
            <a:r>
              <a:rPr lang="fr-FR" dirty="0" err="1"/>
              <a:t>cmmunictaton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69EE4-1B35-FE43-AE24-D67A9ED22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358516-9EF3-E047-81B5-B178113F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EBDFA-2645-B44D-AD04-DD59CC0A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9FAA-CD74-E946-9E62-F5B80C92EF02}" type="datetime1">
              <a:rPr lang="fr-BE" smtClean="0"/>
              <a:t>23/06/20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067E7-8D79-634C-B7E2-006BDD9F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7BE70-0A5E-5447-B525-ED0D7935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F084B-1AC0-C44B-B181-BD99A86C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43B098-F156-E54D-837B-DB749D20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71EF4-74F1-EA4A-B1A3-CE27F6C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792C-8AEC-B544-B75F-9768F579778B}" type="datetime1">
              <a:rPr lang="fr-BE" smtClean="0"/>
              <a:t>23/06/20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46DBD-7A97-414F-893D-AC6D3F62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20496-19AF-4246-842F-6D64B320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8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5EB31E-7437-2D4D-8BD4-76ED30661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33144D-EAE9-2345-8DBC-BA5D4BBB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F660DB-3484-4B4D-9F36-D3E411A8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B8-E636-D246-A402-3F0D69A046C1}" type="datetime1">
              <a:rPr lang="fr-BE" smtClean="0"/>
              <a:t>23/06/20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F86D9-1D66-1C4C-BEB9-9805A6AC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97AB9-9288-4D4C-8F0E-058FB70D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9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1" y="0"/>
            <a:ext cx="12203303" cy="847755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" y="25450"/>
            <a:ext cx="3016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342218" y="106922"/>
            <a:ext cx="8684817" cy="74083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87569" y="954676"/>
            <a:ext cx="11839467" cy="492117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4pPr>
              <a:defRPr sz="1867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22/06/2020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565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2" y="1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0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0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1" y="0"/>
            <a:ext cx="12203303" cy="847755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" y="25450"/>
            <a:ext cx="3016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342218" y="106922"/>
            <a:ext cx="8684817" cy="74083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87569" y="954676"/>
            <a:ext cx="11839467" cy="492117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4pPr>
              <a:defRPr sz="1867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22/06/2020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9560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0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559091" y="106922"/>
            <a:ext cx="8467944" cy="7408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59090" y="854105"/>
            <a:ext cx="8467945" cy="5021747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4pPr>
              <a:defRPr sz="1867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FF835B-A97F-4D41-B0F6-7F0CBD20BB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1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0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559091" y="106922"/>
            <a:ext cx="8467944" cy="7408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59090" y="854105"/>
            <a:ext cx="8467945" cy="5021747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4pPr>
              <a:defRPr sz="1867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59F6B4-048D-0047-93F3-FB68421A6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04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GEO_CHAP_03.jpg">
            <a:extLst>
              <a:ext uri="{FF2B5EF4-FFF2-40B4-BE49-F238E27FC236}">
                <a16:creationId xmlns:a16="http://schemas.microsoft.com/office/drawing/2014/main" id="{BAE04F37-AF4C-2948-8FCD-3C1553E404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0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065870" y="736603"/>
            <a:ext cx="4667249" cy="4525963"/>
          </a:xfrm>
        </p:spPr>
        <p:txBody>
          <a:bodyPr/>
          <a:lstStyle>
            <a:lvl1pPr marL="0" indent="0">
              <a:buFont typeface="Arial"/>
              <a:buNone/>
              <a:defRPr sz="2133" b="0" i="0">
                <a:latin typeface="Calibri Light"/>
                <a:cs typeface="Calibri Light"/>
              </a:defRPr>
            </a:lvl1pPr>
            <a:lvl2pPr marL="681583" indent="-263993">
              <a:spcBef>
                <a:spcPts val="448"/>
              </a:spcBef>
              <a:buFont typeface="Arial"/>
              <a:buChar char="•"/>
              <a:defRPr sz="1867"/>
            </a:lvl2pPr>
            <a:lvl3pPr>
              <a:defRPr sz="1867"/>
            </a:lvl3pPr>
            <a:lvl4pPr marL="935977" indent="-211195">
              <a:defRPr sz="16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2088174" y="1"/>
            <a:ext cx="9624481" cy="7408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7045406" y="740837"/>
            <a:ext cx="4667249" cy="4525963"/>
          </a:xfrm>
        </p:spPr>
        <p:txBody>
          <a:bodyPr/>
          <a:lstStyle>
            <a:lvl1pPr marL="0" indent="0">
              <a:buFont typeface="Arial"/>
              <a:buNone/>
              <a:defRPr sz="2133" b="0" i="0">
                <a:latin typeface="Calibri Light"/>
                <a:cs typeface="Calibri Light"/>
              </a:defRPr>
            </a:lvl1pPr>
            <a:lvl2pPr marL="681583" indent="-263993">
              <a:spcBef>
                <a:spcPts val="448"/>
              </a:spcBef>
              <a:buFont typeface="Arial"/>
              <a:buChar char="•"/>
              <a:defRPr sz="1867"/>
            </a:lvl2pPr>
            <a:lvl3pPr>
              <a:defRPr sz="1867"/>
            </a:lvl3pPr>
            <a:lvl4pPr marL="935977" indent="-211195">
              <a:defRPr sz="16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20A510E-1A62-2049-9570-2C59F458AE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06D06EA-4096-744B-A74A-BF7D16335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5D4-6336-B840-8E1B-79211F6D503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2833B79-9E58-6A4C-8389-CE1795234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6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8498D40B-50E9-2B4E-8AD0-FC0FF50CB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0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5115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133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395115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395115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14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A619567-9734-D942-AA33-6495FAA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7F7ED9E-5730-8C43-84AB-CEA79A6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8875-3A8A-A947-9312-CB252F3997A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270D5A-8364-664E-A146-0DBD441CEE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100EB-60E1-EC40-BEC8-BA9C4B27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AC350-ADD2-5446-B91D-E5266CCB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D1832-E179-114E-AC08-D396E867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02F1-73AA-EF43-A56C-F08511C27C36}" type="datetime1">
              <a:rPr lang="fr-BE" smtClean="0"/>
              <a:t>23/06/20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7888E-ED08-664B-BDFE-13C9CF7C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DE9BB-8256-6641-9FE3-12932350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5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" descr="GEO_CHAP_03.jpg">
            <a:extLst>
              <a:ext uri="{FF2B5EF4-FFF2-40B4-BE49-F238E27FC236}">
                <a16:creationId xmlns:a16="http://schemas.microsoft.com/office/drawing/2014/main" id="{36955773-6532-7D48-A3CB-120BEE6E87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0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70E07F2-215B-DE46-8377-E60487B14A31}"/>
              </a:ext>
            </a:extLst>
          </p:cNvPr>
          <p:cNvGraphicFramePr>
            <a:graphicFrameLocks noGrp="1"/>
          </p:cNvGraphicFramePr>
          <p:nvPr/>
        </p:nvGraphicFramePr>
        <p:xfrm>
          <a:off x="2144185" y="740833"/>
          <a:ext cx="8746063" cy="53721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2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8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8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8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8388">
                <a:tc gridSpan="10">
                  <a:txBody>
                    <a:bodyPr/>
                    <a:lstStyle/>
                    <a:p>
                      <a:pPr algn="ctr"/>
                      <a:r>
                        <a:rPr lang="fr-FR" sz="1700" b="0" i="0" dirty="0">
                          <a:solidFill>
                            <a:srgbClr val="000000"/>
                          </a:solidFill>
                          <a:latin typeface="+mn-lt"/>
                          <a:cs typeface="Calibri Light"/>
                        </a:rPr>
                        <a:t>En-tête tableau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Titre ligne 1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2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solidFill>
                            <a:srgbClr val="000000"/>
                          </a:solidFill>
                          <a:latin typeface="Calibri Light"/>
                          <a:cs typeface="Calibri Light"/>
                        </a:rPr>
                        <a:t>Titre ligne 3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4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6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7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8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9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5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Titre ligne 10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94489" marR="94489" marT="47252" marB="472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86496" y="6136237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2088174" y="1"/>
            <a:ext cx="9624481" cy="7408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22CAFA7-C6C3-FF46-9BC3-1956D3597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3CE50-BE78-5E4E-B78B-F97AB44450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475BB3-885D-D544-BDE9-BB588BA774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2" y="1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9AEE9-70DC-E145-A511-2493D26D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B3247-414D-5C47-8E57-C9DDA1B1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BA0E9-6294-4148-A5C4-3715763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688-4D9B-C84A-BF48-5439DFA4F261}" type="datetime1">
              <a:rPr lang="fr-BE" smtClean="0"/>
              <a:t>23/06/20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D89D1-1BDE-CB4E-986B-2A2F6F26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43A30-C8ED-B64B-99DB-A015BA9D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1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BF1B2-8317-B44D-A3F3-98C16F7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FEE34-E21F-834A-A026-88E05B88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E6052C-2EFD-5A47-BA93-998A169C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7E57FD-0E10-1A45-8796-0B1F6E2B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F9-A095-FD4A-A015-62A4906EC18F}" type="datetime1">
              <a:rPr lang="fr-BE" smtClean="0"/>
              <a:t>23/06/20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B355D6-F8AB-CE42-AB46-C603886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D5D1A0-C9BC-4440-91B5-E958A2CF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1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D7B0-ABC7-5C41-9914-C4D85DE6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2C631-6217-1144-BE1B-B9232E9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33B2CE-6DD5-E940-B908-3F54306A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E9AF3B-463E-434E-8F69-D95E71CF8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BE3E57-4D39-6B42-A549-C0BA40014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2DEA27-D4ED-6D4B-9708-C1A727E8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AB5-6705-4746-9F57-FE33C9F62F39}" type="datetime1">
              <a:rPr lang="fr-BE" smtClean="0"/>
              <a:t>23/06/20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D126F1-CC1A-1442-A56D-B23C6689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DB70AE-13E2-5B44-A84E-B6A57937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E3936-72D5-2545-8FBE-B7B9070E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ABF89-59CE-8F44-A358-1D0CD6FA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6B5D-C87A-9448-870E-5A985E42C2A2}" type="datetime1">
              <a:rPr lang="fr-BE" smtClean="0"/>
              <a:t>23/06/20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DE177C-613C-DA45-97BE-FC4964A2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487729-0D56-1043-B5A1-7D5C975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D7EB61-A629-0D40-9069-A7450007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A20F-6DAB-BC40-BD96-56C94C870B7D}" type="datetime1">
              <a:rPr lang="fr-BE" smtClean="0"/>
              <a:t>23/06/20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17812-C002-0242-A2EF-BF5F9D7C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C0B09A-88E3-134A-B9A8-F2FA47AE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1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49820-A35C-2244-9490-BE48C65C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549F4-EEA0-C343-B8CC-BC38B18B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DA93FE-547A-144C-BCE4-2779945E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D96E1D-FD78-7F42-8B67-0D6D7470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8141-4EF6-7E43-BEEF-335FEE9869FE}" type="datetime1">
              <a:rPr lang="fr-BE" smtClean="0"/>
              <a:t>23/06/20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05E4C-1FF5-AF45-A3D5-B1DB4702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50800-B39A-6F4E-AD7A-DD9B59DD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DC94A-0BA0-E24C-B981-8EF331E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197CD5-505D-D14B-B422-76046F64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A79473-54F4-9F4F-A9C9-0EA1E2DB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B22E9C-5EC5-A048-817B-5C0441F1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409C-2507-714F-A697-CECAC05476D8}" type="datetime1">
              <a:rPr lang="fr-BE" smtClean="0"/>
              <a:t>23/06/20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64B81B-85D1-6B40-98EA-5B8D097A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C4149-3F66-F443-89BD-9A6F1331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FF4753-DCE1-1E47-A747-C37AF109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76338-70A3-4A41-A02B-CFEDB349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CD6CF-24BC-E745-B24E-B7CDC0ED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315F-C3D0-2A4B-8632-DCAAA94DD36D}" type="datetime1">
              <a:rPr lang="fr-BE" smtClean="0"/>
              <a:t>23/06/20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EC84-40DA-7049-BC25-8ED6232C2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DB24B-E253-404A-A191-990444EB9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01FE-FC94-204C-BA44-D098210D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>
            <a:extLst>
              <a:ext uri="{FF2B5EF4-FFF2-40B4-BE49-F238E27FC236}">
                <a16:creationId xmlns:a16="http://schemas.microsoft.com/office/drawing/2014/main" id="{4C6189E3-D0AA-4D46-9D40-9C8903A29E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54401" y="146052"/>
            <a:ext cx="8597900" cy="74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Espace réservé du texte 2">
            <a:extLst>
              <a:ext uri="{FF2B5EF4-FFF2-40B4-BE49-F238E27FC236}">
                <a16:creationId xmlns:a16="http://schemas.microsoft.com/office/drawing/2014/main" id="{F5C9D168-4F07-764E-92C8-BEA0A7BB1F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50167" y="886885"/>
            <a:ext cx="8602133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67C45-7916-0B48-9C62-664BCB63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FA9BD49-5862-1B44-8810-1EF64C96332C}" type="datetime1">
              <a:rPr lang="fr-FR" altLang="fr-FR" smtClean="0"/>
              <a:t>22/06/2020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8A1AC-140C-5140-B9B9-A9B99C6CE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EA9ED-3CE4-234C-BF1D-B3C43DA79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2CC4025-8BC0-2448-9071-D12152959FC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82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2667" b="1" kern="1200">
          <a:solidFill>
            <a:srgbClr val="004387"/>
          </a:solidFill>
          <a:latin typeface="+mn-lt"/>
          <a:ea typeface="ＭＳ Ｐゴシック" charset="0"/>
          <a:cs typeface="Calibri Light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2667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2667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2667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2667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2667">
          <a:solidFill>
            <a:schemeClr val="tx1"/>
          </a:solidFill>
          <a:latin typeface="Calibri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2667">
          <a:solidFill>
            <a:schemeClr val="tx1"/>
          </a:solidFill>
          <a:latin typeface="Calibri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2667">
          <a:solidFill>
            <a:schemeClr val="tx1"/>
          </a:solidFill>
          <a:latin typeface="Calibri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2667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667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1pPr>
      <a:lvl2pPr marL="795847" indent="-234945" algn="l" defTabSz="609585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Calibri Light"/>
          <a:ea typeface="ＭＳ Ｐゴシック" charset="0"/>
          <a:cs typeface="Calibri Light"/>
        </a:defRPr>
      </a:lvl3pPr>
      <a:lvl4pPr marL="1079473" indent="-258227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1">
            <a:extLst>
              <a:ext uri="{FF2B5EF4-FFF2-40B4-BE49-F238E27FC236}">
                <a16:creationId xmlns:a16="http://schemas.microsoft.com/office/drawing/2014/main" id="{7DE81CD0-64BC-544A-89AB-01EFBBFD203E}"/>
              </a:ext>
            </a:extLst>
          </p:cNvPr>
          <p:cNvSpPr txBox="1">
            <a:spLocks/>
          </p:cNvSpPr>
          <p:nvPr/>
        </p:nvSpPr>
        <p:spPr bwMode="auto">
          <a:xfrm>
            <a:off x="3672655" y="1233655"/>
            <a:ext cx="8016493" cy="27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How to calculate capacity bound in TR OFDM with AN</a:t>
            </a:r>
            <a:endParaRPr lang="en-US" altLang="fr-FR" sz="4267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F75904-4AE8-8141-99F1-DEF66AD2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2770" y="141662"/>
            <a:ext cx="2332041" cy="9400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B387D8-2E0D-564B-8B79-A4A81A51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4523" y="68808"/>
            <a:ext cx="1777644" cy="982832"/>
          </a:xfrm>
          <a:prstGeom prst="rect">
            <a:avLst/>
          </a:prstGeom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EA16DFD8-2AB4-D446-88DB-E61F16C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6619" y="247311"/>
            <a:ext cx="1063532" cy="68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DC198C4F-3A7F-454A-AAA9-8289A4ACF3AC}"/>
              </a:ext>
            </a:extLst>
          </p:cNvPr>
          <p:cNvSpPr txBox="1">
            <a:spLocks/>
          </p:cNvSpPr>
          <p:nvPr/>
        </p:nvSpPr>
        <p:spPr bwMode="auto">
          <a:xfrm>
            <a:off x="3672655" y="5885275"/>
            <a:ext cx="7260167" cy="90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2133" i="1" dirty="0">
                <a:solidFill>
                  <a:srgbClr val="1D4C7E"/>
                </a:solidFill>
              </a:rPr>
              <a:t>GEOHYPE project</a:t>
            </a:r>
          </a:p>
          <a:p>
            <a:r>
              <a:rPr lang="en-GB" sz="2133" i="1" dirty="0">
                <a:solidFill>
                  <a:srgbClr val="1D4C7E"/>
                </a:solidFill>
              </a:rPr>
              <a:t>ANR funding - JCJC program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06637-6B91-5046-9AAF-CB4DBA63AAB1}"/>
              </a:ext>
            </a:extLst>
          </p:cNvPr>
          <p:cNvSpPr txBox="1">
            <a:spLocks/>
          </p:cNvSpPr>
          <p:nvPr/>
        </p:nvSpPr>
        <p:spPr bwMode="auto">
          <a:xfrm>
            <a:off x="3672655" y="4051547"/>
            <a:ext cx="8186908" cy="144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2133" u="sng" dirty="0">
                <a:solidFill>
                  <a:srgbClr val="1D4C7E"/>
                </a:solidFill>
              </a:rPr>
              <a:t>Sidney </a:t>
            </a:r>
            <a:r>
              <a:rPr lang="en-GB" sz="2133" u="sng" dirty="0" err="1">
                <a:solidFill>
                  <a:srgbClr val="1D4C7E"/>
                </a:solidFill>
              </a:rPr>
              <a:t>Golstein</a:t>
            </a:r>
            <a:r>
              <a:rPr lang="en-GB" sz="2133" dirty="0">
                <a:solidFill>
                  <a:srgbClr val="1D4C7E"/>
                </a:solidFill>
              </a:rPr>
              <a:t>, </a:t>
            </a:r>
          </a:p>
          <a:p>
            <a:r>
              <a:rPr lang="en-GB" sz="2133" dirty="0" err="1">
                <a:solidFill>
                  <a:srgbClr val="1D4C7E"/>
                </a:solidFill>
              </a:rPr>
              <a:t>Rottenberg</a:t>
            </a:r>
            <a:r>
              <a:rPr lang="en-GB" sz="2133">
                <a:solidFill>
                  <a:srgbClr val="1D4C7E"/>
                </a:solidFill>
              </a:rPr>
              <a:t> François</a:t>
            </a:r>
            <a:r>
              <a:rPr lang="en-GB" sz="2133" dirty="0">
                <a:solidFill>
                  <a:srgbClr val="1D4C7E"/>
                </a:solidFill>
              </a:rPr>
              <a:t>, </a:t>
            </a:r>
            <a:r>
              <a:rPr lang="en-GB" sz="2133" dirty="0" err="1">
                <a:solidFill>
                  <a:srgbClr val="1D4C7E"/>
                </a:solidFill>
              </a:rPr>
              <a:t>Trung</a:t>
            </a:r>
            <a:r>
              <a:rPr lang="en-GB" sz="2133" dirty="0">
                <a:solidFill>
                  <a:srgbClr val="1D4C7E"/>
                </a:solidFill>
              </a:rPr>
              <a:t>-Hien Nguyen, Philippe De </a:t>
            </a:r>
            <a:r>
              <a:rPr lang="en-GB" sz="2133" dirty="0" err="1">
                <a:solidFill>
                  <a:srgbClr val="1D4C7E"/>
                </a:solidFill>
              </a:rPr>
              <a:t>Doncker</a:t>
            </a:r>
            <a:r>
              <a:rPr lang="en-GB" sz="2133" dirty="0">
                <a:solidFill>
                  <a:srgbClr val="1D4C7E"/>
                </a:solidFill>
              </a:rPr>
              <a:t>, François </a:t>
            </a:r>
            <a:r>
              <a:rPr lang="en-GB" sz="2133" dirty="0" err="1">
                <a:solidFill>
                  <a:srgbClr val="1D4C7E"/>
                </a:solidFill>
              </a:rPr>
              <a:t>Horlin</a:t>
            </a:r>
            <a:r>
              <a:rPr lang="en-GB" sz="2133" dirty="0">
                <a:solidFill>
                  <a:srgbClr val="1D4C7E"/>
                </a:solidFill>
              </a:rPr>
              <a:t>, Julien </a:t>
            </a:r>
            <a:r>
              <a:rPr lang="en-GB" sz="2133" dirty="0" err="1">
                <a:solidFill>
                  <a:srgbClr val="1D4C7E"/>
                </a:solidFill>
              </a:rPr>
              <a:t>Sarrazin</a:t>
            </a:r>
            <a:endParaRPr lang="en-GB" sz="2133" dirty="0">
              <a:solidFill>
                <a:srgbClr val="1D4C7E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1" y="172284"/>
            <a:ext cx="2064367" cy="82908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308F2-77F8-6940-AA88-6BC2E0F7513D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059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18F-D995-1C44-84D0-DFE0E4C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B9C1480F-3503-DF4A-934F-5BBCAA188DA4}" type="slidenum">
              <a:rPr lang="fr-FR" altLang="fr-FR"/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FR" alt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3972303" y="668379"/>
            <a:ext cx="2815303" cy="91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387"/>
                </a:solidFill>
                <a:latin typeface="+mn-l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585"/>
            <a:r>
              <a:rPr lang="fr-FR" sz="2667" dirty="0" err="1">
                <a:solidFill>
                  <a:srgbClr val="1D4C7E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Calibri"/>
              </a:rPr>
              <a:t>Outline</a:t>
            </a:r>
            <a:endParaRPr lang="fr-FR" sz="2667" dirty="0">
              <a:solidFill>
                <a:srgbClr val="1D4C7E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972304" y="1614593"/>
            <a:ext cx="11290593" cy="66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 defTabSz="609585">
              <a:buFont typeface="+mj-lt"/>
              <a:buAutoNum type="arabicPeriod"/>
            </a:pPr>
            <a:r>
              <a:rPr lang="fr-FR" sz="2667" b="1" dirty="0" err="1">
                <a:solidFill>
                  <a:srgbClr val="1D4C7E"/>
                </a:solidFill>
              </a:rPr>
              <a:t>Problem</a:t>
            </a:r>
            <a:r>
              <a:rPr lang="fr-FR" sz="2667" b="1" dirty="0">
                <a:solidFill>
                  <a:srgbClr val="1D4C7E"/>
                </a:solidFill>
              </a:rPr>
              <a:t> </a:t>
            </a:r>
            <a:r>
              <a:rPr lang="fr-FR" sz="2667" b="1" dirty="0" err="1">
                <a:solidFill>
                  <a:srgbClr val="1D4C7E"/>
                </a:solidFill>
              </a:rPr>
              <a:t>Statement</a:t>
            </a:r>
            <a:endParaRPr lang="fr-FR" sz="2667" b="1" dirty="0">
              <a:solidFill>
                <a:srgbClr val="1D4C7E"/>
              </a:solidFill>
            </a:endParaRPr>
          </a:p>
          <a:p>
            <a:pPr marL="761981" indent="-761981" defTabSz="609585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System Model</a:t>
            </a:r>
          </a:p>
          <a:p>
            <a:pPr marL="761981" indent="-761981" defTabSz="609585">
              <a:buFont typeface="+mj-lt"/>
              <a:buAutoNum type="arabicPeriod"/>
            </a:pPr>
            <a:r>
              <a:rPr lang="fr-FR" sz="2667" b="1" dirty="0" err="1">
                <a:solidFill>
                  <a:srgbClr val="1D4C7E"/>
                </a:solidFill>
              </a:rPr>
              <a:t>Capacity</a:t>
            </a:r>
            <a:r>
              <a:rPr lang="fr-FR" sz="2667" b="1" dirty="0">
                <a:solidFill>
                  <a:srgbClr val="1D4C7E"/>
                </a:solidFill>
              </a:rPr>
              <a:t> computation</a:t>
            </a:r>
          </a:p>
          <a:p>
            <a:pPr marL="0" indent="0" defTabSz="609585"/>
            <a:endParaRPr lang="fr-FR" sz="2400" b="1" dirty="0">
              <a:solidFill>
                <a:srgbClr val="1D4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Problem Statement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en-GB" altLang="fr-FR" smtClean="0"/>
              <a:pPr>
                <a:defRPr/>
              </a:pPr>
              <a:t>3</a:t>
            </a:fld>
            <a:endParaRPr lang="en-GB" alt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24EAD8F-BF12-684B-BA65-26AB12959F2D}"/>
              </a:ext>
            </a:extLst>
          </p:cNvPr>
          <p:cNvGrpSpPr/>
          <p:nvPr/>
        </p:nvGrpSpPr>
        <p:grpSpPr>
          <a:xfrm>
            <a:off x="443024" y="1724526"/>
            <a:ext cx="5413246" cy="2550997"/>
            <a:chOff x="987554" y="1750536"/>
            <a:chExt cx="5413246" cy="2550997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5FDA46C-D36D-5A4A-B295-D6AC008674DB}"/>
                </a:ext>
              </a:extLst>
            </p:cNvPr>
            <p:cNvGrpSpPr/>
            <p:nvPr/>
          </p:nvGrpSpPr>
          <p:grpSpPr>
            <a:xfrm>
              <a:off x="1028958" y="1750536"/>
              <a:ext cx="5371842" cy="2550997"/>
              <a:chOff x="2519062" y="2120353"/>
              <a:chExt cx="5371842" cy="2550997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52A4B848-87DF-7E4F-AC32-74C760B1898D}"/>
                  </a:ext>
                </a:extLst>
              </p:cNvPr>
              <p:cNvGrpSpPr/>
              <p:nvPr/>
            </p:nvGrpSpPr>
            <p:grpSpPr>
              <a:xfrm>
                <a:off x="2519062" y="2630792"/>
                <a:ext cx="1488516" cy="966114"/>
                <a:chOff x="3280926" y="2435645"/>
                <a:chExt cx="1488516" cy="96611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B6883DD8-C50A-FF49-9F52-A8DD98437E11}"/>
                    </a:ext>
                  </a:extLst>
                </p:cNvPr>
                <p:cNvCxnSpPr/>
                <p:nvPr/>
              </p:nvCxnSpPr>
              <p:spPr>
                <a:xfrm flipH="1">
                  <a:off x="3913952" y="3130653"/>
                  <a:ext cx="562814" cy="0"/>
                </a:xfrm>
                <a:prstGeom prst="line">
                  <a:avLst/>
                </a:prstGeom>
                <a:ln w="2540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5A6FD906-3584-9045-BB75-522908420F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4091" y="2435645"/>
                  <a:ext cx="585351" cy="744780"/>
                </a:xfrm>
                <a:prstGeom prst="rect">
                  <a:avLst/>
                </a:prstGeom>
              </p:spPr>
            </p:pic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94846DBA-E4D5-194D-8369-E76DF1BB96B5}"/>
                    </a:ext>
                  </a:extLst>
                </p:cNvPr>
                <p:cNvGrpSpPr/>
                <p:nvPr/>
              </p:nvGrpSpPr>
              <p:grpSpPr>
                <a:xfrm>
                  <a:off x="3280926" y="2750249"/>
                  <a:ext cx="651510" cy="651510"/>
                  <a:chOff x="3131820" y="2729572"/>
                  <a:chExt cx="651510" cy="651510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E1AC067-C3AA-E541-8292-3A7E53418558}"/>
                      </a:ext>
                    </a:extLst>
                  </p:cNvPr>
                  <p:cNvSpPr/>
                  <p:nvPr/>
                </p:nvSpPr>
                <p:spPr>
                  <a:xfrm>
                    <a:off x="3131820" y="2729572"/>
                    <a:ext cx="651510" cy="65151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F307FDC-C896-A64A-A738-7B6820D20D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4140" y="2824495"/>
                    <a:ext cx="50687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chemeClr val="bg1"/>
                        </a:solidFill>
                      </a:rPr>
                      <a:t>TX</a:t>
                    </a:r>
                  </a:p>
                </p:txBody>
              </p:sp>
            </p:grpSp>
          </p:grpSp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F4412508-943F-704C-B571-A5A20CF72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2540" y="2120353"/>
                <a:ext cx="585351" cy="744780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AF332FF2-4ADE-B148-8170-B6D137A61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2540" y="3741904"/>
                <a:ext cx="585351" cy="744780"/>
              </a:xfrm>
              <a:prstGeom prst="rect">
                <a:avLst/>
              </a:prstGeom>
            </p:spPr>
          </p:pic>
          <p:sp>
            <p:nvSpPr>
              <p:cNvPr id="13" name="Line 51">
                <a:extLst>
                  <a:ext uri="{FF2B5EF4-FFF2-40B4-BE49-F238E27FC236}">
                    <a16:creationId xmlns:a16="http://schemas.microsoft.com/office/drawing/2014/main" id="{7434DB66-577B-ED44-B65B-92BD7C685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6557" y="2809409"/>
                <a:ext cx="2783049" cy="534171"/>
              </a:xfrm>
              <a:prstGeom prst="line">
                <a:avLst/>
              </a:prstGeom>
              <a:ln w="38100"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4" name="Line 52">
                <a:extLst>
                  <a:ext uri="{FF2B5EF4-FFF2-40B4-BE49-F238E27FC236}">
                    <a16:creationId xmlns:a16="http://schemas.microsoft.com/office/drawing/2014/main" id="{EC3D6B59-055F-AF4F-A1CA-4CBB02DF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557" y="3354106"/>
                <a:ext cx="2720601" cy="1003002"/>
              </a:xfrm>
              <a:prstGeom prst="line">
                <a:avLst/>
              </a:prstGeom>
              <a:ln w="38100"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29601586-A340-5B4C-9B22-5B7594B209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142" y="2619480"/>
                    <a:ext cx="4375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nl-BE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29601586-A340-5B4C-9B22-5B7594B209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142" y="2619480"/>
                    <a:ext cx="4375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5714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2C98F3B8-E9B6-3548-910A-0481F8BE5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727635" y="3699251"/>
                    <a:ext cx="42312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nl-BE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2C98F3B8-E9B6-3548-910A-0481F8BE5B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7635" y="3699251"/>
                    <a:ext cx="4231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647" r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965C48F-1C14-394A-864A-64681FD04B35}"/>
                  </a:ext>
                </a:extLst>
              </p:cNvPr>
              <p:cNvSpPr txBox="1"/>
              <p:nvPr/>
            </p:nvSpPr>
            <p:spPr>
              <a:xfrm>
                <a:off x="7318174" y="2641642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5">
                        <a:lumMod val="50000"/>
                      </a:schemeClr>
                    </a:solidFill>
                  </a:rPr>
                  <a:t>Bob</a:t>
                </a:r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8AFFC1-A53D-B649-965F-B1A3AC1E4DDC}"/>
                  </a:ext>
                </a:extLst>
              </p:cNvPr>
              <p:cNvSpPr txBox="1"/>
              <p:nvPr/>
            </p:nvSpPr>
            <p:spPr>
              <a:xfrm>
                <a:off x="7382047" y="4302018"/>
                <a:ext cx="508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5">
                        <a:lumMod val="50000"/>
                      </a:schemeClr>
                    </a:solidFill>
                  </a:rPr>
                  <a:t>Eve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10DAC57-CA40-614E-97CB-DFEB2E87C487}"/>
                </a:ext>
              </a:extLst>
            </p:cNvPr>
            <p:cNvSpPr txBox="1"/>
            <p:nvPr/>
          </p:nvSpPr>
          <p:spPr>
            <a:xfrm>
              <a:off x="987554" y="332943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25" name="ZoneTexte 18">
            <a:extLst>
              <a:ext uri="{FF2B5EF4-FFF2-40B4-BE49-F238E27FC236}">
                <a16:creationId xmlns:a16="http://schemas.microsoft.com/office/drawing/2014/main" id="{CF87479D-37E4-8D48-93E8-19FAB63EBACA}"/>
              </a:ext>
            </a:extLst>
          </p:cNvPr>
          <p:cNvSpPr txBox="1"/>
          <p:nvPr/>
        </p:nvSpPr>
        <p:spPr>
          <a:xfrm>
            <a:off x="6476050" y="1199229"/>
            <a:ext cx="487775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Goal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between Alice and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Eve tries to eavesdrop the data</a:t>
            </a:r>
          </a:p>
          <a:p>
            <a:pPr algn="just"/>
            <a:endParaRPr lang="en-US" sz="1400" i="1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4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Concept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One antenna at TX, one antenna at RX’s (SISO)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Data precoding at Alice to reach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Addition of Artificial Noise to corrupt Eve’s data decoding</a:t>
            </a:r>
          </a:p>
          <a:p>
            <a:pPr algn="just"/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4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Hypothesis: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Alice knows Bob instantaneous CSI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Alice does not know Eve instantaneous CSI (Eve is passive)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No spatial correlation between Bob and Eve channels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No frequency correlation between subcarriers</a:t>
            </a:r>
          </a:p>
          <a:p>
            <a:pPr algn="just"/>
            <a:endParaRPr lang="en-US" sz="105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5A0119-FB99-4F40-BA1C-B06521A76F0F}"/>
              </a:ext>
            </a:extLst>
          </p:cNvPr>
          <p:cNvSpPr/>
          <p:nvPr/>
        </p:nvSpPr>
        <p:spPr>
          <a:xfrm>
            <a:off x="6476050" y="4666940"/>
            <a:ext cx="542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4387"/>
                </a:solidFill>
                <a:sym typeface="Wingdings" pitchFamily="2" charset="2"/>
              </a:rPr>
              <a:t></a:t>
            </a:r>
            <a:r>
              <a:rPr lang="en-US" sz="1400" u="sng" dirty="0">
                <a:solidFill>
                  <a:srgbClr val="004387"/>
                </a:solidFill>
                <a:sym typeface="Wingdings" pitchFamily="2" charset="2"/>
              </a:rPr>
              <a:t> </a:t>
            </a:r>
            <a:r>
              <a:rPr lang="en-US" sz="1400" u="sng" dirty="0">
                <a:solidFill>
                  <a:srgbClr val="004387"/>
                </a:solidFill>
              </a:rPr>
              <a:t>Investigated scheme:</a:t>
            </a:r>
            <a:r>
              <a:rPr lang="en-US" sz="1400" dirty="0">
                <a:solidFill>
                  <a:srgbClr val="004387"/>
                </a:solidFill>
              </a:rPr>
              <a:t> </a:t>
            </a:r>
            <a:r>
              <a:rPr lang="en-US" sz="1400" b="1" dirty="0">
                <a:solidFill>
                  <a:srgbClr val="004387"/>
                </a:solidFill>
              </a:rPr>
              <a:t>AN </a:t>
            </a:r>
            <a:r>
              <a:rPr lang="en-US" sz="1400" dirty="0">
                <a:solidFill>
                  <a:srgbClr val="004387"/>
                </a:solidFill>
              </a:rPr>
              <a:t>injection in FD </a:t>
            </a:r>
            <a:r>
              <a:rPr lang="en-US" sz="1400" b="1" dirty="0">
                <a:solidFill>
                  <a:srgbClr val="004387"/>
                </a:solidFill>
              </a:rPr>
              <a:t>TR</a:t>
            </a:r>
            <a:r>
              <a:rPr lang="en-US" sz="1400" dirty="0">
                <a:solidFill>
                  <a:srgbClr val="004387"/>
                </a:solidFill>
              </a:rPr>
              <a:t> SISO </a:t>
            </a:r>
            <a:r>
              <a:rPr lang="en-US" sz="1400" b="1" dirty="0">
                <a:solidFill>
                  <a:srgbClr val="004387"/>
                </a:solidFill>
              </a:rPr>
              <a:t>OFDM </a:t>
            </a:r>
            <a:r>
              <a:rPr lang="en-US" sz="1400" dirty="0">
                <a:solidFill>
                  <a:srgbClr val="004387"/>
                </a:solidFill>
              </a:rPr>
              <a:t>system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4AE41A-59DC-F54B-BF04-E608A1E72D38}"/>
              </a:ext>
            </a:extLst>
          </p:cNvPr>
          <p:cNvSpPr txBox="1"/>
          <p:nvPr/>
        </p:nvSpPr>
        <p:spPr>
          <a:xfrm>
            <a:off x="6476050" y="5504882"/>
            <a:ext cx="492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Goal: 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Determine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secrecy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capacity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lower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bound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 for the 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scheme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0615" y="6378315"/>
            <a:ext cx="2356724" cy="28449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601812" y="947077"/>
            <a:ext cx="698692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AN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692229" y="1528214"/>
            <a:ext cx="382543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4447" y="1537801"/>
            <a:ext cx="475467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34889" y="1525310"/>
            <a:ext cx="1754088" cy="157585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9" name="Rectangle à coins arrondis 8"/>
          <p:cNvSpPr/>
          <p:nvPr/>
        </p:nvSpPr>
        <p:spPr>
          <a:xfrm>
            <a:off x="6251484" y="1537801"/>
            <a:ext cx="684008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272516" y="1530819"/>
            <a:ext cx="706629" cy="15736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72426" y="1528214"/>
            <a:ext cx="441469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613998" y="1502890"/>
            <a:ext cx="836423" cy="161222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2" y="1690464"/>
            <a:ext cx="7302940" cy="1575563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166034" y="3172574"/>
            <a:ext cx="650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98827" y="3171456"/>
            <a:ext cx="171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352278" y="3171455"/>
            <a:ext cx="12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417607" y="3214156"/>
            <a:ext cx="660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55144" y="3217623"/>
            <a:ext cx="1063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46849" y="3193183"/>
            <a:ext cx="116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404862" y="3143144"/>
            <a:ext cx="9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75156" y="2407055"/>
            <a:ext cx="918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821906" y="2407055"/>
            <a:ext cx="953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57129" y="2085036"/>
            <a:ext cx="75078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7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8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15646" y="1948883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300496" y="2622173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8424307" y="1066606"/>
                <a:ext cx="3864045" cy="23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6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6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600" dirty="0">
                    <a:solidFill>
                      <a:srgbClr val="1D4C7E"/>
                    </a:solidFill>
                  </a:rPr>
                  <a:t> (Q=NU subcarriers)</a:t>
                </a:r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Addition of AN in the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600" dirty="0">
                    <a:solidFill>
                      <a:srgbClr val="1D4C7E"/>
                    </a:solidFill>
                  </a:rPr>
                  <a:t> of Bob:    			</a:t>
                </a:r>
                <a:endParaRPr lang="fr-FR" sz="1600" b="1" i="1" dirty="0">
                  <a:solidFill>
                    <a:srgbClr val="1D4C7E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600" i="1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BZ" sz="1600" dirty="0">
                    <a:solidFill>
                      <a:srgbClr val="1D4C7E"/>
                    </a:solidFill>
                  </a:rPr>
                  <a:t>TX signal: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6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BZ" sz="160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BZ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600" b="1" dirty="0">
                    <a:solidFill>
                      <a:srgbClr val="1D4C7E"/>
                    </a:solidFill>
                  </a:rPr>
                  <a:t>S x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6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BZ" sz="160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fr-FR" sz="1600" b="1" i="1" dirty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BZ" sz="1600" b="1" dirty="0">
                  <a:solidFill>
                    <a:srgbClr val="1D4C7E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307" y="1066606"/>
                <a:ext cx="3864045" cy="2335960"/>
              </a:xfrm>
              <a:prstGeom prst="rect">
                <a:avLst/>
              </a:prstGeom>
              <a:blipFill>
                <a:blip r:embed="rId3"/>
                <a:stretch>
                  <a:fillRect l="-654" t="-1087" r="-3922"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ZoneTexte 301"/>
              <p:cNvSpPr txBox="1"/>
              <p:nvPr/>
            </p:nvSpPr>
            <p:spPr>
              <a:xfrm>
                <a:off x="8561585" y="3347111"/>
                <a:ext cx="3605811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6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6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6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endParaRPr lang="en-BZ" sz="1600" b="1" dirty="0">
                  <a:solidFill>
                    <a:srgbClr val="1D4C7E"/>
                  </a:solidFill>
                </a:endParaRPr>
              </a:p>
            </p:txBody>
          </p:sp>
        </mc:Choice>
        <mc:Fallback>
          <p:sp>
            <p:nvSpPr>
              <p:cNvPr id="302" name="ZoneTexte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85" y="3347111"/>
                <a:ext cx="3605811" cy="1081643"/>
              </a:xfrm>
              <a:prstGeom prst="rect">
                <a:avLst/>
              </a:prstGeom>
              <a:blipFill>
                <a:blip r:embed="rId4"/>
                <a:stretch>
                  <a:fillRect l="-702" t="-2353" b="-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e 302"/>
          <p:cNvGrpSpPr/>
          <p:nvPr/>
        </p:nvGrpSpPr>
        <p:grpSpPr>
          <a:xfrm>
            <a:off x="5631697" y="4925578"/>
            <a:ext cx="797212" cy="254404"/>
            <a:chOff x="6204760" y="4916652"/>
            <a:chExt cx="797212" cy="254404"/>
          </a:xfrm>
        </p:grpSpPr>
        <p:pic>
          <p:nvPicPr>
            <p:cNvPr id="304" name="Image 3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658" y="4916652"/>
              <a:ext cx="393416" cy="254404"/>
            </a:xfrm>
            <a:prstGeom prst="rect">
              <a:avLst/>
            </a:prstGeom>
          </p:spPr>
        </p:pic>
        <p:cxnSp>
          <p:nvCxnSpPr>
            <p:cNvPr id="305" name="Connecteur droit avec flèche 304"/>
            <p:cNvCxnSpPr/>
            <p:nvPr/>
          </p:nvCxnSpPr>
          <p:spPr>
            <a:xfrm>
              <a:off x="6800074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/>
            <p:nvPr/>
          </p:nvCxnSpPr>
          <p:spPr>
            <a:xfrm>
              <a:off x="6204760" y="5049239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2109381" y="4925577"/>
            <a:ext cx="782259" cy="244824"/>
            <a:chOff x="2682445" y="4916652"/>
            <a:chExt cx="782259" cy="244824"/>
          </a:xfrm>
        </p:grpSpPr>
        <p:pic>
          <p:nvPicPr>
            <p:cNvPr id="308" name="Image 3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44" y="4916652"/>
              <a:ext cx="378463" cy="244824"/>
            </a:xfrm>
            <a:prstGeom prst="rect">
              <a:avLst/>
            </a:prstGeom>
          </p:spPr>
        </p:pic>
        <p:cxnSp>
          <p:nvCxnSpPr>
            <p:cNvPr id="309" name="Connecteur droit avec flèche 308"/>
            <p:cNvCxnSpPr/>
            <p:nvPr/>
          </p:nvCxnSpPr>
          <p:spPr>
            <a:xfrm>
              <a:off x="3262806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avec flèche 309"/>
            <p:cNvCxnSpPr/>
            <p:nvPr/>
          </p:nvCxnSpPr>
          <p:spPr>
            <a:xfrm>
              <a:off x="2682445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e 310"/>
          <p:cNvGrpSpPr/>
          <p:nvPr/>
        </p:nvGrpSpPr>
        <p:grpSpPr>
          <a:xfrm>
            <a:off x="7534132" y="4925577"/>
            <a:ext cx="782259" cy="244824"/>
            <a:chOff x="8107195" y="4916652"/>
            <a:chExt cx="782259" cy="244824"/>
          </a:xfrm>
        </p:grpSpPr>
        <p:grpSp>
          <p:nvGrpSpPr>
            <p:cNvPr id="312" name="Groupe 311"/>
            <p:cNvGrpSpPr/>
            <p:nvPr/>
          </p:nvGrpSpPr>
          <p:grpSpPr>
            <a:xfrm>
              <a:off x="8309094" y="4916652"/>
              <a:ext cx="378463" cy="244824"/>
              <a:chOff x="8997623" y="1302318"/>
              <a:chExt cx="643667" cy="488661"/>
            </a:xfrm>
          </p:grpSpPr>
          <p:pic>
            <p:nvPicPr>
              <p:cNvPr id="315" name="Image 3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316" name="ZoneTexte 315"/>
              <p:cNvSpPr txBox="1"/>
              <p:nvPr/>
            </p:nvSpPr>
            <p:spPr>
              <a:xfrm>
                <a:off x="9309287" y="1313144"/>
                <a:ext cx="115193" cy="33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313" name="Connecteur droit avec flèche 312"/>
            <p:cNvCxnSpPr/>
            <p:nvPr/>
          </p:nvCxnSpPr>
          <p:spPr>
            <a:xfrm>
              <a:off x="8107195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avec flèche 313"/>
            <p:cNvCxnSpPr/>
            <p:nvPr/>
          </p:nvCxnSpPr>
          <p:spPr>
            <a:xfrm>
              <a:off x="8687556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e 316"/>
          <p:cNvGrpSpPr/>
          <p:nvPr/>
        </p:nvGrpSpPr>
        <p:grpSpPr>
          <a:xfrm>
            <a:off x="5641905" y="6013233"/>
            <a:ext cx="782603" cy="244824"/>
            <a:chOff x="6214969" y="6004309"/>
            <a:chExt cx="782602" cy="244824"/>
          </a:xfrm>
        </p:grpSpPr>
        <p:pic>
          <p:nvPicPr>
            <p:cNvPr id="318" name="Image 3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67" y="6004309"/>
              <a:ext cx="381015" cy="244824"/>
            </a:xfrm>
            <a:prstGeom prst="rect">
              <a:avLst/>
            </a:prstGeom>
          </p:spPr>
        </p:pic>
        <p:cxnSp>
          <p:nvCxnSpPr>
            <p:cNvPr id="319" name="Connecteur droit avec flèche 318"/>
            <p:cNvCxnSpPr/>
            <p:nvPr/>
          </p:nvCxnSpPr>
          <p:spPr>
            <a:xfrm>
              <a:off x="6214969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avec flèche 319"/>
            <p:cNvCxnSpPr/>
            <p:nvPr/>
          </p:nvCxnSpPr>
          <p:spPr>
            <a:xfrm>
              <a:off x="6795673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e 320"/>
          <p:cNvGrpSpPr/>
          <p:nvPr/>
        </p:nvGrpSpPr>
        <p:grpSpPr>
          <a:xfrm>
            <a:off x="7520515" y="6013189"/>
            <a:ext cx="757875" cy="272469"/>
            <a:chOff x="8093579" y="6004312"/>
            <a:chExt cx="757874" cy="272471"/>
          </a:xfrm>
        </p:grpSpPr>
        <p:cxnSp>
          <p:nvCxnSpPr>
            <p:cNvPr id="322" name="Connecteur droit avec flèche 321"/>
            <p:cNvCxnSpPr/>
            <p:nvPr/>
          </p:nvCxnSpPr>
          <p:spPr>
            <a:xfrm>
              <a:off x="8093579" y="612672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/>
            <p:nvPr/>
          </p:nvCxnSpPr>
          <p:spPr>
            <a:xfrm>
              <a:off x="8649555" y="6119164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e 323"/>
            <p:cNvGrpSpPr/>
            <p:nvPr/>
          </p:nvGrpSpPr>
          <p:grpSpPr>
            <a:xfrm>
              <a:off x="8295490" y="6004312"/>
              <a:ext cx="378464" cy="272471"/>
              <a:chOff x="8879077" y="3280073"/>
              <a:chExt cx="643667" cy="543840"/>
            </a:xfrm>
          </p:grpSpPr>
          <p:grpSp>
            <p:nvGrpSpPr>
              <p:cNvPr id="325" name="Groupe 324"/>
              <p:cNvGrpSpPr/>
              <p:nvPr/>
            </p:nvGrpSpPr>
            <p:grpSpPr>
              <a:xfrm>
                <a:off x="8879077" y="3280073"/>
                <a:ext cx="643667" cy="488661"/>
                <a:chOff x="8879077" y="3280073"/>
                <a:chExt cx="643667" cy="488661"/>
              </a:xfrm>
            </p:grpSpPr>
            <p:pic>
              <p:nvPicPr>
                <p:cNvPr id="327" name="Image 3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9077" y="3280073"/>
                  <a:ext cx="643667" cy="488661"/>
                </a:xfrm>
                <a:prstGeom prst="rect">
                  <a:avLst/>
                </a:prstGeom>
              </p:spPr>
            </p:pic>
            <p:sp>
              <p:nvSpPr>
                <p:cNvPr id="328" name="Rectangle 327"/>
                <p:cNvSpPr/>
                <p:nvPr/>
              </p:nvSpPr>
              <p:spPr>
                <a:xfrm>
                  <a:off x="9086087" y="3394991"/>
                  <a:ext cx="342325" cy="35284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sp>
            <p:nvSpPr>
              <p:cNvPr id="326" name="ZoneTexte 325"/>
              <p:cNvSpPr txBox="1"/>
              <p:nvPr/>
            </p:nvSpPr>
            <p:spPr>
              <a:xfrm>
                <a:off x="9010755" y="3363179"/>
                <a:ext cx="461286" cy="46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>
                    <a:latin typeface="Lucida Bright" panose="020406020505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29" name="Groupe 328"/>
          <p:cNvGrpSpPr/>
          <p:nvPr/>
        </p:nvGrpSpPr>
        <p:grpSpPr>
          <a:xfrm>
            <a:off x="1078395" y="4630840"/>
            <a:ext cx="1380988" cy="874125"/>
            <a:chOff x="1651459" y="4621899"/>
            <a:chExt cx="1380988" cy="874123"/>
          </a:xfrm>
        </p:grpSpPr>
        <p:grpSp>
          <p:nvGrpSpPr>
            <p:cNvPr id="330" name="Groupe 329"/>
            <p:cNvGrpSpPr/>
            <p:nvPr/>
          </p:nvGrpSpPr>
          <p:grpSpPr>
            <a:xfrm>
              <a:off x="1651459" y="4772341"/>
              <a:ext cx="1380988" cy="723681"/>
              <a:chOff x="113093" y="821112"/>
              <a:chExt cx="2348700" cy="1444440"/>
            </a:xfrm>
          </p:grpSpPr>
          <p:grpSp>
            <p:nvGrpSpPr>
              <p:cNvPr id="337" name="Groupe 336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39" name="Connecteur droit avec flèche 33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necteur droit avec flèche 33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ZoneTexte 337"/>
              <p:cNvSpPr txBox="1"/>
              <p:nvPr/>
            </p:nvSpPr>
            <p:spPr>
              <a:xfrm>
                <a:off x="2180441" y="1804821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ZoneTexte 330"/>
                <p:cNvSpPr txBox="1"/>
                <p:nvPr/>
              </p:nvSpPr>
              <p:spPr>
                <a:xfrm>
                  <a:off x="2211302" y="4621899"/>
                  <a:ext cx="961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>
            <p:sp>
              <p:nvSpPr>
                <p:cNvPr id="331" name="ZoneTexte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02" y="4621899"/>
                  <a:ext cx="96180" cy="1384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e 340"/>
          <p:cNvGrpSpPr/>
          <p:nvPr/>
        </p:nvGrpSpPr>
        <p:grpSpPr>
          <a:xfrm>
            <a:off x="2861205" y="4636672"/>
            <a:ext cx="1387777" cy="868295"/>
            <a:chOff x="3434267" y="4627738"/>
            <a:chExt cx="1387777" cy="868293"/>
          </a:xfrm>
        </p:grpSpPr>
        <p:grpSp>
          <p:nvGrpSpPr>
            <p:cNvPr id="342" name="Groupe 341"/>
            <p:cNvGrpSpPr/>
            <p:nvPr/>
          </p:nvGrpSpPr>
          <p:grpSpPr>
            <a:xfrm>
              <a:off x="3434267" y="4772341"/>
              <a:ext cx="1387777" cy="723690"/>
              <a:chOff x="3269621" y="821112"/>
              <a:chExt cx="2360247" cy="1444459"/>
            </a:xfrm>
          </p:grpSpPr>
          <p:grpSp>
            <p:nvGrpSpPr>
              <p:cNvPr id="372" name="Groupe 371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74" name="Connecteur droit avec flèche 37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necteur droit avec flèche 37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ZoneTexte 372"/>
              <p:cNvSpPr txBox="1"/>
              <p:nvPr/>
            </p:nvSpPr>
            <p:spPr>
              <a:xfrm>
                <a:off x="5348516" y="1804840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ZoneTexte 342"/>
                <p:cNvSpPr txBox="1"/>
                <p:nvPr/>
              </p:nvSpPr>
              <p:spPr>
                <a:xfrm>
                  <a:off x="4047766" y="4627738"/>
                  <a:ext cx="14952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>
            <p:sp>
              <p:nvSpPr>
                <p:cNvPr id="343" name="ZoneTexte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766" y="4627738"/>
                  <a:ext cx="149528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4" name="Groupe 343"/>
            <p:cNvGrpSpPr/>
            <p:nvPr/>
          </p:nvGrpSpPr>
          <p:grpSpPr>
            <a:xfrm>
              <a:off x="3526794" y="5204338"/>
              <a:ext cx="1047736" cy="148130"/>
              <a:chOff x="3453179" y="2178661"/>
              <a:chExt cx="1781926" cy="295663"/>
            </a:xfrm>
          </p:grpSpPr>
          <p:grpSp>
            <p:nvGrpSpPr>
              <p:cNvPr id="357" name="Groupe 356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358" name="Groupe 357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359" name="Groupe 358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</p:grpSp>
        <p:sp>
          <p:nvSpPr>
            <p:cNvPr id="345" name="Rectangle 344"/>
            <p:cNvSpPr/>
            <p:nvPr/>
          </p:nvSpPr>
          <p:spPr>
            <a:xfrm>
              <a:off x="378420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846152" y="5204314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90983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97258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06434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126292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18997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5272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32194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383896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447580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032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76" name="Groupe 375"/>
          <p:cNvGrpSpPr/>
          <p:nvPr/>
        </p:nvGrpSpPr>
        <p:grpSpPr>
          <a:xfrm>
            <a:off x="8159692" y="4641580"/>
            <a:ext cx="1371904" cy="863387"/>
            <a:chOff x="8732756" y="4632646"/>
            <a:chExt cx="1371904" cy="863385"/>
          </a:xfrm>
        </p:grpSpPr>
        <p:grpSp>
          <p:nvGrpSpPr>
            <p:cNvPr id="377" name="Groupe 376"/>
            <p:cNvGrpSpPr/>
            <p:nvPr/>
          </p:nvGrpSpPr>
          <p:grpSpPr>
            <a:xfrm>
              <a:off x="8732756" y="4772341"/>
              <a:ext cx="1371904" cy="723690"/>
              <a:chOff x="9591914" y="821112"/>
              <a:chExt cx="2333250" cy="1444459"/>
            </a:xfrm>
          </p:grpSpPr>
          <p:grpSp>
            <p:nvGrpSpPr>
              <p:cNvPr id="384" name="Groupe 383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86" name="Connecteur droit avec flèche 38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necteur droit avec flèche 38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ZoneTexte 384"/>
              <p:cNvSpPr txBox="1"/>
              <p:nvPr/>
            </p:nvSpPr>
            <p:spPr>
              <a:xfrm>
                <a:off x="11643813" y="1804840"/>
                <a:ext cx="281351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ZoneTexte 377"/>
                <p:cNvSpPr txBox="1"/>
                <p:nvPr/>
              </p:nvSpPr>
              <p:spPr>
                <a:xfrm>
                  <a:off x="9247752" y="4632646"/>
                  <a:ext cx="15113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90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900" b="1" dirty="0"/>
                </a:p>
              </p:txBody>
            </p:sp>
          </mc:Choice>
          <mc:Fallback>
            <p:sp>
              <p:nvSpPr>
                <p:cNvPr id="378" name="ZoneTexte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52" y="4632646"/>
                  <a:ext cx="151132" cy="138499"/>
                </a:xfrm>
                <a:prstGeom prst="rect">
                  <a:avLst/>
                </a:prstGeom>
                <a:blipFill>
                  <a:blip r:embed="rId10"/>
                  <a:stretch>
                    <a:fillRect l="-15385" t="-16667"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e 387"/>
          <p:cNvGrpSpPr/>
          <p:nvPr/>
        </p:nvGrpSpPr>
        <p:grpSpPr>
          <a:xfrm>
            <a:off x="6295911" y="4630840"/>
            <a:ext cx="1374619" cy="874125"/>
            <a:chOff x="6868974" y="4621899"/>
            <a:chExt cx="1374619" cy="874123"/>
          </a:xfrm>
        </p:grpSpPr>
        <p:grpSp>
          <p:nvGrpSpPr>
            <p:cNvPr id="389" name="Groupe 388"/>
            <p:cNvGrpSpPr/>
            <p:nvPr/>
          </p:nvGrpSpPr>
          <p:grpSpPr>
            <a:xfrm>
              <a:off x="6868974" y="4772341"/>
              <a:ext cx="1374619" cy="723681"/>
              <a:chOff x="6433077" y="821112"/>
              <a:chExt cx="2337868" cy="1444440"/>
            </a:xfrm>
          </p:grpSpPr>
          <p:grpSp>
            <p:nvGrpSpPr>
              <p:cNvPr id="427" name="Groupe 426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29" name="Connecteur droit avec flèche 42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necteur droit avec flèche 42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8" name="ZoneTexte 427"/>
              <p:cNvSpPr txBox="1"/>
              <p:nvPr/>
            </p:nvSpPr>
            <p:spPr>
              <a:xfrm>
                <a:off x="8489593" y="1804821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ZoneTexte 389"/>
                <p:cNvSpPr txBox="1"/>
                <p:nvPr/>
              </p:nvSpPr>
              <p:spPr>
                <a:xfrm>
                  <a:off x="7413479" y="4621899"/>
                  <a:ext cx="1537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>
            <p:sp>
              <p:nvSpPr>
                <p:cNvPr id="390" name="ZoneTexte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79" y="4621899"/>
                  <a:ext cx="153760" cy="138499"/>
                </a:xfrm>
                <a:prstGeom prst="rect">
                  <a:avLst/>
                </a:prstGeom>
                <a:blipFill>
                  <a:blip r:embed="rId11"/>
                  <a:stretch>
                    <a:fillRect l="-15385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1" name="Groupe 390"/>
            <p:cNvGrpSpPr/>
            <p:nvPr/>
          </p:nvGrpSpPr>
          <p:grpSpPr>
            <a:xfrm>
              <a:off x="6964217" y="4971789"/>
              <a:ext cx="249494" cy="380668"/>
              <a:chOff x="731294" y="1167210"/>
              <a:chExt cx="424325" cy="123099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963977" y="5149526"/>
              <a:ext cx="62977" cy="2027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025928" y="5212756"/>
              <a:ext cx="62977" cy="13953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089612" y="4971764"/>
              <a:ext cx="62977" cy="3805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52361" y="5249741"/>
              <a:ext cx="62977" cy="10255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221909" y="5057936"/>
              <a:ext cx="62977" cy="29433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283862" y="5318961"/>
              <a:ext cx="62977" cy="333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347546" y="5149526"/>
              <a:ext cx="62977" cy="202769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410294" y="5265203"/>
              <a:ext cx="62977" cy="8706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496890" y="5171057"/>
              <a:ext cx="62977" cy="17999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558842" y="4942286"/>
              <a:ext cx="62977" cy="408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22525" y="5295100"/>
              <a:ext cx="62977" cy="5597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85274" y="5137620"/>
              <a:ext cx="62977" cy="21342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756392" y="5112438"/>
              <a:ext cx="62977" cy="23858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818343" y="5265203"/>
              <a:ext cx="62977" cy="858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82027" y="5202939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944776" y="5057936"/>
              <a:ext cx="62977" cy="29308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963270" y="5072881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087452" y="4843418"/>
              <a:ext cx="63282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51722" y="5214054"/>
              <a:ext cx="62977" cy="3572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21628" y="4965417"/>
              <a:ext cx="62977" cy="9718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85012" y="5295099"/>
              <a:ext cx="62977" cy="2811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348044" y="5060512"/>
              <a:ext cx="62977" cy="9198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410286" y="5202939"/>
              <a:ext cx="62977" cy="6986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497915" y="5099274"/>
              <a:ext cx="62977" cy="7583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558204" y="4806608"/>
              <a:ext cx="62977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21437" y="5279996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685423" y="5082178"/>
              <a:ext cx="62977" cy="7552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56392" y="5026458"/>
              <a:ext cx="62977" cy="1018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18342" y="5236212"/>
              <a:ext cx="62977" cy="4075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881161" y="5171057"/>
              <a:ext cx="62977" cy="4826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45246" y="4954714"/>
              <a:ext cx="62977" cy="11649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431" name="Groupe 430"/>
          <p:cNvGrpSpPr/>
          <p:nvPr/>
        </p:nvGrpSpPr>
        <p:grpSpPr>
          <a:xfrm>
            <a:off x="3683341" y="3774854"/>
            <a:ext cx="1387777" cy="1371690"/>
            <a:chOff x="4256404" y="3765929"/>
            <a:chExt cx="1387777" cy="1371691"/>
          </a:xfrm>
        </p:grpSpPr>
        <p:sp>
          <p:nvSpPr>
            <p:cNvPr id="432" name="Ellipse 431"/>
            <p:cNvSpPr/>
            <p:nvPr/>
          </p:nvSpPr>
          <p:spPr>
            <a:xfrm>
              <a:off x="4753570" y="4909736"/>
              <a:ext cx="242040" cy="2278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33" name="Groupe 432"/>
            <p:cNvGrpSpPr/>
            <p:nvPr/>
          </p:nvGrpSpPr>
          <p:grpSpPr>
            <a:xfrm>
              <a:off x="4256404" y="3765929"/>
              <a:ext cx="1387777" cy="1335412"/>
              <a:chOff x="4256404" y="3765929"/>
              <a:chExt cx="1387777" cy="13354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4" name="ZoneTexte 433"/>
                  <p:cNvSpPr txBox="1"/>
                  <p:nvPr/>
                </p:nvSpPr>
                <p:spPr>
                  <a:xfrm>
                    <a:off x="4820843" y="4962842"/>
                    <a:ext cx="11221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9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fr-FR" sz="900" dirty="0"/>
                  </a:p>
                </p:txBody>
              </p:sp>
            </mc:Choice>
            <mc:Fallback>
              <p:sp>
                <p:nvSpPr>
                  <p:cNvPr id="434" name="ZoneTexte 4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843" y="4962842"/>
                    <a:ext cx="112210" cy="1384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5" name="Connecteur droit avec flèche 434"/>
              <p:cNvCxnSpPr/>
              <p:nvPr/>
            </p:nvCxnSpPr>
            <p:spPr>
              <a:xfrm flipH="1">
                <a:off x="4871374" y="4542416"/>
                <a:ext cx="4140" cy="367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e 435"/>
              <p:cNvGrpSpPr/>
              <p:nvPr/>
            </p:nvGrpSpPr>
            <p:grpSpPr>
              <a:xfrm>
                <a:off x="4256404" y="3765929"/>
                <a:ext cx="1387777" cy="855010"/>
                <a:chOff x="4256404" y="3765929"/>
                <a:chExt cx="1387777" cy="855010"/>
              </a:xfrm>
            </p:grpSpPr>
            <p:grpSp>
              <p:nvGrpSpPr>
                <p:cNvPr id="437" name="Groupe 436"/>
                <p:cNvGrpSpPr/>
                <p:nvPr/>
              </p:nvGrpSpPr>
              <p:grpSpPr>
                <a:xfrm>
                  <a:off x="4256404" y="3897245"/>
                  <a:ext cx="1387777" cy="723694"/>
                  <a:chOff x="3269621" y="821112"/>
                  <a:chExt cx="2360247" cy="1444467"/>
                </a:xfrm>
              </p:grpSpPr>
              <p:grpSp>
                <p:nvGrpSpPr>
                  <p:cNvPr id="467" name="Groupe 466"/>
                  <p:cNvGrpSpPr/>
                  <p:nvPr/>
                </p:nvGrpSpPr>
                <p:grpSpPr>
                  <a:xfrm>
                    <a:off x="3269621" y="821112"/>
                    <a:ext cx="2105891" cy="1168400"/>
                    <a:chOff x="591127" y="568036"/>
                    <a:chExt cx="2105891" cy="1168400"/>
                  </a:xfrm>
                </p:grpSpPr>
                <p:cxnSp>
                  <p:nvCxnSpPr>
                    <p:cNvPr id="469" name="Connecteur droit avec flèche 468"/>
                    <p:cNvCxnSpPr/>
                    <p:nvPr/>
                  </p:nvCxnSpPr>
                  <p:spPr>
                    <a:xfrm>
                      <a:off x="591127" y="1736436"/>
                      <a:ext cx="2105891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Connecteur droit avec flèche 469"/>
                    <p:cNvCxnSpPr/>
                    <p:nvPr/>
                  </p:nvCxnSpPr>
                  <p:spPr>
                    <a:xfrm flipV="1">
                      <a:off x="1639454" y="568036"/>
                      <a:ext cx="4618" cy="11684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5348516" y="1804846"/>
                    <a:ext cx="281352" cy="460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latin typeface="Lucida Bright" panose="020406020505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>
                  <a:off x="4352493" y="3765929"/>
                  <a:ext cx="1046512" cy="711823"/>
                  <a:chOff x="4352493" y="3765929"/>
                  <a:chExt cx="1046512" cy="711823"/>
                </a:xfrm>
              </p:grpSpPr>
              <p:grpSp>
                <p:nvGrpSpPr>
                  <p:cNvPr id="439" name="Groupe 438"/>
                  <p:cNvGrpSpPr/>
                  <p:nvPr/>
                </p:nvGrpSpPr>
                <p:grpSpPr>
                  <a:xfrm>
                    <a:off x="4885536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p:grpSp>
                <p:nvGrpSpPr>
                  <p:cNvPr id="440" name="Groupe 439"/>
                  <p:cNvGrpSpPr/>
                  <p:nvPr/>
                </p:nvGrpSpPr>
                <p:grpSpPr>
                  <a:xfrm>
                    <a:off x="5145543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p:grpSp>
                <p:nvGrpSpPr>
                  <p:cNvPr id="441" name="Groupe 440"/>
                  <p:cNvGrpSpPr/>
                  <p:nvPr/>
                </p:nvGrpSpPr>
                <p:grpSpPr>
                  <a:xfrm>
                    <a:off x="4352493" y="4329473"/>
                    <a:ext cx="1046512" cy="148279"/>
                    <a:chOff x="3869070" y="1237934"/>
                    <a:chExt cx="1498610" cy="241646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869070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3957786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4048982" y="1238216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413883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4237677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>
                    <a:xfrm>
                      <a:off x="4326392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441758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0" name="Rectangle 449"/>
                    <p:cNvSpPr/>
                    <p:nvPr/>
                  </p:nvSpPr>
                  <p:spPr>
                    <a:xfrm>
                      <a:off x="4507444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4638839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2" name="Rectangle 451"/>
                    <p:cNvSpPr/>
                    <p:nvPr/>
                  </p:nvSpPr>
                  <p:spPr>
                    <a:xfrm>
                      <a:off x="4727554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4818750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4908606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5007730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5096445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5187641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5277497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2" name="ZoneTexte 441"/>
                      <p:cNvSpPr txBox="1"/>
                      <p:nvPr/>
                    </p:nvSpPr>
                    <p:spPr>
                      <a:xfrm>
                        <a:off x="4797838" y="3765929"/>
                        <a:ext cx="193963" cy="1384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900" b="1" dirty="0">
                                  <a:latin typeface="Cambria Math" panose="02040503050406030204" pitchFamily="18" charset="0"/>
                                </a:rPr>
                                <m:t>𝐀𝐍</m:t>
                              </m:r>
                            </m:oMath>
                          </m:oMathPara>
                        </a14:m>
                        <a:endParaRPr lang="fr-FR" sz="900" b="1" dirty="0">
                          <a:latin typeface="Lucida Bright" panose="020406020505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42" name="ZoneTexte 4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7838" y="3765929"/>
                        <a:ext cx="193963" cy="1384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6250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71" name="Groupe 470"/>
          <p:cNvGrpSpPr/>
          <p:nvPr/>
        </p:nvGrpSpPr>
        <p:grpSpPr>
          <a:xfrm>
            <a:off x="4490485" y="4636672"/>
            <a:ext cx="1387777" cy="868295"/>
            <a:chOff x="5063547" y="4627738"/>
            <a:chExt cx="1387777" cy="868293"/>
          </a:xfrm>
        </p:grpSpPr>
        <p:grpSp>
          <p:nvGrpSpPr>
            <p:cNvPr id="472" name="Groupe 471"/>
            <p:cNvGrpSpPr/>
            <p:nvPr/>
          </p:nvGrpSpPr>
          <p:grpSpPr>
            <a:xfrm>
              <a:off x="5063547" y="4772341"/>
              <a:ext cx="1387777" cy="723690"/>
              <a:chOff x="3269621" y="821112"/>
              <a:chExt cx="2360247" cy="1444459"/>
            </a:xfrm>
          </p:grpSpPr>
          <p:grpSp>
            <p:nvGrpSpPr>
              <p:cNvPr id="519" name="Groupe 518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21" name="Connecteur droit avec flèche 52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ZoneTexte 519"/>
              <p:cNvSpPr txBox="1"/>
              <p:nvPr/>
            </p:nvSpPr>
            <p:spPr>
              <a:xfrm>
                <a:off x="5348516" y="1804840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3" name="ZoneTexte 472"/>
                <p:cNvSpPr txBox="1"/>
                <p:nvPr/>
              </p:nvSpPr>
              <p:spPr>
                <a:xfrm>
                  <a:off x="5603880" y="4627738"/>
                  <a:ext cx="21685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𝐓𝐑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>
            <p:sp>
              <p:nvSpPr>
                <p:cNvPr id="473" name="ZoneTexte 4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880" y="4627738"/>
                  <a:ext cx="216854" cy="138499"/>
                </a:xfrm>
                <a:prstGeom prst="rect">
                  <a:avLst/>
                </a:prstGeom>
                <a:blipFill>
                  <a:blip r:embed="rId14"/>
                  <a:stretch>
                    <a:fillRect l="-5882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e 473"/>
            <p:cNvGrpSpPr/>
            <p:nvPr/>
          </p:nvGrpSpPr>
          <p:grpSpPr>
            <a:xfrm>
              <a:off x="5156074" y="5204338"/>
              <a:ext cx="1047736" cy="148130"/>
              <a:chOff x="3453179" y="2178661"/>
              <a:chExt cx="1781926" cy="2956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4" name="Groupe 503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5" name="Rectangle 51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505" name="Groupe 504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1" name="Rectangle 510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506" name="Groupe 505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</p:grpSp>
        <p:sp>
          <p:nvSpPr>
            <p:cNvPr id="475" name="Rectangle 474"/>
            <p:cNvSpPr/>
            <p:nvPr/>
          </p:nvSpPr>
          <p:spPr>
            <a:xfrm>
              <a:off x="541348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475432" y="5204314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53911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0186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69362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755572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1925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88200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95122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013177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076861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13960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487" name="Groupe 486"/>
            <p:cNvGrpSpPr/>
            <p:nvPr/>
          </p:nvGrpSpPr>
          <p:grpSpPr>
            <a:xfrm>
              <a:off x="5155370" y="5056477"/>
              <a:ext cx="1046512" cy="148279"/>
              <a:chOff x="3869070" y="1237934"/>
              <a:chExt cx="1498610" cy="2416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8" name="Rectangle 487"/>
              <p:cNvSpPr/>
              <p:nvPr/>
            </p:nvSpPr>
            <p:spPr>
              <a:xfrm>
                <a:off x="3869070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957786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048982" y="1238216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13883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237677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26392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41758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507444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4638839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727554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4818750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908606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5007730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096445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87641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277497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</p:grpSp>
      <p:grpSp>
        <p:nvGrpSpPr>
          <p:cNvPr id="523" name="Groupe 522"/>
          <p:cNvGrpSpPr/>
          <p:nvPr/>
        </p:nvGrpSpPr>
        <p:grpSpPr>
          <a:xfrm>
            <a:off x="6295911" y="5707201"/>
            <a:ext cx="1374619" cy="875945"/>
            <a:chOff x="6868974" y="5698276"/>
            <a:chExt cx="1374619" cy="875945"/>
          </a:xfrm>
        </p:grpSpPr>
        <p:grpSp>
          <p:nvGrpSpPr>
            <p:cNvPr id="524" name="Groupe 523"/>
            <p:cNvGrpSpPr/>
            <p:nvPr/>
          </p:nvGrpSpPr>
          <p:grpSpPr>
            <a:xfrm>
              <a:off x="6868974" y="5850529"/>
              <a:ext cx="1374619" cy="723692"/>
              <a:chOff x="6433077" y="2973134"/>
              <a:chExt cx="2337868" cy="1444462"/>
            </a:xfrm>
          </p:grpSpPr>
          <p:grpSp>
            <p:nvGrpSpPr>
              <p:cNvPr id="558" name="Groupe 55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60" name="Connecteur droit avec flèche 55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Connecteur droit avec flèche 56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ZoneTexte 558"/>
              <p:cNvSpPr txBox="1"/>
              <p:nvPr/>
            </p:nvSpPr>
            <p:spPr>
              <a:xfrm>
                <a:off x="8489593" y="3956864"/>
                <a:ext cx="281352" cy="46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ZoneTexte 524"/>
                <p:cNvSpPr txBox="1"/>
                <p:nvPr/>
              </p:nvSpPr>
              <p:spPr>
                <a:xfrm>
                  <a:off x="7411918" y="5698276"/>
                  <a:ext cx="14734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>
            <p:sp>
              <p:nvSpPr>
                <p:cNvPr id="525" name="ZoneTexte 5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8" y="5698276"/>
                  <a:ext cx="147348" cy="138499"/>
                </a:xfrm>
                <a:prstGeom prst="rect">
                  <a:avLst/>
                </a:prstGeom>
                <a:blipFill>
                  <a:blip r:embed="rId15"/>
                  <a:stretch>
                    <a:fillRect l="-7692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6" name="Rectangle 525"/>
            <p:cNvSpPr/>
            <p:nvPr/>
          </p:nvSpPr>
          <p:spPr>
            <a:xfrm>
              <a:off x="6965001" y="6307959"/>
              <a:ext cx="62977" cy="12474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26953" y="6119164"/>
              <a:ext cx="62977" cy="31354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90637" y="6189874"/>
              <a:ext cx="62977" cy="2428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153386" y="6409799"/>
              <a:ext cx="62977" cy="229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222934" y="6387917"/>
              <a:ext cx="62977" cy="4476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284886" y="6249133"/>
              <a:ext cx="62977" cy="1835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48570" y="5988252"/>
              <a:ext cx="62977" cy="444454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411319" y="6101591"/>
              <a:ext cx="62977" cy="331091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497915" y="6343389"/>
              <a:ext cx="62977" cy="8806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559866" y="6177603"/>
              <a:ext cx="62977" cy="253853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23550" y="6160049"/>
              <a:ext cx="62977" cy="27143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86299" y="6343390"/>
              <a:ext cx="62977" cy="8806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757416" y="5936404"/>
              <a:ext cx="62977" cy="49502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819368" y="6126720"/>
              <a:ext cx="62977" cy="3047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83052" y="6399371"/>
              <a:ext cx="62977" cy="3208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945801" y="6249133"/>
              <a:ext cx="62977" cy="18229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026372" y="5984643"/>
              <a:ext cx="62977" cy="13959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965851" y="6238665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089718" y="6097356"/>
              <a:ext cx="63246" cy="10560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152018" y="6385438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221202" y="6356336"/>
              <a:ext cx="62534" cy="3155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285203" y="6156614"/>
              <a:ext cx="63246" cy="9738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346838" y="5806929"/>
              <a:ext cx="63246" cy="19378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411184" y="5960776"/>
              <a:ext cx="63246" cy="15974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97930" y="6253292"/>
              <a:ext cx="63246" cy="9723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60952" y="6067530"/>
              <a:ext cx="63246" cy="13000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323" y="6011769"/>
              <a:ext cx="63246" cy="16184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56257" y="5744097"/>
              <a:ext cx="63246" cy="21182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820444" y="5948674"/>
              <a:ext cx="63246" cy="19454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82719" y="6371611"/>
              <a:ext cx="63246" cy="3072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86637" y="6258998"/>
              <a:ext cx="63246" cy="9463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946586" y="6124236"/>
              <a:ext cx="63246" cy="13986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8159693" y="5719358"/>
            <a:ext cx="1375081" cy="863788"/>
            <a:chOff x="8732756" y="5710433"/>
            <a:chExt cx="1375081" cy="863788"/>
          </a:xfrm>
        </p:grpSpPr>
        <p:grpSp>
          <p:nvGrpSpPr>
            <p:cNvPr id="563" name="Groupe 562"/>
            <p:cNvGrpSpPr/>
            <p:nvPr/>
          </p:nvGrpSpPr>
          <p:grpSpPr>
            <a:xfrm>
              <a:off x="8732756" y="5850529"/>
              <a:ext cx="1375081" cy="723692"/>
              <a:chOff x="9591914" y="2973134"/>
              <a:chExt cx="2338654" cy="1444462"/>
            </a:xfrm>
          </p:grpSpPr>
          <p:grpSp>
            <p:nvGrpSpPr>
              <p:cNvPr id="574" name="Groupe 573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76" name="Connecteur droit avec flèche 57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Connecteur droit avec flèche 57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5" name="ZoneTexte 574"/>
              <p:cNvSpPr txBox="1"/>
              <p:nvPr/>
            </p:nvSpPr>
            <p:spPr>
              <a:xfrm>
                <a:off x="11649216" y="3956864"/>
                <a:ext cx="281352" cy="46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4" name="ZoneTexte 563"/>
                <p:cNvSpPr txBox="1"/>
                <p:nvPr/>
              </p:nvSpPr>
              <p:spPr>
                <a:xfrm>
                  <a:off x="9256977" y="5710433"/>
                  <a:ext cx="1447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90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900" b="1" dirty="0"/>
                </a:p>
              </p:txBody>
            </p:sp>
          </mc:Choice>
          <mc:Fallback>
            <p:sp>
              <p:nvSpPr>
                <p:cNvPr id="564" name="ZoneTexte 5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977" y="5710433"/>
                  <a:ext cx="144720" cy="138499"/>
                </a:xfrm>
                <a:prstGeom prst="rect">
                  <a:avLst/>
                </a:prstGeom>
                <a:blipFill>
                  <a:blip r:embed="rId16"/>
                  <a:stretch>
                    <a:fillRect l="-27273" t="-25000" r="-9091"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5" name="Groupe 564"/>
            <p:cNvGrpSpPr/>
            <p:nvPr/>
          </p:nvGrpSpPr>
          <p:grpSpPr>
            <a:xfrm>
              <a:off x="9217564" y="6371611"/>
              <a:ext cx="251361" cy="59818"/>
              <a:chOff x="10453609" y="2415359"/>
              <a:chExt cx="427500" cy="6249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566" name="Rectangle 565"/>
            <p:cNvSpPr/>
            <p:nvPr/>
          </p:nvSpPr>
          <p:spPr>
            <a:xfrm>
              <a:off x="9216263" y="6318276"/>
              <a:ext cx="62977" cy="5673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9279681" y="6350529"/>
              <a:ext cx="62977" cy="4237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9342972" y="6335329"/>
              <a:ext cx="62977" cy="4314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9405948" y="6381531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</p:grpSp>
      <p:grpSp>
        <p:nvGrpSpPr>
          <p:cNvPr id="578" name="Groupe 577"/>
          <p:cNvGrpSpPr/>
          <p:nvPr/>
        </p:nvGrpSpPr>
        <p:grpSpPr>
          <a:xfrm>
            <a:off x="1520033" y="4943764"/>
            <a:ext cx="354945" cy="403805"/>
            <a:chOff x="1167115" y="3549549"/>
            <a:chExt cx="266209" cy="302854"/>
          </a:xfrm>
        </p:grpSpPr>
        <p:sp>
          <p:nvSpPr>
            <p:cNvPr id="579" name="Rectangle 578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583" name="Groupe 582"/>
          <p:cNvGrpSpPr/>
          <p:nvPr/>
        </p:nvGrpSpPr>
        <p:grpSpPr>
          <a:xfrm>
            <a:off x="8611450" y="4955798"/>
            <a:ext cx="354945" cy="403805"/>
            <a:chOff x="1167115" y="3549549"/>
            <a:chExt cx="266209" cy="302854"/>
          </a:xfrm>
        </p:grpSpPr>
        <p:sp>
          <p:nvSpPr>
            <p:cNvPr id="584" name="Rectangle 58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</p:spTree>
    <p:extLst>
      <p:ext uri="{BB962C8B-B14F-4D97-AF65-F5344CB8AC3E}">
        <p14:creationId xmlns:p14="http://schemas.microsoft.com/office/powerpoint/2010/main" val="3067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D911F-4E2C-9B48-AD37-8FA5F064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</a:t>
            </a:r>
            <a:r>
              <a:rPr lang="fr-FR" dirty="0" err="1"/>
              <a:t>Capacity</a:t>
            </a:r>
            <a:r>
              <a:rPr lang="fr-FR" dirty="0"/>
              <a:t> computation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9AA444-16F4-CA4A-ADD4-372661CF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0B4A75-B0F3-1340-9331-D312C192D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" y="1658433"/>
            <a:ext cx="6775802" cy="1461715"/>
          </a:xfrm>
          <a:prstGeom prst="rect">
            <a:avLst/>
          </a:prstGeom>
          <a:noFill/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5D3E6F0-F28A-FB43-A3C0-F07D79F8F419}"/>
              </a:ext>
            </a:extLst>
          </p:cNvPr>
          <p:cNvSpPr txBox="1">
            <a:spLocks/>
          </p:cNvSpPr>
          <p:nvPr/>
        </p:nvSpPr>
        <p:spPr bwMode="auto">
          <a:xfrm>
            <a:off x="544995" y="1035663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1D4C7E"/>
                </a:solidFill>
                <a:latin typeface="+mn-lt"/>
              </a:rPr>
              <a:t>At Eve :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Analytic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SINR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upper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bound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to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derive</a:t>
            </a:r>
            <a:endParaRPr lang="fr-FR" b="1" dirty="0">
              <a:solidFill>
                <a:srgbClr val="1D4C7E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7F30C-3277-2143-9EE0-BA599C84B781}"/>
              </a:ext>
            </a:extLst>
          </p:cNvPr>
          <p:cNvSpPr/>
          <p:nvPr/>
        </p:nvSpPr>
        <p:spPr>
          <a:xfrm>
            <a:off x="5101936" y="2337955"/>
            <a:ext cx="1943100" cy="564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955A93-2881-854D-A806-01CCB738A547}"/>
              </a:ext>
            </a:extLst>
          </p:cNvPr>
          <p:cNvSpPr txBox="1"/>
          <p:nvPr/>
        </p:nvSpPr>
        <p:spPr>
          <a:xfrm>
            <a:off x="5185063" y="2456277"/>
            <a:ext cx="5594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Jenssen’s</a:t>
            </a:r>
            <a:r>
              <a:rPr lang="fr-F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innequality</a:t>
            </a:r>
            <a:r>
              <a:rPr lang="fr-F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Upper</a:t>
            </a:r>
            <a:r>
              <a:rPr lang="fr-F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bound</a:t>
            </a:r>
            <a:r>
              <a:rPr lang="fr-FR" sz="1400" dirty="0">
                <a:solidFill>
                  <a:schemeClr val="accent5">
                    <a:lumMod val="50000"/>
                  </a:schemeClr>
                </a:solidFill>
              </a:rPr>
              <a:t> of Eve </a:t>
            </a:r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capacity</a:t>
            </a:r>
            <a:r>
              <a:rPr lang="fr-F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before</a:t>
            </a:r>
            <a:r>
              <a:rPr lang="fr-FR" sz="1400" dirty="0">
                <a:solidFill>
                  <a:schemeClr val="accent5">
                    <a:lumMod val="50000"/>
                  </a:schemeClr>
                </a:solidFill>
              </a:rPr>
              <a:t> post </a:t>
            </a:r>
            <a:r>
              <a:rPr lang="fr-FR" sz="1400" dirty="0" err="1">
                <a:solidFill>
                  <a:schemeClr val="accent5">
                    <a:lumMod val="50000"/>
                  </a:schemeClr>
                </a:solidFill>
              </a:rPr>
              <a:t>processing</a:t>
            </a:r>
            <a:endParaRPr lang="fr-F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BD3D6EED-26B6-A442-83C3-EA02F5FA8379}"/>
              </a:ext>
            </a:extLst>
          </p:cNvPr>
          <p:cNvSpPr txBox="1">
            <a:spLocks/>
          </p:cNvSpPr>
          <p:nvPr/>
        </p:nvSpPr>
        <p:spPr>
          <a:xfrm>
            <a:off x="403339" y="3081402"/>
            <a:ext cx="5568260" cy="4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1386BE5-8CA3-BE4C-A522-E30E986B0C58}"/>
                  </a:ext>
                </a:extLst>
              </p:cNvPr>
              <p:cNvSpPr txBox="1"/>
              <p:nvPr/>
            </p:nvSpPr>
            <p:spPr>
              <a:xfrm>
                <a:off x="1984280" y="3930826"/>
                <a:ext cx="1819729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fr-F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1386BE5-8CA3-BE4C-A522-E30E986B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80" y="3930826"/>
                <a:ext cx="1819729" cy="407869"/>
              </a:xfrm>
              <a:prstGeom prst="rect">
                <a:avLst/>
              </a:prstGeom>
              <a:blipFill>
                <a:blip r:embed="rId3"/>
                <a:stretch>
                  <a:fillRect l="-2083" t="-3030"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6208969-C61D-B546-97AD-3F63685CBFA4}"/>
                  </a:ext>
                </a:extLst>
              </p:cNvPr>
              <p:cNvSpPr txBox="1"/>
              <p:nvPr/>
            </p:nvSpPr>
            <p:spPr>
              <a:xfrm>
                <a:off x="1984280" y="4421865"/>
                <a:ext cx="7159778" cy="630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6208969-C61D-B546-97AD-3F63685CB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80" y="4421865"/>
                <a:ext cx="7159778" cy="630685"/>
              </a:xfrm>
              <a:prstGeom prst="rect">
                <a:avLst/>
              </a:prstGeom>
              <a:blipFill>
                <a:blip r:embed="rId4"/>
                <a:stretch>
                  <a:fillRect l="-3546" t="-112000" b="-16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46D352A9-1E81-F64B-A535-F7F8DBD61CD3}"/>
              </a:ext>
            </a:extLst>
          </p:cNvPr>
          <p:cNvSpPr txBox="1"/>
          <p:nvPr/>
        </p:nvSpPr>
        <p:spPr>
          <a:xfrm>
            <a:off x="544995" y="3474378"/>
            <a:ext cx="1110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MIMO systems: Example of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uncoupled transmission lines(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 completely uncorrelated MIMO channel)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8387EA12-6F36-DA43-9756-402264FED321}"/>
              </a:ext>
            </a:extLst>
          </p:cNvPr>
          <p:cNvSpPr/>
          <p:nvPr/>
        </p:nvSpPr>
        <p:spPr>
          <a:xfrm>
            <a:off x="1573066" y="4698051"/>
            <a:ext cx="243568" cy="1525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BAE7F5-67E6-F34D-B390-9356B00950F4}"/>
              </a:ext>
            </a:extLst>
          </p:cNvPr>
          <p:cNvSpPr txBox="1"/>
          <p:nvPr/>
        </p:nvSpPr>
        <p:spPr>
          <a:xfrm>
            <a:off x="5971599" y="391152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(SISO)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37DCD4B-11D2-0744-A275-D95704325A7C}"/>
              </a:ext>
            </a:extLst>
          </p:cNvPr>
          <p:cNvSpPr txBox="1"/>
          <p:nvPr/>
        </p:nvSpPr>
        <p:spPr>
          <a:xfrm>
            <a:off x="5971599" y="4510890"/>
            <a:ext cx="358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(MIMO, equal power distributed on every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8C8A257-BBAF-1943-8F6F-EA3ABC56D48D}"/>
                  </a:ext>
                </a:extLst>
              </p:cNvPr>
              <p:cNvSpPr txBox="1"/>
              <p:nvPr/>
            </p:nvSpPr>
            <p:spPr>
              <a:xfrm>
                <a:off x="1984280" y="5436479"/>
                <a:ext cx="1819729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fr-F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8C8A257-BBAF-1943-8F6F-EA3ABC56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80" y="5436479"/>
                <a:ext cx="1819729" cy="407869"/>
              </a:xfrm>
              <a:prstGeom prst="rect">
                <a:avLst/>
              </a:prstGeom>
              <a:blipFill>
                <a:blip r:embed="rId5"/>
                <a:stretch>
                  <a:fillRect l="-2083" t="-3030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1B633AFF-15DE-4747-BCE4-707CC3C6CBBC}"/>
              </a:ext>
            </a:extLst>
          </p:cNvPr>
          <p:cNvSpPr txBox="1"/>
          <p:nvPr/>
        </p:nvSpPr>
        <p:spPr>
          <a:xfrm>
            <a:off x="544995" y="5130810"/>
            <a:ext cx="419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OFDM systems: Example of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orthogonal sub-carriers: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2CC11A-C291-3346-862C-088E9981FA46}"/>
              </a:ext>
            </a:extLst>
          </p:cNvPr>
          <p:cNvSpPr txBox="1"/>
          <p:nvPr/>
        </p:nvSpPr>
        <p:spPr>
          <a:xfrm>
            <a:off x="5971599" y="544256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(Single Carrier)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57C96E2-E51B-6249-ADF9-AE6A2EAC8552}"/>
              </a:ext>
            </a:extLst>
          </p:cNvPr>
          <p:cNvSpPr txBox="1"/>
          <p:nvPr/>
        </p:nvSpPr>
        <p:spPr>
          <a:xfrm>
            <a:off x="5971599" y="5928191"/>
            <a:ext cx="3503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(Multi-orthogonal carriers)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(equal power distributed on every subcarrier)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0053039-71AF-ED43-8A63-EA4AFA33F09F}"/>
                  </a:ext>
                </a:extLst>
              </p:cNvPr>
              <p:cNvSpPr txBox="1"/>
              <p:nvPr/>
            </p:nvSpPr>
            <p:spPr>
              <a:xfrm>
                <a:off x="1984280" y="5928191"/>
                <a:ext cx="5799180" cy="629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sz="14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0053039-71AF-ED43-8A63-EA4AFA33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80" y="5928191"/>
                <a:ext cx="5799180" cy="629468"/>
              </a:xfrm>
              <a:prstGeom prst="rect">
                <a:avLst/>
              </a:prstGeom>
              <a:blipFill>
                <a:blip r:embed="rId6"/>
                <a:stretch>
                  <a:fillRect l="-4376" t="-110000" b="-16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A7863960-26D0-C44D-8243-B8661B1C8E86}"/>
              </a:ext>
            </a:extLst>
          </p:cNvPr>
          <p:cNvSpPr/>
          <p:nvPr/>
        </p:nvSpPr>
        <p:spPr>
          <a:xfrm>
            <a:off x="1573066" y="4062367"/>
            <a:ext cx="243568" cy="1525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Flèche vers la droite 40">
            <a:extLst>
              <a:ext uri="{FF2B5EF4-FFF2-40B4-BE49-F238E27FC236}">
                <a16:creationId xmlns:a16="http://schemas.microsoft.com/office/drawing/2014/main" id="{54B477F3-76DA-CA4C-A96C-A7AA5591C2F6}"/>
              </a:ext>
            </a:extLst>
          </p:cNvPr>
          <p:cNvSpPr/>
          <p:nvPr/>
        </p:nvSpPr>
        <p:spPr>
          <a:xfrm>
            <a:off x="1573066" y="6227300"/>
            <a:ext cx="243568" cy="1525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Flèche vers la droite 41">
            <a:extLst>
              <a:ext uri="{FF2B5EF4-FFF2-40B4-BE49-F238E27FC236}">
                <a16:creationId xmlns:a16="http://schemas.microsoft.com/office/drawing/2014/main" id="{66E502EE-16C1-864B-90B0-096E9E2001C3}"/>
              </a:ext>
            </a:extLst>
          </p:cNvPr>
          <p:cNvSpPr/>
          <p:nvPr/>
        </p:nvSpPr>
        <p:spPr>
          <a:xfrm>
            <a:off x="1573066" y="5607115"/>
            <a:ext cx="243568" cy="1525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92B3F833-12E7-CA4E-8661-8A8FD77B0D32}"/>
              </a:ext>
            </a:extLst>
          </p:cNvPr>
          <p:cNvSpPr txBox="1">
            <a:spLocks/>
          </p:cNvSpPr>
          <p:nvPr/>
        </p:nvSpPr>
        <p:spPr bwMode="auto">
          <a:xfrm>
            <a:off x="532226" y="3080214"/>
            <a:ext cx="543937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1D4C7E"/>
                </a:solidFill>
                <a:latin typeface="+mn-lt"/>
              </a:rPr>
              <a:t>Relation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between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MIMO and ODFM in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terms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of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capacity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3143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D911F-4E2C-9B48-AD37-8FA5F064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</a:t>
            </a:r>
            <a:r>
              <a:rPr lang="fr-FR" dirty="0" err="1"/>
              <a:t>Capacity</a:t>
            </a:r>
            <a:r>
              <a:rPr lang="fr-FR" dirty="0"/>
              <a:t> computation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9AA444-16F4-CA4A-ADD4-372661CF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D0F0D56E-545C-FD41-B47D-F90559537D6E}"/>
              </a:ext>
            </a:extLst>
          </p:cNvPr>
          <p:cNvSpPr txBox="1">
            <a:spLocks/>
          </p:cNvSpPr>
          <p:nvPr/>
        </p:nvSpPr>
        <p:spPr bwMode="auto">
          <a:xfrm>
            <a:off x="355581" y="1085160"/>
            <a:ext cx="543937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1D4C7E"/>
                </a:solidFill>
                <a:latin typeface="+mn-lt"/>
              </a:rPr>
              <a:t>Relation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between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MIMO and ODFM in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terms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of </a:t>
            </a:r>
            <a:r>
              <a:rPr lang="fr-FR" b="1" dirty="0" err="1">
                <a:solidFill>
                  <a:srgbClr val="1D4C7E"/>
                </a:solidFill>
                <a:latin typeface="+mn-lt"/>
              </a:rPr>
              <a:t>capacity</a:t>
            </a:r>
            <a:r>
              <a:rPr lang="fr-FR" b="1" dirty="0">
                <a:solidFill>
                  <a:srgbClr val="1D4C7E"/>
                </a:solidFill>
                <a:latin typeface="+mn-lt"/>
              </a:rPr>
              <a:t> (2/2)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EF075D-7C01-0C46-8BF2-0073F213544B}"/>
              </a:ext>
            </a:extLst>
          </p:cNvPr>
          <p:cNvSpPr txBox="1"/>
          <p:nvPr/>
        </p:nvSpPr>
        <p:spPr>
          <a:xfrm>
            <a:off x="1508849" y="3132154"/>
            <a:ext cx="960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our case, no correlation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bw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sub-carriers, same statistics for each sub-channel, and same average power distributed over N subcarriers, so: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64A99C5-14A0-9546-9A49-A0A155A7E20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741061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l-G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l-G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64A99C5-14A0-9546-9A49-A0A155A7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741061" cy="782587"/>
              </a:xfrm>
              <a:prstGeom prst="rect">
                <a:avLst/>
              </a:prstGeom>
              <a:blipFill>
                <a:blip r:embed="rId2"/>
                <a:stretch>
                  <a:fillRect l="-651" t="-95238" b="-1492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2E53923-7813-9549-A1EB-AFC9D6DA1D80}"/>
                  </a:ext>
                </a:extLst>
              </p:cNvPr>
              <p:cNvSpPr txBox="1"/>
              <p:nvPr/>
            </p:nvSpPr>
            <p:spPr>
              <a:xfrm>
                <a:off x="838199" y="4065428"/>
                <a:ext cx="9741061" cy="467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l-G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2E53923-7813-9549-A1EB-AFC9D6DA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65428"/>
                <a:ext cx="9741061" cy="467629"/>
              </a:xfrm>
              <a:prstGeom prst="rect">
                <a:avLst/>
              </a:prstGeom>
              <a:blipFill>
                <a:blip r:embed="rId3"/>
                <a:stretch>
                  <a:fillRect l="-651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>
            <a:extLst>
              <a:ext uri="{FF2B5EF4-FFF2-40B4-BE49-F238E27FC236}">
                <a16:creationId xmlns:a16="http://schemas.microsoft.com/office/drawing/2014/main" id="{9F0563F9-FB8B-4343-87CE-68172FEDA06D}"/>
              </a:ext>
            </a:extLst>
          </p:cNvPr>
          <p:cNvSpPr txBox="1"/>
          <p:nvPr/>
        </p:nvSpPr>
        <p:spPr>
          <a:xfrm>
            <a:off x="1508849" y="6001328"/>
            <a:ext cx="1008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Now, how to include the BOR effect? getting inspiration from SIMO systems…</a:t>
            </a:r>
          </a:p>
        </p:txBody>
      </p:sp>
      <p:sp>
        <p:nvSpPr>
          <p:cNvPr id="46" name="Flèche vers la droite 45">
            <a:extLst>
              <a:ext uri="{FF2B5EF4-FFF2-40B4-BE49-F238E27FC236}">
                <a16:creationId xmlns:a16="http://schemas.microsoft.com/office/drawing/2014/main" id="{533F47C2-F9D2-3947-9255-7D523A07DC03}"/>
              </a:ext>
            </a:extLst>
          </p:cNvPr>
          <p:cNvSpPr/>
          <p:nvPr/>
        </p:nvSpPr>
        <p:spPr>
          <a:xfrm>
            <a:off x="1037899" y="3227254"/>
            <a:ext cx="271355" cy="1779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èche vers la droite 46">
            <a:extLst>
              <a:ext uri="{FF2B5EF4-FFF2-40B4-BE49-F238E27FC236}">
                <a16:creationId xmlns:a16="http://schemas.microsoft.com/office/drawing/2014/main" id="{5CBADC70-8F62-D049-9CE2-F1EE8BBEDB90}"/>
              </a:ext>
            </a:extLst>
          </p:cNvPr>
          <p:cNvSpPr/>
          <p:nvPr/>
        </p:nvSpPr>
        <p:spPr>
          <a:xfrm>
            <a:off x="1037900" y="6082351"/>
            <a:ext cx="271355" cy="1779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A74D8367-AE20-8F44-B488-BB112E8A8782}"/>
              </a:ext>
            </a:extLst>
          </p:cNvPr>
          <p:cNvSpPr/>
          <p:nvPr/>
        </p:nvSpPr>
        <p:spPr>
          <a:xfrm rot="16200000">
            <a:off x="2497721" y="3621292"/>
            <a:ext cx="338555" cy="2316295"/>
          </a:xfrm>
          <a:prstGeom prst="leftBrace">
            <a:avLst>
              <a:gd name="adj1" fmla="val 8333"/>
              <a:gd name="adj2" fmla="val 486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9E5754F-F625-1341-928E-0FB820EBDBCF}"/>
              </a:ext>
            </a:extLst>
          </p:cNvPr>
          <p:cNvSpPr txBox="1"/>
          <p:nvPr/>
        </p:nvSpPr>
        <p:spPr>
          <a:xfrm>
            <a:off x="1508849" y="4999926"/>
            <a:ext cx="18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Sufficient to investigate</a:t>
            </a:r>
          </a:p>
        </p:txBody>
      </p:sp>
    </p:spTree>
    <p:extLst>
      <p:ext uri="{BB962C8B-B14F-4D97-AF65-F5344CB8AC3E}">
        <p14:creationId xmlns:p14="http://schemas.microsoft.com/office/powerpoint/2010/main" val="48990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19AAB-894A-F848-B052-24EA7C31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</a:t>
            </a:r>
            <a:r>
              <a:rPr lang="fr-FR" dirty="0" err="1"/>
              <a:t>Capacity</a:t>
            </a:r>
            <a:r>
              <a:rPr lang="fr-FR" dirty="0"/>
              <a:t> computation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5D36D-F923-E046-856C-39B29C5F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0EEC1B-8D46-6142-A1DE-690D4C8A3A9E}"/>
              </a:ext>
            </a:extLst>
          </p:cNvPr>
          <p:cNvSpPr txBox="1"/>
          <p:nvPr/>
        </p:nvSpPr>
        <p:spPr>
          <a:xfrm>
            <a:off x="501777" y="997686"/>
            <a:ext cx="266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SIMO configuration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8BEF16F-2898-664A-86F1-6F12E973B183}"/>
              </a:ext>
            </a:extLst>
          </p:cNvPr>
          <p:cNvGrpSpPr/>
          <p:nvPr/>
        </p:nvGrpSpPr>
        <p:grpSpPr>
          <a:xfrm>
            <a:off x="690262" y="1688069"/>
            <a:ext cx="5980702" cy="2584922"/>
            <a:chOff x="3269485" y="1923658"/>
            <a:chExt cx="6614744" cy="2521969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B526DAB-634D-F542-B48F-35762F7FC242}"/>
                </a:ext>
              </a:extLst>
            </p:cNvPr>
            <p:cNvCxnSpPr/>
            <p:nvPr/>
          </p:nvCxnSpPr>
          <p:spPr>
            <a:xfrm flipH="1">
              <a:off x="7955655" y="2946785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2A8BFDA-D90D-F347-8A03-A505DB9495A6}"/>
                </a:ext>
              </a:extLst>
            </p:cNvPr>
            <p:cNvCxnSpPr/>
            <p:nvPr/>
          </p:nvCxnSpPr>
          <p:spPr>
            <a:xfrm flipH="1">
              <a:off x="7955655" y="3801255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96DBF67-FF94-CC43-A13A-8A94F534A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63" y="2494755"/>
              <a:ext cx="585351" cy="74478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EFA0CF9-288F-A64E-878A-370334DE8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496" y="3024322"/>
              <a:ext cx="585351" cy="744780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B0C1F27-A0D3-DB43-B21C-9098FB2AA5AE}"/>
                </a:ext>
              </a:extLst>
            </p:cNvPr>
            <p:cNvGrpSpPr/>
            <p:nvPr/>
          </p:nvGrpSpPr>
          <p:grpSpPr>
            <a:xfrm>
              <a:off x="3269485" y="2434097"/>
              <a:ext cx="1488516" cy="966114"/>
              <a:chOff x="3280926" y="2435645"/>
              <a:chExt cx="1488516" cy="966114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AF6F1BCC-E744-9044-AE82-581210E63632}"/>
                  </a:ext>
                </a:extLst>
              </p:cNvPr>
              <p:cNvCxnSpPr/>
              <p:nvPr/>
            </p:nvCxnSpPr>
            <p:spPr>
              <a:xfrm flipH="1">
                <a:off x="3913952" y="3130653"/>
                <a:ext cx="562814" cy="0"/>
              </a:xfrm>
              <a:prstGeom prst="line">
                <a:avLst/>
              </a:prstGeom>
              <a:ln w="254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6875F150-FDAE-F34F-B0A0-646EE076B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4091" y="2435645"/>
                <a:ext cx="585351" cy="744780"/>
              </a:xfrm>
              <a:prstGeom prst="rect">
                <a:avLst/>
              </a:prstGeom>
            </p:spPr>
          </p:pic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76F0A4D0-0A65-9147-A5CB-5B28B26FB342}"/>
                  </a:ext>
                </a:extLst>
              </p:cNvPr>
              <p:cNvGrpSpPr/>
              <p:nvPr/>
            </p:nvGrpSpPr>
            <p:grpSpPr>
              <a:xfrm>
                <a:off x="3280926" y="2750249"/>
                <a:ext cx="651510" cy="651510"/>
                <a:chOff x="3131820" y="2729572"/>
                <a:chExt cx="651510" cy="65151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6BE8E2E-CE01-2445-B4E7-C47E6E074853}"/>
                    </a:ext>
                  </a:extLst>
                </p:cNvPr>
                <p:cNvSpPr/>
                <p:nvPr/>
              </p:nvSpPr>
              <p:spPr>
                <a:xfrm>
                  <a:off x="3131820" y="2729572"/>
                  <a:ext cx="651510" cy="65151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98C780C0-E2AA-854C-8AF2-FF17CBD35EC6}"/>
                    </a:ext>
                  </a:extLst>
                </p:cNvPr>
                <p:cNvSpPr txBox="1"/>
                <p:nvPr/>
              </p:nvSpPr>
              <p:spPr>
                <a:xfrm>
                  <a:off x="3204140" y="2824495"/>
                  <a:ext cx="506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</a:rPr>
                    <a:t>TX</a:t>
                  </a:r>
                </a:p>
              </p:txBody>
            </p:sp>
          </p:grp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0EACD6E-0ECC-3B41-BBE2-FCB6071D532E}"/>
                </a:ext>
              </a:extLst>
            </p:cNvPr>
            <p:cNvCxnSpPr/>
            <p:nvPr/>
          </p:nvCxnSpPr>
          <p:spPr>
            <a:xfrm flipH="1">
              <a:off x="7755971" y="2620214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77EF61B-6F55-8042-AAD0-454CA1A4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63" y="1923658"/>
              <a:ext cx="585351" cy="744780"/>
            </a:xfrm>
            <a:prstGeom prst="rect">
              <a:avLst/>
            </a:prstGeom>
          </p:spPr>
        </p:pic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EF9EC2A-F87F-7741-A72E-7DB394F191BE}"/>
                </a:ext>
              </a:extLst>
            </p:cNvPr>
            <p:cNvCxnSpPr/>
            <p:nvPr/>
          </p:nvCxnSpPr>
          <p:spPr>
            <a:xfrm flipH="1">
              <a:off x="7755971" y="4241765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D8DD7991-E73A-304D-9814-78CAE57C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63" y="3545209"/>
              <a:ext cx="585351" cy="744780"/>
            </a:xfrm>
            <a:prstGeom prst="rect">
              <a:avLst/>
            </a:prstGeom>
          </p:spPr>
        </p:pic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38F37D6C-F085-7345-8F0E-F2327C80978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92" y="3157411"/>
              <a:ext cx="0" cy="369928"/>
            </a:xfrm>
            <a:prstGeom prst="line">
              <a:avLst/>
            </a:prstGeom>
            <a:ln w="444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7D3A0E1-83B2-144A-B4D1-C01A47586505}"/>
                </a:ext>
              </a:extLst>
            </p:cNvPr>
            <p:cNvGrpSpPr/>
            <p:nvPr/>
          </p:nvGrpSpPr>
          <p:grpSpPr>
            <a:xfrm>
              <a:off x="8314443" y="2239809"/>
              <a:ext cx="1569786" cy="2201561"/>
              <a:chOff x="3131820" y="2729572"/>
              <a:chExt cx="651510" cy="65151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EF0470-AB17-A448-9556-8889A8CA8153}"/>
                  </a:ext>
                </a:extLst>
              </p:cNvPr>
              <p:cNvSpPr/>
              <p:nvPr/>
            </p:nvSpPr>
            <p:spPr>
              <a:xfrm>
                <a:off x="3131820" y="2729572"/>
                <a:ext cx="651510" cy="6515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F215C3C-E497-3F4F-BA58-9B45F1A5AF85}"/>
                  </a:ext>
                </a:extLst>
              </p:cNvPr>
              <p:cNvSpPr txBox="1"/>
              <p:nvPr/>
            </p:nvSpPr>
            <p:spPr>
              <a:xfrm>
                <a:off x="3246077" y="2833085"/>
                <a:ext cx="422998" cy="20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RX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A165B4C6-B319-F945-8D69-FCAC99E5E773}"/>
                    </a:ext>
                  </a:extLst>
                </p:cNvPr>
                <p:cNvSpPr txBox="1"/>
                <p:nvPr/>
              </p:nvSpPr>
              <p:spPr>
                <a:xfrm>
                  <a:off x="8401528" y="4076295"/>
                  <a:ext cx="141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chemeClr val="bg1"/>
                      </a:solidFill>
                    </a:rPr>
                    <a:t> antennas</a:t>
                  </a:r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A165B4C6-B319-F945-8D69-FCAC99E5E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528" y="4076295"/>
                  <a:ext cx="141878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667" r="-12871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D6C8DF9D-14B2-1147-93EF-52FF00A3C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980" y="2612714"/>
              <a:ext cx="2783049" cy="534171"/>
            </a:xfrm>
            <a:prstGeom prst="line">
              <a:avLst/>
            </a:prstGeom>
            <a:ln w="38100"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39AB9DA5-9F0A-1843-A45D-D43AB5649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980" y="3157411"/>
              <a:ext cx="2720601" cy="1003002"/>
            </a:xfrm>
            <a:prstGeom prst="line">
              <a:avLst/>
            </a:prstGeom>
            <a:ln w="38100"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1ED4FAD-BC89-9F40-B3EF-4BF62C673562}"/>
                    </a:ext>
                  </a:extLst>
                </p:cNvPr>
                <p:cNvSpPr txBox="1"/>
                <p:nvPr/>
              </p:nvSpPr>
              <p:spPr>
                <a:xfrm>
                  <a:off x="5704565" y="2422785"/>
                  <a:ext cx="5449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1ED4FAD-BC89-9F40-B3EF-4BF62C673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565" y="2422785"/>
                  <a:ext cx="5449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077" r="-7692" b="-129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6430E59-CB7F-7A4E-A390-910B3498162F}"/>
                    </a:ext>
                  </a:extLst>
                </p:cNvPr>
                <p:cNvSpPr txBox="1"/>
                <p:nvPr/>
              </p:nvSpPr>
              <p:spPr>
                <a:xfrm>
                  <a:off x="6478058" y="3502556"/>
                  <a:ext cx="717761" cy="401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  <m:r>
                              <a:rPr lang="fr-FR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6430E59-CB7F-7A4E-A390-910B34981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058" y="3502556"/>
                  <a:ext cx="717761" cy="401072"/>
                </a:xfrm>
                <a:prstGeom prst="rect">
                  <a:avLst/>
                </a:prstGeom>
                <a:blipFill>
                  <a:blip r:embed="rId5"/>
                  <a:stretch>
                    <a:fillRect l="-15385" r="-7692"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ine 51">
              <a:extLst>
                <a:ext uri="{FF2B5EF4-FFF2-40B4-BE49-F238E27FC236}">
                  <a16:creationId xmlns:a16="http://schemas.microsoft.com/office/drawing/2014/main" id="{64A4BB72-CE04-0446-8BFA-7533C8BC2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046" y="3042574"/>
              <a:ext cx="2801181" cy="114837"/>
            </a:xfrm>
            <a:prstGeom prst="line">
              <a:avLst/>
            </a:prstGeom>
            <a:ln w="38100">
              <a:solidFill>
                <a:schemeClr val="accent1">
                  <a:alpha val="43000"/>
                </a:schemeClr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6" name="Line 51">
              <a:extLst>
                <a:ext uri="{FF2B5EF4-FFF2-40B4-BE49-F238E27FC236}">
                  <a16:creationId xmlns:a16="http://schemas.microsoft.com/office/drawing/2014/main" id="{0C663454-D0F0-4345-AF86-87568505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002" y="3189403"/>
              <a:ext cx="2679580" cy="331617"/>
            </a:xfrm>
            <a:prstGeom prst="line">
              <a:avLst/>
            </a:prstGeom>
            <a:ln w="38100">
              <a:solidFill>
                <a:schemeClr val="accent1">
                  <a:alpha val="43000"/>
                </a:schemeClr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E07CE03-8F26-A745-8292-180539C33ECE}"/>
                  </a:ext>
                </a:extLst>
              </p:cNvPr>
              <p:cNvSpPr txBox="1"/>
              <p:nvPr/>
            </p:nvSpPr>
            <p:spPr>
              <a:xfrm>
                <a:off x="8610600" y="2623835"/>
                <a:ext cx="1287211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fr-FR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E07CE03-8F26-A745-8292-180539C3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623835"/>
                <a:ext cx="1287211" cy="978217"/>
              </a:xfrm>
              <a:prstGeom prst="rect">
                <a:avLst/>
              </a:prstGeom>
              <a:blipFill>
                <a:blip r:embed="rId6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4D13614-795F-AD47-B01A-339FA303ECC0}"/>
                  </a:ext>
                </a:extLst>
              </p:cNvPr>
              <p:cNvSpPr txBox="1"/>
              <p:nvPr/>
            </p:nvSpPr>
            <p:spPr>
              <a:xfrm>
                <a:off x="631206" y="4709878"/>
                <a:ext cx="3026085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𝑆𝐼𝑀𝑂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fr-FR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fr-FR" sz="20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4D13614-795F-AD47-B01A-339FA303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6" y="4709878"/>
                <a:ext cx="3026085" cy="582660"/>
              </a:xfrm>
              <a:prstGeom prst="rect">
                <a:avLst/>
              </a:prstGeom>
              <a:blipFill>
                <a:blip r:embed="rId7"/>
                <a:stretch>
                  <a:fillRect l="-1255" b="-63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69A91FA-95D9-0842-871C-8087531C0744}"/>
                  </a:ext>
                </a:extLst>
              </p:cNvPr>
              <p:cNvSpPr txBox="1"/>
              <p:nvPr/>
            </p:nvSpPr>
            <p:spPr>
              <a:xfrm>
                <a:off x="4938268" y="4877169"/>
                <a:ext cx="4881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𝑆𝐼𝑀𝑂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fr-FR" sz="20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if </a:t>
                </a:r>
                <a:r>
                  <a:rPr lang="en-US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h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normalized)</a:t>
                </a: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69A91FA-95D9-0842-871C-8087531C0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68" y="4877169"/>
                <a:ext cx="4881914" cy="307777"/>
              </a:xfrm>
              <a:prstGeom prst="rect">
                <a:avLst/>
              </a:prstGeom>
              <a:blipFill>
                <a:blip r:embed="rId8"/>
                <a:stretch>
                  <a:fillRect l="-3117" t="-29167" r="-2078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6DBA0BE-51B7-3340-823E-DD09B53A4551}"/>
              </a:ext>
            </a:extLst>
          </p:cNvPr>
          <p:cNvSpPr/>
          <p:nvPr/>
        </p:nvSpPr>
        <p:spPr>
          <a:xfrm>
            <a:off x="501777" y="1642667"/>
            <a:ext cx="277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Benefits of spatial diversity</a:t>
            </a:r>
          </a:p>
        </p:txBody>
      </p:sp>
    </p:spTree>
    <p:extLst>
      <p:ext uri="{BB962C8B-B14F-4D97-AF65-F5344CB8AC3E}">
        <p14:creationId xmlns:p14="http://schemas.microsoft.com/office/powerpoint/2010/main" val="30604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77956-145B-204D-96BC-43346A9F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</a:t>
            </a:r>
            <a:r>
              <a:rPr lang="fr-FR" dirty="0" err="1"/>
              <a:t>Capacity</a:t>
            </a:r>
            <a:r>
              <a:rPr lang="fr-FR" dirty="0"/>
              <a:t> </a:t>
            </a:r>
            <a:r>
              <a:rPr lang="fr-FR" dirty="0" err="1"/>
              <a:t>computatoon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67146E-9E1D-8740-8ABE-58E7344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AA41DF-8037-6443-AA0A-38520D858E1E}"/>
              </a:ext>
            </a:extLst>
          </p:cNvPr>
          <p:cNvSpPr txBox="1">
            <a:spLocks/>
          </p:cNvSpPr>
          <p:nvPr/>
        </p:nvSpPr>
        <p:spPr>
          <a:xfrm>
            <a:off x="432955" y="881977"/>
            <a:ext cx="7640782" cy="58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Intuitive relationship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bw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SIMO and BOR effect in terms of capacity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83886D-1979-014B-BA43-A88A3E3E26DA}"/>
              </a:ext>
            </a:extLst>
          </p:cNvPr>
          <p:cNvGrpSpPr/>
          <p:nvPr/>
        </p:nvGrpSpPr>
        <p:grpSpPr>
          <a:xfrm>
            <a:off x="797433" y="1336750"/>
            <a:ext cx="6001482" cy="2210266"/>
            <a:chOff x="3269485" y="1923658"/>
            <a:chExt cx="6614744" cy="251771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85F3E7F-F69D-D843-BBBE-C2C199D5198F}"/>
                </a:ext>
              </a:extLst>
            </p:cNvPr>
            <p:cNvCxnSpPr/>
            <p:nvPr/>
          </p:nvCxnSpPr>
          <p:spPr>
            <a:xfrm flipH="1">
              <a:off x="7955655" y="2946785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722EBB-A250-DA4D-B1C2-F1B122B89625}"/>
                </a:ext>
              </a:extLst>
            </p:cNvPr>
            <p:cNvCxnSpPr/>
            <p:nvPr/>
          </p:nvCxnSpPr>
          <p:spPr>
            <a:xfrm flipH="1">
              <a:off x="7955655" y="3801255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C82DA63-A878-9746-AFF4-57B34902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63" y="2494755"/>
              <a:ext cx="585351" cy="74478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C24C214-3F10-C449-8306-954CEAF6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496" y="3024322"/>
              <a:ext cx="585351" cy="744780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818BE20-DA9A-3A43-BE5B-510956B0AB5D}"/>
                </a:ext>
              </a:extLst>
            </p:cNvPr>
            <p:cNvGrpSpPr/>
            <p:nvPr/>
          </p:nvGrpSpPr>
          <p:grpSpPr>
            <a:xfrm>
              <a:off x="3269485" y="2434097"/>
              <a:ext cx="1488516" cy="966114"/>
              <a:chOff x="3280926" y="2435645"/>
              <a:chExt cx="1488516" cy="966114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6F28F64-9BFC-BA42-89DC-CE45A5CA5F5F}"/>
                  </a:ext>
                </a:extLst>
              </p:cNvPr>
              <p:cNvCxnSpPr/>
              <p:nvPr/>
            </p:nvCxnSpPr>
            <p:spPr>
              <a:xfrm flipH="1">
                <a:off x="3913952" y="3130653"/>
                <a:ext cx="562814" cy="0"/>
              </a:xfrm>
              <a:prstGeom prst="line">
                <a:avLst/>
              </a:prstGeom>
              <a:ln w="254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64EBCFD8-3A8B-544A-96D6-516906EC5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4091" y="2435645"/>
                <a:ext cx="585351" cy="744780"/>
              </a:xfrm>
              <a:prstGeom prst="rect">
                <a:avLst/>
              </a:prstGeom>
            </p:spPr>
          </p:pic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3521EC06-FD85-0A4D-802F-A353970F1C49}"/>
                  </a:ext>
                </a:extLst>
              </p:cNvPr>
              <p:cNvGrpSpPr/>
              <p:nvPr/>
            </p:nvGrpSpPr>
            <p:grpSpPr>
              <a:xfrm>
                <a:off x="3280926" y="2750249"/>
                <a:ext cx="651510" cy="651510"/>
                <a:chOff x="3131820" y="2729572"/>
                <a:chExt cx="651510" cy="65151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1BC319D-8E68-BA47-BF1D-FD7CF145140E}"/>
                    </a:ext>
                  </a:extLst>
                </p:cNvPr>
                <p:cNvSpPr/>
                <p:nvPr/>
              </p:nvSpPr>
              <p:spPr>
                <a:xfrm>
                  <a:off x="3131820" y="2729572"/>
                  <a:ext cx="651510" cy="65151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745F76CE-5A30-F64A-A81E-B53CD78DD0B0}"/>
                    </a:ext>
                  </a:extLst>
                </p:cNvPr>
                <p:cNvSpPr txBox="1"/>
                <p:nvPr/>
              </p:nvSpPr>
              <p:spPr>
                <a:xfrm>
                  <a:off x="3245017" y="2824495"/>
                  <a:ext cx="42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TX</a:t>
                  </a:r>
                </a:p>
              </p:txBody>
            </p:sp>
          </p:grpSp>
        </p:grp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B78D554-8257-D546-A0F6-ECA3D8D8AC84}"/>
                </a:ext>
              </a:extLst>
            </p:cNvPr>
            <p:cNvCxnSpPr/>
            <p:nvPr/>
          </p:nvCxnSpPr>
          <p:spPr>
            <a:xfrm flipH="1">
              <a:off x="7755971" y="2620214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696C4A5-BDB4-1247-A1C0-536DCEFF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63" y="1923658"/>
              <a:ext cx="585351" cy="74478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26C1F95-17C6-4F4A-AB9D-928B4A193D88}"/>
                </a:ext>
              </a:extLst>
            </p:cNvPr>
            <p:cNvCxnSpPr/>
            <p:nvPr/>
          </p:nvCxnSpPr>
          <p:spPr>
            <a:xfrm flipH="1">
              <a:off x="7755971" y="4241765"/>
              <a:ext cx="562814" cy="0"/>
            </a:xfrm>
            <a:prstGeom prst="line">
              <a:avLst/>
            </a:prstGeom>
            <a:ln w="254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C727C3E-7AB5-9745-B857-5D86D99A0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63" y="3545209"/>
              <a:ext cx="585351" cy="744780"/>
            </a:xfrm>
            <a:prstGeom prst="rect">
              <a:avLst/>
            </a:prstGeom>
          </p:spPr>
        </p:pic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4959BD5-E13D-1747-83CB-B9D6D94BA768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92" y="3157411"/>
              <a:ext cx="0" cy="369928"/>
            </a:xfrm>
            <a:prstGeom prst="line">
              <a:avLst/>
            </a:prstGeom>
            <a:ln w="444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A46C380-384B-0B41-B56F-C338192ED10B}"/>
                </a:ext>
              </a:extLst>
            </p:cNvPr>
            <p:cNvGrpSpPr/>
            <p:nvPr/>
          </p:nvGrpSpPr>
          <p:grpSpPr>
            <a:xfrm>
              <a:off x="8314443" y="2239809"/>
              <a:ext cx="1569786" cy="2201561"/>
              <a:chOff x="3131820" y="2729572"/>
              <a:chExt cx="651510" cy="6515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C52EFD-3059-614A-AF80-89A1CD7034E2}"/>
                  </a:ext>
                </a:extLst>
              </p:cNvPr>
              <p:cNvSpPr/>
              <p:nvPr/>
            </p:nvSpPr>
            <p:spPr>
              <a:xfrm>
                <a:off x="3131820" y="2729572"/>
                <a:ext cx="651510" cy="6515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A2112F5-66A8-A942-A5DC-4461674C6559}"/>
                  </a:ext>
                </a:extLst>
              </p:cNvPr>
              <p:cNvSpPr txBox="1"/>
              <p:nvPr/>
            </p:nvSpPr>
            <p:spPr>
              <a:xfrm>
                <a:off x="3324450" y="2833085"/>
                <a:ext cx="266252" cy="173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RX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3131E0E-5750-6848-8099-10A778F5250A}"/>
                    </a:ext>
                  </a:extLst>
                </p:cNvPr>
                <p:cNvSpPr txBox="1"/>
                <p:nvPr/>
              </p:nvSpPr>
              <p:spPr>
                <a:xfrm>
                  <a:off x="8401528" y="4076295"/>
                  <a:ext cx="11452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a14:m>
                  <a:r>
                    <a:rPr lang="en-US" sz="1400" b="1" dirty="0">
                      <a:solidFill>
                        <a:schemeClr val="bg1"/>
                      </a:solidFill>
                    </a:rPr>
                    <a:t> antennas</a:t>
                  </a:r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3131E0E-5750-6848-8099-10A778F52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528" y="4076295"/>
                  <a:ext cx="1145250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4545" r="-10843"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51">
              <a:extLst>
                <a:ext uri="{FF2B5EF4-FFF2-40B4-BE49-F238E27FC236}">
                  <a16:creationId xmlns:a16="http://schemas.microsoft.com/office/drawing/2014/main" id="{76813C23-3FB1-6F47-92A4-9721C964B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980" y="2612714"/>
              <a:ext cx="2783049" cy="534171"/>
            </a:xfrm>
            <a:prstGeom prst="line">
              <a:avLst/>
            </a:prstGeom>
            <a:ln w="38100"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20" name="Line 52">
              <a:extLst>
                <a:ext uri="{FF2B5EF4-FFF2-40B4-BE49-F238E27FC236}">
                  <a16:creationId xmlns:a16="http://schemas.microsoft.com/office/drawing/2014/main" id="{442E530D-DD96-694C-9FF9-85853CD1E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980" y="3157411"/>
              <a:ext cx="2720601" cy="1003002"/>
            </a:xfrm>
            <a:prstGeom prst="line">
              <a:avLst/>
            </a:prstGeom>
            <a:ln w="38100"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2D8B2AA1-96B4-7444-9D61-7BE40551E3C1}"/>
                    </a:ext>
                  </a:extLst>
                </p:cNvPr>
                <p:cNvSpPr txBox="1"/>
                <p:nvPr/>
              </p:nvSpPr>
              <p:spPr>
                <a:xfrm>
                  <a:off x="5704565" y="2422785"/>
                  <a:ext cx="4103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2D8B2AA1-96B4-7444-9D61-7BE40551E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565" y="2422785"/>
                  <a:ext cx="4103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0000" b="-3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5BC9A2F-8628-534C-9F67-233DCF80CBB7}"/>
                    </a:ext>
                  </a:extLst>
                </p:cNvPr>
                <p:cNvSpPr txBox="1"/>
                <p:nvPr/>
              </p:nvSpPr>
              <p:spPr>
                <a:xfrm>
                  <a:off x="6478058" y="3502556"/>
                  <a:ext cx="540724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  <m:r>
                              <a:rPr lang="fr-F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5BC9A2F-8628-534C-9F67-233DCF80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058" y="3502556"/>
                  <a:ext cx="540724" cy="300788"/>
                </a:xfrm>
                <a:prstGeom prst="rect">
                  <a:avLst/>
                </a:prstGeom>
                <a:blipFill>
                  <a:blip r:embed="rId5"/>
                  <a:stretch>
                    <a:fillRect l="-15000" r="-7500" b="-2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51">
              <a:extLst>
                <a:ext uri="{FF2B5EF4-FFF2-40B4-BE49-F238E27FC236}">
                  <a16:creationId xmlns:a16="http://schemas.microsoft.com/office/drawing/2014/main" id="{BCD32B58-8BC6-AF43-8B49-4DCEF521C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046" y="3042574"/>
              <a:ext cx="2801181" cy="114837"/>
            </a:xfrm>
            <a:prstGeom prst="line">
              <a:avLst/>
            </a:prstGeom>
            <a:ln w="38100">
              <a:solidFill>
                <a:schemeClr val="accent1">
                  <a:alpha val="43000"/>
                </a:schemeClr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24" name="Line 51">
              <a:extLst>
                <a:ext uri="{FF2B5EF4-FFF2-40B4-BE49-F238E27FC236}">
                  <a16:creationId xmlns:a16="http://schemas.microsoft.com/office/drawing/2014/main" id="{8868B213-B865-3745-8F58-8AB5848A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002" y="3189403"/>
              <a:ext cx="2679580" cy="331617"/>
            </a:xfrm>
            <a:prstGeom prst="line">
              <a:avLst/>
            </a:prstGeom>
            <a:ln w="38100">
              <a:solidFill>
                <a:schemeClr val="accent1">
                  <a:alpha val="43000"/>
                </a:schemeClr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B868CBE-1892-B14B-8846-786E1C30A29C}"/>
                  </a:ext>
                </a:extLst>
              </p:cNvPr>
              <p:cNvSpPr txBox="1"/>
              <p:nvPr/>
            </p:nvSpPr>
            <p:spPr>
              <a:xfrm>
                <a:off x="7118442" y="1650606"/>
                <a:ext cx="1184024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fr-FR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B868CBE-1892-B14B-8846-786E1C30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42" y="1650606"/>
                <a:ext cx="1184024" cy="880369"/>
              </a:xfrm>
              <a:prstGeom prst="rect">
                <a:avLst/>
              </a:prstGeom>
              <a:blipFill>
                <a:blip r:embed="rId6"/>
                <a:stretch>
                  <a:fillRect l="-3191"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22157FD-D472-7943-AC26-E610280BD630}"/>
                  </a:ext>
                </a:extLst>
              </p:cNvPr>
              <p:cNvSpPr txBox="1"/>
              <p:nvPr/>
            </p:nvSpPr>
            <p:spPr>
              <a:xfrm>
                <a:off x="7227204" y="2862896"/>
                <a:ext cx="4542988" cy="711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nl-BE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6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fr-FR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sSubSup>
                          <m:sSubSupPr>
                            <m:ctrlPr>
                              <a:rPr lang="fr-FR" sz="16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16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  <m:sup>
                            <m:r>
                              <a:rPr lang="fr-FR" sz="16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nl-BE" sz="16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  <m:r>
                          <a:rPr lang="fr-FR" sz="16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nl-BE" sz="16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rad>
                      </m:den>
                    </m:f>
                    <m:r>
                      <a:rPr lang="fr-FR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+</a:t>
                </a:r>
                <a:r>
                  <a:rPr lang="fr-FR" sz="1600" b="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22157FD-D472-7943-AC26-E610280B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04" y="2862896"/>
                <a:ext cx="4542988" cy="711220"/>
              </a:xfrm>
              <a:prstGeom prst="rect">
                <a:avLst/>
              </a:prstGeom>
              <a:blipFill>
                <a:blip r:embed="rId7"/>
                <a:stretch>
                  <a:fillRect l="-1393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D9803B-AB0E-1C4D-B26C-1036F2D31C3C}"/>
                  </a:ext>
                </a:extLst>
              </p:cNvPr>
              <p:cNvSpPr txBox="1"/>
              <p:nvPr/>
            </p:nvSpPr>
            <p:spPr>
              <a:xfrm>
                <a:off x="9521308" y="2252438"/>
                <a:ext cx="104673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D9803B-AB0E-1C4D-B26C-1036F2D31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308" y="2252438"/>
                <a:ext cx="1046733" cy="246221"/>
              </a:xfrm>
              <a:prstGeom prst="rect">
                <a:avLst/>
              </a:prstGeom>
              <a:blipFill>
                <a:blip r:embed="rId8"/>
                <a:stretch>
                  <a:fillRect l="-4819" r="-2410" b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>
            <a:extLst>
              <a:ext uri="{FF2B5EF4-FFF2-40B4-BE49-F238E27FC236}">
                <a16:creationId xmlns:a16="http://schemas.microsoft.com/office/drawing/2014/main" id="{B7DAF029-BE5D-144B-B0BF-7DD6A67C8975}"/>
              </a:ext>
            </a:extLst>
          </p:cNvPr>
          <p:cNvSpPr txBox="1"/>
          <p:nvPr/>
        </p:nvSpPr>
        <p:spPr>
          <a:xfrm>
            <a:off x="8784563" y="1519550"/>
            <a:ext cx="15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System model</a:t>
            </a:r>
          </a:p>
        </p:txBody>
      </p:sp>
      <p:sp>
        <p:nvSpPr>
          <p:cNvPr id="36" name="Flèche vers la droite 35">
            <a:extLst>
              <a:ext uri="{FF2B5EF4-FFF2-40B4-BE49-F238E27FC236}">
                <a16:creationId xmlns:a16="http://schemas.microsoft.com/office/drawing/2014/main" id="{F8C83070-D4BA-B84E-998E-2B56F647165F}"/>
              </a:ext>
            </a:extLst>
          </p:cNvPr>
          <p:cNvSpPr/>
          <p:nvPr/>
        </p:nvSpPr>
        <p:spPr>
          <a:xfrm>
            <a:off x="8876834" y="2257533"/>
            <a:ext cx="387422" cy="2360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616A673-E303-6B46-86EB-0966CDE86D3E}"/>
                  </a:ext>
                </a:extLst>
              </p:cNvPr>
              <p:cNvSpPr txBox="1"/>
              <p:nvPr/>
            </p:nvSpPr>
            <p:spPr>
              <a:xfrm>
                <a:off x="7542613" y="4446812"/>
                <a:ext cx="3527515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𝑠𝑦𝑚𝑏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nl-BE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nl-BE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616A673-E303-6B46-86EB-0966CDE8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613" y="4446812"/>
                <a:ext cx="3527515" cy="524439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èche vers la droite 37">
            <a:extLst>
              <a:ext uri="{FF2B5EF4-FFF2-40B4-BE49-F238E27FC236}">
                <a16:creationId xmlns:a16="http://schemas.microsoft.com/office/drawing/2014/main" id="{8747D289-BFAE-7D47-AB34-95346612E529}"/>
              </a:ext>
            </a:extLst>
          </p:cNvPr>
          <p:cNvSpPr/>
          <p:nvPr/>
        </p:nvSpPr>
        <p:spPr>
          <a:xfrm>
            <a:off x="7155191" y="4602011"/>
            <a:ext cx="387422" cy="2360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BDA26B-4C61-5A4F-B81B-F0FF16B376DE}"/>
              </a:ext>
            </a:extLst>
          </p:cNvPr>
          <p:cNvSpPr txBox="1"/>
          <p:nvPr/>
        </p:nvSpPr>
        <p:spPr>
          <a:xfrm>
            <a:off x="3075300" y="5349973"/>
            <a:ext cx="446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Now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, how to 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include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 the AN in the 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capacity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9BB64F-8EE1-0643-AFC8-315E0FAA3A77}"/>
                  </a:ext>
                </a:extLst>
              </p:cNvPr>
              <p:cNvSpPr/>
              <p:nvPr/>
            </p:nvSpPr>
            <p:spPr>
              <a:xfrm>
                <a:off x="2635099" y="6161544"/>
                <a:ext cx="1742528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600" i="1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600" b="1" dirty="0">
                  <a:solidFill>
                    <a:srgbClr val="1D4C7E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9BB64F-8EE1-0643-AFC8-315E0FAA3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99" y="6161544"/>
                <a:ext cx="1742528" cy="342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1527FA8E-4087-324F-B031-E697962E03CF}"/>
              </a:ext>
            </a:extLst>
          </p:cNvPr>
          <p:cNvSpPr txBox="1"/>
          <p:nvPr/>
        </p:nvSpPr>
        <p:spPr>
          <a:xfrm>
            <a:off x="3028644" y="5715171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AN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determined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: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73C9BE2F-1E88-B74C-8D28-E3083E35A0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4" y="3763829"/>
            <a:ext cx="6425761" cy="156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6D67401-9092-204E-9D0E-FD9340D9DC55}"/>
              </a:ext>
            </a:extLst>
          </p:cNvPr>
          <p:cNvSpPr/>
          <p:nvPr/>
        </p:nvSpPr>
        <p:spPr>
          <a:xfrm>
            <a:off x="4769427" y="4540827"/>
            <a:ext cx="2151988" cy="5507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27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647</Words>
  <Application>Microsoft Macintosh PowerPoint</Application>
  <PresentationFormat>Grand écran</PresentationFormat>
  <Paragraphs>146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Lucida Bright</vt:lpstr>
      <vt:lpstr>Thème Office</vt:lpstr>
      <vt:lpstr>1_Thème Office</vt:lpstr>
      <vt:lpstr>Présentation PowerPoint</vt:lpstr>
      <vt:lpstr>Présentation PowerPoint</vt:lpstr>
      <vt:lpstr>1) Problem Statement</vt:lpstr>
      <vt:lpstr>2) System Model</vt:lpstr>
      <vt:lpstr>3) Capacity computation</vt:lpstr>
      <vt:lpstr>3) Capacity computation</vt:lpstr>
      <vt:lpstr>3) Capacity computation</vt:lpstr>
      <vt:lpstr>3) Capacity computatoon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calculate capacity bound in TR OFDM with AN</dc:title>
  <dc:creator>golstein.sidney@gmail.com</dc:creator>
  <cp:lastModifiedBy>golstein.sidney@gmail.com</cp:lastModifiedBy>
  <cp:revision>12</cp:revision>
  <dcterms:created xsi:type="dcterms:W3CDTF">2020-06-22T08:53:42Z</dcterms:created>
  <dcterms:modified xsi:type="dcterms:W3CDTF">2020-06-23T08:43:49Z</dcterms:modified>
</cp:coreProperties>
</file>