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263" r:id="rId3"/>
    <p:sldId id="300" r:id="rId4"/>
    <p:sldId id="342" r:id="rId5"/>
    <p:sldId id="343" r:id="rId6"/>
    <p:sldId id="327" r:id="rId7"/>
    <p:sldId id="329" r:id="rId8"/>
    <p:sldId id="331" r:id="rId9"/>
    <p:sldId id="332" r:id="rId10"/>
    <p:sldId id="344" r:id="rId11"/>
    <p:sldId id="335" r:id="rId12"/>
    <p:sldId id="337" r:id="rId13"/>
    <p:sldId id="338" r:id="rId14"/>
    <p:sldId id="340" r:id="rId15"/>
    <p:sldId id="341" r:id="rId16"/>
  </p:sldIdLst>
  <p:sldSz cx="9144000" cy="5143500" type="screen16x9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E"/>
    <a:srgbClr val="FF40FF"/>
    <a:srgbClr val="2A7EB1"/>
    <a:srgbClr val="9CD1FF"/>
    <a:srgbClr val="1A617F"/>
    <a:srgbClr val="194D71"/>
    <a:srgbClr val="1E5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87619" autoAdjust="0"/>
  </p:normalViewPr>
  <p:slideViewPr>
    <p:cSldViewPr snapToGrid="0" snapToObjects="1">
      <p:cViewPr varScale="1">
        <p:scale>
          <a:sx n="149" d="100"/>
          <a:sy n="149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F294A71-638D-A44E-89C9-CC1D36778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536F3E-A456-4949-B6F2-836E2C4E0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77C2309-3E14-B249-8F10-899DA3167369}" type="datetimeFigureOut">
              <a:rPr lang="en-US"/>
              <a:pPr>
                <a:defRPr/>
              </a:pPr>
              <a:t>5/27/20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088727-338B-2C4E-91BA-12B8669348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6B44AD-FF44-EB49-8D0C-5ACBCC182B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0D8E4D8-56EF-4145-A364-C783AA291B0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5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AAEEC1D-768B-9E41-BF1A-7070B2A064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814D84-A983-8746-9DCC-CA4B35A71F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9EC2B40-951C-A048-9657-CD15C1D8CE57}" type="datetimeFigureOut">
              <a:rPr lang="en-US"/>
              <a:pPr>
                <a:defRPr/>
              </a:pPr>
              <a:t>5/27/20</a:t>
            </a:fld>
            <a:endParaRPr lang="en-US"/>
          </a:p>
        </p:txBody>
      </p:sp>
      <p:sp>
        <p:nvSpPr>
          <p:cNvPr id="4" name="Espace réservé de l’image des diapositives 3">
            <a:extLst>
              <a:ext uri="{FF2B5EF4-FFF2-40B4-BE49-F238E27FC236}">
                <a16:creationId xmlns:a16="http://schemas.microsoft.com/office/drawing/2014/main" id="{9D5B268D-30C2-BF42-86B2-15A1C4FAB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5564DC69-330C-8E4C-B3CF-9391574AC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BA902-7055-634B-B64C-642526A6DF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42822B-CBC3-DE40-BE04-538AEBF1E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6CEAA01-637E-9040-8866-0358AAE0D4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PLS: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an </a:t>
            </a:r>
            <a:r>
              <a:rPr lang="fr-FR" dirty="0" err="1"/>
              <a:t>emerging</a:t>
            </a:r>
            <a:r>
              <a:rPr lang="fr-FR" dirty="0"/>
              <a:t> technique to </a:t>
            </a:r>
            <a:r>
              <a:rPr lang="fr-FR" baseline="0" dirty="0" err="1"/>
              <a:t>secure</a:t>
            </a:r>
            <a:r>
              <a:rPr lang="fr-FR" baseline="0" dirty="0"/>
              <a:t> </a:t>
            </a:r>
            <a:r>
              <a:rPr lang="fr-FR" baseline="0" dirty="0" err="1"/>
              <a:t>wireless</a:t>
            </a:r>
            <a:r>
              <a:rPr lang="fr-FR" baseline="0" dirty="0"/>
              <a:t> com.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achieved</a:t>
            </a:r>
            <a:r>
              <a:rPr lang="fr-FR" baseline="0" dirty="0"/>
              <a:t> by </a:t>
            </a:r>
            <a:r>
              <a:rPr lang="fr-FR" baseline="0" dirty="0" err="1"/>
              <a:t>exploiting</a:t>
            </a:r>
            <a:r>
              <a:rPr lang="fr-FR" baseline="0" dirty="0"/>
              <a:t> the </a:t>
            </a:r>
            <a:r>
              <a:rPr lang="fr-FR" baseline="0" dirty="0" err="1"/>
              <a:t>physical</a:t>
            </a:r>
            <a:r>
              <a:rPr lang="fr-FR" baseline="0" dirty="0"/>
              <a:t> </a:t>
            </a:r>
            <a:r>
              <a:rPr lang="fr-FR" baseline="0" dirty="0" err="1"/>
              <a:t>properties</a:t>
            </a:r>
            <a:r>
              <a:rPr lang="fr-FR" baseline="0" dirty="0"/>
              <a:t> of the network</a:t>
            </a:r>
          </a:p>
          <a:p>
            <a:endParaRPr lang="fr-FR" baseline="0" dirty="0"/>
          </a:p>
          <a:p>
            <a:r>
              <a:rPr lang="fr-FR" baseline="0" dirty="0"/>
              <a:t>Secure </a:t>
            </a:r>
            <a:r>
              <a:rPr lang="fr-FR" baseline="0" dirty="0" err="1"/>
              <a:t>com</a:t>
            </a:r>
            <a:r>
              <a:rPr lang="fr-FR" baseline="0" dirty="0"/>
              <a:t> as </a:t>
            </a:r>
            <a:r>
              <a:rPr lang="fr-FR" baseline="0" dirty="0" err="1"/>
              <a:t>soon</a:t>
            </a:r>
            <a:r>
              <a:rPr lang="fr-FR" baseline="0" dirty="0"/>
              <a:t> as the </a:t>
            </a:r>
            <a:r>
              <a:rPr lang="fr-FR" baseline="0" dirty="0" err="1"/>
              <a:t>legitimate</a:t>
            </a:r>
            <a:r>
              <a:rPr lang="fr-FR" baseline="0" dirty="0"/>
              <a:t> </a:t>
            </a:r>
            <a:r>
              <a:rPr lang="fr-FR" baseline="0" dirty="0" err="1"/>
              <a:t>receiver</a:t>
            </a:r>
            <a:r>
              <a:rPr lang="fr-FR" baseline="0" dirty="0"/>
              <a:t> (Bob) has an </a:t>
            </a:r>
            <a:r>
              <a:rPr lang="fr-FR" baseline="0" dirty="0" err="1"/>
              <a:t>advantage</a:t>
            </a:r>
            <a:r>
              <a:rPr lang="fr-FR" baseline="0" dirty="0"/>
              <a:t> in </a:t>
            </a:r>
            <a:r>
              <a:rPr lang="fr-FR" baseline="0" dirty="0" err="1"/>
              <a:t>terms</a:t>
            </a:r>
            <a:r>
              <a:rPr lang="fr-FR" baseline="0" dirty="0"/>
              <a:t> of </a:t>
            </a:r>
            <a:r>
              <a:rPr lang="fr-FR" baseline="0" dirty="0" err="1"/>
              <a:t>capacity</a:t>
            </a:r>
            <a:r>
              <a:rPr lang="fr-FR" baseline="0" dirty="0"/>
              <a:t> </a:t>
            </a:r>
            <a:r>
              <a:rPr lang="fr-FR" baseline="0" dirty="0" err="1"/>
              <a:t>compared</a:t>
            </a:r>
            <a:r>
              <a:rPr lang="fr-FR" baseline="0" dirty="0"/>
              <a:t> to the </a:t>
            </a:r>
            <a:r>
              <a:rPr lang="fr-FR" baseline="0" dirty="0" err="1"/>
              <a:t>eavesdropper</a:t>
            </a:r>
            <a:r>
              <a:rPr lang="fr-FR" baseline="0" dirty="0"/>
              <a:t> (Eve)</a:t>
            </a:r>
          </a:p>
          <a:p>
            <a:endParaRPr lang="fr-FR" baseline="0" dirty="0"/>
          </a:p>
          <a:p>
            <a:r>
              <a:rPr lang="fr-FR" baseline="0" dirty="0"/>
              <a:t>Channel </a:t>
            </a:r>
            <a:r>
              <a:rPr lang="fr-FR" baseline="0" dirty="0" err="1"/>
              <a:t>capacity</a:t>
            </a:r>
            <a:r>
              <a:rPr lang="fr-FR" baseline="0" dirty="0"/>
              <a:t>: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of the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utual information"/>
              </a:rPr>
              <a:t>mutual information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input and output of the channel, where the maximization is with respect to the input distribution Maximum information rate that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achieved with an arbitrarily low probability error.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Precoding</a:t>
            </a:r>
            <a:r>
              <a:rPr lang="fr-FR" dirty="0"/>
              <a:t>: </a:t>
            </a:r>
            <a:r>
              <a:rPr lang="fr-FR" dirty="0" err="1"/>
              <a:t>implementation</a:t>
            </a:r>
            <a:r>
              <a:rPr lang="fr-FR" baseline="0" dirty="0"/>
              <a:t> of the TR </a:t>
            </a:r>
            <a:r>
              <a:rPr lang="fr-FR" baseline="0" dirty="0" err="1"/>
              <a:t>scheme</a:t>
            </a:r>
            <a:r>
              <a:rPr lang="fr-FR" baseline="0" dirty="0"/>
              <a:t> in the FD</a:t>
            </a:r>
            <a:r>
              <a:rPr lang="fr-FR" dirty="0"/>
              <a:t> 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baseline="0" dirty="0"/>
              <a:t> the </a:t>
            </a:r>
            <a:r>
              <a:rPr lang="fr-FR" baseline="0" dirty="0" err="1"/>
              <a:t>conventionnal</a:t>
            </a:r>
            <a:r>
              <a:rPr lang="fr-FR" baseline="0" dirty="0"/>
              <a:t> FD TR </a:t>
            </a:r>
            <a:r>
              <a:rPr lang="fr-FR" baseline="0" dirty="0" err="1"/>
              <a:t>scheme</a:t>
            </a:r>
            <a:r>
              <a:rPr lang="fr-FR" baseline="0" dirty="0"/>
              <a:t> </a:t>
            </a:r>
            <a:r>
              <a:rPr lang="fr-FR" baseline="0" dirty="0" err="1"/>
              <a:t>where</a:t>
            </a:r>
            <a:r>
              <a:rPr lang="fr-FR" baseline="0" dirty="0"/>
              <a:t> no AN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added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</a:t>
            </a:r>
            <a:r>
              <a:rPr lang="fr-FR" baseline="0" dirty="0"/>
              <a:t> </a:t>
            </a:r>
            <a:r>
              <a:rPr lang="fr-FR" baseline="0" dirty="0" err="1"/>
              <a:t>soon</a:t>
            </a:r>
            <a:r>
              <a:rPr lang="fr-FR" baseline="0" dirty="0"/>
              <a:t> as the </a:t>
            </a:r>
            <a:r>
              <a:rPr lang="fr-FR" baseline="0" dirty="0" err="1"/>
              <a:t>spreading</a:t>
            </a:r>
            <a:r>
              <a:rPr lang="fr-FR" baseline="0" dirty="0"/>
              <a:t> factor </a:t>
            </a:r>
            <a:r>
              <a:rPr lang="fr-FR" baseline="0" dirty="0" err="1"/>
              <a:t>is</a:t>
            </a:r>
            <a:r>
              <a:rPr lang="fr-FR" baseline="0" dirty="0"/>
              <a:t> at least  2 , </a:t>
            </a:r>
            <a:r>
              <a:rPr lang="fr-FR" baseline="0" dirty="0" err="1"/>
              <a:t>such</a:t>
            </a:r>
            <a:r>
              <a:rPr lang="fr-FR" baseline="0" dirty="0"/>
              <a:t>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we</a:t>
            </a:r>
            <a:r>
              <a:rPr lang="fr-FR" baseline="0" dirty="0"/>
              <a:t> have more </a:t>
            </a:r>
            <a:r>
              <a:rPr lang="fr-FR" baseline="0" dirty="0" err="1"/>
              <a:t>subcarriers</a:t>
            </a:r>
            <a:r>
              <a:rPr lang="fr-FR" baseline="0" dirty="0"/>
              <a:t> </a:t>
            </a:r>
            <a:r>
              <a:rPr lang="fr-FR" baseline="0" dirty="0" err="1"/>
              <a:t>than</a:t>
            </a:r>
            <a:r>
              <a:rPr lang="fr-FR" baseline="0" dirty="0"/>
              <a:t> </a:t>
            </a:r>
            <a:r>
              <a:rPr lang="fr-FR" baseline="0" dirty="0" err="1"/>
              <a:t>symbols</a:t>
            </a:r>
            <a:r>
              <a:rPr lang="fr-FR" baseline="0" dirty="0"/>
              <a:t> sent,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see</a:t>
            </a:r>
            <a:r>
              <a:rPr lang="fr-FR" baseline="0" dirty="0"/>
              <a:t>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can</a:t>
            </a:r>
            <a:r>
              <a:rPr lang="fr-FR" baseline="0" dirty="0"/>
              <a:t> </a:t>
            </a:r>
            <a:r>
              <a:rPr lang="fr-FR" baseline="0" dirty="0" err="1"/>
              <a:t>generate</a:t>
            </a:r>
            <a:r>
              <a:rPr lang="fr-FR" baseline="0" dirty="0"/>
              <a:t> w </a:t>
            </a:r>
            <a:r>
              <a:rPr lang="fr-FR" baseline="0" dirty="0" err="1"/>
              <a:t>from</a:t>
            </a:r>
            <a:r>
              <a:rPr lang="fr-FR" baseline="0" dirty="0"/>
              <a:t> a set of </a:t>
            </a:r>
            <a:r>
              <a:rPr lang="fr-FR" baseline="0" dirty="0" err="1"/>
              <a:t>infinite</a:t>
            </a:r>
            <a:r>
              <a:rPr lang="fr-FR" baseline="0" dirty="0"/>
              <a:t> </a:t>
            </a:r>
            <a:r>
              <a:rPr lang="fr-FR" baseline="0" dirty="0" err="1"/>
              <a:t>possibilifies</a:t>
            </a:r>
            <a:r>
              <a:rPr lang="fr-FR" baseline="0" dirty="0"/>
              <a:t>. This leads to an </a:t>
            </a:r>
            <a:r>
              <a:rPr lang="fr-FR" baseline="0" dirty="0" err="1"/>
              <a:t>impossibility</a:t>
            </a:r>
            <a:r>
              <a:rPr lang="fr-FR" baseline="0" dirty="0"/>
              <a:t> at Eve to </a:t>
            </a:r>
            <a:r>
              <a:rPr lang="fr-FR" baseline="0" dirty="0" err="1"/>
              <a:t>guess</a:t>
            </a:r>
            <a:r>
              <a:rPr lang="fr-FR" baseline="0" dirty="0"/>
              <a:t> the AN signal.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, i.e. </a:t>
            </a:r>
            <a:r>
              <a:rPr lang="fr-FR" dirty="0" err="1"/>
              <a:t>ergodic</a:t>
            </a:r>
            <a:r>
              <a:rPr lang="fr-FR" baseline="0" dirty="0"/>
              <a:t>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. 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 = 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transmission rate that can be supported by the</a:t>
            </a:r>
          </a:p>
          <a:p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legitimate receiver’s channel while ensuring the impossibility for the eavesdropper to retrieve the data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251EE-1F95-804B-AE29-24590FA6142C}"/>
              </a:ext>
            </a:extLst>
          </p:cNvPr>
          <p:cNvSpPr/>
          <p:nvPr userDrawn="1"/>
        </p:nvSpPr>
        <p:spPr>
          <a:xfrm>
            <a:off x="0" y="0"/>
            <a:ext cx="9152477" cy="635816"/>
          </a:xfrm>
          <a:prstGeom prst="rect">
            <a:avLst/>
          </a:prstGeom>
          <a:gradFill>
            <a:gsLst>
              <a:gs pos="100000">
                <a:srgbClr val="1D4C7E"/>
              </a:gs>
              <a:gs pos="33000">
                <a:srgbClr val="2A7EB1"/>
              </a:gs>
              <a:gs pos="0">
                <a:srgbClr val="9CD1FF">
                  <a:alpha val="43000"/>
                </a:srgb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 18" descr="LOGO.png">
            <a:extLst>
              <a:ext uri="{FF2B5EF4-FFF2-40B4-BE49-F238E27FC236}">
                <a16:creationId xmlns:a16="http://schemas.microsoft.com/office/drawing/2014/main" id="{DB384FA3-D8D0-2247-9564-FC7B8E6C7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9" y="19087"/>
            <a:ext cx="226218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506663" y="80191"/>
            <a:ext cx="6513613" cy="555625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40677" y="716007"/>
            <a:ext cx="8879600" cy="369088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77B02-8EBD-E348-8238-A3C1D506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37AB-D211-6341-8BB2-D073D68AFEB9}" type="datetime1">
              <a:rPr lang="fr-FR" altLang="fr-FR" smtClean="0"/>
              <a:t>27/05/2020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2487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DF76A56B-BB1E-BB47-AA71-3930B51F1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669318" y="80191"/>
            <a:ext cx="6350958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669317" y="640579"/>
            <a:ext cx="6350959" cy="376631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FF835B-A97F-4D41-B0F6-7F0CBD20BB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DF76A56B-BB1E-BB47-AA71-3930B51F1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669318" y="80191"/>
            <a:ext cx="6350958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669317" y="640579"/>
            <a:ext cx="6350959" cy="376631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59F6B4-048D-0047-93F3-FB68421A68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 descr="GEO_CHAP_03.jpg">
            <a:extLst>
              <a:ext uri="{FF2B5EF4-FFF2-40B4-BE49-F238E27FC236}">
                <a16:creationId xmlns:a16="http://schemas.microsoft.com/office/drawing/2014/main" id="{BAE04F37-AF4C-2948-8FCD-3C1553E404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49402" y="552452"/>
            <a:ext cx="3500437" cy="3394472"/>
          </a:xfrm>
        </p:spPr>
        <p:txBody>
          <a:bodyPr/>
          <a:lstStyle>
            <a:lvl1pPr marL="0" indent="0">
              <a:buFont typeface="Arial"/>
              <a:buNone/>
              <a:defRPr sz="1600" b="0" i="0">
                <a:latin typeface="Calibri Light"/>
                <a:cs typeface="Calibri Light"/>
              </a:defRPr>
            </a:lvl1pPr>
            <a:lvl2pPr marL="511200" indent="-198000">
              <a:spcBef>
                <a:spcPts val="336"/>
              </a:spcBef>
              <a:buFont typeface="Arial"/>
              <a:buChar char="•"/>
              <a:defRPr sz="1400"/>
            </a:lvl2pPr>
            <a:lvl3pPr>
              <a:defRPr sz="1400"/>
            </a:lvl3pPr>
            <a:lvl4pPr marL="702000" indent="-158400"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1566130" y="0"/>
            <a:ext cx="7218361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5284054" y="555628"/>
            <a:ext cx="3500437" cy="3394472"/>
          </a:xfrm>
        </p:spPr>
        <p:txBody>
          <a:bodyPr/>
          <a:lstStyle>
            <a:lvl1pPr marL="0" indent="0">
              <a:buFont typeface="Arial"/>
              <a:buNone/>
              <a:defRPr sz="1600" b="0" i="0">
                <a:latin typeface="Calibri Light"/>
                <a:cs typeface="Calibri Light"/>
              </a:defRPr>
            </a:lvl1pPr>
            <a:lvl2pPr marL="511200" indent="-198000">
              <a:spcBef>
                <a:spcPts val="336"/>
              </a:spcBef>
              <a:buFont typeface="Arial"/>
              <a:buChar char="•"/>
              <a:defRPr sz="1400"/>
            </a:lvl2pPr>
            <a:lvl3pPr>
              <a:defRPr sz="1400"/>
            </a:lvl3pPr>
            <a:lvl4pPr marL="702000" indent="-158400"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20A510E-1A62-2049-9570-2C59F458AE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06D06EA-4096-744B-A74A-BF7D16335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85D4-6336-B840-8E1B-79211F6D503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2833B79-9E58-6A4C-8389-CE17952345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1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8498D40B-50E9-2B4E-8AD0-FC0FF50CB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6336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6336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6336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A619567-9734-D942-AA33-6495FAA5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7F7ED9E-5730-8C43-84AB-CEA79A60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8875-3A8A-A947-9312-CB252F3997A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270D5A-8364-664E-A146-0DBD441CEE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1" descr="GEO_CHAP_03.jpg">
            <a:extLst>
              <a:ext uri="{FF2B5EF4-FFF2-40B4-BE49-F238E27FC236}">
                <a16:creationId xmlns:a16="http://schemas.microsoft.com/office/drawing/2014/main" id="{36955773-6532-7D48-A3CB-120BEE6E87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70E07F2-215B-DE46-8377-E60487B14A31}"/>
              </a:ext>
            </a:extLst>
          </p:cNvPr>
          <p:cNvGraphicFramePr>
            <a:graphicFrameLocks noGrp="1"/>
          </p:cNvGraphicFramePr>
          <p:nvPr/>
        </p:nvGraphicFramePr>
        <p:xfrm>
          <a:off x="1608138" y="555625"/>
          <a:ext cx="6559547" cy="402907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92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8791">
                <a:tc gridSpan="10">
                  <a:txBody>
                    <a:bodyPr/>
                    <a:lstStyle/>
                    <a:p>
                      <a:pPr algn="ctr"/>
                      <a:r>
                        <a:rPr lang="fr-FR" sz="1300" b="0" i="0" dirty="0">
                          <a:solidFill>
                            <a:srgbClr val="000000"/>
                          </a:solidFill>
                          <a:latin typeface="+mn-lt"/>
                          <a:cs typeface="Calibri Light"/>
                        </a:rPr>
                        <a:t>En-tête tableau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Titre ligne 1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2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rgbClr val="000000"/>
                          </a:solidFill>
                          <a:latin typeface="Calibri Light"/>
                          <a:cs typeface="Calibri Light"/>
                        </a:rPr>
                        <a:t>Titre ligne 3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4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6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7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8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9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10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39872" y="4602177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566130" y="0"/>
            <a:ext cx="7218361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22CAFA7-C6C3-FF46-9BC3-1956D3597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3CE50-BE78-5E4E-B78B-F97AB444503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C475BB3-885D-D544-BDE9-BB588BA774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1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>
            <a:extLst>
              <a:ext uri="{FF2B5EF4-FFF2-40B4-BE49-F238E27FC236}">
                <a16:creationId xmlns:a16="http://schemas.microsoft.com/office/drawing/2014/main" id="{4C6189E3-D0AA-4D46-9D40-9C8903A29E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90800" y="109538"/>
            <a:ext cx="64484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8" name="Espace réservé du texte 2">
            <a:extLst>
              <a:ext uri="{FF2B5EF4-FFF2-40B4-BE49-F238E27FC236}">
                <a16:creationId xmlns:a16="http://schemas.microsoft.com/office/drawing/2014/main" id="{F5C9D168-4F07-764E-92C8-BEA0A7BB1F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87625" y="665163"/>
            <a:ext cx="6451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67C45-7916-0B48-9C62-664BCB63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FA9BD49-5862-1B44-8810-1EF64C96332C}" type="datetime1">
              <a:rPr lang="fr-FR" altLang="fr-FR" smtClean="0"/>
              <a:t>27/05/2020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8A1AC-140C-5140-B9B9-A9B99C6CE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EA9ED-3CE4-234C-BF1D-B3C43DA79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2CC4025-8BC0-2448-9071-D12152959FC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7" r:id="rId2"/>
    <p:sldLayoutId id="2147483716" r:id="rId3"/>
    <p:sldLayoutId id="2147483712" r:id="rId4"/>
    <p:sldLayoutId id="2147483713" r:id="rId5"/>
    <p:sldLayoutId id="2147483714" r:id="rId6"/>
    <p:sldLayoutId id="2147483715" r:id="rId7"/>
    <p:sldLayoutId id="214748371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004387"/>
          </a:solidFill>
          <a:latin typeface="+mn-lt"/>
          <a:ea typeface="ＭＳ Ｐゴシック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1pPr>
      <a:lvl2pPr marL="596900" indent="-176213" algn="l" defTabSz="457200" rtl="0" eaLnBrk="0" fontAlgn="base" hangingPunct="0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 Light"/>
          <a:ea typeface="ＭＳ Ｐゴシック" charset="0"/>
          <a:cs typeface="Calibri Light"/>
        </a:defRPr>
      </a:lvl3pPr>
      <a:lvl4pPr marL="809625" indent="-1936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1.JP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2.JP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3" Type="http://schemas.openxmlformats.org/officeDocument/2006/relationships/image" Target="../media/image68.png"/><Relationship Id="rId21" Type="http://schemas.openxmlformats.org/officeDocument/2006/relationships/image" Target="../media/image200.png"/><Relationship Id="rId25" Type="http://schemas.openxmlformats.org/officeDocument/2006/relationships/image" Target="../media/image1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24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140.png"/><Relationship Id="rId23" Type="http://schemas.openxmlformats.org/officeDocument/2006/relationships/image" Target="../media/image221.png"/><Relationship Id="rId4" Type="http://schemas.openxmlformats.org/officeDocument/2006/relationships/image" Target="../media/image12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34" Type="http://schemas.openxmlformats.org/officeDocument/2006/relationships/image" Target="../media/image37.png"/><Relationship Id="rId7" Type="http://schemas.openxmlformats.org/officeDocument/2006/relationships/image" Target="../media/image25.png"/><Relationship Id="rId33" Type="http://schemas.openxmlformats.org/officeDocument/2006/relationships/image" Target="../media/image36.png"/><Relationship Id="rId2" Type="http://schemas.openxmlformats.org/officeDocument/2006/relationships/image" Target="../media/image20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32" Type="http://schemas.openxmlformats.org/officeDocument/2006/relationships/image" Target="../media/image35.png"/><Relationship Id="rId5" Type="http://schemas.openxmlformats.org/officeDocument/2006/relationships/image" Target="../media/image22.png"/><Relationship Id="rId28" Type="http://schemas.openxmlformats.org/officeDocument/2006/relationships/image" Target="../media/image31.png"/><Relationship Id="rId31" Type="http://schemas.openxmlformats.org/officeDocument/2006/relationships/image" Target="../media/image34.png"/><Relationship Id="rId4" Type="http://schemas.openxmlformats.org/officeDocument/2006/relationships/image" Target="../media/image22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re 1">
            <a:extLst>
              <a:ext uri="{FF2B5EF4-FFF2-40B4-BE49-F238E27FC236}">
                <a16:creationId xmlns:a16="http://schemas.microsoft.com/office/drawing/2014/main" id="{7DE81CD0-64BC-544A-89AB-01EFBBFD203E}"/>
              </a:ext>
            </a:extLst>
          </p:cNvPr>
          <p:cNvSpPr txBox="1">
            <a:spLocks/>
          </p:cNvSpPr>
          <p:nvPr/>
        </p:nvSpPr>
        <p:spPr bwMode="auto">
          <a:xfrm>
            <a:off x="2754491" y="925241"/>
            <a:ext cx="601237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fr-FR" sz="3300" b="1" dirty="0">
                <a:solidFill>
                  <a:srgbClr val="1D4C7E"/>
                </a:solidFill>
              </a:rPr>
              <a:t>Physical Layer Security </a:t>
            </a:r>
            <a:r>
              <a:rPr lang="en-US" sz="3300" b="1" dirty="0">
                <a:solidFill>
                  <a:srgbClr val="1D4C7E"/>
                </a:solidFill>
              </a:rPr>
              <a:t> in Frequency-Domain Time-Reversal SISO OFDM Communication</a:t>
            </a:r>
            <a:endParaRPr lang="en-US" altLang="fr-FR" sz="3200" b="1" dirty="0">
              <a:solidFill>
                <a:srgbClr val="1D4C7E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F75904-4AE8-8141-99F1-DEF66AD29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4577" y="106246"/>
            <a:ext cx="1749031" cy="7050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B387D8-2E0D-564B-8B79-A4A81A512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392" y="51606"/>
            <a:ext cx="1333233" cy="737124"/>
          </a:xfrm>
          <a:prstGeom prst="rect">
            <a:avLst/>
          </a:prstGeom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EA16DFD8-2AB4-D446-88DB-E61F16C0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2464" y="185483"/>
            <a:ext cx="797649" cy="51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DC198C4F-3A7F-454A-AAA9-8289A4ACF3AC}"/>
              </a:ext>
            </a:extLst>
          </p:cNvPr>
          <p:cNvSpPr txBox="1">
            <a:spLocks/>
          </p:cNvSpPr>
          <p:nvPr/>
        </p:nvSpPr>
        <p:spPr bwMode="auto">
          <a:xfrm>
            <a:off x="2754491" y="4413956"/>
            <a:ext cx="5445125" cy="68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600" i="1" dirty="0">
                <a:solidFill>
                  <a:srgbClr val="1D4C7E"/>
                </a:solidFill>
              </a:rPr>
              <a:t>GEOHYPE project</a:t>
            </a:r>
          </a:p>
          <a:p>
            <a:r>
              <a:rPr lang="en-GB" sz="1600" i="1" dirty="0">
                <a:solidFill>
                  <a:srgbClr val="1D4C7E"/>
                </a:solidFill>
              </a:rPr>
              <a:t>ANR funding - JCJC program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D106637-6B91-5046-9AAF-CB4DBA63AAB1}"/>
              </a:ext>
            </a:extLst>
          </p:cNvPr>
          <p:cNvSpPr txBox="1">
            <a:spLocks/>
          </p:cNvSpPr>
          <p:nvPr/>
        </p:nvSpPr>
        <p:spPr bwMode="auto">
          <a:xfrm>
            <a:off x="2754491" y="3038660"/>
            <a:ext cx="6140181" cy="10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600" u="sng" dirty="0">
                <a:solidFill>
                  <a:srgbClr val="1D4C7E"/>
                </a:solidFill>
              </a:rPr>
              <a:t>Sidney </a:t>
            </a:r>
            <a:r>
              <a:rPr lang="en-GB" sz="1600" u="sng" dirty="0" err="1">
                <a:solidFill>
                  <a:srgbClr val="1D4C7E"/>
                </a:solidFill>
              </a:rPr>
              <a:t>Golstein</a:t>
            </a:r>
            <a:r>
              <a:rPr lang="en-GB" sz="1600" dirty="0">
                <a:solidFill>
                  <a:srgbClr val="1D4C7E"/>
                </a:solidFill>
              </a:rPr>
              <a:t>, </a:t>
            </a:r>
          </a:p>
          <a:p>
            <a:r>
              <a:rPr lang="en-GB" sz="1600" dirty="0" err="1">
                <a:solidFill>
                  <a:srgbClr val="1D4C7E"/>
                </a:solidFill>
              </a:rPr>
              <a:t>Rottenberg</a:t>
            </a:r>
            <a:r>
              <a:rPr lang="en-GB" sz="1600">
                <a:solidFill>
                  <a:srgbClr val="1D4C7E"/>
                </a:solidFill>
              </a:rPr>
              <a:t> François</a:t>
            </a:r>
            <a:r>
              <a:rPr lang="en-GB" sz="1600" dirty="0">
                <a:solidFill>
                  <a:srgbClr val="1D4C7E"/>
                </a:solidFill>
              </a:rPr>
              <a:t>, </a:t>
            </a:r>
            <a:r>
              <a:rPr lang="en-GB" sz="1600" dirty="0" err="1">
                <a:solidFill>
                  <a:srgbClr val="1D4C7E"/>
                </a:solidFill>
              </a:rPr>
              <a:t>Trung</a:t>
            </a:r>
            <a:r>
              <a:rPr lang="en-GB" sz="1600" dirty="0">
                <a:solidFill>
                  <a:srgbClr val="1D4C7E"/>
                </a:solidFill>
              </a:rPr>
              <a:t>-Hien Nguyen, Philippe De </a:t>
            </a:r>
            <a:r>
              <a:rPr lang="en-GB" sz="1600" dirty="0" err="1">
                <a:solidFill>
                  <a:srgbClr val="1D4C7E"/>
                </a:solidFill>
              </a:rPr>
              <a:t>Doncker</a:t>
            </a:r>
            <a:r>
              <a:rPr lang="en-GB" sz="1600" dirty="0">
                <a:solidFill>
                  <a:srgbClr val="1D4C7E"/>
                </a:solidFill>
              </a:rPr>
              <a:t>, François </a:t>
            </a:r>
            <a:r>
              <a:rPr lang="en-GB" sz="1600" dirty="0" err="1">
                <a:solidFill>
                  <a:srgbClr val="1D4C7E"/>
                </a:solidFill>
              </a:rPr>
              <a:t>Horlin</a:t>
            </a:r>
            <a:r>
              <a:rPr lang="en-GB" sz="1600" dirty="0">
                <a:solidFill>
                  <a:srgbClr val="1D4C7E"/>
                </a:solidFill>
              </a:rPr>
              <a:t>, Julien </a:t>
            </a:r>
            <a:r>
              <a:rPr lang="en-GB" sz="1600" dirty="0" err="1">
                <a:solidFill>
                  <a:srgbClr val="1D4C7E"/>
                </a:solidFill>
              </a:rPr>
              <a:t>Sarrazin</a:t>
            </a:r>
            <a:endParaRPr lang="en-GB" sz="1600" dirty="0">
              <a:solidFill>
                <a:srgbClr val="1D4C7E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25" y="129213"/>
            <a:ext cx="1548275" cy="62181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308F2-77F8-6940-AA88-6BC2E0F7513D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8662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(4)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90461" y="4783736"/>
            <a:ext cx="1767543" cy="213370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451657" y="703063"/>
            <a:ext cx="5338248" cy="44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AN (2)</a:t>
            </a:r>
          </a:p>
          <a:p>
            <a:endParaRPr lang="fr-FR" sz="1600" dirty="0">
              <a:solidFill>
                <a:srgbClr val="1D4C7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444302" y="3341765"/>
                <a:ext cx="4908741" cy="213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No AN influence at Bob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after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200" dirty="0">
                    <a:solidFill>
                      <a:srgbClr val="1D4C7E"/>
                    </a:solidFill>
                  </a:rPr>
                  <a:t>:</a:t>
                </a:r>
              </a:p>
              <a:p>
                <a:r>
                  <a:rPr lang="fr-FR" sz="1200" b="1" dirty="0">
                    <a:solidFill>
                      <a:srgbClr val="1D4C7E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  <m:sSub>
                      <m:sSubPr>
                        <m:ctrlPr>
                          <a:rPr lang="fr-FR" sz="1200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fr-FR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</m:sSub>
                    <m:r>
                      <a:rPr lang="fr-FR" sz="1200" b="1">
                        <a:solidFill>
                          <a:srgbClr val="1D4C7E"/>
                        </a:solidFill>
                        <a:latin typeface="Cambria Math"/>
                      </a:rPr>
                      <m:t>𝐰</m:t>
                    </m:r>
                    <m:r>
                      <a:rPr lang="fr-FR" sz="1200" b="1">
                        <a:solidFill>
                          <a:srgbClr val="1D4C7E"/>
                        </a:solidFill>
                        <a:latin typeface="Cambria Math"/>
                      </a:rPr>
                      <m:t>=</m:t>
                    </m:r>
                    <m:r>
                      <a:rPr lang="fr-FR" sz="1200" b="1">
                        <a:solidFill>
                          <a:srgbClr val="1D4C7E"/>
                        </a:solidFill>
                        <a:latin typeface="Cambria Math"/>
                      </a:rPr>
                      <m:t>𝐀𝐰</m:t>
                    </m:r>
                    <m:r>
                      <a:rPr lang="fr-FR" sz="1200" i="1">
                        <a:solidFill>
                          <a:srgbClr val="1D4C7E"/>
                        </a:solidFill>
                        <a:latin typeface="Cambria Math"/>
                      </a:rPr>
                      <m:t>=</m:t>
                    </m:r>
                    <m:r>
                      <a:rPr lang="fr-FR" sz="1200" b="1">
                        <a:solidFill>
                          <a:srgbClr val="1D4C7E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fr-FR" sz="1200" b="1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>
                    <a:solidFill>
                      <a:srgbClr val="1D4C7E"/>
                    </a:solidFill>
                  </a:rPr>
                  <a:t>,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where</a:t>
                </a:r>
                <a:r>
                  <a:rPr lang="fr-FR" sz="1200" dirty="0">
                    <a:solidFill>
                      <a:srgbClr val="1D4C7E"/>
                    </a:solidFill>
                  </a:rPr>
                  <a:t> 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fr-FR" sz="1200" b="1">
                        <a:solidFill>
                          <a:srgbClr val="1D4C7E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1200" b="1" i="0">
                        <a:solidFill>
                          <a:srgbClr val="1D4C7E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fr-FR" sz="1200" b="1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1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1" i="0" dirty="0">
                            <a:solidFill>
                              <a:srgbClr val="1D4C7E"/>
                            </a:solidFill>
                            <a:latin typeface="Cambria Math"/>
                          </a:rPr>
                          <m:t>𝐂</m:t>
                        </m:r>
                      </m:e>
                      <m:sup>
                        <m:r>
                          <a:rPr lang="fr-FR" sz="1200" b="1" i="0" dirty="0">
                            <a:solidFill>
                              <a:srgbClr val="1D4C7E"/>
                            </a:solidFill>
                            <a:latin typeface="Cambria Math"/>
                          </a:rPr>
                          <m:t>𝐍𝐱𝐐</m:t>
                        </m:r>
                      </m:sup>
                    </m:sSup>
                  </m:oMath>
                </a14:m>
                <a:r>
                  <a:rPr lang="fr-FR" sz="1200" b="1" dirty="0">
                    <a:solidFill>
                      <a:srgbClr val="1D4C7E"/>
                    </a:solidFill>
                  </a:rPr>
                  <a:t> </a:t>
                </a:r>
                <a:endParaRPr lang="fr-FR" sz="1200" dirty="0">
                  <a:solidFill>
                    <a:srgbClr val="1D4C7E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SVD of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A</a:t>
                </a:r>
              </a:p>
              <a:p>
                <a:r>
                  <a:rPr lang="fr-FR" sz="1200" b="1" dirty="0">
                    <a:solidFill>
                      <a:srgbClr val="1D4C7E"/>
                    </a:solidFill>
                  </a:rPr>
                  <a:t> </a:t>
                </a:r>
              </a:p>
              <a:p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𝐕</m:t>
                        </m:r>
                      </m:e>
                      <m:sub>
                        <m:r>
                          <a:rPr lang="fr-FR" sz="12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1200" b="1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1" i="0">
                        <a:solidFill>
                          <a:srgbClr val="1D4C7E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fr-FR" sz="1200" b="1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1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1" i="0" dirty="0">
                            <a:solidFill>
                              <a:srgbClr val="1D4C7E"/>
                            </a:solidFill>
                            <a:latin typeface="Cambria Math"/>
                          </a:rPr>
                          <m:t>𝐂</m:t>
                        </m:r>
                      </m:e>
                      <m:sup>
                        <m:r>
                          <a:rPr lang="fr-FR" sz="1200" b="1" i="0" dirty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𝐐𝐱𝐐</m:t>
                        </m:r>
                        <m:r>
                          <a:rPr lang="fr-FR" sz="1200" b="1" i="0" dirty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200" b="1" i="0" dirty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𝐍</m:t>
                        </m:r>
                      </m:sup>
                    </m:sSup>
                  </m:oMath>
                </a14:m>
                <a:r>
                  <a:rPr lang="fr-FR" sz="1200" b="1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contains</a:t>
                </a:r>
                <a:r>
                  <a:rPr lang="fr-FR" sz="1200" dirty="0">
                    <a:solidFill>
                      <a:srgbClr val="1D4C7E"/>
                    </a:solidFill>
                  </a:rPr>
                  <a:t> right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singular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vectors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that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span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null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space</a:t>
                </a:r>
                <a:r>
                  <a:rPr lang="fr-FR" sz="1200" dirty="0">
                    <a:solidFill>
                      <a:srgbClr val="1D4C7E"/>
                    </a:solidFill>
                  </a:rPr>
                  <a:t> of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A</a:t>
                </a:r>
                <a:endParaRPr lang="fr-FR" sz="1200" dirty="0">
                  <a:solidFill>
                    <a:srgbClr val="1D4C7E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AN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generated</a:t>
                </a:r>
                <a:r>
                  <a:rPr lang="fr-FR" sz="1200" dirty="0">
                    <a:solidFill>
                      <a:srgbClr val="1D4C7E"/>
                    </a:solidFill>
                  </a:rPr>
                  <a:t> as:</a:t>
                </a:r>
              </a:p>
              <a:p>
                <a:r>
                  <a:rPr lang="fr-FR" sz="1200" b="1" dirty="0">
                    <a:solidFill>
                      <a:srgbClr val="1D4C7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fr-FR" sz="1200" b="1" i="0" dirty="0" smtClean="0">
                        <a:solidFill>
                          <a:srgbClr val="1D4C7E"/>
                        </a:solidFill>
                        <a:latin typeface="Cambria Math"/>
                      </a:rPr>
                      <m:t>𝐰</m:t>
                    </m:r>
                    <m:r>
                      <a:rPr lang="fr-FR" sz="1200" b="1" i="0" dirty="0" smtClean="0">
                        <a:solidFill>
                          <a:srgbClr val="1D4C7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200" b="1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0" dirty="0">
                            <a:solidFill>
                              <a:srgbClr val="1D4C7E"/>
                            </a:solidFill>
                            <a:latin typeface="Cambria Math"/>
                          </a:rPr>
                          <m:t>𝐕</m:t>
                        </m:r>
                      </m:e>
                      <m:sub>
                        <m:r>
                          <a:rPr lang="fr-FR" sz="1200" b="1" i="0" dirty="0">
                            <a:solidFill>
                              <a:srgbClr val="1D4C7E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fr-FR" sz="1200" b="1" i="0" dirty="0" smtClean="0">
                        <a:solidFill>
                          <a:srgbClr val="1D4C7E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̌"/>
                        <m:ctrlPr>
                          <a:rPr lang="fr-FR" sz="1200" b="1" i="1" dirty="0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1" i="0" dirty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𝐰</m:t>
                        </m:r>
                      </m:e>
                    </m:acc>
                  </m:oMath>
                </a14:m>
                <a:r>
                  <a:rPr lang="fr-FR" sz="1200" dirty="0">
                    <a:solidFill>
                      <a:srgbClr val="1D4C7E"/>
                    </a:solidFill>
                    <a:latin typeface="+mn-lt"/>
                  </a:rPr>
                  <a:t>, where</a:t>
                </a:r>
                <a14:m>
                  <m:oMath xmlns:m="http://schemas.openxmlformats.org/officeDocument/2006/math">
                    <m:r>
                      <a:rPr lang="fr-FR" sz="1200" b="0" i="0" dirty="0" smtClean="0">
                        <a:solidFill>
                          <a:srgbClr val="1D4C7E"/>
                        </a:solidFill>
                        <a:latin typeface="Cambria Math"/>
                      </a:rPr>
                      <m:t>  </m:t>
                    </m:r>
                    <m:acc>
                      <m:accPr>
                        <m:chr m:val="̌"/>
                        <m:ctrlPr>
                          <a:rPr lang="fr-FR" sz="1200" b="1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1" dirty="0">
                            <a:solidFill>
                              <a:srgbClr val="1D4C7E"/>
                            </a:solidFill>
                            <a:latin typeface="Cambria Math"/>
                          </a:rPr>
                          <m:t>𝐰</m:t>
                        </m:r>
                      </m:e>
                    </m:acc>
                    <m:r>
                      <a:rPr lang="fr-FR" sz="1200" b="1">
                        <a:solidFill>
                          <a:srgbClr val="1D4C7E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fr-FR" sz="1200" b="1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1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1" dirty="0">
                            <a:solidFill>
                              <a:srgbClr val="1D4C7E"/>
                            </a:solidFill>
                            <a:latin typeface="Cambria Math"/>
                          </a:rPr>
                          <m:t>𝐂</m:t>
                        </m:r>
                      </m:e>
                      <m:sup>
                        <m:r>
                          <a:rPr lang="fr-FR" sz="1200" b="1" i="0" dirty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𝐐</m:t>
                        </m:r>
                        <m:r>
                          <a:rPr lang="fr-FR" sz="1200" b="1" i="0" dirty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200" b="1" i="0" dirty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𝐍𝐱𝟏</m:t>
                        </m:r>
                      </m:sup>
                    </m:sSup>
                  </m:oMath>
                </a14:m>
                <a:r>
                  <a:rPr lang="fr-FR" sz="1200" dirty="0">
                    <a:solidFill>
                      <a:srgbClr val="1D4C7E"/>
                    </a:solidFill>
                    <a:latin typeface="+mn-lt"/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  <a:latin typeface="+mn-lt"/>
                  </a:rPr>
                  <a:t>is</a:t>
                </a:r>
                <a:r>
                  <a:rPr lang="fr-FR" sz="1200" dirty="0">
                    <a:solidFill>
                      <a:srgbClr val="1D4C7E"/>
                    </a:solidFill>
                    <a:latin typeface="+mn-lt"/>
                  </a:rPr>
                  <a:t> a </a:t>
                </a:r>
                <a:r>
                  <a:rPr lang="fr-FR" sz="1200" dirty="0" err="1">
                    <a:solidFill>
                      <a:srgbClr val="1D4C7E"/>
                    </a:solidFill>
                    <a:latin typeface="+mn-lt"/>
                  </a:rPr>
                  <a:t>randomly</a:t>
                </a:r>
                <a:r>
                  <a:rPr lang="fr-FR" sz="1200" dirty="0">
                    <a:solidFill>
                      <a:srgbClr val="1D4C7E"/>
                    </a:solidFill>
                    <a:latin typeface="+mn-lt"/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  <a:latin typeface="+mn-lt"/>
                  </a:rPr>
                  <a:t>generated</a:t>
                </a:r>
                <a:r>
                  <a:rPr lang="fr-FR" sz="1200" dirty="0">
                    <a:solidFill>
                      <a:srgbClr val="1D4C7E"/>
                    </a:solidFill>
                    <a:latin typeface="+mn-lt"/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  <a:latin typeface="+mn-lt"/>
                  </a:rPr>
                  <a:t>vector</a:t>
                </a:r>
                <a:endParaRPr lang="fr-FR" sz="1200" b="1" dirty="0">
                  <a:solidFill>
                    <a:srgbClr val="1D4C7E"/>
                  </a:solidFill>
                  <a:latin typeface="+mn-lt"/>
                </a:endParaRPr>
              </a:p>
              <a:p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fr-FR" sz="1200" dirty="0">
                  <a:solidFill>
                    <a:srgbClr val="1D4C7E"/>
                  </a:solidFill>
                </a:endParaRPr>
              </a:p>
              <a:p>
                <a:r>
                  <a:rPr lang="fr-FR" sz="1200" b="1" dirty="0">
                    <a:solidFill>
                      <a:srgbClr val="1D4C7E"/>
                    </a:solidFill>
                  </a:rPr>
                  <a:t>	</a:t>
                </a:r>
                <a:endParaRPr lang="en-BZ" sz="12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02" y="3341765"/>
                <a:ext cx="4908741" cy="21319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e 26"/>
          <p:cNvGrpSpPr/>
          <p:nvPr/>
        </p:nvGrpSpPr>
        <p:grpSpPr>
          <a:xfrm>
            <a:off x="1649420" y="1781316"/>
            <a:ext cx="5341041" cy="1528423"/>
            <a:chOff x="1576952" y="2320335"/>
            <a:chExt cx="5814813" cy="1599522"/>
          </a:xfrm>
        </p:grpSpPr>
        <p:grpSp>
          <p:nvGrpSpPr>
            <p:cNvPr id="3" name="Groupe 2"/>
            <p:cNvGrpSpPr/>
            <p:nvPr/>
          </p:nvGrpSpPr>
          <p:grpSpPr>
            <a:xfrm>
              <a:off x="1576952" y="2320335"/>
              <a:ext cx="5814813" cy="1599522"/>
              <a:chOff x="87734" y="1127167"/>
              <a:chExt cx="5814813" cy="1599522"/>
            </a:xfrm>
          </p:grpSpPr>
          <p:sp>
            <p:nvSpPr>
              <p:cNvPr id="6" name="Rectangle à coins arrondis 5"/>
              <p:cNvSpPr/>
              <p:nvPr/>
            </p:nvSpPr>
            <p:spPr>
              <a:xfrm>
                <a:off x="2019171" y="1146160"/>
                <a:ext cx="286907" cy="1175005"/>
              </a:xfrm>
              <a:prstGeom prst="round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153335" y="1153350"/>
                <a:ext cx="356600" cy="1175005"/>
              </a:xfrm>
              <a:prstGeom prst="round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551167" y="1143982"/>
                <a:ext cx="1315566" cy="1181893"/>
              </a:xfrm>
              <a:prstGeom prst="round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60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4688613" y="1153350"/>
                <a:ext cx="513006" cy="1175005"/>
              </a:xfrm>
              <a:prstGeom prst="round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3954387" y="1148114"/>
                <a:ext cx="529972" cy="1180241"/>
              </a:xfrm>
              <a:prstGeom prst="round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3429319" y="1146160"/>
                <a:ext cx="331102" cy="1175005"/>
              </a:xfrm>
              <a:prstGeom prst="round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2710498" y="1127167"/>
                <a:ext cx="627317" cy="1209165"/>
              </a:xfrm>
              <a:prstGeom prst="round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286" y="1267848"/>
                <a:ext cx="5477205" cy="1181672"/>
              </a:xfrm>
              <a:prstGeom prst="rect">
                <a:avLst/>
              </a:prstGeom>
              <a:noFill/>
            </p:spPr>
          </p:pic>
          <p:sp>
            <p:nvSpPr>
              <p:cNvPr id="14" name="ZoneTexte 13"/>
              <p:cNvSpPr txBox="1"/>
              <p:nvPr/>
            </p:nvSpPr>
            <p:spPr>
              <a:xfrm>
                <a:off x="87734" y="2379352"/>
                <a:ext cx="487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Lucida Bright" panose="02040602050505020304" pitchFamily="18" charset="0"/>
                  </a:rPr>
                  <a:t>DATA</a:t>
                </a: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99120" y="2378591"/>
                <a:ext cx="128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latin typeface="Lucida Bright" panose="02040602050505020304" pitchFamily="18" charset="0"/>
                  </a:rPr>
                  <a:t>TIME REVRSAL PRECODING IN FREQUENCY DOMAIN</a:t>
                </a: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2514208" y="2378591"/>
                <a:ext cx="953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latin typeface="Lucida Bright" panose="02040602050505020304" pitchFamily="18" charset="0"/>
                  </a:rPr>
                  <a:t>PROPAGATION CHANNELS</a:t>
                </a: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3313205" y="2410617"/>
                <a:ext cx="4952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latin typeface="Lucida Bright" panose="02040602050505020304" pitchFamily="18" charset="0"/>
                  </a:rPr>
                  <a:t>RX</a:t>
                </a:r>
                <a:r>
                  <a:rPr lang="fr-FR" sz="600" dirty="0">
                    <a:solidFill>
                      <a:srgbClr val="0070C0"/>
                    </a:solidFill>
                    <a:latin typeface="Lucida Bright" panose="02040602050505020304" pitchFamily="18" charset="0"/>
                  </a:rPr>
                  <a:t> </a:t>
                </a:r>
                <a:r>
                  <a:rPr lang="fr-FR" sz="600" dirty="0">
                    <a:latin typeface="Lucida Bright" panose="02040602050505020304" pitchFamily="18" charset="0"/>
                  </a:rPr>
                  <a:t>NOISE</a:t>
                </a:r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3791358" y="2413217"/>
                <a:ext cx="7977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latin typeface="Lucida Bright" panose="02040602050505020304" pitchFamily="18" charset="0"/>
                  </a:rPr>
                  <a:t>DECODING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4535136" y="2394887"/>
                <a:ext cx="873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latin typeface="Lucida Bright" panose="02040602050505020304" pitchFamily="18" charset="0"/>
                  </a:rPr>
                  <a:t>SYMBOL</a:t>
                </a:r>
                <a:r>
                  <a:rPr lang="fr-FR" sz="600" dirty="0">
                    <a:solidFill>
                      <a:srgbClr val="FF0000"/>
                    </a:solidFill>
                    <a:latin typeface="Lucida Bright" panose="02040602050505020304" pitchFamily="18" charset="0"/>
                  </a:rPr>
                  <a:t> </a:t>
                </a:r>
                <a:r>
                  <a:rPr lang="fr-FR" sz="600" dirty="0">
                    <a:latin typeface="Lucida Bright" panose="02040602050505020304" pitchFamily="18" charset="0"/>
                  </a:rPr>
                  <a:t>ESTIMATION</a:t>
                </a: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1803646" y="2357357"/>
                <a:ext cx="749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latin typeface="Lucida Bright" panose="02040602050505020304" pitchFamily="18" charset="0"/>
                  </a:rPr>
                  <a:t>ARTIFICIAL NOISE INJECTION</a:t>
                </a: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117846" y="1563777"/>
                <a:ext cx="56308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b="1" dirty="0">
                    <a:solidFill>
                      <a:schemeClr val="accent6">
                        <a:lumMod val="75000"/>
                      </a:schemeClr>
                    </a:solidFill>
                    <a:latin typeface="Lucida Bright" panose="02040602050505020304" pitchFamily="18" charset="0"/>
                  </a:rPr>
                  <a:t>ALICE</a:t>
                </a:r>
                <a:endParaRPr lang="fr-FR" sz="600" b="1" dirty="0">
                  <a:solidFill>
                    <a:schemeClr val="accent6">
                      <a:lumMod val="7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5486734" y="1461662"/>
                <a:ext cx="41581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dirty="0">
                    <a:solidFill>
                      <a:schemeClr val="accent5">
                        <a:lumMod val="75000"/>
                      </a:schemeClr>
                    </a:solidFill>
                    <a:latin typeface="Lucida Bright" panose="02040602050505020304" pitchFamily="18" charset="0"/>
                  </a:rPr>
                  <a:t>BOB</a:t>
                </a: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5475371" y="1966630"/>
                <a:ext cx="41581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dirty="0">
                    <a:solidFill>
                      <a:srgbClr val="FF0000"/>
                    </a:solidFill>
                    <a:latin typeface="Lucida Bright" panose="02040602050505020304" pitchFamily="18" charset="0"/>
                  </a:rPr>
                  <a:t>EVE</a:t>
                </a:r>
              </a:p>
            </p:txBody>
          </p:sp>
        </p:grpSp>
        <p:sp>
          <p:nvSpPr>
            <p:cNvPr id="22" name="ZoneTexte 21"/>
            <p:cNvSpPr txBox="1"/>
            <p:nvPr/>
          </p:nvSpPr>
          <p:spPr>
            <a:xfrm>
              <a:off x="2698168" y="2931402"/>
              <a:ext cx="7149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latin typeface="Lucida Bright" panose="02040602050505020304" pitchFamily="18" charset="0"/>
                </a:rPr>
                <a:t>Precoding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017307" y="2931974"/>
              <a:ext cx="68922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latin typeface="Lucida Bright" panose="02040602050505020304" pitchFamily="18" charset="0"/>
                </a:rPr>
                <a:t>Spreading</a:t>
              </a:r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442280" y="1170430"/>
            <a:ext cx="643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1D4C7E"/>
                </a:solidFill>
              </a:rPr>
              <a:t>AN </a:t>
            </a:r>
            <a:r>
              <a:rPr lang="fr-FR" sz="1400" b="1" dirty="0" err="1">
                <a:solidFill>
                  <a:srgbClr val="1D4C7E"/>
                </a:solidFill>
              </a:rPr>
              <a:t>Generation</a:t>
            </a:r>
            <a:endParaRPr lang="fr-FR" sz="1400" b="1" dirty="0">
              <a:solidFill>
                <a:srgbClr val="1D4C7E"/>
              </a:solidFill>
            </a:endParaRPr>
          </a:p>
          <a:p>
            <a:r>
              <a:rPr lang="fr-FR" sz="1400" u="sng" dirty="0" err="1">
                <a:solidFill>
                  <a:srgbClr val="1D4C7E"/>
                </a:solidFill>
              </a:rPr>
              <a:t>Parameters</a:t>
            </a:r>
            <a:r>
              <a:rPr lang="fr-FR" sz="1400" u="sng" dirty="0">
                <a:solidFill>
                  <a:srgbClr val="1D4C7E"/>
                </a:solidFill>
              </a:rPr>
              <a:t>: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b="1" dirty="0">
                <a:solidFill>
                  <a:srgbClr val="1D4C7E"/>
                </a:solidFill>
              </a:rPr>
              <a:t>N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symbols</a:t>
            </a:r>
            <a:r>
              <a:rPr lang="fr-FR" sz="1400" dirty="0">
                <a:solidFill>
                  <a:srgbClr val="1D4C7E"/>
                </a:solidFill>
              </a:rPr>
              <a:t>, </a:t>
            </a:r>
            <a:r>
              <a:rPr lang="fr-FR" sz="1400" dirty="0" err="1">
                <a:solidFill>
                  <a:srgbClr val="1D4C7E"/>
                </a:solidFill>
              </a:rPr>
              <a:t>Spreading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b="1" dirty="0">
                <a:solidFill>
                  <a:srgbClr val="1D4C7E"/>
                </a:solidFill>
              </a:rPr>
              <a:t>BOR = U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sz="1400" b="1" dirty="0">
                <a:solidFill>
                  <a:srgbClr val="1D4C7E"/>
                </a:solidFill>
                <a:sym typeface="Wingdings" panose="05000000000000000000" pitchFamily="2" charset="2"/>
              </a:rPr>
              <a:t>Q = NU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subcarriers</a:t>
            </a:r>
            <a:endParaRPr lang="en-BZ" sz="1400" dirty="0">
              <a:solidFill>
                <a:srgbClr val="1D4C7E"/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90" y="3947040"/>
            <a:ext cx="1714911" cy="398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5427879" y="4007727"/>
                <a:ext cx="33301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1D4C7E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As </a:t>
                </a:r>
                <a:r>
                  <a:rPr lang="fr-FR" sz="1200" b="1" dirty="0" err="1">
                    <a:solidFill>
                      <a:srgbClr val="1D4C7E"/>
                    </a:solidFill>
                  </a:rPr>
                  <a:t>soon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1D4C7E"/>
                        </a:solidFill>
                        <a:latin typeface="Cambria Math"/>
                      </a:rPr>
                      <m:t>𝐔</m:t>
                    </m:r>
                    <m:r>
                      <a:rPr lang="fr-FR" sz="1200" b="1" i="0" smtClean="0">
                        <a:solidFill>
                          <a:srgbClr val="1D4C7E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fr-FR" sz="1200" b="1" i="0" smtClean="0">
                        <a:solidFill>
                          <a:srgbClr val="1D4C7E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fr-FR" sz="1200" b="1" i="0" smtClean="0">
                        <a:solidFill>
                          <a:srgbClr val="1D4C7E"/>
                        </a:solidFill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BZ" sz="1200" b="1" dirty="0">
                    <a:solidFill>
                      <a:srgbClr val="1D4C7E"/>
                    </a:solidFill>
                  </a:rPr>
                  <a:t>AN signal is random to Eve</a:t>
                </a: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4007727"/>
                <a:ext cx="333012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B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3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42" name="Espace réservé du texte 2"/>
          <p:cNvSpPr txBox="1">
            <a:spLocks/>
          </p:cNvSpPr>
          <p:nvPr/>
        </p:nvSpPr>
        <p:spPr bwMode="auto">
          <a:xfrm>
            <a:off x="302504" y="745919"/>
            <a:ext cx="393014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dirty="0">
                <a:solidFill>
                  <a:srgbClr val="1D4C7E"/>
                </a:solidFill>
                <a:latin typeface="+mj-lt"/>
              </a:rPr>
              <a:t> AN (3)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747480" y="1202610"/>
            <a:ext cx="389511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92175" y="1202610"/>
            <a:ext cx="295257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532251" y="1202610"/>
            <a:ext cx="1139489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/>
          </a:p>
        </p:txBody>
      </p:sp>
      <p:sp>
        <p:nvSpPr>
          <p:cNvPr id="46" name="Rectangle à coins arrondis 45"/>
          <p:cNvSpPr/>
          <p:nvPr/>
        </p:nvSpPr>
        <p:spPr>
          <a:xfrm>
            <a:off x="4079645" y="1202610"/>
            <a:ext cx="508180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3455585" y="1202610"/>
            <a:ext cx="474419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3036807" y="1202610"/>
            <a:ext cx="297057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2397085" y="1202610"/>
            <a:ext cx="583211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8" y="1246802"/>
            <a:ext cx="4728206" cy="1020080"/>
          </a:xfrm>
          <a:prstGeom prst="rect">
            <a:avLst/>
          </a:prstGeom>
          <a:noFill/>
        </p:spPr>
      </p:pic>
      <p:sp>
        <p:nvSpPr>
          <p:cNvPr id="51" name="ZoneTexte 50"/>
          <p:cNvSpPr txBox="1"/>
          <p:nvPr/>
        </p:nvSpPr>
        <p:spPr>
          <a:xfrm>
            <a:off x="165558" y="2430522"/>
            <a:ext cx="46622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57391" y="2424319"/>
            <a:ext cx="1064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47502" y="2430522"/>
            <a:ext cx="888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23785" y="2432408"/>
            <a:ext cx="439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RX</a:t>
            </a:r>
            <a:r>
              <a:rPr lang="fr-FR" sz="675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75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407378" y="2430523"/>
            <a:ext cx="66054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033369" y="2416278"/>
            <a:ext cx="7236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SYMBOL</a:t>
            </a:r>
            <a:r>
              <a:rPr lang="fr-FR" sz="675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75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621511" y="2430523"/>
            <a:ext cx="6701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87432" y="1691566"/>
            <a:ext cx="652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031443" y="1691566"/>
            <a:ext cx="66249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34338" y="1510430"/>
            <a:ext cx="466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675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793112" y="1398797"/>
            <a:ext cx="389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4807898" y="1850006"/>
            <a:ext cx="374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347016" y="837185"/>
            <a:ext cx="3336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rgbClr val="1D4C7E"/>
                </a:solidFill>
              </a:rPr>
              <a:t>At Bob: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B050"/>
                </a:solidFill>
              </a:rPr>
              <a:t>Real gain for </a:t>
            </a:r>
            <a:r>
              <a:rPr lang="fr-FR" sz="1200" dirty="0" err="1">
                <a:solidFill>
                  <a:srgbClr val="00B050"/>
                </a:solidFill>
              </a:rPr>
              <a:t>each</a:t>
            </a:r>
            <a:r>
              <a:rPr lang="fr-FR" sz="1200" dirty="0">
                <a:solidFill>
                  <a:srgbClr val="00B050"/>
                </a:solidFill>
              </a:rPr>
              <a:t> RX </a:t>
            </a:r>
            <a:r>
              <a:rPr lang="fr-FR" sz="1200" dirty="0" err="1">
                <a:solidFill>
                  <a:srgbClr val="00B050"/>
                </a:solidFill>
              </a:rPr>
              <a:t>symbol</a:t>
            </a:r>
            <a:endParaRPr lang="fr-FR" sz="1200" dirty="0">
              <a:solidFill>
                <a:srgbClr val="00B05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FF0000"/>
                </a:solidFill>
              </a:rPr>
              <a:t>Gain </a:t>
            </a:r>
            <a:r>
              <a:rPr lang="fr-FR" sz="1200" dirty="0" err="1">
                <a:solidFill>
                  <a:srgbClr val="FF0000"/>
                </a:solidFill>
              </a:rPr>
              <a:t>depends</a:t>
            </a:r>
            <a:r>
              <a:rPr lang="fr-FR" sz="1200" dirty="0">
                <a:solidFill>
                  <a:srgbClr val="FF0000"/>
                </a:solidFill>
              </a:rPr>
              <a:t> on BOR value (</a:t>
            </a:r>
            <a:r>
              <a:rPr lang="fr-FR" sz="1200" dirty="0" err="1">
                <a:solidFill>
                  <a:srgbClr val="FF0000"/>
                </a:solidFill>
              </a:rPr>
              <a:t>frequency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diversity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Perfect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data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recovery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if high SNR scenario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ZF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equalization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347017" y="2147582"/>
            <a:ext cx="33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rgbClr val="002060"/>
                </a:solidFill>
              </a:rPr>
              <a:t>At Eve: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2"/>
                </a:solidFill>
              </a:rPr>
              <a:t>No </a:t>
            </a:r>
            <a:r>
              <a:rPr lang="fr-FR" sz="1200" dirty="0" err="1">
                <a:solidFill>
                  <a:schemeClr val="accent2"/>
                </a:solidFill>
              </a:rPr>
              <a:t>frequency</a:t>
            </a:r>
            <a:r>
              <a:rPr lang="fr-FR" sz="1200" dirty="0">
                <a:solidFill>
                  <a:schemeClr val="accent2"/>
                </a:solidFill>
              </a:rPr>
              <a:t> </a:t>
            </a:r>
            <a:r>
              <a:rPr lang="fr-FR" sz="1200" dirty="0" err="1">
                <a:solidFill>
                  <a:schemeClr val="accent2"/>
                </a:solidFill>
              </a:rPr>
              <a:t>diversity</a:t>
            </a:r>
            <a:endParaRPr lang="fr-FR" sz="1200" dirty="0">
              <a:solidFill>
                <a:schemeClr val="accent2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7030A0"/>
                </a:solidFill>
              </a:rPr>
              <a:t>Decoding</a:t>
            </a:r>
            <a:r>
              <a:rPr lang="fr-FR" sz="1200" dirty="0">
                <a:solidFill>
                  <a:srgbClr val="7030A0"/>
                </a:solidFill>
              </a:rPr>
              <a:t> performance </a:t>
            </a:r>
            <a:r>
              <a:rPr lang="fr-FR" sz="1200" dirty="0" err="1">
                <a:solidFill>
                  <a:srgbClr val="7030A0"/>
                </a:solidFill>
              </a:rPr>
              <a:t>depends</a:t>
            </a:r>
            <a:r>
              <a:rPr lang="fr-FR" sz="1200" dirty="0">
                <a:solidFill>
                  <a:srgbClr val="7030A0"/>
                </a:solidFill>
              </a:rPr>
              <a:t> on </a:t>
            </a:r>
            <a:r>
              <a:rPr lang="fr-FR" sz="1200" b="1" dirty="0">
                <a:solidFill>
                  <a:srgbClr val="7030A0"/>
                </a:solidFill>
              </a:rPr>
              <a:t>G</a:t>
            </a:r>
            <a:endParaRPr lang="fr-FR" sz="1200" dirty="0">
              <a:solidFill>
                <a:srgbClr val="7030A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0070C0"/>
                </a:solidFill>
              </a:rPr>
              <a:t>Received</a:t>
            </a:r>
            <a:r>
              <a:rPr lang="fr-FR" sz="1200" dirty="0">
                <a:solidFill>
                  <a:srgbClr val="0070C0"/>
                </a:solidFill>
              </a:rPr>
              <a:t> data </a:t>
            </a:r>
            <a:r>
              <a:rPr lang="fr-FR" sz="1200" dirty="0" err="1">
                <a:solidFill>
                  <a:srgbClr val="0070C0"/>
                </a:solidFill>
              </a:rPr>
              <a:t>corrupted</a:t>
            </a:r>
            <a:r>
              <a:rPr lang="fr-FR" sz="1200" dirty="0">
                <a:solidFill>
                  <a:srgbClr val="0070C0"/>
                </a:solidFill>
              </a:rPr>
              <a:t> by AN </a:t>
            </a:r>
            <a:r>
              <a:rPr lang="fr-FR" sz="1200" dirty="0" err="1">
                <a:solidFill>
                  <a:srgbClr val="0070C0"/>
                </a:solidFill>
              </a:rPr>
              <a:t>term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even</a:t>
            </a:r>
            <a:r>
              <a:rPr lang="fr-FR" sz="1200" dirty="0">
                <a:solidFill>
                  <a:srgbClr val="0070C0"/>
                </a:solidFill>
              </a:rPr>
              <a:t> if high SNR scenario</a:t>
            </a:r>
            <a:r>
              <a:rPr lang="fr-FR" sz="1200" b="1" i="1" dirty="0">
                <a:solidFill>
                  <a:srgbClr val="0070C0"/>
                </a:solidFill>
                <a:sym typeface="Wingdings" panose="05000000000000000000" pitchFamily="2" charset="2"/>
              </a:rPr>
              <a:t> SECURE</a:t>
            </a:r>
            <a:endParaRPr lang="fr-FR" sz="1200" b="1" i="1" dirty="0">
              <a:solidFill>
                <a:srgbClr val="0070C0"/>
              </a:solidFill>
            </a:endParaRPr>
          </a:p>
          <a:p>
            <a:endParaRPr lang="fr-FR" sz="1200" b="1" dirty="0">
              <a:solidFill>
                <a:srgbClr val="00206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66151" y="2796025"/>
            <a:ext cx="3786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1D4C7E"/>
                </a:solidFill>
              </a:rPr>
              <a:t>RX signal at Bob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Before</a:t>
            </a:r>
            <a:r>
              <a:rPr lang="fr-FR" sz="1200" dirty="0">
                <a:solidFill>
                  <a:srgbClr val="1D4C7E"/>
                </a:solidFill>
              </a:rPr>
              <a:t> ZF </a:t>
            </a:r>
            <a:r>
              <a:rPr lang="fr-FR" sz="1200" dirty="0" err="1">
                <a:solidFill>
                  <a:srgbClr val="1D4C7E"/>
                </a:solidFill>
              </a:rPr>
              <a:t>Equalization</a:t>
            </a:r>
            <a:r>
              <a:rPr lang="fr-FR" sz="1200" dirty="0">
                <a:solidFill>
                  <a:srgbClr val="1D4C7E"/>
                </a:solidFill>
              </a:rPr>
              <a:t>: </a:t>
            </a:r>
          </a:p>
          <a:p>
            <a:endParaRPr lang="fr-FR" sz="1200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Estimated</a:t>
            </a:r>
            <a:r>
              <a:rPr lang="fr-FR" sz="1200" dirty="0">
                <a:solidFill>
                  <a:srgbClr val="1D4C7E"/>
                </a:solidFill>
              </a:rPr>
              <a:t> </a:t>
            </a:r>
            <a:r>
              <a:rPr lang="fr-FR" sz="1200" dirty="0" err="1">
                <a:solidFill>
                  <a:srgbClr val="1D4C7E"/>
                </a:solidFill>
              </a:rPr>
              <a:t>symbol</a:t>
            </a:r>
            <a:r>
              <a:rPr lang="fr-FR" sz="1200" dirty="0">
                <a:solidFill>
                  <a:srgbClr val="1D4C7E"/>
                </a:solidFill>
              </a:rPr>
              <a:t>: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66151" y="3810571"/>
            <a:ext cx="3786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1D4C7E"/>
                </a:solidFill>
              </a:rPr>
              <a:t>RX signal at Eve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Before</a:t>
            </a:r>
            <a:r>
              <a:rPr lang="fr-FR" sz="1200" dirty="0">
                <a:solidFill>
                  <a:srgbClr val="1D4C7E"/>
                </a:solidFill>
              </a:rPr>
              <a:t> ZF </a:t>
            </a:r>
            <a:r>
              <a:rPr lang="fr-FR" sz="1200" dirty="0" err="1">
                <a:solidFill>
                  <a:srgbClr val="1D4C7E"/>
                </a:solidFill>
              </a:rPr>
              <a:t>Equalization</a:t>
            </a:r>
            <a:r>
              <a:rPr lang="fr-FR" sz="1200" dirty="0">
                <a:solidFill>
                  <a:srgbClr val="1D4C7E"/>
                </a:solidFill>
              </a:rPr>
              <a:t>: </a:t>
            </a:r>
          </a:p>
          <a:p>
            <a:endParaRPr lang="fr-FR" sz="1200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Estimated</a:t>
            </a:r>
            <a:r>
              <a:rPr lang="fr-FR" sz="1200" dirty="0">
                <a:solidFill>
                  <a:srgbClr val="1D4C7E"/>
                </a:solidFill>
              </a:rPr>
              <a:t> </a:t>
            </a:r>
            <a:r>
              <a:rPr lang="fr-FR" sz="1200" dirty="0" err="1">
                <a:solidFill>
                  <a:srgbClr val="1D4C7E"/>
                </a:solidFill>
              </a:rPr>
              <a:t>symbol</a:t>
            </a:r>
            <a:r>
              <a:rPr lang="fr-FR" sz="1200" dirty="0">
                <a:solidFill>
                  <a:srgbClr val="1D4C7E"/>
                </a:solidFill>
              </a:rPr>
              <a:t>:</a:t>
            </a: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85" y="3401306"/>
            <a:ext cx="5037557" cy="294966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06" y="4459253"/>
            <a:ext cx="3897797" cy="503128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23" y="3029905"/>
            <a:ext cx="1909622" cy="272804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9" y="4026648"/>
            <a:ext cx="2518778" cy="330420"/>
          </a:xfrm>
          <a:prstGeom prst="rect">
            <a:avLst/>
          </a:prstGeom>
        </p:spPr>
      </p:pic>
      <p:sp>
        <p:nvSpPr>
          <p:cNvPr id="71" name="Rectangle à coins arrondis 70"/>
          <p:cNvSpPr/>
          <p:nvPr/>
        </p:nvSpPr>
        <p:spPr>
          <a:xfrm>
            <a:off x="2963770" y="3045130"/>
            <a:ext cx="320156" cy="300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295507" y="3045130"/>
            <a:ext cx="111871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2754166" y="3049902"/>
            <a:ext cx="184922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5443707" y="3387216"/>
            <a:ext cx="1765534" cy="30066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2876729" y="4065690"/>
            <a:ext cx="366534" cy="30066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2771460" y="4068471"/>
            <a:ext cx="105270" cy="30066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566736" y="4686270"/>
            <a:ext cx="3544991" cy="300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4816498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158369" y="667111"/>
            <a:ext cx="2331654" cy="2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b="1" dirty="0">
                <a:solidFill>
                  <a:srgbClr val="1D4C7E"/>
                </a:solidFill>
                <a:latin typeface="+mj-lt"/>
              </a:rPr>
              <a:t>3.1 </a:t>
            </a:r>
            <a:r>
              <a:rPr lang="fr-FR" sz="150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1500" b="1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1500" b="1" dirty="0" err="1">
                <a:solidFill>
                  <a:srgbClr val="1D4C7E"/>
                </a:solidFill>
                <a:latin typeface="+mj-lt"/>
              </a:rPr>
              <a:t>Capacity</a:t>
            </a:r>
            <a:endParaRPr lang="fr-FR" sz="150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79263" y="1314949"/>
            <a:ext cx="233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rgbClr val="1D4C7E"/>
                </a:solidFill>
              </a:rPr>
              <a:t>At  Eve: </a:t>
            </a:r>
            <a:r>
              <a:rPr lang="fr-FR" sz="1200" dirty="0" err="1">
                <a:solidFill>
                  <a:srgbClr val="1D4C7E"/>
                </a:solidFill>
              </a:rPr>
              <a:t>Depends</a:t>
            </a:r>
            <a:r>
              <a:rPr lang="fr-FR" sz="1200" dirty="0">
                <a:solidFill>
                  <a:srgbClr val="1D4C7E"/>
                </a:solidFill>
              </a:rPr>
              <a:t> on the </a:t>
            </a:r>
            <a:r>
              <a:rPr lang="fr-FR" sz="1200" dirty="0" err="1">
                <a:solidFill>
                  <a:srgbClr val="1D4C7E"/>
                </a:solidFill>
              </a:rPr>
              <a:t>decoding</a:t>
            </a:r>
            <a:endParaRPr lang="fr-FR" sz="1200" dirty="0">
              <a:solidFill>
                <a:srgbClr val="1D4C7E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359670" y="726080"/>
            <a:ext cx="2268549" cy="566381"/>
            <a:chOff x="7636625" y="1077582"/>
            <a:chExt cx="3024732" cy="755174"/>
          </a:xfrm>
        </p:grpSpPr>
        <p:sp>
          <p:nvSpPr>
            <p:cNvPr id="8" name="ZoneTexte 7"/>
            <p:cNvSpPr txBox="1"/>
            <p:nvPr/>
          </p:nvSpPr>
          <p:spPr>
            <a:xfrm>
              <a:off x="7636625" y="1217203"/>
              <a:ext cx="129584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b="1" dirty="0">
                  <a:solidFill>
                    <a:srgbClr val="002060"/>
                  </a:solidFill>
                </a:rPr>
                <a:t>At Bob:</a:t>
              </a:r>
            </a:p>
            <a:p>
              <a:pPr algn="just"/>
              <a:endParaRPr lang="fr-FR" sz="1200" b="1" dirty="0">
                <a:solidFill>
                  <a:srgbClr val="002060"/>
                </a:solidFill>
              </a:endParaRP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136" y="1077582"/>
              <a:ext cx="1905221" cy="602084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106074" y="710296"/>
            <a:ext cx="2824666" cy="810361"/>
            <a:chOff x="4584464" y="1166613"/>
            <a:chExt cx="3766221" cy="1017466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464" y="1555211"/>
              <a:ext cx="3766221" cy="628868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4588884" y="1166613"/>
              <a:ext cx="2299473" cy="38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200" b="1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774570" y="710296"/>
                <a:ext cx="21930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200" b="1" dirty="0">
                    <a:solidFill>
                      <a:srgbClr val="002060"/>
                    </a:solidFill>
                  </a:rPr>
                  <a:t>Hypothesis:</a:t>
                </a:r>
              </a:p>
              <a:p>
                <a:pPr marL="214313" indent="-214313" algn="just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002060"/>
                    </a:solidFill>
                  </a:rPr>
                  <a:t>No spatial </a:t>
                </a:r>
                <a:r>
                  <a:rPr lang="fr-FR" sz="1200" dirty="0" err="1">
                    <a:solidFill>
                      <a:srgbClr val="002060"/>
                    </a:solidFill>
                  </a:rPr>
                  <a:t>correlation</a:t>
                </a:r>
                <a:endParaRPr lang="fr-FR" sz="1200" dirty="0">
                  <a:solidFill>
                    <a:srgbClr val="002060"/>
                  </a:solidFill>
                </a:endParaRPr>
              </a:p>
              <a:p>
                <a:pPr marL="214313" indent="-214313" algn="just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002060"/>
                    </a:solidFill>
                  </a:rPr>
                  <a:t>No </a:t>
                </a:r>
                <a:r>
                  <a:rPr lang="fr-FR" sz="1200" dirty="0" err="1">
                    <a:solidFill>
                      <a:srgbClr val="002060"/>
                    </a:solidFill>
                  </a:rPr>
                  <a:t>frequency</a:t>
                </a:r>
                <a:r>
                  <a:rPr lang="fr-FR" sz="1200" dirty="0">
                    <a:solidFill>
                      <a:srgbClr val="002060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002060"/>
                    </a:solidFill>
                  </a:rPr>
                  <a:t>correlation</a:t>
                </a:r>
                <a:endParaRPr lang="fr-FR" sz="1200" dirty="0">
                  <a:solidFill>
                    <a:srgbClr val="002060"/>
                  </a:solidFill>
                </a:endParaRPr>
              </a:p>
              <a:p>
                <a:pPr marL="214313" indent="-214313" algn="just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002060"/>
                    </a:solidFill>
                  </a:rPr>
                  <a:t>Noise/data </a:t>
                </a:r>
                <a:r>
                  <a:rPr lang="fr-FR" sz="1200" dirty="0" err="1">
                    <a:solidFill>
                      <a:srgbClr val="002060"/>
                    </a:solidFill>
                  </a:rPr>
                  <a:t>independent</a:t>
                </a:r>
                <a:r>
                  <a:rPr lang="fr-FR" sz="1200" dirty="0">
                    <a:solidFill>
                      <a:srgbClr val="00206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FR" sz="1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sSub>
                      <m:sSubPr>
                        <m:ctrlPr>
                          <a:rPr lang="fr-FR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FR" sz="1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sub>
                    </m:sSub>
                    <m:r>
                      <a:rPr lang="fr-FR" sz="1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200" dirty="0">
                    <a:solidFill>
                      <a:srgbClr val="002060"/>
                    </a:solidFill>
                  </a:rPr>
                  <a:t> </a:t>
                </a:r>
                <a:r>
                  <a:rPr lang="fr-FR" sz="1200" b="1" dirty="0">
                    <a:solidFill>
                      <a:srgbClr val="002060"/>
                    </a:solidFill>
                  </a:rPr>
                  <a:t>w</a:t>
                </a:r>
              </a:p>
              <a:p>
                <a:endParaRPr lang="fr-FR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70" y="710296"/>
                <a:ext cx="2193044" cy="1200329"/>
              </a:xfrm>
              <a:prstGeom prst="rect">
                <a:avLst/>
              </a:prstGeom>
              <a:blipFill rotWithShape="0">
                <a:blip r:embed="rId5"/>
                <a:stretch>
                  <a:fillRect t="-510" r="-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6690"/>
              </p:ext>
            </p:extLst>
          </p:nvPr>
        </p:nvGraphicFramePr>
        <p:xfrm>
          <a:off x="219299" y="1686482"/>
          <a:ext cx="8719180" cy="320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fr-FR" sz="900" u="sng" dirty="0"/>
                        <a:t>Eve </a:t>
                      </a:r>
                      <a:r>
                        <a:rPr lang="fr-FR" sz="900" u="sng" dirty="0" err="1"/>
                        <a:t>different</a:t>
                      </a:r>
                      <a:r>
                        <a:rPr lang="fr-FR" sz="900" u="sng" dirty="0"/>
                        <a:t> </a:t>
                      </a:r>
                      <a:r>
                        <a:rPr lang="fr-FR" sz="900" u="sng" dirty="0" err="1"/>
                        <a:t>decoding</a:t>
                      </a:r>
                      <a:r>
                        <a:rPr lang="fr-FR" sz="900" u="sng" baseline="0" dirty="0"/>
                        <a:t> structures</a:t>
                      </a:r>
                      <a:endParaRPr lang="fr-FR" sz="9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u="sng" dirty="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u="sng" dirty="0" err="1"/>
                        <a:t>Ergodic</a:t>
                      </a:r>
                      <a:r>
                        <a:rPr lang="fr-FR" sz="900" u="sng" dirty="0"/>
                        <a:t> SINR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i="0" u="sng" dirty="0" err="1"/>
                        <a:t>Expected</a:t>
                      </a:r>
                      <a:r>
                        <a:rPr lang="fr-FR" sz="900" b="1" i="0" u="sng" baseline="0" dirty="0"/>
                        <a:t> performance at Eve</a:t>
                      </a:r>
                      <a:endParaRPr lang="fr-FR" sz="900" b="1" i="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96"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49"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7542"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  <a:p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36"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fr-FR" sz="900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87" y="2049987"/>
            <a:ext cx="1467470" cy="29119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8" y="3740959"/>
            <a:ext cx="1495067" cy="56151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4" y="2630631"/>
            <a:ext cx="1421054" cy="5343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08" y="2732886"/>
            <a:ext cx="2031167" cy="36270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36" y="2444596"/>
            <a:ext cx="2783491" cy="25466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8" y="4561981"/>
            <a:ext cx="2603681" cy="2786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39" y="3408313"/>
            <a:ext cx="1825455" cy="2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60806" y="1995324"/>
                <a:ext cx="2590525" cy="371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>
                    <a:solidFill>
                      <a:srgbClr val="002060"/>
                    </a:solidFill>
                  </a:rPr>
                  <a:t>Same as Bob</a:t>
                </a:r>
              </a:p>
              <a:p>
                <a:r>
                  <a:rPr lang="fr-FR" sz="900" b="1" dirty="0">
                    <a:solidFill>
                      <a:srgbClr val="002060"/>
                    </a:solidFill>
                  </a:rPr>
                  <a:t>G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9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fr-FR" sz="9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sup>
                    </m:sSup>
                  </m:oMath>
                </a14:m>
                <a:endParaRPr lang="fr-FR" sz="9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06" y="1995324"/>
                <a:ext cx="2590525" cy="371833"/>
              </a:xfrm>
              <a:prstGeom prst="rect">
                <a:avLst/>
              </a:prstGeom>
              <a:blipFill rotWithShape="0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2930740" y="2007485"/>
            <a:ext cx="25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rgbClr val="002060"/>
                </a:solidFill>
              </a:rPr>
              <a:t>Simple </a:t>
            </a:r>
            <a:r>
              <a:rPr lang="fr-FR" sz="900" dirty="0" err="1">
                <a:solidFill>
                  <a:srgbClr val="002060"/>
                </a:solidFill>
              </a:rPr>
              <a:t>despreading</a:t>
            </a:r>
            <a:endParaRPr lang="fr-FR" sz="900" dirty="0">
              <a:solidFill>
                <a:srgbClr val="00206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900" u="sng" dirty="0" err="1">
                <a:solidFill>
                  <a:srgbClr val="002060"/>
                </a:solidFill>
              </a:rPr>
              <a:t>Knowledge</a:t>
            </a:r>
            <a:r>
              <a:rPr lang="fr-FR" sz="900" dirty="0">
                <a:solidFill>
                  <a:srgbClr val="002060"/>
                </a:solidFill>
              </a:rPr>
              <a:t>: </a:t>
            </a:r>
            <a:r>
              <a:rPr lang="fr-FR" sz="900" dirty="0" err="1">
                <a:solidFill>
                  <a:srgbClr val="002060"/>
                </a:solidFill>
              </a:rPr>
              <a:t>despread</a:t>
            </a:r>
            <a:r>
              <a:rPr lang="fr-FR" sz="900" dirty="0">
                <a:solidFill>
                  <a:srgbClr val="002060"/>
                </a:solidFill>
              </a:rPr>
              <a:t> matrix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924295" y="2641840"/>
            <a:ext cx="25905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rgbClr val="002060"/>
                </a:solidFill>
              </a:rPr>
              <a:t>Processing</a:t>
            </a:r>
            <a:r>
              <a:rPr lang="fr-FR" sz="900" dirty="0">
                <a:solidFill>
                  <a:srgbClr val="002060"/>
                </a:solidFill>
              </a:rPr>
              <a:t> full </a:t>
            </a:r>
            <a:r>
              <a:rPr lang="fr-FR" sz="900" dirty="0" err="1">
                <a:solidFill>
                  <a:srgbClr val="002060"/>
                </a:solidFill>
              </a:rPr>
              <a:t>bandwidth</a:t>
            </a:r>
            <a:r>
              <a:rPr lang="fr-FR" sz="900" dirty="0">
                <a:solidFill>
                  <a:srgbClr val="002060"/>
                </a:solidFill>
              </a:rPr>
              <a:t>;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rgbClr val="002060"/>
                </a:solidFill>
              </a:rPr>
              <a:t>Coherent</a:t>
            </a:r>
            <a:r>
              <a:rPr lang="fr-FR" sz="900" dirty="0">
                <a:solidFill>
                  <a:srgbClr val="002060"/>
                </a:solidFill>
              </a:rPr>
              <a:t> </a:t>
            </a:r>
            <a:r>
              <a:rPr lang="fr-FR" sz="900" dirty="0" err="1">
                <a:solidFill>
                  <a:srgbClr val="002060"/>
                </a:solidFill>
              </a:rPr>
              <a:t>weight</a:t>
            </a:r>
            <a:r>
              <a:rPr lang="fr-FR" sz="900" dirty="0">
                <a:solidFill>
                  <a:srgbClr val="002060"/>
                </a:solidFill>
              </a:rPr>
              <a:t> multiplication at </a:t>
            </a:r>
            <a:r>
              <a:rPr lang="fr-FR" sz="900" dirty="0" err="1">
                <a:solidFill>
                  <a:srgbClr val="002060"/>
                </a:solidFill>
              </a:rPr>
              <a:t>each</a:t>
            </a:r>
            <a:r>
              <a:rPr lang="fr-FR" sz="900" dirty="0">
                <a:solidFill>
                  <a:srgbClr val="002060"/>
                </a:solidFill>
              </a:rPr>
              <a:t> </a:t>
            </a:r>
            <a:r>
              <a:rPr lang="fr-FR" sz="900" dirty="0" err="1">
                <a:solidFill>
                  <a:srgbClr val="002060"/>
                </a:solidFill>
              </a:rPr>
              <a:t>subcarrier</a:t>
            </a:r>
            <a:r>
              <a:rPr lang="fr-FR" sz="900" dirty="0">
                <a:solidFill>
                  <a:srgbClr val="002060"/>
                </a:solidFill>
              </a:rPr>
              <a:t> </a:t>
            </a:r>
            <a:r>
              <a:rPr lang="fr-FR" sz="9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fr-FR" sz="900" dirty="0" err="1">
                <a:solidFill>
                  <a:srgbClr val="002060"/>
                </a:solidFill>
                <a:sym typeface="Wingdings" panose="05000000000000000000" pitchFamily="2" charset="2"/>
              </a:rPr>
              <a:t>frequency</a:t>
            </a:r>
            <a:r>
              <a:rPr lang="fr-FR" sz="9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fr-FR" sz="900" dirty="0" err="1">
                <a:solidFill>
                  <a:srgbClr val="002060"/>
                </a:solidFill>
                <a:sym typeface="Wingdings" panose="05000000000000000000" pitchFamily="2" charset="2"/>
              </a:rPr>
              <a:t>diversity</a:t>
            </a:r>
            <a:r>
              <a:rPr lang="fr-FR" sz="900" dirty="0">
                <a:solidFill>
                  <a:srgbClr val="002060"/>
                </a:solidFill>
                <a:sym typeface="Wingdings" panose="05000000000000000000" pitchFamily="2" charset="2"/>
              </a:rPr>
              <a:t>:</a:t>
            </a:r>
            <a:endParaRPr lang="fr-FR" sz="900" dirty="0">
              <a:solidFill>
                <a:srgbClr val="00206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900" u="sng" dirty="0" err="1">
                <a:solidFill>
                  <a:srgbClr val="002060"/>
                </a:solidFill>
              </a:rPr>
              <a:t>Knowledge</a:t>
            </a:r>
            <a:r>
              <a:rPr lang="fr-FR" sz="900" dirty="0">
                <a:solidFill>
                  <a:srgbClr val="002060"/>
                </a:solidFill>
              </a:rPr>
              <a:t>: </a:t>
            </a:r>
            <a:r>
              <a:rPr lang="fr-FR" sz="900" dirty="0" err="1">
                <a:solidFill>
                  <a:srgbClr val="002060"/>
                </a:solidFill>
              </a:rPr>
              <a:t>despread</a:t>
            </a:r>
            <a:r>
              <a:rPr lang="fr-FR" sz="900" dirty="0">
                <a:solidFill>
                  <a:srgbClr val="002060"/>
                </a:solidFill>
              </a:rPr>
              <a:t> matrix, estimation of </a:t>
            </a:r>
            <a:r>
              <a:rPr lang="fr-FR" sz="900" dirty="0" err="1">
                <a:solidFill>
                  <a:srgbClr val="002060"/>
                </a:solidFill>
              </a:rPr>
              <a:t>equivalent</a:t>
            </a:r>
            <a:r>
              <a:rPr lang="fr-FR" sz="900" dirty="0">
                <a:solidFill>
                  <a:srgbClr val="002060"/>
                </a:solidFill>
              </a:rPr>
              <a:t> </a:t>
            </a:r>
            <a:r>
              <a:rPr lang="fr-FR" sz="900" dirty="0" err="1">
                <a:solidFill>
                  <a:srgbClr val="002060"/>
                </a:solidFill>
              </a:rPr>
              <a:t>channel</a:t>
            </a:r>
            <a:endParaRPr lang="fr-FR" sz="9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60806" y="2400248"/>
                <a:ext cx="259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>
                    <a:solidFill>
                      <a:srgbClr val="002060"/>
                    </a:solidFill>
                  </a:rPr>
                  <a:t>Matched </a:t>
                </a:r>
                <a:r>
                  <a:rPr lang="fr-FR" sz="900" b="1" dirty="0" err="1">
                    <a:solidFill>
                      <a:srgbClr val="002060"/>
                    </a:solidFill>
                  </a:rPr>
                  <a:t>Filter</a:t>
                </a:r>
                <a:endParaRPr lang="fr-FR" sz="900" b="1" dirty="0">
                  <a:solidFill>
                    <a:srgbClr val="002060"/>
                  </a:solidFill>
                </a:endParaRPr>
              </a:p>
              <a:p>
                <a:pPr lvl="0">
                  <a:defRPr/>
                </a:pPr>
                <a:r>
                  <a:rPr lang="fr-FR" sz="900" b="1" dirty="0">
                    <a:solidFill>
                      <a:srgbClr val="002060"/>
                    </a:solidFill>
                  </a:rPr>
                  <a:t>G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9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fr-FR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  <m:sup>
                        <m:r>
                          <a:rPr lang="fr-FR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en-BZ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9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9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9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fr-FR" sz="9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06" y="2400248"/>
                <a:ext cx="2590525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300511" y="3489623"/>
                <a:ext cx="2590525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>
                    <a:solidFill>
                      <a:srgbClr val="002060"/>
                    </a:solidFill>
                  </a:rPr>
                  <a:t>AN killer</a:t>
                </a:r>
              </a:p>
              <a:p>
                <a:r>
                  <a:rPr lang="fr-FR" sz="900" b="1" dirty="0">
                    <a:solidFill>
                      <a:srgbClr val="002060"/>
                    </a:solidFill>
                  </a:rPr>
                  <a:t>G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9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fr-FR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fr-FR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en-BZ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9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fr-FR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  <m:sup>
                        <m:r>
                          <a:rPr lang="fr-FR" sz="9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9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fr-FR" sz="9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1" y="3489623"/>
                <a:ext cx="2590525" cy="377732"/>
              </a:xfrm>
              <a:prstGeom prst="rect">
                <a:avLst/>
              </a:prstGeom>
              <a:blipFill rotWithShape="0">
                <a:blip r:embed="rId1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196881" y="4406984"/>
            <a:ext cx="25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solidFill>
                  <a:srgbClr val="002060"/>
                </a:solidFill>
              </a:rPr>
              <a:t>LMMSE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930740" y="3597592"/>
                <a:ext cx="2590525" cy="79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fr-FR" sz="900" dirty="0">
                    <a:solidFill>
                      <a:srgbClr val="002060"/>
                    </a:solidFill>
                  </a:rPr>
                  <a:t>Processing full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bandwidth</a:t>
                </a:r>
                <a:r>
                  <a:rPr lang="fr-FR" sz="9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fr-FR" sz="900" dirty="0" err="1">
                    <a:solidFill>
                      <a:srgbClr val="002060"/>
                    </a:solidFill>
                  </a:rPr>
                  <a:t>Frequency</a:t>
                </a:r>
                <a:r>
                  <a:rPr lang="fr-FR" sz="900" dirty="0">
                    <a:solidFill>
                      <a:srgbClr val="002060"/>
                    </a:solidFill>
                  </a:rPr>
                  <a:t>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diversity</a:t>
                </a:r>
                <a:endParaRPr lang="fr-FR" sz="900" dirty="0">
                  <a:solidFill>
                    <a:srgbClr val="002060"/>
                  </a:solidFill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fr-FR" sz="900" dirty="0">
                    <a:solidFill>
                      <a:srgbClr val="002060"/>
                    </a:solidFill>
                  </a:rPr>
                  <a:t>AN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suppressed</a:t>
                </a:r>
                <a:endParaRPr lang="fr-FR" sz="900" dirty="0">
                  <a:solidFill>
                    <a:srgbClr val="002060"/>
                  </a:solidFill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fr-FR" sz="900" dirty="0">
                    <a:solidFill>
                      <a:srgbClr val="002060"/>
                    </a:solidFill>
                  </a:rPr>
                  <a:t>Noise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term</a:t>
                </a:r>
                <a:r>
                  <a:rPr lang="fr-FR" sz="900" dirty="0">
                    <a:solidFill>
                      <a:srgbClr val="002060"/>
                    </a:solidFill>
                  </a:rPr>
                  <a:t>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amplified</a:t>
                </a:r>
                <a:r>
                  <a:rPr lang="fr-FR" sz="900" dirty="0">
                    <a:solidFill>
                      <a:srgbClr val="002060"/>
                    </a:solidFill>
                  </a:rPr>
                  <a:t>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9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fr-FR" sz="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  <m:sup>
                        <m:r>
                          <a:rPr lang="fr-FR" sz="9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9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fr-FR" sz="900" dirty="0">
                    <a:solidFill>
                      <a:srgbClr val="002060"/>
                    </a:solidFill>
                  </a:rPr>
                  <a:t> </a:t>
                </a:r>
                <a:r>
                  <a:rPr lang="fr-FR" sz="900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fr-FR" sz="9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not optimal</a:t>
                </a:r>
                <a:endParaRPr lang="fr-FR" sz="900" dirty="0">
                  <a:solidFill>
                    <a:srgbClr val="FF0000"/>
                  </a:solidFill>
                </a:endParaRPr>
              </a:p>
              <a:p>
                <a:pPr marL="128588" indent="-128588" algn="just">
                  <a:buFont typeface="Arial" panose="020B0604020202020204" pitchFamily="34" charset="0"/>
                  <a:buChar char="•"/>
                </a:pPr>
                <a:r>
                  <a:rPr lang="fr-FR" sz="900" u="sng" dirty="0" err="1">
                    <a:solidFill>
                      <a:srgbClr val="002060"/>
                    </a:solidFill>
                  </a:rPr>
                  <a:t>Knowledge</a:t>
                </a:r>
                <a:r>
                  <a:rPr lang="fr-FR" sz="900" dirty="0">
                    <a:solidFill>
                      <a:srgbClr val="002060"/>
                    </a:solidFill>
                  </a:rPr>
                  <a:t>: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despread</a:t>
                </a:r>
                <a:r>
                  <a:rPr lang="fr-FR" sz="900" dirty="0">
                    <a:solidFill>
                      <a:srgbClr val="002060"/>
                    </a:solidFill>
                  </a:rPr>
                  <a:t> matrix,</a:t>
                </a:r>
                <a:r>
                  <a:rPr lang="fr-FR" sz="900" dirty="0">
                    <a:solidFill>
                      <a:srgbClr val="FF0000"/>
                    </a:solidFill>
                  </a:rPr>
                  <a:t> </a:t>
                </a:r>
                <a:r>
                  <a:rPr lang="fr-FR" sz="900" dirty="0" err="1">
                    <a:solidFill>
                      <a:srgbClr val="FF0000"/>
                    </a:solidFill>
                  </a:rPr>
                  <a:t>own</a:t>
                </a:r>
                <a:r>
                  <a:rPr lang="fr-FR" sz="900" dirty="0">
                    <a:solidFill>
                      <a:srgbClr val="FF0000"/>
                    </a:solidFill>
                  </a:rPr>
                  <a:t> </a:t>
                </a:r>
                <a:r>
                  <a:rPr lang="fr-FR" sz="900" dirty="0" err="1">
                    <a:solidFill>
                      <a:srgbClr val="FF0000"/>
                    </a:solidFill>
                  </a:rPr>
                  <a:t>channel</a:t>
                </a:r>
                <a:r>
                  <a:rPr lang="fr-FR" sz="9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9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fr-FR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  <m:sup>
                        <m:r>
                          <a:rPr lang="fr-FR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fr-FR" sz="9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40" y="3597592"/>
                <a:ext cx="2590525" cy="793166"/>
              </a:xfrm>
              <a:prstGeom prst="rect">
                <a:avLst/>
              </a:prstGeom>
              <a:blipFill rotWithShape="1">
                <a:blip r:embed="rId16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B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5694208" y="3549993"/>
            <a:ext cx="1974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>
                <a:solidFill>
                  <a:srgbClr val="002060"/>
                </a:solidFill>
              </a:rPr>
              <a:t>No </a:t>
            </a:r>
            <a:r>
              <a:rPr lang="fr-FR" sz="900" dirty="0" err="1">
                <a:solidFill>
                  <a:srgbClr val="002060"/>
                </a:solidFill>
              </a:rPr>
              <a:t>analytic</a:t>
            </a:r>
            <a:r>
              <a:rPr lang="fr-FR" sz="900" dirty="0">
                <a:solidFill>
                  <a:srgbClr val="002060"/>
                </a:solidFill>
              </a:rPr>
              <a:t> expression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674527" y="4522400"/>
            <a:ext cx="1974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>
                <a:solidFill>
                  <a:srgbClr val="002060"/>
                </a:solidFill>
              </a:rPr>
              <a:t>No </a:t>
            </a:r>
            <a:r>
              <a:rPr lang="fr-FR" sz="900" dirty="0" err="1">
                <a:solidFill>
                  <a:srgbClr val="002060"/>
                </a:solidFill>
              </a:rPr>
              <a:t>analytic</a:t>
            </a:r>
            <a:r>
              <a:rPr lang="fr-FR" sz="900" dirty="0">
                <a:solidFill>
                  <a:srgbClr val="002060"/>
                </a:solidFill>
              </a:rPr>
              <a:t> expression 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909424" y="4469045"/>
            <a:ext cx="1029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>
                <a:solidFill>
                  <a:srgbClr val="002060"/>
                </a:solidFill>
              </a:rPr>
              <a:t>High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904764" y="2630630"/>
            <a:ext cx="1029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>
                <a:solidFill>
                  <a:srgbClr val="002060"/>
                </a:solidFill>
              </a:rPr>
              <a:t>Medium to high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904763" y="2076902"/>
            <a:ext cx="1029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 err="1">
                <a:solidFill>
                  <a:srgbClr val="002060"/>
                </a:solidFill>
              </a:rPr>
              <a:t>Low</a:t>
            </a:r>
            <a:r>
              <a:rPr lang="fr-FR" sz="9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903471" y="3673722"/>
            <a:ext cx="10290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 err="1">
                <a:solidFill>
                  <a:srgbClr val="002060"/>
                </a:solidFill>
              </a:rPr>
              <a:t>Depends</a:t>
            </a:r>
            <a:r>
              <a:rPr lang="fr-FR" sz="900" dirty="0">
                <a:solidFill>
                  <a:srgbClr val="002060"/>
                </a:solidFill>
              </a:rPr>
              <a:t> on Eve </a:t>
            </a:r>
            <a:r>
              <a:rPr lang="fr-FR" sz="900" dirty="0" err="1">
                <a:solidFill>
                  <a:srgbClr val="002060"/>
                </a:solidFill>
              </a:rPr>
              <a:t>subcarrier</a:t>
            </a:r>
            <a:r>
              <a:rPr lang="fr-FR" sz="900" dirty="0">
                <a:solidFill>
                  <a:srgbClr val="002060"/>
                </a:solidFill>
              </a:rPr>
              <a:t> gain</a:t>
            </a:r>
          </a:p>
          <a:p>
            <a:pPr algn="just"/>
            <a:endParaRPr lang="fr-FR" sz="9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809825" y="4421363"/>
                <a:ext cx="27843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900" dirty="0" err="1">
                    <a:solidFill>
                      <a:srgbClr val="002060"/>
                    </a:solidFill>
                  </a:rPr>
                  <a:t>Minimizes</a:t>
                </a:r>
                <a:r>
                  <a:rPr lang="fr-FR" sz="900" dirty="0">
                    <a:solidFill>
                      <a:srgbClr val="002060"/>
                    </a:solidFill>
                  </a:rPr>
                  <a:t> the MSE of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estimated</a:t>
                </a:r>
                <a:r>
                  <a:rPr lang="fr-FR" sz="900" dirty="0">
                    <a:solidFill>
                      <a:srgbClr val="002060"/>
                    </a:solidFill>
                  </a:rPr>
                  <a:t>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symbol</a:t>
                </a:r>
                <a:endParaRPr lang="fr-FR" sz="900" dirty="0">
                  <a:solidFill>
                    <a:srgbClr val="002060"/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900" u="sng" dirty="0" err="1">
                    <a:solidFill>
                      <a:srgbClr val="002060"/>
                    </a:solidFill>
                  </a:rPr>
                  <a:t>Knowledge</a:t>
                </a:r>
                <a:r>
                  <a:rPr lang="fr-FR" sz="900" dirty="0">
                    <a:solidFill>
                      <a:srgbClr val="002060"/>
                    </a:solidFill>
                  </a:rPr>
                  <a:t>: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despread</a:t>
                </a:r>
                <a:r>
                  <a:rPr lang="fr-FR" sz="900" dirty="0">
                    <a:solidFill>
                      <a:srgbClr val="002060"/>
                    </a:solidFill>
                  </a:rPr>
                  <a:t> matrix, </a:t>
                </a:r>
                <a:r>
                  <a:rPr lang="fr-FR" sz="900" dirty="0">
                    <a:solidFill>
                      <a:srgbClr val="FF0000"/>
                    </a:solidFill>
                  </a:rPr>
                  <a:t>own </a:t>
                </a:r>
                <a:r>
                  <a:rPr lang="fr-FR" sz="900" dirty="0" err="1">
                    <a:solidFill>
                      <a:srgbClr val="FF0000"/>
                    </a:solidFill>
                  </a:rPr>
                  <a:t>channel</a:t>
                </a:r>
                <a:r>
                  <a:rPr lang="fr-FR" sz="9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9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fr-FR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  <m:sup>
                        <m:r>
                          <a:rPr lang="fr-FR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fr-FR" sz="900" dirty="0">
                    <a:solidFill>
                      <a:srgbClr val="002060"/>
                    </a:solidFill>
                  </a:rPr>
                  <a:t>,</a:t>
                </a:r>
                <a:r>
                  <a:rPr lang="fr-FR" sz="900" dirty="0">
                    <a:solidFill>
                      <a:srgbClr val="FF0000"/>
                    </a:solidFill>
                  </a:rPr>
                  <a:t> </a:t>
                </a:r>
                <a:r>
                  <a:rPr lang="fr-FR" sz="900" dirty="0">
                    <a:solidFill>
                      <a:srgbClr val="002060"/>
                    </a:solidFill>
                  </a:rPr>
                  <a:t>AN </a:t>
                </a:r>
                <a:r>
                  <a:rPr lang="fr-FR" sz="900" dirty="0" err="1">
                    <a:solidFill>
                      <a:srgbClr val="002060"/>
                    </a:solidFill>
                  </a:rPr>
                  <a:t>energy</a:t>
                </a:r>
                <a:endParaRPr lang="fr-FR" sz="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25" y="4421363"/>
                <a:ext cx="2784360" cy="507831"/>
              </a:xfrm>
              <a:prstGeom prst="rect">
                <a:avLst/>
              </a:prstGeom>
              <a:blipFill rotWithShape="0">
                <a:blip r:embed="rId1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010400" y="4868863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13</a:t>
            </a:fld>
            <a:endParaRPr lang="fr-FR" alt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67178" y="4588637"/>
            <a:ext cx="4132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rgbClr val="1D4C7E"/>
                </a:solidFill>
              </a:rPr>
              <a:t>Secrecy</a:t>
            </a:r>
            <a:r>
              <a:rPr lang="fr-FR" sz="800" b="1" dirty="0">
                <a:solidFill>
                  <a:srgbClr val="1D4C7E"/>
                </a:solidFill>
              </a:rPr>
              <a:t> rate comparaison </a:t>
            </a:r>
            <a:r>
              <a:rPr lang="fr-FR" sz="800" b="1" dirty="0" err="1">
                <a:solidFill>
                  <a:srgbClr val="1D4C7E"/>
                </a:solidFill>
              </a:rPr>
              <a:t>between</a:t>
            </a:r>
            <a:r>
              <a:rPr lang="fr-FR" sz="800" b="1" dirty="0">
                <a:solidFill>
                  <a:srgbClr val="1D4C7E"/>
                </a:solidFill>
              </a:rPr>
              <a:t> the </a:t>
            </a:r>
            <a:r>
              <a:rPr lang="fr-FR" sz="800" b="1" dirty="0" err="1">
                <a:solidFill>
                  <a:srgbClr val="1D4C7E"/>
                </a:solidFill>
              </a:rPr>
              <a:t>different</a:t>
            </a:r>
            <a:r>
              <a:rPr lang="fr-FR" sz="800" b="1" dirty="0">
                <a:solidFill>
                  <a:srgbClr val="1D4C7E"/>
                </a:solidFill>
              </a:rPr>
              <a:t> </a:t>
            </a:r>
            <a:r>
              <a:rPr lang="fr-FR" sz="800" b="1" dirty="0" err="1">
                <a:solidFill>
                  <a:srgbClr val="1D4C7E"/>
                </a:solidFill>
              </a:rPr>
              <a:t>decoding</a:t>
            </a:r>
            <a:r>
              <a:rPr lang="fr-FR" sz="800" b="1" dirty="0">
                <a:solidFill>
                  <a:srgbClr val="1D4C7E"/>
                </a:solidFill>
              </a:rPr>
              <a:t> structure, </a:t>
            </a:r>
            <a:r>
              <a:rPr lang="fr-FR" sz="800" b="1" dirty="0" err="1">
                <a:solidFill>
                  <a:srgbClr val="1D4C7E"/>
                </a:solidFill>
              </a:rPr>
              <a:t>Eb</a:t>
            </a:r>
            <a:r>
              <a:rPr lang="fr-FR" sz="800" b="1" dirty="0">
                <a:solidFill>
                  <a:srgbClr val="1D4C7E"/>
                </a:solidFill>
              </a:rPr>
              <a:t>/N0 = 20 dB, BOR = 4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98478" y="1339491"/>
            <a:ext cx="35529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err="1">
                <a:solidFill>
                  <a:srgbClr val="1D4C7E"/>
                </a:solidFill>
              </a:rPr>
              <a:t>Secrecy</a:t>
            </a:r>
            <a:r>
              <a:rPr lang="fr-FR" sz="1400" b="1" dirty="0">
                <a:solidFill>
                  <a:srgbClr val="1D4C7E"/>
                </a:solidFill>
              </a:rPr>
              <a:t> performances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 err="1">
                <a:solidFill>
                  <a:srgbClr val="1D4C7E"/>
                </a:solidFill>
              </a:rPr>
              <a:t>Despreading</a:t>
            </a:r>
            <a:r>
              <a:rPr lang="fr-FR" sz="1400" u="sng" dirty="0">
                <a:solidFill>
                  <a:srgbClr val="1D4C7E"/>
                </a:solidFill>
              </a:rPr>
              <a:t> </a:t>
            </a:r>
            <a:r>
              <a:rPr lang="fr-FR" sz="1400" u="sng" dirty="0" err="1">
                <a:solidFill>
                  <a:srgbClr val="1D4C7E"/>
                </a:solidFill>
              </a:rPr>
              <a:t>only</a:t>
            </a:r>
            <a:r>
              <a:rPr lang="fr-FR" sz="1400" dirty="0">
                <a:solidFill>
                  <a:srgbClr val="1D4C7E"/>
                </a:solidFill>
              </a:rPr>
              <a:t>: high SR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poor</a:t>
            </a:r>
            <a:r>
              <a:rPr lang="fr-FR" sz="1400" dirty="0">
                <a:solidFill>
                  <a:srgbClr val="1D4C7E"/>
                </a:solidFill>
              </a:rPr>
              <a:t> performance at Eve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1D4C7E"/>
                </a:solidFill>
              </a:rPr>
              <a:t>AN killer</a:t>
            </a:r>
            <a:r>
              <a:rPr lang="fr-FR" sz="1400" dirty="0">
                <a:solidFill>
                  <a:srgbClr val="1D4C7E"/>
                </a:solidFill>
              </a:rPr>
              <a:t>: flat </a:t>
            </a:r>
            <a:r>
              <a:rPr lang="fr-FR" sz="1400" dirty="0" err="1">
                <a:solidFill>
                  <a:srgbClr val="1D4C7E"/>
                </a:solidFill>
              </a:rPr>
              <a:t>curve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AN </a:t>
            </a:r>
            <a:r>
              <a:rPr lang="fr-FR" sz="1400" dirty="0" err="1">
                <a:solidFill>
                  <a:srgbClr val="1D4C7E"/>
                </a:solidFill>
              </a:rPr>
              <a:t>suppressed</a:t>
            </a:r>
            <a:r>
              <a:rPr lang="fr-FR" sz="1400" dirty="0">
                <a:solidFill>
                  <a:srgbClr val="1D4C7E"/>
                </a:solidFill>
              </a:rPr>
              <a:t> and noise </a:t>
            </a:r>
            <a:r>
              <a:rPr lang="fr-FR" sz="1400" dirty="0" err="1">
                <a:solidFill>
                  <a:srgbClr val="1D4C7E"/>
                </a:solidFill>
              </a:rPr>
              <a:t>amplified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whatever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el-GR" sz="1400" dirty="0">
                <a:solidFill>
                  <a:srgbClr val="1D4C7E"/>
                </a:solidFill>
              </a:rPr>
              <a:t>α</a:t>
            </a:r>
            <a:endParaRPr lang="fr-FR" sz="1400" dirty="0">
              <a:solidFill>
                <a:srgbClr val="1D4C7E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1D4C7E"/>
                </a:solidFill>
              </a:rPr>
              <a:t>LMMSE</a:t>
            </a:r>
            <a:r>
              <a:rPr lang="fr-FR" sz="1400" b="1" dirty="0">
                <a:solidFill>
                  <a:srgbClr val="1D4C7E"/>
                </a:solidFill>
              </a:rPr>
              <a:t>: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low</a:t>
            </a:r>
            <a:r>
              <a:rPr lang="fr-FR" sz="1400" dirty="0">
                <a:solidFill>
                  <a:srgbClr val="1D4C7E"/>
                </a:solidFill>
              </a:rPr>
              <a:t> SR (high performance at Eve)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tradeoff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between</a:t>
            </a:r>
            <a:r>
              <a:rPr lang="fr-FR" sz="1400" dirty="0">
                <a:solidFill>
                  <a:srgbClr val="1D4C7E"/>
                </a:solidFill>
              </a:rPr>
              <a:t> AN </a:t>
            </a:r>
            <a:r>
              <a:rPr lang="fr-FR" sz="1400" dirty="0" err="1">
                <a:solidFill>
                  <a:srgbClr val="1D4C7E"/>
                </a:solidFill>
              </a:rPr>
              <a:t>supression</a:t>
            </a:r>
            <a:r>
              <a:rPr lang="fr-FR" sz="1400" dirty="0">
                <a:solidFill>
                  <a:srgbClr val="1D4C7E"/>
                </a:solidFill>
              </a:rPr>
              <a:t> and noise amplification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 err="1">
                <a:solidFill>
                  <a:srgbClr val="1D4C7E"/>
                </a:solidFill>
              </a:rPr>
              <a:t>Matched</a:t>
            </a:r>
            <a:r>
              <a:rPr lang="fr-FR" sz="1400" u="sng" dirty="0">
                <a:solidFill>
                  <a:srgbClr val="1D4C7E"/>
                </a:solidFill>
              </a:rPr>
              <a:t> </a:t>
            </a:r>
            <a:r>
              <a:rPr lang="fr-FR" sz="1400" u="sng" dirty="0" err="1">
                <a:solidFill>
                  <a:srgbClr val="1D4C7E"/>
                </a:solidFill>
              </a:rPr>
              <a:t>filter</a:t>
            </a:r>
            <a:r>
              <a:rPr lang="fr-FR" sz="1400" dirty="0">
                <a:solidFill>
                  <a:srgbClr val="1D4C7E"/>
                </a:solidFill>
              </a:rPr>
              <a:t>: </a:t>
            </a:r>
            <a:r>
              <a:rPr lang="fr-FR" sz="1400" dirty="0" err="1">
                <a:solidFill>
                  <a:srgbClr val="1D4C7E"/>
                </a:solidFill>
              </a:rPr>
              <a:t>Relatively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low</a:t>
            </a:r>
            <a:r>
              <a:rPr lang="fr-FR" sz="1400" dirty="0">
                <a:solidFill>
                  <a:srgbClr val="1D4C7E"/>
                </a:solidFill>
              </a:rPr>
              <a:t> SR, </a:t>
            </a:r>
            <a:r>
              <a:rPr lang="fr-FR" sz="1400" dirty="0" err="1">
                <a:solidFill>
                  <a:srgbClr val="1D4C7E"/>
                </a:solidFill>
              </a:rPr>
              <a:t>negative</a:t>
            </a:r>
            <a:r>
              <a:rPr lang="fr-FR" sz="1400" dirty="0">
                <a:solidFill>
                  <a:srgbClr val="1D4C7E"/>
                </a:solidFill>
              </a:rPr>
              <a:t> SR </a:t>
            </a:r>
            <a:r>
              <a:rPr lang="fr-FR" sz="1400" dirty="0" err="1">
                <a:solidFill>
                  <a:srgbClr val="1D4C7E"/>
                </a:solidFill>
              </a:rPr>
              <a:t>when</a:t>
            </a:r>
            <a:r>
              <a:rPr lang="fr-FR" sz="1400" dirty="0">
                <a:solidFill>
                  <a:srgbClr val="1D4C7E"/>
                </a:solidFill>
              </a:rPr>
              <a:t> high </a:t>
            </a:r>
            <a:r>
              <a:rPr lang="fr-FR" sz="1400" dirty="0" err="1">
                <a:solidFill>
                  <a:srgbClr val="1D4C7E"/>
                </a:solidFill>
              </a:rPr>
              <a:t>percentage</a:t>
            </a:r>
            <a:r>
              <a:rPr lang="fr-FR" sz="1400" dirty="0">
                <a:solidFill>
                  <a:srgbClr val="1D4C7E"/>
                </a:solidFill>
              </a:rPr>
              <a:t> of data </a:t>
            </a:r>
            <a:r>
              <a:rPr lang="fr-FR" sz="1400" dirty="0" err="1">
                <a:solidFill>
                  <a:srgbClr val="1D4C7E"/>
                </a:solidFill>
              </a:rPr>
              <a:t>injected</a:t>
            </a:r>
            <a:endParaRPr lang="fr-FR" sz="1400" dirty="0">
              <a:solidFill>
                <a:srgbClr val="1D4C7E"/>
              </a:solidFill>
            </a:endParaRPr>
          </a:p>
          <a:p>
            <a:endParaRPr lang="fr-FR" b="1" dirty="0">
              <a:solidFill>
                <a:srgbClr val="1D4C7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0" y="1048657"/>
            <a:ext cx="4969762" cy="33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(3) </a:t>
            </a:r>
            <a:r>
              <a:rPr lang="fr-FR" sz="1200" dirty="0"/>
              <a:t>(</a:t>
            </a:r>
            <a:r>
              <a:rPr lang="fr-FR" sz="1200" dirty="0" err="1"/>
              <a:t>Only</a:t>
            </a:r>
            <a:r>
              <a:rPr lang="fr-FR" sz="1200" dirty="0"/>
              <a:t> for Bob and Eve </a:t>
            </a:r>
            <a:r>
              <a:rPr lang="fr-FR" sz="1200" dirty="0" err="1"/>
              <a:t>with</a:t>
            </a:r>
            <a:r>
              <a:rPr lang="fr-FR" sz="1200" dirty="0"/>
              <a:t> the </a:t>
            </a:r>
            <a:r>
              <a:rPr lang="fr-FR" sz="1200" dirty="0" err="1"/>
              <a:t>same</a:t>
            </a:r>
            <a:r>
              <a:rPr lang="fr-FR" sz="1200" dirty="0"/>
              <a:t> </a:t>
            </a:r>
            <a:r>
              <a:rPr lang="fr-FR" sz="1200" dirty="0" err="1"/>
              <a:t>capabilities</a:t>
            </a:r>
            <a:r>
              <a:rPr lang="fr-FR" sz="1200" dirty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641433" y="4698515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14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96568" y="725641"/>
            <a:ext cx="3139169" cy="31019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50" b="1" dirty="0">
                <a:solidFill>
                  <a:srgbClr val="1D4C7E"/>
                </a:solidFill>
                <a:latin typeface="+mj-lt"/>
              </a:rPr>
              <a:t>3.2 Optimal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amount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of AN to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inject</a:t>
            </a:r>
            <a:endParaRPr lang="fr-FR" sz="165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548599" y="725641"/>
            <a:ext cx="3806328" cy="29440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50" b="1" dirty="0">
                <a:solidFill>
                  <a:srgbClr val="1D4C7E"/>
                </a:solidFill>
                <a:latin typeface="+mj-lt"/>
              </a:rPr>
              <a:t>3.3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rate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optimization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via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waterfilling</a:t>
            </a:r>
            <a:endParaRPr lang="fr-FR" sz="165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98747" y="1060468"/>
            <a:ext cx="44215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dirty="0">
                <a:solidFill>
                  <a:srgbClr val="1D4C7E"/>
                </a:solidFill>
              </a:rPr>
              <a:t>Optimal </a:t>
            </a:r>
            <a:r>
              <a:rPr lang="fr-FR" sz="1050" dirty="0" err="1">
                <a:solidFill>
                  <a:srgbClr val="1D4C7E"/>
                </a:solidFill>
              </a:rPr>
              <a:t>amount</a:t>
            </a:r>
            <a:r>
              <a:rPr lang="fr-FR" sz="1050" dirty="0">
                <a:solidFill>
                  <a:srgbClr val="1D4C7E"/>
                </a:solidFill>
              </a:rPr>
              <a:t> of AN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same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050" dirty="0">
                <a:solidFill>
                  <a:srgbClr val="1D4C7E"/>
                </a:solidFill>
              </a:rPr>
              <a:t>coefficient on </a:t>
            </a:r>
            <a:r>
              <a:rPr lang="fr-FR" sz="1050" dirty="0" err="1">
                <a:solidFill>
                  <a:srgbClr val="1D4C7E"/>
                </a:solidFill>
              </a:rPr>
              <a:t>each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subcarrier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capacity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proportional</a:t>
            </a:r>
            <a:r>
              <a:rPr lang="fr-FR" sz="1050" dirty="0">
                <a:solidFill>
                  <a:srgbClr val="1D4C7E"/>
                </a:solidFill>
              </a:rPr>
              <a:t> to </a:t>
            </a:r>
            <a:r>
              <a:rPr lang="fr-FR" sz="1050" dirty="0" err="1">
                <a:solidFill>
                  <a:srgbClr val="1D4C7E"/>
                </a:solidFill>
              </a:rPr>
              <a:t>subcarrier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energy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 Tune the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weights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at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each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subcarrier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to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increase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SR)</a:t>
            </a:r>
            <a:endParaRPr lang="fr-FR" sz="1050" dirty="0">
              <a:solidFill>
                <a:srgbClr val="1D4C7E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6935" y="1060468"/>
            <a:ext cx="3505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>
                <a:solidFill>
                  <a:srgbClr val="1D4C7E"/>
                </a:solidFill>
              </a:rPr>
              <a:t>Analytic</a:t>
            </a:r>
            <a:r>
              <a:rPr lang="fr-FR" sz="1050" dirty="0">
                <a:solidFill>
                  <a:srgbClr val="1D4C7E"/>
                </a:solidFill>
              </a:rPr>
              <a:t> expression of SR to </a:t>
            </a:r>
            <a:r>
              <a:rPr lang="fr-FR" sz="1050" dirty="0" err="1">
                <a:solidFill>
                  <a:srgbClr val="1D4C7E"/>
                </a:solidFill>
              </a:rPr>
              <a:t>maximize</a:t>
            </a:r>
            <a:r>
              <a:rPr lang="fr-FR" sz="1050" dirty="0">
                <a:solidFill>
                  <a:srgbClr val="1D4C7E"/>
                </a:solidFill>
              </a:rPr>
              <a:t>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7" y="2051432"/>
            <a:ext cx="3447206" cy="2544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ZoneTexte 9"/>
          <p:cNvSpPr txBox="1"/>
          <p:nvPr/>
        </p:nvSpPr>
        <p:spPr>
          <a:xfrm>
            <a:off x="286221" y="4666982"/>
            <a:ext cx="42623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" b="1" dirty="0">
                <a:solidFill>
                  <a:srgbClr val="1D4C7E"/>
                </a:solidFill>
              </a:rPr>
              <a:t>Optimal </a:t>
            </a:r>
            <a:r>
              <a:rPr lang="fr-FR" sz="750" b="1" dirty="0" err="1">
                <a:solidFill>
                  <a:srgbClr val="1D4C7E"/>
                </a:solidFill>
              </a:rPr>
              <a:t>amount</a:t>
            </a:r>
            <a:r>
              <a:rPr lang="fr-FR" sz="750" b="1" dirty="0">
                <a:solidFill>
                  <a:srgbClr val="1D4C7E"/>
                </a:solidFill>
              </a:rPr>
              <a:t> of AN to </a:t>
            </a:r>
            <a:r>
              <a:rPr lang="fr-FR" sz="750" b="1" dirty="0" err="1">
                <a:solidFill>
                  <a:srgbClr val="1D4C7E"/>
                </a:solidFill>
              </a:rPr>
              <a:t>inject</a:t>
            </a:r>
            <a:r>
              <a:rPr lang="fr-FR" sz="750" b="1" dirty="0">
                <a:solidFill>
                  <a:srgbClr val="1D4C7E"/>
                </a:solidFill>
              </a:rPr>
              <a:t>, </a:t>
            </a:r>
            <a:r>
              <a:rPr lang="fr-FR" sz="750" b="1" dirty="0" err="1">
                <a:solidFill>
                  <a:srgbClr val="1D4C7E"/>
                </a:solidFill>
              </a:rPr>
              <a:t>Eb</a:t>
            </a:r>
            <a:r>
              <a:rPr lang="fr-FR" sz="750" b="1" dirty="0">
                <a:solidFill>
                  <a:srgbClr val="1D4C7E"/>
                </a:solidFill>
              </a:rPr>
              <a:t>/N0 = 5 dB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28" y="2023822"/>
            <a:ext cx="3556470" cy="25725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4628174" y="4666982"/>
            <a:ext cx="42623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" b="1" dirty="0">
                <a:solidFill>
                  <a:srgbClr val="1D4C7E"/>
                </a:solidFill>
              </a:rPr>
              <a:t>SR </a:t>
            </a:r>
            <a:r>
              <a:rPr lang="fr-FR" sz="750" b="1" dirty="0" err="1">
                <a:solidFill>
                  <a:srgbClr val="1D4C7E"/>
                </a:solidFill>
              </a:rPr>
              <a:t>optimization</a:t>
            </a:r>
            <a:r>
              <a:rPr lang="fr-FR" sz="750" b="1" dirty="0">
                <a:solidFill>
                  <a:srgbClr val="1D4C7E"/>
                </a:solidFill>
              </a:rPr>
              <a:t> via </a:t>
            </a:r>
            <a:r>
              <a:rPr lang="fr-FR" sz="750" b="1" dirty="0" err="1">
                <a:solidFill>
                  <a:srgbClr val="1D4C7E"/>
                </a:solidFill>
              </a:rPr>
              <a:t>waterfilling</a:t>
            </a:r>
            <a:r>
              <a:rPr lang="fr-FR" sz="750" b="1" dirty="0">
                <a:solidFill>
                  <a:srgbClr val="1D4C7E"/>
                </a:solidFill>
              </a:rPr>
              <a:t>, </a:t>
            </a:r>
            <a:r>
              <a:rPr lang="fr-FR" sz="750" b="1" dirty="0" err="1">
                <a:solidFill>
                  <a:srgbClr val="1D4C7E"/>
                </a:solidFill>
              </a:rPr>
              <a:t>Eb</a:t>
            </a:r>
            <a:r>
              <a:rPr lang="fr-FR" sz="750" b="1" dirty="0">
                <a:solidFill>
                  <a:srgbClr val="1D4C7E"/>
                </a:solidFill>
              </a:rPr>
              <a:t>/N0 = 20 dB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7" y="1405274"/>
            <a:ext cx="3203655" cy="3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Conclusions &amp; Future Works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5" name="Espace réservé du contenu 4"/>
          <p:cNvSpPr txBox="1">
            <a:spLocks noGrp="1"/>
          </p:cNvSpPr>
          <p:nvPr>
            <p:ph idx="1"/>
          </p:nvPr>
        </p:nvSpPr>
        <p:spPr>
          <a:xfrm>
            <a:off x="16883" y="1016183"/>
            <a:ext cx="9127117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D4C7E"/>
                </a:solidFill>
              </a:rPr>
              <a:t>Conclusions: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1D4C7E"/>
                </a:solidFill>
              </a:rPr>
              <a:t>Enhancement</a:t>
            </a:r>
            <a:r>
              <a:rPr lang="fr-FR" dirty="0">
                <a:solidFill>
                  <a:srgbClr val="1D4C7E"/>
                </a:solidFill>
              </a:rPr>
              <a:t> of PLS for FD TR SISO OFDM communication </a:t>
            </a:r>
            <a:r>
              <a:rPr lang="fr-FR" dirty="0" err="1">
                <a:solidFill>
                  <a:srgbClr val="1D4C7E"/>
                </a:solidFill>
              </a:rPr>
              <a:t>scheme</a:t>
            </a:r>
            <a:r>
              <a:rPr lang="fr-FR" dirty="0">
                <a:solidFill>
                  <a:srgbClr val="1D4C7E"/>
                </a:solidFill>
              </a:rPr>
              <a:t> via AN injection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1D4C7E"/>
                </a:solidFill>
              </a:rPr>
              <a:t>Different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eavesdropper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decoding</a:t>
            </a:r>
            <a:r>
              <a:rPr lang="fr-FR" dirty="0">
                <a:solidFill>
                  <a:srgbClr val="1D4C7E"/>
                </a:solidFill>
              </a:rPr>
              <a:t> structures </a:t>
            </a:r>
            <a:r>
              <a:rPr lang="fr-FR" dirty="0" err="1">
                <a:solidFill>
                  <a:srgbClr val="1D4C7E"/>
                </a:solidFill>
              </a:rPr>
              <a:t>investigated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different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performances/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hypothesis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rgbClr val="1D4C7E"/>
                </a:solidFill>
                <a:sym typeface="Wingdings" panose="05000000000000000000" pitchFamily="2" charset="2"/>
              </a:rPr>
              <a:t>Future Works: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robust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precoding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and/or AN injection) to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improve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the PLS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Extension to MIMO system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Multi-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users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communication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realistic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channel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model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Real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demonstrator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BZ" b="1" dirty="0">
              <a:solidFill>
                <a:srgbClr val="1D4C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18F-D995-1C44-84D0-DFE0E4C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2979227" y="501284"/>
            <a:ext cx="2111477" cy="6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4387"/>
                </a:solidFill>
                <a:latin typeface="+mn-l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fr-FR" dirty="0" err="1">
                <a:solidFill>
                  <a:srgbClr val="1D4C7E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Outline</a:t>
            </a:r>
            <a:endParaRPr lang="fr-FR" dirty="0">
              <a:solidFill>
                <a:srgbClr val="1D4C7E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2979227" y="1210944"/>
            <a:ext cx="8467945" cy="50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fr-FR" sz="2000" b="1" dirty="0" err="1">
                <a:solidFill>
                  <a:srgbClr val="1D4C7E"/>
                </a:solidFill>
              </a:rPr>
              <a:t>Problem</a:t>
            </a:r>
            <a:r>
              <a:rPr lang="fr-FR" sz="2000" b="1" dirty="0">
                <a:solidFill>
                  <a:srgbClr val="1D4C7E"/>
                </a:solidFill>
              </a:rPr>
              <a:t> </a:t>
            </a:r>
            <a:r>
              <a:rPr lang="fr-FR" sz="2000" b="1" dirty="0" err="1">
                <a:solidFill>
                  <a:srgbClr val="1D4C7E"/>
                </a:solidFill>
              </a:rPr>
              <a:t>Statement</a:t>
            </a:r>
            <a:endParaRPr lang="fr-FR" sz="2000" b="1" dirty="0">
              <a:solidFill>
                <a:srgbClr val="1D4C7E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System Model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2.1. </a:t>
            </a:r>
            <a:r>
              <a:rPr lang="fr-FR" sz="1800" b="1" dirty="0" err="1">
                <a:solidFill>
                  <a:srgbClr val="1D4C7E"/>
                </a:solidFill>
              </a:rPr>
              <a:t>Conventional</a:t>
            </a:r>
            <a:r>
              <a:rPr lang="fr-FR" sz="1800" b="1" dirty="0">
                <a:solidFill>
                  <a:srgbClr val="1D4C7E"/>
                </a:solidFill>
              </a:rPr>
              <a:t> FD TR SISO OFDM </a:t>
            </a:r>
            <a:r>
              <a:rPr lang="fr-FR" sz="1800" b="1" dirty="0" err="1">
                <a:solidFill>
                  <a:srgbClr val="1D4C7E"/>
                </a:solidFill>
              </a:rPr>
              <a:t>scheme</a:t>
            </a:r>
            <a:endParaRPr lang="fr-FR" sz="18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2.2. FD TR SISO OFDM </a:t>
            </a:r>
            <a:r>
              <a:rPr lang="fr-FR" sz="1800" b="1" dirty="0" err="1">
                <a:solidFill>
                  <a:srgbClr val="1D4C7E"/>
                </a:solidFill>
              </a:rPr>
              <a:t>scheme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with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added</a:t>
            </a:r>
            <a:r>
              <a:rPr lang="fr-FR" sz="1800" b="1" dirty="0">
                <a:solidFill>
                  <a:srgbClr val="1D4C7E"/>
                </a:solidFill>
              </a:rPr>
              <a:t> AN</a:t>
            </a: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Performance </a:t>
            </a:r>
            <a:r>
              <a:rPr lang="fr-FR" sz="2000" b="1" dirty="0" err="1">
                <a:solidFill>
                  <a:srgbClr val="1D4C7E"/>
                </a:solidFill>
              </a:rPr>
              <a:t>Assessement</a:t>
            </a:r>
            <a:endParaRPr lang="fr-FR" sz="20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3.1. </a:t>
            </a:r>
            <a:r>
              <a:rPr lang="fr-FR" sz="1800" b="1" dirty="0" err="1">
                <a:solidFill>
                  <a:srgbClr val="1D4C7E"/>
                </a:solidFill>
              </a:rPr>
              <a:t>Secrecy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Capacity</a:t>
            </a:r>
            <a:endParaRPr lang="fr-FR" sz="18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3.2. Optimal </a:t>
            </a:r>
            <a:r>
              <a:rPr lang="fr-FR" sz="1800" b="1" dirty="0" err="1">
                <a:solidFill>
                  <a:srgbClr val="1D4C7E"/>
                </a:solidFill>
              </a:rPr>
              <a:t>amount</a:t>
            </a:r>
            <a:r>
              <a:rPr lang="fr-FR" sz="1800" b="1" dirty="0">
                <a:solidFill>
                  <a:srgbClr val="1D4C7E"/>
                </a:solidFill>
              </a:rPr>
              <a:t> of </a:t>
            </a:r>
            <a:r>
              <a:rPr lang="fr-FR" sz="1800" b="1" dirty="0" err="1">
                <a:solidFill>
                  <a:srgbClr val="1D4C7E"/>
                </a:solidFill>
              </a:rPr>
              <a:t>useful</a:t>
            </a:r>
            <a:r>
              <a:rPr lang="fr-FR" sz="1800" b="1" dirty="0">
                <a:solidFill>
                  <a:srgbClr val="1D4C7E"/>
                </a:solidFill>
              </a:rPr>
              <a:t> data </a:t>
            </a:r>
            <a:r>
              <a:rPr lang="fr-FR" sz="1800" b="1" dirty="0" err="1">
                <a:solidFill>
                  <a:srgbClr val="1D4C7E"/>
                </a:solidFill>
              </a:rPr>
              <a:t>energy</a:t>
            </a:r>
            <a:r>
              <a:rPr lang="fr-FR" sz="1800" b="1" dirty="0">
                <a:solidFill>
                  <a:srgbClr val="1D4C7E"/>
                </a:solidFill>
              </a:rPr>
              <a:t> to transmit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3.3. </a:t>
            </a:r>
            <a:r>
              <a:rPr lang="fr-FR" sz="1800" b="1" dirty="0" err="1">
                <a:solidFill>
                  <a:srgbClr val="1D4C7E"/>
                </a:solidFill>
              </a:rPr>
              <a:t>Secrecy</a:t>
            </a:r>
            <a:r>
              <a:rPr lang="fr-FR" sz="1800" b="1" dirty="0">
                <a:solidFill>
                  <a:srgbClr val="1D4C7E"/>
                </a:solidFill>
              </a:rPr>
              <a:t> rate </a:t>
            </a:r>
            <a:r>
              <a:rPr lang="fr-FR" sz="1800" b="1" dirty="0" err="1">
                <a:solidFill>
                  <a:srgbClr val="1D4C7E"/>
                </a:solidFill>
              </a:rPr>
              <a:t>optimization</a:t>
            </a:r>
            <a:r>
              <a:rPr lang="fr-FR" sz="1800" b="1" dirty="0">
                <a:solidFill>
                  <a:srgbClr val="1D4C7E"/>
                </a:solidFill>
              </a:rPr>
              <a:t> via </a:t>
            </a:r>
            <a:r>
              <a:rPr lang="fr-FR" sz="1800" b="1" dirty="0" err="1">
                <a:solidFill>
                  <a:srgbClr val="1D4C7E"/>
                </a:solidFill>
              </a:rPr>
              <a:t>waterfilling</a:t>
            </a:r>
            <a:endParaRPr lang="fr-FR" sz="1800" b="1" dirty="0">
              <a:solidFill>
                <a:srgbClr val="1D4C7E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Conclusion &amp; Future 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60644" y="792690"/>
            <a:ext cx="8401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Wireless communication: unsecure in nature (broadcasting)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Physical Layer Security (PLS) can secure wireless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if eavesdropper (Eve) channel degraded compared to legitimate receiver (Bob) 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SINR degradation and/or AN injection in the null space of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Investigated scheme: AN</a:t>
            </a:r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injection in FD </a:t>
            </a:r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TR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 SISO </a:t>
            </a:r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OFDM 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system</a:t>
            </a: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411850" y="3322911"/>
            <a:ext cx="6340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Applications of PLS</a:t>
            </a:r>
            <a:endParaRPr lang="en-US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Prevent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eavesdropping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without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need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of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upper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layer data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encryption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scheme</a:t>
            </a:r>
            <a:endParaRPr lang="fr-FR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PLS on top of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encryption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scheme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to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furrther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enhance</a:t>
            </a:r>
            <a:r>
              <a:rPr lang="fr-FR" sz="14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4387"/>
                </a:solidFill>
                <a:latin typeface="Calibri" panose="020F0502020204030204" pitchFamily="34" charset="0"/>
              </a:rPr>
              <a:t>security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60644" y="792689"/>
            <a:ext cx="8401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Wireless communication: unsecure in nature (broadcasting)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Physical Layer Security (PLS) can secure wireless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if eavesdropper (Eve) channel degraded compared to legitimate receiver (Bob) 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SINR degradation and/or AN injection in the null space of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Investigated scheme: AN injection in FD TR SISO </a:t>
            </a:r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OFDM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 system</a:t>
            </a: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492317" y="2623695"/>
            <a:ext cx="42552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Recall on OFDM</a:t>
            </a:r>
            <a:endParaRPr lang="en-US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u="sng" dirty="0">
                <a:solidFill>
                  <a:srgbClr val="004387"/>
                </a:solidFill>
                <a:latin typeface="Calibri" panose="020F0502020204030204" pitchFamily="34" charset="0"/>
              </a:rPr>
              <a:t>Idea: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Frequency division multiplexing scheme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Decompose signal spectrum in multiple subcarriers (multi-carriers modulation)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Data carried on orthogonal subcarriers</a:t>
            </a:r>
          </a:p>
          <a:p>
            <a:pPr algn="just"/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u="sng" dirty="0">
                <a:solidFill>
                  <a:srgbClr val="004387"/>
                </a:solidFill>
                <a:latin typeface="Calibri" panose="020F0502020204030204" pitchFamily="34" charset="0"/>
              </a:rPr>
              <a:t>Advantage:</a:t>
            </a:r>
          </a:p>
          <a:p>
            <a:pPr algn="just"/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Allow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to deal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with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fading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channels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(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frequency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non-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selective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on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each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subcarrier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)</a:t>
            </a: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62" y="2267575"/>
            <a:ext cx="3441568" cy="27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59588" y="2618630"/>
            <a:ext cx="4292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Recall on Time Reversal</a:t>
            </a:r>
            <a:endParaRPr lang="en-US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59588" y="789389"/>
            <a:ext cx="8401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Wireless communication: unsecure in nature (broadcasting)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Physical Layer Security (PLS) can secure wireless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if eavesdropper (Eve) channel degraded compared to legitimate receiver (Bob) 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SINR degradation and/or AN injection in the null space of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Investigated scheme: AN injection in FD </a:t>
            </a:r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TR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 SISO OFDM system</a:t>
            </a: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59588" y="2964634"/>
                <a:ext cx="3919804" cy="149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u="sng" dirty="0">
                    <a:solidFill>
                      <a:srgbClr val="004387"/>
                    </a:solidFill>
                  </a:rPr>
                  <a:t>Time Domain: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4387"/>
                    </a:solidFill>
                  </a:rPr>
                  <a:t>Upsampling</a:t>
                </a:r>
                <a:r>
                  <a:rPr lang="en-US" sz="1200" dirty="0">
                    <a:solidFill>
                      <a:srgbClr val="004387"/>
                    </a:solidFill>
                  </a:rPr>
                  <a:t> TX signal by a factor (BOR=U)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Precoding with time reversed version of legitimate receiver channel </a:t>
                </a:r>
                <a:r>
                  <a:rPr lang="en-US" sz="12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focusing gain at the intended position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>
                  <a:solidFill>
                    <a:srgbClr val="004387"/>
                  </a:solidFill>
                </a:endParaRPr>
              </a:p>
              <a:p>
                <a:endParaRPr lang="en-BZ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8" y="2964634"/>
                <a:ext cx="3919804" cy="1491627"/>
              </a:xfrm>
              <a:prstGeom prst="rect">
                <a:avLst/>
              </a:prstGeom>
              <a:blipFill rotWithShape="1">
                <a:blip r:embed="rId2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B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38217" y="2964634"/>
                <a:ext cx="4482059" cy="1214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u="sng" dirty="0">
                    <a:solidFill>
                      <a:srgbClr val="004387"/>
                    </a:solidFill>
                  </a:rPr>
                  <a:t>Frequency Domain: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Repeating and shifting TX spectrum by a factor (BOR=U)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Precoding data with complex conjugate of legitimate receiver channel </a:t>
                </a:r>
                <a:r>
                  <a:rPr lang="en-US" sz="12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gain at the intended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>
                  <a:solidFill>
                    <a:srgbClr val="004387"/>
                  </a:solidFill>
                </a:endParaRPr>
              </a:p>
              <a:p>
                <a:endParaRPr lang="en-BZ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17" y="2964634"/>
                <a:ext cx="4482059" cy="12146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776332" y="4410094"/>
            <a:ext cx="375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387"/>
                </a:solidFill>
                <a:sym typeface="Wingdings" panose="05000000000000000000" pitchFamily="2" charset="2"/>
              </a:rPr>
              <a:t> FD TR </a:t>
            </a:r>
            <a:r>
              <a:rPr lang="fr-FR" sz="12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can</a:t>
            </a:r>
            <a:r>
              <a:rPr lang="fr-FR" sz="12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2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easily</a:t>
            </a:r>
            <a:r>
              <a:rPr lang="fr-FR" sz="12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2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be</a:t>
            </a:r>
            <a:r>
              <a:rPr lang="fr-FR" sz="12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2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implemented</a:t>
            </a:r>
            <a:r>
              <a:rPr lang="fr-FR" sz="12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2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using</a:t>
            </a:r>
            <a:r>
              <a:rPr lang="fr-FR" sz="1200" b="1" dirty="0">
                <a:solidFill>
                  <a:srgbClr val="004387"/>
                </a:solidFill>
                <a:sym typeface="Wingdings" panose="05000000000000000000" pitchFamily="2" charset="2"/>
              </a:rPr>
              <a:t> OFDM</a:t>
            </a:r>
            <a:endParaRPr lang="en-US" sz="1200" b="1" dirty="0">
              <a:solidFill>
                <a:srgbClr val="004387"/>
              </a:solidFill>
            </a:endParaRPr>
          </a:p>
          <a:p>
            <a:endParaRPr lang="en-BZ" sz="1200" dirty="0"/>
          </a:p>
        </p:txBody>
      </p:sp>
    </p:spTree>
    <p:extLst>
      <p:ext uri="{BB962C8B-B14F-4D97-AF65-F5344CB8AC3E}">
        <p14:creationId xmlns:p14="http://schemas.microsoft.com/office/powerpoint/2010/main" val="23696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6</a:t>
            </a:fld>
            <a:endParaRPr lang="fr-FR" altLang="fr-FR" dirty="0"/>
          </a:p>
        </p:txBody>
      </p:sp>
      <p:pic>
        <p:nvPicPr>
          <p:cNvPr id="7" name="Espace réservé du contenu 12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8" y="1743610"/>
            <a:ext cx="4069399" cy="1915858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5063497" y="1049646"/>
            <a:ext cx="353762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Goal</a:t>
            </a: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between Alice and Bob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Eve tries to eavesdrop the data</a:t>
            </a:r>
          </a:p>
          <a:p>
            <a:pPr algn="just"/>
            <a:endParaRPr lang="en-US" sz="1200" i="1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Concept</a:t>
            </a: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One antenna at TX, one antenna at RX’s (SISO)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Data precoding at Alice to reach Bob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Addition of Artificial Noise to corrupt Eve’s data decoding</a:t>
            </a:r>
          </a:p>
          <a:p>
            <a:pPr algn="just"/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Hypothesis: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Alice knows Bob instantaneous CSI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Alice does not know Eve instantaneous CSI (Eve is passive)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No spatial correlation between Bob and Eve channels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No frequency correlation between subcarriers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AWGN of same level at Bob and Eve</a:t>
            </a:r>
          </a:p>
          <a:p>
            <a:endParaRPr lang="en-US" sz="11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539073" y="712933"/>
            <a:ext cx="393014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FD TR SISO OFDM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586559" y="902243"/>
                <a:ext cx="378657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4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4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4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400" dirty="0">
                    <a:solidFill>
                      <a:srgbClr val="1D4C7E"/>
                    </a:solidFill>
                  </a:rPr>
                  <a:t> (Q=NU subcarriers)</a:t>
                </a:r>
                <a:endParaRPr lang="fr-FR" sz="1400" dirty="0">
                  <a:solidFill>
                    <a:srgbClr val="1D4C7E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Z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59" y="902243"/>
                <a:ext cx="3786573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482" t="-10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3547653" y="3339431"/>
            <a:ext cx="757327" cy="241444"/>
            <a:chOff x="4942830" y="4320788"/>
            <a:chExt cx="1009769" cy="32192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60" y="4320788"/>
              <a:ext cx="498311" cy="321925"/>
            </a:xfrm>
            <a:prstGeom prst="rect">
              <a:avLst/>
            </a:prstGeom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5696870" y="447660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942830" y="4488564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1775472" y="3348522"/>
            <a:ext cx="743123" cy="232353"/>
            <a:chOff x="2913303" y="4332909"/>
            <a:chExt cx="990830" cy="30980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033" y="4332909"/>
              <a:ext cx="479371" cy="309804"/>
            </a:xfrm>
            <a:prstGeom prst="rect">
              <a:avLst/>
            </a:prstGeom>
          </p:spPr>
        </p:pic>
        <p:cxnSp>
          <p:nvCxnSpPr>
            <p:cNvPr id="13" name="Connecteur droit avec flèche 12"/>
            <p:cNvCxnSpPr/>
            <p:nvPr/>
          </p:nvCxnSpPr>
          <p:spPr>
            <a:xfrm>
              <a:off x="3648404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2913303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5407698" y="3433373"/>
            <a:ext cx="743122" cy="232353"/>
            <a:chOff x="7352503" y="4320788"/>
            <a:chExt cx="990829" cy="309804"/>
          </a:xfrm>
        </p:grpSpPr>
        <p:grpSp>
          <p:nvGrpSpPr>
            <p:cNvPr id="16" name="Groupe 15"/>
            <p:cNvGrpSpPr/>
            <p:nvPr/>
          </p:nvGrpSpPr>
          <p:grpSpPr>
            <a:xfrm>
              <a:off x="7608232" y="4320788"/>
              <a:ext cx="479371" cy="309804"/>
              <a:chOff x="8997623" y="1302318"/>
              <a:chExt cx="643667" cy="488661"/>
            </a:xfrm>
          </p:grpSpPr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9274486" y="1353482"/>
                <a:ext cx="230384" cy="3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75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17" name="Connecteur droit avec flèche 16"/>
            <p:cNvCxnSpPr/>
            <p:nvPr/>
          </p:nvCxnSpPr>
          <p:spPr>
            <a:xfrm>
              <a:off x="73525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80876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610141" y="4465621"/>
            <a:ext cx="743448" cy="232353"/>
            <a:chOff x="4955761" y="5697119"/>
            <a:chExt cx="991264" cy="30980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491" y="5697119"/>
              <a:ext cx="482603" cy="309804"/>
            </a:xfrm>
            <a:prstGeom prst="rect">
              <a:avLst/>
            </a:prstGeom>
          </p:spPr>
        </p:pic>
        <p:cxnSp>
          <p:nvCxnSpPr>
            <p:cNvPr id="23" name="Connecteur droit avec flèche 22"/>
            <p:cNvCxnSpPr/>
            <p:nvPr/>
          </p:nvCxnSpPr>
          <p:spPr>
            <a:xfrm>
              <a:off x="4955761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5691296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5394762" y="4450381"/>
            <a:ext cx="719957" cy="352311"/>
            <a:chOff x="7335256" y="5676791"/>
            <a:chExt cx="959942" cy="469747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335256" y="5852020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8039469" y="584245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/>
            <p:cNvGrpSpPr/>
            <p:nvPr/>
          </p:nvGrpSpPr>
          <p:grpSpPr>
            <a:xfrm>
              <a:off x="7586869" y="5676791"/>
              <a:ext cx="479371" cy="469747"/>
              <a:chOff x="8873550" y="3248013"/>
              <a:chExt cx="643667" cy="740944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8873550" y="3248013"/>
                <a:ext cx="643667" cy="740944"/>
                <a:chOff x="8983842" y="1049455"/>
                <a:chExt cx="643667" cy="740944"/>
              </a:xfrm>
            </p:grpSpPr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3842" y="1049455"/>
                  <a:ext cx="643667" cy="488660"/>
                </a:xfrm>
                <a:prstGeom prst="rect">
                  <a:avLst/>
                </a:prstGeom>
              </p:spPr>
            </p:pic>
            <p:sp>
              <p:nvSpPr>
                <p:cNvPr id="32" name="ZoneTexte 31"/>
                <p:cNvSpPr txBox="1"/>
                <p:nvPr/>
              </p:nvSpPr>
              <p:spPr>
                <a:xfrm>
                  <a:off x="9274487" y="1353483"/>
                  <a:ext cx="230384" cy="436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sz="750" dirty="0">
                    <a:latin typeface="Lucida Bright" panose="02040602050505020304" pitchFamily="18" charset="0"/>
                  </a:endParaRP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9102975" y="3299825"/>
                <a:ext cx="184816" cy="3883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600" b="1" dirty="0">
                    <a:latin typeface="Lucida Bright" panose="02040602050505020304" pitchFamily="18" charset="0"/>
                  </a:rPr>
                  <a:t>G</a:t>
                </a:r>
                <a:endParaRPr lang="fr-FR" sz="750" b="1" dirty="0">
                  <a:latin typeface="Lucida Bright" panose="02040602050505020304" pitchFamily="18" charset="0"/>
                </a:endParaRPr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701320" y="3153641"/>
            <a:ext cx="1311896" cy="818278"/>
            <a:chOff x="1077333" y="3947810"/>
            <a:chExt cx="1749194" cy="1091036"/>
          </a:xfrm>
        </p:grpSpPr>
        <p:grpSp>
          <p:nvGrpSpPr>
            <p:cNvPr id="35" name="Groupe 34"/>
            <p:cNvGrpSpPr/>
            <p:nvPr/>
          </p:nvGrpSpPr>
          <p:grpSpPr>
            <a:xfrm>
              <a:off x="1077333" y="4138175"/>
              <a:ext cx="1749194" cy="900671"/>
              <a:chOff x="113093" y="821112"/>
              <a:chExt cx="2348700" cy="1420650"/>
            </a:xfrm>
          </p:grpSpPr>
          <p:grpSp>
            <p:nvGrpSpPr>
              <p:cNvPr id="42" name="Groupe 41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4" name="Connecteur droit avec flèche 4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ZoneTexte 42"/>
              <p:cNvSpPr txBox="1"/>
              <p:nvPr/>
            </p:nvSpPr>
            <p:spPr>
              <a:xfrm>
                <a:off x="2180439" y="1804845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786443" y="3947810"/>
                  <a:ext cx="1068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444" y="3947810"/>
                  <a:ext cx="153862" cy="19544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e 45"/>
          <p:cNvGrpSpPr/>
          <p:nvPr/>
        </p:nvGrpSpPr>
        <p:grpSpPr>
          <a:xfrm>
            <a:off x="2442637" y="3143179"/>
            <a:ext cx="1318346" cy="812739"/>
            <a:chOff x="3428157" y="3955193"/>
            <a:chExt cx="1757794" cy="1083653"/>
          </a:xfrm>
        </p:grpSpPr>
        <p:grpSp>
          <p:nvGrpSpPr>
            <p:cNvPr id="47" name="Groupe 46"/>
            <p:cNvGrpSpPr/>
            <p:nvPr/>
          </p:nvGrpSpPr>
          <p:grpSpPr>
            <a:xfrm>
              <a:off x="3428157" y="4138175"/>
              <a:ext cx="1757794" cy="900671"/>
              <a:chOff x="3269621" y="821112"/>
              <a:chExt cx="2360247" cy="1420650"/>
            </a:xfrm>
          </p:grpSpPr>
          <p:grpSp>
            <p:nvGrpSpPr>
              <p:cNvPr id="77" name="Groupe 76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avec flèche 7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ZoneTexte 77"/>
              <p:cNvSpPr txBox="1"/>
              <p:nvPr/>
            </p:nvSpPr>
            <p:spPr>
              <a:xfrm>
                <a:off x="5348516" y="1804845"/>
                <a:ext cx="281352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4112555" y="3955193"/>
                  <a:ext cx="16543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55" y="3955193"/>
                  <a:ext cx="238461" cy="19544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e 48"/>
            <p:cNvGrpSpPr/>
            <p:nvPr/>
          </p:nvGrpSpPr>
          <p:grpSpPr>
            <a:xfrm>
              <a:off x="3545354" y="4684828"/>
              <a:ext cx="1327089" cy="187446"/>
              <a:chOff x="3453179" y="2178661"/>
              <a:chExt cx="1781926" cy="295663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  <p:grpSp>
            <p:nvGrpSpPr>
              <p:cNvPr id="63" name="Groupe 62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871391" y="4684797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49861" y="4684797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30525" y="468482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10004" y="4684797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22235" y="4684639"/>
              <a:ext cx="87745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04694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85357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64836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52512" y="4684639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30982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11646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91125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4231426" y="3153641"/>
            <a:ext cx="1305845" cy="818278"/>
            <a:chOff x="5784141" y="3947810"/>
            <a:chExt cx="1741127" cy="1091036"/>
          </a:xfrm>
        </p:grpSpPr>
        <p:grpSp>
          <p:nvGrpSpPr>
            <p:cNvPr id="82" name="Groupe 81"/>
            <p:cNvGrpSpPr/>
            <p:nvPr/>
          </p:nvGrpSpPr>
          <p:grpSpPr>
            <a:xfrm>
              <a:off x="5784141" y="4138175"/>
              <a:ext cx="1741127" cy="900671"/>
              <a:chOff x="6433077" y="821112"/>
              <a:chExt cx="2337868" cy="1420650"/>
            </a:xfrm>
          </p:grpSpPr>
          <p:grpSp>
            <p:nvGrpSpPr>
              <p:cNvPr id="105" name="Groupe 104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07" name="Connecteur droit avec flèche 106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/>
              <p:cNvSpPr txBox="1"/>
              <p:nvPr/>
            </p:nvSpPr>
            <p:spPr>
              <a:xfrm>
                <a:off x="8489591" y="1804845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6473826" y="3947810"/>
                  <a:ext cx="16867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827" y="3947810"/>
                  <a:ext cx="245441" cy="19544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e 83"/>
            <p:cNvGrpSpPr/>
            <p:nvPr/>
          </p:nvGrpSpPr>
          <p:grpSpPr>
            <a:xfrm>
              <a:off x="5904777" y="4390557"/>
              <a:ext cx="316016" cy="481701"/>
              <a:chOff x="731294" y="1167210"/>
              <a:chExt cx="424325" cy="123099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04473" y="4615468"/>
              <a:ext cx="79768" cy="25658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82943" y="4695480"/>
              <a:ext cx="79768" cy="17657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063607" y="4390527"/>
              <a:ext cx="79768" cy="481558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43086" y="4742281"/>
              <a:ext cx="79768" cy="12977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231178" y="4499569"/>
              <a:ext cx="79768" cy="3724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09648" y="4829872"/>
              <a:ext cx="79768" cy="4215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90311" y="4615468"/>
              <a:ext cx="79768" cy="25658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69790" y="4761847"/>
              <a:ext cx="79768" cy="110177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79474" y="4642714"/>
              <a:ext cx="79768" cy="2277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57944" y="4252153"/>
              <a:ext cx="79768" cy="6183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738608" y="4799679"/>
              <a:ext cx="79768" cy="7082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18087" y="4600402"/>
              <a:ext cx="79768" cy="27007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8166" y="4568536"/>
              <a:ext cx="79768" cy="301907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86636" y="4761847"/>
              <a:ext cx="79768" cy="10859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067300" y="468305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46779" y="4499569"/>
              <a:ext cx="79768" cy="37087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231426" y="4175175"/>
            <a:ext cx="1305845" cy="820003"/>
            <a:chOff x="5784141" y="5309859"/>
            <a:chExt cx="1741127" cy="1093337"/>
          </a:xfrm>
        </p:grpSpPr>
        <p:grpSp>
          <p:nvGrpSpPr>
            <p:cNvPr id="110" name="Groupe 109"/>
            <p:cNvGrpSpPr/>
            <p:nvPr/>
          </p:nvGrpSpPr>
          <p:grpSpPr>
            <a:xfrm>
              <a:off x="5784141" y="5502525"/>
              <a:ext cx="1741127" cy="900671"/>
              <a:chOff x="6433077" y="2973134"/>
              <a:chExt cx="2337868" cy="1420650"/>
            </a:xfrm>
          </p:grpSpPr>
          <p:grpSp>
            <p:nvGrpSpPr>
              <p:cNvPr id="128" name="Groupe 12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30" name="Connecteur droit avec flèche 12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avec flèche 13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/>
              <p:cNvSpPr txBox="1"/>
              <p:nvPr/>
            </p:nvSpPr>
            <p:spPr>
              <a:xfrm>
                <a:off x="8489591" y="3956867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6471846" y="5309859"/>
                  <a:ext cx="1622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847" y="5309859"/>
                  <a:ext cx="236256" cy="19544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5905771" y="6081362"/>
              <a:ext cx="79768" cy="1578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84241" y="5842458"/>
              <a:ext cx="79768" cy="39675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64905" y="5931936"/>
              <a:ext cx="79768" cy="30731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144384" y="6210231"/>
              <a:ext cx="79768" cy="2898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232476" y="6182542"/>
              <a:ext cx="79768" cy="5664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310946" y="6006923"/>
              <a:ext cx="79768" cy="23226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391610" y="5676801"/>
              <a:ext cx="79768" cy="56241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71088" y="5820221"/>
              <a:ext cx="79768" cy="41896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80772" y="6126196"/>
              <a:ext cx="79768" cy="11144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59242" y="5916408"/>
              <a:ext cx="79768" cy="32122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39906" y="5894194"/>
              <a:ext cx="79768" cy="34347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19385" y="6126196"/>
              <a:ext cx="79768" cy="11143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9464" y="5611191"/>
              <a:ext cx="79768" cy="62641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87934" y="5852020"/>
              <a:ext cx="79768" cy="38558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068598" y="6197035"/>
              <a:ext cx="79768" cy="4060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148077" y="6006922"/>
              <a:ext cx="79768" cy="23068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43" name="Groupe 142"/>
          <p:cNvGrpSpPr/>
          <p:nvPr/>
        </p:nvGrpSpPr>
        <p:grpSpPr>
          <a:xfrm>
            <a:off x="5995834" y="4186711"/>
            <a:ext cx="1306284" cy="808467"/>
            <a:chOff x="8136685" y="5325240"/>
            <a:chExt cx="1741712" cy="1077956"/>
          </a:xfrm>
        </p:grpSpPr>
        <p:grpSp>
          <p:nvGrpSpPr>
            <p:cNvPr id="144" name="Groupe 143"/>
            <p:cNvGrpSpPr/>
            <p:nvPr/>
          </p:nvGrpSpPr>
          <p:grpSpPr>
            <a:xfrm>
              <a:off x="8136685" y="5502525"/>
              <a:ext cx="1741712" cy="900671"/>
              <a:chOff x="9591914" y="2973134"/>
              <a:chExt cx="2338654" cy="1420650"/>
            </a:xfrm>
          </p:grpSpPr>
          <p:grpSp>
            <p:nvGrpSpPr>
              <p:cNvPr id="151" name="Groupe 150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53" name="Connecteur droit avec flèche 152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ZoneTexte 151"/>
              <p:cNvSpPr txBox="1"/>
              <p:nvPr/>
            </p:nvSpPr>
            <p:spPr>
              <a:xfrm>
                <a:off x="11649214" y="3956867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8808844" y="5325240"/>
                  <a:ext cx="16329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75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75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750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750" b="1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44" y="5325240"/>
                  <a:ext cx="231571" cy="19544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6250" r="-39474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Groupe 145"/>
            <p:cNvGrpSpPr/>
            <p:nvPr/>
          </p:nvGrpSpPr>
          <p:grpSpPr>
            <a:xfrm>
              <a:off x="8758924" y="6161907"/>
              <a:ext cx="318381" cy="75695"/>
              <a:chOff x="10453609" y="2415359"/>
              <a:chExt cx="427500" cy="6249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</p:grpSp>
      <p:sp>
        <p:nvSpPr>
          <p:cNvPr id="155" name="Rectangle à coins arrondis 154"/>
          <p:cNvSpPr/>
          <p:nvPr/>
        </p:nvSpPr>
        <p:spPr>
          <a:xfrm>
            <a:off x="4395810" y="1242835"/>
            <a:ext cx="591374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3683623" y="1242835"/>
            <a:ext cx="5483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7" name="Rectangle à coins arrondis 156"/>
          <p:cNvSpPr/>
          <p:nvPr/>
        </p:nvSpPr>
        <p:spPr>
          <a:xfrm>
            <a:off x="3163560" y="1242835"/>
            <a:ext cx="3628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8" name="Rectangle à coins arrondis 157"/>
          <p:cNvSpPr/>
          <p:nvPr/>
        </p:nvSpPr>
        <p:spPr>
          <a:xfrm>
            <a:off x="2479436" y="1242835"/>
            <a:ext cx="632873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9" name="Rectangle à coins arrondis 158"/>
          <p:cNvSpPr/>
          <p:nvPr/>
        </p:nvSpPr>
        <p:spPr>
          <a:xfrm>
            <a:off x="521933" y="1242835"/>
            <a:ext cx="327938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160" name="Rectangle à coins arrondis 159"/>
          <p:cNvSpPr/>
          <p:nvPr/>
        </p:nvSpPr>
        <p:spPr>
          <a:xfrm>
            <a:off x="899374" y="1242835"/>
            <a:ext cx="1325185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161" name="ZoneTexte 160"/>
          <p:cNvSpPr txBox="1"/>
          <p:nvPr/>
        </p:nvSpPr>
        <p:spPr>
          <a:xfrm>
            <a:off x="416894" y="2502778"/>
            <a:ext cx="482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919434" y="2502778"/>
            <a:ext cx="130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pic>
        <p:nvPicPr>
          <p:cNvPr id="163" name="Image 162"/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3" y="1270425"/>
            <a:ext cx="4819321" cy="1172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4" name="ZoneTexte 163"/>
          <p:cNvSpPr txBox="1"/>
          <p:nvPr/>
        </p:nvSpPr>
        <p:spPr>
          <a:xfrm>
            <a:off x="2405138" y="2502778"/>
            <a:ext cx="73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3137935" y="2502778"/>
            <a:ext cx="41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66" name="ZoneTexte 165"/>
          <p:cNvSpPr txBox="1"/>
          <p:nvPr/>
        </p:nvSpPr>
        <p:spPr>
          <a:xfrm>
            <a:off x="3685373" y="2489693"/>
            <a:ext cx="623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4418998" y="2502778"/>
            <a:ext cx="72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495433" y="1581494"/>
            <a:ext cx="4501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169" name="ZoneTexte 168"/>
          <p:cNvSpPr txBox="1"/>
          <p:nvPr/>
        </p:nvSpPr>
        <p:spPr>
          <a:xfrm>
            <a:off x="4977189" y="1551266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4979522" y="2098019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1560353" y="1724467"/>
            <a:ext cx="5915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54286" y="1724467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5586559" y="1910283"/>
                <a:ext cx="3786573" cy="74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4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400" b="1" dirty="0">
                  <a:solidFill>
                    <a:srgbClr val="1D4C7E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4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4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4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4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endParaRPr lang="en-BZ" sz="14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59" y="1910283"/>
                <a:ext cx="3786573" cy="742447"/>
              </a:xfrm>
              <a:prstGeom prst="rect">
                <a:avLst/>
              </a:prstGeom>
              <a:blipFill rotWithShape="0">
                <a:blip r:embed="rId26"/>
                <a:stretch>
                  <a:fillRect l="-482" t="-820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167115" y="3549549"/>
            <a:ext cx="266209" cy="302854"/>
            <a:chOff x="1167115" y="3549549"/>
            <a:chExt cx="266209" cy="302854"/>
          </a:xfrm>
        </p:grpSpPr>
        <p:sp>
          <p:nvSpPr>
            <p:cNvPr id="174" name="Rectangle 17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87" name="Groupe 186"/>
          <p:cNvGrpSpPr/>
          <p:nvPr/>
        </p:nvGrpSpPr>
        <p:grpSpPr>
          <a:xfrm>
            <a:off x="5995834" y="3163834"/>
            <a:ext cx="1303266" cy="808086"/>
            <a:chOff x="5995834" y="3163834"/>
            <a:chExt cx="1303266" cy="808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6491191" y="3163834"/>
                  <a:ext cx="127279" cy="1154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75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75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75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750" b="1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91" y="3163834"/>
                  <a:ext cx="127279" cy="1154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t="-15789" r="-47619" b="-26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e 132"/>
            <p:cNvGrpSpPr/>
            <p:nvPr/>
          </p:nvGrpSpPr>
          <p:grpSpPr>
            <a:xfrm>
              <a:off x="5995834" y="3296416"/>
              <a:ext cx="1303266" cy="675504"/>
              <a:chOff x="9591914" y="821112"/>
              <a:chExt cx="2333250" cy="1420650"/>
            </a:xfrm>
          </p:grpSpPr>
          <p:grpSp>
            <p:nvGrpSpPr>
              <p:cNvPr id="139" name="Groupe 138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41" name="Connecteur droit avec flèche 14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avec flèche 14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ZoneTexte 139"/>
              <p:cNvSpPr txBox="1"/>
              <p:nvPr/>
            </p:nvSpPr>
            <p:spPr>
              <a:xfrm>
                <a:off x="11643811" y="1804845"/>
                <a:ext cx="281353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p:grpSp>
          <p:nvGrpSpPr>
            <p:cNvPr id="182" name="Groupe 181"/>
            <p:cNvGrpSpPr/>
            <p:nvPr/>
          </p:nvGrpSpPr>
          <p:grpSpPr>
            <a:xfrm>
              <a:off x="6450865" y="3549549"/>
              <a:ext cx="266209" cy="302854"/>
              <a:chOff x="1167115" y="3549549"/>
              <a:chExt cx="266209" cy="30285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167115" y="3549549"/>
                <a:ext cx="92684" cy="30283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228959" y="3549549"/>
                <a:ext cx="84258" cy="30283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289456" y="3549571"/>
                <a:ext cx="84258" cy="302832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349066" y="3549549"/>
                <a:ext cx="84258" cy="302832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70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2" grpId="0"/>
      <p:bldP spid="164" grpId="0"/>
      <p:bldP spid="165" grpId="0"/>
      <p:bldP spid="166" grpId="0"/>
      <p:bldP spid="167" grpId="0"/>
      <p:bldP spid="171" grpId="0"/>
      <p:bldP spid="1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8</a:t>
            </a:fld>
            <a:endParaRPr lang="fr-FR" alt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683814" y="790226"/>
            <a:ext cx="333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solidFill>
                  <a:srgbClr val="1D4C7E"/>
                </a:solidFill>
              </a:rPr>
              <a:t>At Bob: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B050"/>
                </a:solidFill>
              </a:rPr>
              <a:t>Real gain for </a:t>
            </a:r>
            <a:r>
              <a:rPr lang="fr-FR" sz="1400" dirty="0" err="1">
                <a:solidFill>
                  <a:srgbClr val="00B050"/>
                </a:solidFill>
              </a:rPr>
              <a:t>each</a:t>
            </a:r>
            <a:r>
              <a:rPr lang="fr-FR" sz="1400" dirty="0">
                <a:solidFill>
                  <a:srgbClr val="00B050"/>
                </a:solidFill>
              </a:rPr>
              <a:t> RX </a:t>
            </a:r>
            <a:r>
              <a:rPr lang="fr-FR" sz="1400" dirty="0" err="1">
                <a:solidFill>
                  <a:srgbClr val="00B050"/>
                </a:solidFill>
              </a:rPr>
              <a:t>symbol</a:t>
            </a:r>
            <a:endParaRPr lang="fr-FR" sz="1400" dirty="0">
              <a:solidFill>
                <a:srgbClr val="00B05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FF0000"/>
                </a:solidFill>
              </a:rPr>
              <a:t>Gain </a:t>
            </a:r>
            <a:r>
              <a:rPr lang="fr-FR" sz="1400" dirty="0" err="1">
                <a:solidFill>
                  <a:srgbClr val="FF0000"/>
                </a:solidFill>
              </a:rPr>
              <a:t>depends</a:t>
            </a:r>
            <a:r>
              <a:rPr lang="fr-FR" sz="1400" dirty="0">
                <a:solidFill>
                  <a:srgbClr val="FF0000"/>
                </a:solidFill>
              </a:rPr>
              <a:t> on BOR value (</a:t>
            </a:r>
            <a:r>
              <a:rPr lang="fr-FR" sz="1400" dirty="0" err="1">
                <a:solidFill>
                  <a:srgbClr val="FF0000"/>
                </a:solidFill>
              </a:rPr>
              <a:t>frequency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diversity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Perfect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recovery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if high SNR scenario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after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ZF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equalization</a:t>
            </a:r>
            <a:endParaRPr lang="fr-F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39165" y="2494685"/>
            <a:ext cx="130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2374053" y="2494685"/>
            <a:ext cx="80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157666" y="2494685"/>
            <a:ext cx="41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438729" y="2494685"/>
            <a:ext cx="66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4412610" y="1235773"/>
            <a:ext cx="591374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700422" y="1235773"/>
            <a:ext cx="5483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3180359" y="1235773"/>
            <a:ext cx="3628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2496235" y="1235773"/>
            <a:ext cx="632873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38732" y="1235773"/>
            <a:ext cx="327938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6173" y="1235773"/>
            <a:ext cx="1325185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48" name="ZoneTexte 47"/>
          <p:cNvSpPr txBox="1"/>
          <p:nvPr/>
        </p:nvSpPr>
        <p:spPr>
          <a:xfrm>
            <a:off x="496787" y="2495715"/>
            <a:ext cx="419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2" y="1263363"/>
            <a:ext cx="4819321" cy="1172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0" name="ZoneTexte 49"/>
          <p:cNvSpPr txBox="1"/>
          <p:nvPr/>
        </p:nvSpPr>
        <p:spPr>
          <a:xfrm>
            <a:off x="3702171" y="2493542"/>
            <a:ext cx="653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12231" y="1551076"/>
            <a:ext cx="4039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017740" y="1551076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017740" y="2096744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1596002" y="1717404"/>
            <a:ext cx="5726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71085" y="171740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683815" y="2100623"/>
            <a:ext cx="3336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solidFill>
                  <a:srgbClr val="1D4C7E"/>
                </a:solidFill>
              </a:rPr>
              <a:t>At Eve: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/>
                </a:solidFill>
              </a:rPr>
              <a:t>No </a:t>
            </a:r>
            <a:r>
              <a:rPr lang="fr-FR" sz="1400" dirty="0" err="1">
                <a:solidFill>
                  <a:schemeClr val="accent2"/>
                </a:solidFill>
              </a:rPr>
              <a:t>frequency</a:t>
            </a:r>
            <a:r>
              <a:rPr lang="fr-FR" sz="1400" dirty="0">
                <a:solidFill>
                  <a:schemeClr val="accent2"/>
                </a:solidFill>
              </a:rPr>
              <a:t> </a:t>
            </a:r>
            <a:r>
              <a:rPr lang="fr-FR" sz="1400" dirty="0" err="1">
                <a:solidFill>
                  <a:schemeClr val="accent2"/>
                </a:solidFill>
              </a:rPr>
              <a:t>diversity</a:t>
            </a:r>
            <a:endParaRPr lang="fr-FR" sz="1400" dirty="0">
              <a:solidFill>
                <a:schemeClr val="accent2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7030A0"/>
                </a:solidFill>
              </a:rPr>
              <a:t>Decoding</a:t>
            </a:r>
            <a:r>
              <a:rPr lang="fr-FR" sz="1400" dirty="0">
                <a:solidFill>
                  <a:srgbClr val="7030A0"/>
                </a:solidFill>
              </a:rPr>
              <a:t> performance </a:t>
            </a:r>
            <a:r>
              <a:rPr lang="fr-FR" sz="1400" dirty="0" err="1">
                <a:solidFill>
                  <a:srgbClr val="7030A0"/>
                </a:solidFill>
              </a:rPr>
              <a:t>depends</a:t>
            </a:r>
            <a:r>
              <a:rPr lang="fr-FR" sz="1400" dirty="0">
                <a:solidFill>
                  <a:srgbClr val="7030A0"/>
                </a:solidFill>
              </a:rPr>
              <a:t> on </a:t>
            </a:r>
            <a:r>
              <a:rPr lang="fr-FR" sz="1400" b="1" dirty="0">
                <a:solidFill>
                  <a:srgbClr val="7030A0"/>
                </a:solidFill>
              </a:rPr>
              <a:t>G</a:t>
            </a:r>
            <a:endParaRPr lang="fr-FR" sz="1400" dirty="0">
              <a:solidFill>
                <a:srgbClr val="7030A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accent1"/>
                </a:solidFill>
              </a:rPr>
              <a:t>Perfect</a:t>
            </a:r>
            <a:r>
              <a:rPr lang="fr-FR" sz="1400" dirty="0">
                <a:solidFill>
                  <a:schemeClr val="accent1"/>
                </a:solidFill>
              </a:rPr>
              <a:t> data </a:t>
            </a:r>
            <a:r>
              <a:rPr lang="fr-FR" sz="1400" dirty="0" err="1">
                <a:solidFill>
                  <a:schemeClr val="accent1"/>
                </a:solidFill>
              </a:rPr>
              <a:t>recovery</a:t>
            </a:r>
            <a:r>
              <a:rPr lang="fr-FR" sz="1400" dirty="0">
                <a:solidFill>
                  <a:schemeClr val="accent1"/>
                </a:solidFill>
              </a:rPr>
              <a:t> if high SNR scenario </a:t>
            </a:r>
            <a:r>
              <a:rPr lang="fr-FR" sz="1400" dirty="0" err="1">
                <a:solidFill>
                  <a:schemeClr val="accent1"/>
                </a:solidFill>
              </a:rPr>
              <a:t>after</a:t>
            </a:r>
            <a:r>
              <a:rPr lang="fr-FR" sz="1400" dirty="0">
                <a:solidFill>
                  <a:schemeClr val="accent1"/>
                </a:solidFill>
              </a:rPr>
              <a:t> ZF </a:t>
            </a:r>
            <a:r>
              <a:rPr lang="fr-FR" sz="1400" dirty="0" err="1">
                <a:solidFill>
                  <a:schemeClr val="accent1"/>
                </a:solidFill>
              </a:rPr>
              <a:t>equalization</a:t>
            </a:r>
            <a:r>
              <a:rPr lang="fr-FR" sz="1400" dirty="0">
                <a:solidFill>
                  <a:schemeClr val="accent1"/>
                </a:solidFill>
              </a:rPr>
              <a:t>  </a:t>
            </a:r>
            <a:r>
              <a:rPr lang="fr-FR" sz="1400" b="1" i="1" dirty="0">
                <a:solidFill>
                  <a:schemeClr val="accent1"/>
                </a:solidFill>
                <a:sym typeface="Wingdings" panose="05000000000000000000" pitchFamily="2" charset="2"/>
              </a:rPr>
              <a:t>  NOT SECURE</a:t>
            </a:r>
            <a:endParaRPr lang="fr-FR" sz="1400" b="1" i="1" dirty="0">
              <a:solidFill>
                <a:schemeClr val="accent1"/>
              </a:solidFill>
            </a:endParaRPr>
          </a:p>
          <a:p>
            <a:endParaRPr lang="fr-FR" sz="1400" b="1" dirty="0">
              <a:solidFill>
                <a:srgbClr val="00206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02949" y="2863366"/>
            <a:ext cx="3786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RX signal at Bob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Before</a:t>
            </a:r>
            <a:r>
              <a:rPr lang="fr-FR" sz="1400" dirty="0">
                <a:solidFill>
                  <a:srgbClr val="002060"/>
                </a:solidFill>
              </a:rPr>
              <a:t> ZF </a:t>
            </a:r>
            <a:r>
              <a:rPr lang="fr-FR" sz="1400" dirty="0" err="1">
                <a:solidFill>
                  <a:srgbClr val="002060"/>
                </a:solidFill>
              </a:rPr>
              <a:t>Equalization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</a:p>
          <a:p>
            <a:endParaRPr lang="fr-FR" sz="1400" dirty="0">
              <a:solidFill>
                <a:srgbClr val="00206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Estimated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symbol</a:t>
            </a:r>
            <a:r>
              <a:rPr lang="fr-FR" sz="14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69" y="3469572"/>
            <a:ext cx="4572041" cy="294041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1" y="3073268"/>
            <a:ext cx="1699885" cy="30066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602949" y="3877912"/>
            <a:ext cx="3786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RX signal at Eve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Before</a:t>
            </a:r>
            <a:r>
              <a:rPr lang="fr-FR" sz="1400" dirty="0">
                <a:solidFill>
                  <a:srgbClr val="002060"/>
                </a:solidFill>
              </a:rPr>
              <a:t> ZF </a:t>
            </a:r>
            <a:r>
              <a:rPr lang="fr-FR" sz="1400" dirty="0" err="1">
                <a:solidFill>
                  <a:srgbClr val="002060"/>
                </a:solidFill>
              </a:rPr>
              <a:t>Equalization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</a:p>
          <a:p>
            <a:endParaRPr lang="fr-FR" sz="1400" dirty="0">
              <a:solidFill>
                <a:srgbClr val="00206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Estimated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symbol</a:t>
            </a:r>
            <a:r>
              <a:rPr lang="fr-FR" sz="14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3" y="4538159"/>
            <a:ext cx="4282106" cy="24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3" y="4133376"/>
            <a:ext cx="1422394" cy="232343"/>
          </a:xfrm>
          <a:prstGeom prst="rect">
            <a:avLst/>
          </a:prstGeom>
        </p:spPr>
      </p:pic>
      <p:sp>
        <p:nvSpPr>
          <p:cNvPr id="63" name="Rectangle à coins arrondis 62"/>
          <p:cNvSpPr/>
          <p:nvPr/>
        </p:nvSpPr>
        <p:spPr>
          <a:xfrm>
            <a:off x="3168481" y="3081744"/>
            <a:ext cx="351236" cy="300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3511602" y="3073268"/>
            <a:ext cx="132113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2979452" y="3081970"/>
            <a:ext cx="178214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5401086" y="3469572"/>
            <a:ext cx="1683224" cy="300660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087761" y="4099217"/>
            <a:ext cx="367534" cy="30066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2909547" y="4097961"/>
            <a:ext cx="178214" cy="30066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264014" y="4507829"/>
            <a:ext cx="1683224" cy="30066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0" name="Espace réservé du numéro de diapositive 4"/>
          <p:cNvSpPr txBox="1">
            <a:spLocks/>
          </p:cNvSpPr>
          <p:nvPr/>
        </p:nvSpPr>
        <p:spPr>
          <a:xfrm>
            <a:off x="6543776" y="4766136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1" name="Espace réservé du texte 2"/>
          <p:cNvSpPr txBox="1">
            <a:spLocks/>
          </p:cNvSpPr>
          <p:nvPr/>
        </p:nvSpPr>
        <p:spPr bwMode="auto">
          <a:xfrm>
            <a:off x="542892" y="720230"/>
            <a:ext cx="4056907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FD TR SISO OFDM system (2)</a:t>
            </a:r>
          </a:p>
        </p:txBody>
      </p:sp>
    </p:spTree>
    <p:extLst>
      <p:ext uri="{BB962C8B-B14F-4D97-AF65-F5344CB8AC3E}">
        <p14:creationId xmlns:p14="http://schemas.microsoft.com/office/powerpoint/2010/main" val="21250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90461" y="4783736"/>
            <a:ext cx="1767543" cy="213370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451359" y="710307"/>
            <a:ext cx="52401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AN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019171" y="1146160"/>
            <a:ext cx="286907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53335" y="1153350"/>
            <a:ext cx="356600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51167" y="1143982"/>
            <a:ext cx="1315566" cy="118189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9" name="Rectangle à coins arrondis 8"/>
          <p:cNvSpPr/>
          <p:nvPr/>
        </p:nvSpPr>
        <p:spPr>
          <a:xfrm>
            <a:off x="4688613" y="1153350"/>
            <a:ext cx="513006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954387" y="1148114"/>
            <a:ext cx="529972" cy="1180241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429319" y="1146160"/>
            <a:ext cx="331102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710498" y="1127167"/>
            <a:ext cx="627317" cy="120916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6" y="1267848"/>
            <a:ext cx="5477205" cy="1181672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87734" y="2379352"/>
            <a:ext cx="48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9120" y="2378591"/>
            <a:ext cx="1285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14208" y="2378591"/>
            <a:ext cx="95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313205" y="2410617"/>
            <a:ext cx="49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791358" y="2413217"/>
            <a:ext cx="7977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535136" y="2394887"/>
            <a:ext cx="873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803646" y="2357357"/>
            <a:ext cx="7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56366" y="1805291"/>
            <a:ext cx="689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366429" y="1805291"/>
            <a:ext cx="7149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7846" y="1563777"/>
            <a:ext cx="5630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600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486734" y="1461662"/>
            <a:ext cx="415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475371" y="1966630"/>
            <a:ext cx="415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318230" y="799954"/>
                <a:ext cx="2898034" cy="177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2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2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2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200" dirty="0">
                    <a:solidFill>
                      <a:srgbClr val="1D4C7E"/>
                    </a:solidFill>
                  </a:rPr>
                  <a:t> (Q=NU subcarriers)</a:t>
                </a:r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Addition of AN in the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null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space</a:t>
                </a:r>
                <a:r>
                  <a:rPr lang="fr-FR" sz="1200" dirty="0">
                    <a:solidFill>
                      <a:srgbClr val="1D4C7E"/>
                    </a:solidFill>
                  </a:rPr>
                  <a:t> of Bob:    			</a:t>
                </a:r>
                <a:endParaRPr lang="fr-FR" sz="1200" b="1" i="1" dirty="0">
                  <a:solidFill>
                    <a:srgbClr val="1D4C7E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1" i="1" smtClean="0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fr-FR" sz="1200" b="1" i="0" smtClean="0">
                          <a:solidFill>
                            <a:srgbClr val="1D4C7E"/>
                          </a:solidFill>
                          <a:latin typeface="Cambria Math"/>
                        </a:rPr>
                        <m:t>𝐰</m:t>
                      </m:r>
                      <m:r>
                        <a:rPr lang="fr-FR" sz="1200" b="0" i="1" smtClean="0">
                          <a:solidFill>
                            <a:srgbClr val="1D4C7E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200" b="1" i="0" smtClean="0">
                          <a:solidFill>
                            <a:srgbClr val="1D4C7E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Z" sz="1200" dirty="0">
                    <a:solidFill>
                      <a:srgbClr val="1D4C7E"/>
                    </a:solidFill>
                  </a:rPr>
                  <a:t>TX signal: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200" b="1" i="1" dirty="0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BZ" sz="1200" b="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BZ" sz="12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200" b="1" dirty="0">
                    <a:solidFill>
                      <a:srgbClr val="1D4C7E"/>
                    </a:solidFill>
                  </a:rPr>
                  <a:t>S x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2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b="0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BZ" sz="1200" b="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fr-FR" sz="1200" b="1" i="1" dirty="0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BZ" sz="12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30" y="799954"/>
                <a:ext cx="2898034" cy="1775038"/>
              </a:xfrm>
              <a:prstGeom prst="rect">
                <a:avLst/>
              </a:prstGeom>
              <a:blipFill rotWithShape="0"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ZoneTexte 301"/>
              <p:cNvSpPr txBox="1"/>
              <p:nvPr/>
            </p:nvSpPr>
            <p:spPr>
              <a:xfrm>
                <a:off x="6421189" y="2510333"/>
                <a:ext cx="2704358" cy="83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2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2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2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2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2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endParaRPr lang="en-BZ" sz="12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302" name="ZoneTexte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89" y="2510333"/>
                <a:ext cx="2704358" cy="834331"/>
              </a:xfrm>
              <a:prstGeom prst="rect">
                <a:avLst/>
              </a:prstGeom>
              <a:blipFill rotWithShape="0">
                <a:blip r:embed="rId4"/>
                <a:stretch>
                  <a:fillRect t="-730" r="-1126" b="-51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e 302"/>
          <p:cNvGrpSpPr/>
          <p:nvPr/>
        </p:nvGrpSpPr>
        <p:grpSpPr>
          <a:xfrm>
            <a:off x="4223772" y="3694183"/>
            <a:ext cx="597909" cy="190803"/>
            <a:chOff x="6204760" y="4916652"/>
            <a:chExt cx="797212" cy="254404"/>
          </a:xfrm>
        </p:grpSpPr>
        <p:pic>
          <p:nvPicPr>
            <p:cNvPr id="304" name="Image 3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6658" y="4916652"/>
              <a:ext cx="393416" cy="254404"/>
            </a:xfrm>
            <a:prstGeom prst="rect">
              <a:avLst/>
            </a:prstGeom>
          </p:spPr>
        </p:pic>
        <p:cxnSp>
          <p:nvCxnSpPr>
            <p:cNvPr id="305" name="Connecteur droit avec flèche 304"/>
            <p:cNvCxnSpPr/>
            <p:nvPr/>
          </p:nvCxnSpPr>
          <p:spPr>
            <a:xfrm>
              <a:off x="6800074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avec flèche 305"/>
            <p:cNvCxnSpPr/>
            <p:nvPr/>
          </p:nvCxnSpPr>
          <p:spPr>
            <a:xfrm>
              <a:off x="6204760" y="5049239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e 306"/>
          <p:cNvGrpSpPr/>
          <p:nvPr/>
        </p:nvGrpSpPr>
        <p:grpSpPr>
          <a:xfrm>
            <a:off x="1582036" y="3694183"/>
            <a:ext cx="586694" cy="183618"/>
            <a:chOff x="2682445" y="4916652"/>
            <a:chExt cx="782259" cy="244824"/>
          </a:xfrm>
        </p:grpSpPr>
        <p:pic>
          <p:nvPicPr>
            <p:cNvPr id="308" name="Image 3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344" y="4916652"/>
              <a:ext cx="378463" cy="244824"/>
            </a:xfrm>
            <a:prstGeom prst="rect">
              <a:avLst/>
            </a:prstGeom>
          </p:spPr>
        </p:pic>
        <p:cxnSp>
          <p:nvCxnSpPr>
            <p:cNvPr id="309" name="Connecteur droit avec flèche 308"/>
            <p:cNvCxnSpPr/>
            <p:nvPr/>
          </p:nvCxnSpPr>
          <p:spPr>
            <a:xfrm>
              <a:off x="3262806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avec flèche 309"/>
            <p:cNvCxnSpPr/>
            <p:nvPr/>
          </p:nvCxnSpPr>
          <p:spPr>
            <a:xfrm>
              <a:off x="2682445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e 310"/>
          <p:cNvGrpSpPr/>
          <p:nvPr/>
        </p:nvGrpSpPr>
        <p:grpSpPr>
          <a:xfrm>
            <a:off x="5650599" y="3694183"/>
            <a:ext cx="586694" cy="183618"/>
            <a:chOff x="8107195" y="4916652"/>
            <a:chExt cx="782259" cy="244824"/>
          </a:xfrm>
        </p:grpSpPr>
        <p:grpSp>
          <p:nvGrpSpPr>
            <p:cNvPr id="312" name="Groupe 311"/>
            <p:cNvGrpSpPr/>
            <p:nvPr/>
          </p:nvGrpSpPr>
          <p:grpSpPr>
            <a:xfrm>
              <a:off x="8309094" y="4916652"/>
              <a:ext cx="378463" cy="244824"/>
              <a:chOff x="8997623" y="1302318"/>
              <a:chExt cx="643667" cy="488661"/>
            </a:xfrm>
          </p:grpSpPr>
          <p:pic>
            <p:nvPicPr>
              <p:cNvPr id="315" name="Image 3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316" name="ZoneTexte 315"/>
              <p:cNvSpPr txBox="1"/>
              <p:nvPr/>
            </p:nvSpPr>
            <p:spPr>
              <a:xfrm>
                <a:off x="9309287" y="1313144"/>
                <a:ext cx="115192" cy="39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75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313" name="Connecteur droit avec flèche 312"/>
            <p:cNvCxnSpPr/>
            <p:nvPr/>
          </p:nvCxnSpPr>
          <p:spPr>
            <a:xfrm>
              <a:off x="8107195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avec flèche 313"/>
            <p:cNvCxnSpPr/>
            <p:nvPr/>
          </p:nvCxnSpPr>
          <p:spPr>
            <a:xfrm>
              <a:off x="8687556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e 316"/>
          <p:cNvGrpSpPr/>
          <p:nvPr/>
        </p:nvGrpSpPr>
        <p:grpSpPr>
          <a:xfrm>
            <a:off x="4231429" y="4509925"/>
            <a:ext cx="586952" cy="183618"/>
            <a:chOff x="6214969" y="6004309"/>
            <a:chExt cx="782602" cy="244824"/>
          </a:xfrm>
        </p:grpSpPr>
        <p:pic>
          <p:nvPicPr>
            <p:cNvPr id="318" name="Image 3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67" y="6004309"/>
              <a:ext cx="381015" cy="244824"/>
            </a:xfrm>
            <a:prstGeom prst="rect">
              <a:avLst/>
            </a:prstGeom>
          </p:spPr>
        </p:pic>
        <p:cxnSp>
          <p:nvCxnSpPr>
            <p:cNvPr id="319" name="Connecteur droit avec flèche 318"/>
            <p:cNvCxnSpPr/>
            <p:nvPr/>
          </p:nvCxnSpPr>
          <p:spPr>
            <a:xfrm>
              <a:off x="6214969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avec flèche 319"/>
            <p:cNvCxnSpPr/>
            <p:nvPr/>
          </p:nvCxnSpPr>
          <p:spPr>
            <a:xfrm>
              <a:off x="6795673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e 320"/>
          <p:cNvGrpSpPr/>
          <p:nvPr/>
        </p:nvGrpSpPr>
        <p:grpSpPr>
          <a:xfrm>
            <a:off x="5640386" y="4509903"/>
            <a:ext cx="568406" cy="227436"/>
            <a:chOff x="8093579" y="6004308"/>
            <a:chExt cx="757874" cy="303249"/>
          </a:xfrm>
        </p:grpSpPr>
        <p:cxnSp>
          <p:nvCxnSpPr>
            <p:cNvPr id="322" name="Connecteur droit avec flèche 321"/>
            <p:cNvCxnSpPr/>
            <p:nvPr/>
          </p:nvCxnSpPr>
          <p:spPr>
            <a:xfrm>
              <a:off x="8093579" y="612672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avec flèche 322"/>
            <p:cNvCxnSpPr/>
            <p:nvPr/>
          </p:nvCxnSpPr>
          <p:spPr>
            <a:xfrm>
              <a:off x="8649555" y="6119164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oupe 323"/>
            <p:cNvGrpSpPr/>
            <p:nvPr/>
          </p:nvGrpSpPr>
          <p:grpSpPr>
            <a:xfrm>
              <a:off x="8295483" y="6004308"/>
              <a:ext cx="409139" cy="303249"/>
              <a:chOff x="8879077" y="3280073"/>
              <a:chExt cx="695838" cy="605273"/>
            </a:xfrm>
          </p:grpSpPr>
          <p:grpSp>
            <p:nvGrpSpPr>
              <p:cNvPr id="325" name="Groupe 324"/>
              <p:cNvGrpSpPr/>
              <p:nvPr/>
            </p:nvGrpSpPr>
            <p:grpSpPr>
              <a:xfrm>
                <a:off x="8879077" y="3280073"/>
                <a:ext cx="643667" cy="488661"/>
                <a:chOff x="8879077" y="3280073"/>
                <a:chExt cx="643667" cy="488661"/>
              </a:xfrm>
            </p:grpSpPr>
            <p:pic>
              <p:nvPicPr>
                <p:cNvPr id="327" name="Image 3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9077" y="3280073"/>
                  <a:ext cx="643667" cy="488661"/>
                </a:xfrm>
                <a:prstGeom prst="rect">
                  <a:avLst/>
                </a:prstGeom>
              </p:spPr>
            </p:pic>
            <p:sp>
              <p:nvSpPr>
                <p:cNvPr id="328" name="Rectangle 327"/>
                <p:cNvSpPr/>
                <p:nvPr/>
              </p:nvSpPr>
              <p:spPr>
                <a:xfrm>
                  <a:off x="9086087" y="3394991"/>
                  <a:ext cx="342325" cy="35284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sp>
            <p:nvSpPr>
              <p:cNvPr id="326" name="ZoneTexte 325"/>
              <p:cNvSpPr txBox="1"/>
              <p:nvPr/>
            </p:nvSpPr>
            <p:spPr>
              <a:xfrm>
                <a:off x="9010755" y="3363180"/>
                <a:ext cx="564160" cy="522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75" b="1" dirty="0">
                    <a:latin typeface="Lucida Bright" panose="02040602050505020304" pitchFamily="18" charset="0"/>
                  </a:rPr>
                  <a:t>G</a:t>
                </a:r>
              </a:p>
            </p:txBody>
          </p:sp>
        </p:grpSp>
      </p:grpSp>
      <p:grpSp>
        <p:nvGrpSpPr>
          <p:cNvPr id="329" name="Groupe 328"/>
          <p:cNvGrpSpPr/>
          <p:nvPr/>
        </p:nvGrpSpPr>
        <p:grpSpPr>
          <a:xfrm>
            <a:off x="808796" y="3473128"/>
            <a:ext cx="1035741" cy="678678"/>
            <a:chOff x="1651459" y="4621899"/>
            <a:chExt cx="1380988" cy="904902"/>
          </a:xfrm>
        </p:grpSpPr>
        <p:grpSp>
          <p:nvGrpSpPr>
            <p:cNvPr id="330" name="Groupe 329"/>
            <p:cNvGrpSpPr/>
            <p:nvPr/>
          </p:nvGrpSpPr>
          <p:grpSpPr>
            <a:xfrm>
              <a:off x="1651459" y="4772341"/>
              <a:ext cx="1380988" cy="754460"/>
              <a:chOff x="113093" y="821112"/>
              <a:chExt cx="2348700" cy="1505873"/>
            </a:xfrm>
          </p:grpSpPr>
          <p:grpSp>
            <p:nvGrpSpPr>
              <p:cNvPr id="337" name="Groupe 336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39" name="Connecteur droit avec flèche 33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Connecteur droit avec flèche 33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8" name="ZoneTexte 337"/>
              <p:cNvSpPr txBox="1"/>
              <p:nvPr/>
            </p:nvSpPr>
            <p:spPr>
              <a:xfrm>
                <a:off x="2180441" y="1804820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ZoneTexte 330"/>
                <p:cNvSpPr txBox="1"/>
                <p:nvPr/>
              </p:nvSpPr>
              <p:spPr>
                <a:xfrm>
                  <a:off x="2211302" y="4621899"/>
                  <a:ext cx="94043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75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ZoneTexte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02" y="4621904"/>
                  <a:ext cx="98068" cy="172793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e 340"/>
          <p:cNvGrpSpPr/>
          <p:nvPr/>
        </p:nvGrpSpPr>
        <p:grpSpPr>
          <a:xfrm>
            <a:off x="2145903" y="3477502"/>
            <a:ext cx="1040833" cy="674305"/>
            <a:chOff x="3434267" y="4627738"/>
            <a:chExt cx="1387777" cy="899072"/>
          </a:xfrm>
        </p:grpSpPr>
        <p:grpSp>
          <p:nvGrpSpPr>
            <p:cNvPr id="342" name="Groupe 341"/>
            <p:cNvGrpSpPr/>
            <p:nvPr/>
          </p:nvGrpSpPr>
          <p:grpSpPr>
            <a:xfrm>
              <a:off x="3434267" y="4772341"/>
              <a:ext cx="1387777" cy="754469"/>
              <a:chOff x="3269621" y="821112"/>
              <a:chExt cx="2360247" cy="1505892"/>
            </a:xfrm>
          </p:grpSpPr>
          <p:grpSp>
            <p:nvGrpSpPr>
              <p:cNvPr id="372" name="Groupe 371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74" name="Connecteur droit avec flèche 37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Connecteur droit avec flèche 37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ZoneTexte 372"/>
              <p:cNvSpPr txBox="1"/>
              <p:nvPr/>
            </p:nvSpPr>
            <p:spPr>
              <a:xfrm>
                <a:off x="5348516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ZoneTexte 342"/>
                <p:cNvSpPr txBox="1"/>
                <p:nvPr/>
              </p:nvSpPr>
              <p:spPr>
                <a:xfrm>
                  <a:off x="4047766" y="4627738"/>
                  <a:ext cx="147391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ZoneTexte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766" y="4627738"/>
                  <a:ext cx="152463" cy="172793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4000" r="-8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4" name="Groupe 343"/>
            <p:cNvGrpSpPr/>
            <p:nvPr/>
          </p:nvGrpSpPr>
          <p:grpSpPr>
            <a:xfrm>
              <a:off x="3526794" y="5204338"/>
              <a:ext cx="1047736" cy="148130"/>
              <a:chOff x="3453179" y="2178661"/>
              <a:chExt cx="1781926" cy="295663"/>
            </a:xfrm>
          </p:grpSpPr>
          <p:grpSp>
            <p:nvGrpSpPr>
              <p:cNvPr id="357" name="Groupe 356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358" name="Groupe 357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359" name="Groupe 358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</p:grpSp>
        <p:sp>
          <p:nvSpPr>
            <p:cNvPr id="345" name="Rectangle 344"/>
            <p:cNvSpPr/>
            <p:nvPr/>
          </p:nvSpPr>
          <p:spPr>
            <a:xfrm>
              <a:off x="378420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846152" y="5204314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90983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97258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06434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126292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18997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5272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32194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383896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447580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51032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376" name="Groupe 375"/>
          <p:cNvGrpSpPr/>
          <p:nvPr/>
        </p:nvGrpSpPr>
        <p:grpSpPr>
          <a:xfrm>
            <a:off x="6119769" y="3481183"/>
            <a:ext cx="1028928" cy="670624"/>
            <a:chOff x="8732756" y="4632646"/>
            <a:chExt cx="1371904" cy="894164"/>
          </a:xfrm>
        </p:grpSpPr>
        <p:grpSp>
          <p:nvGrpSpPr>
            <p:cNvPr id="377" name="Groupe 376"/>
            <p:cNvGrpSpPr/>
            <p:nvPr/>
          </p:nvGrpSpPr>
          <p:grpSpPr>
            <a:xfrm>
              <a:off x="8732756" y="4772341"/>
              <a:ext cx="1371904" cy="754469"/>
              <a:chOff x="9591914" y="821112"/>
              <a:chExt cx="2333250" cy="1505892"/>
            </a:xfrm>
          </p:grpSpPr>
          <p:grpSp>
            <p:nvGrpSpPr>
              <p:cNvPr id="384" name="Groupe 383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86" name="Connecteur droit avec flèche 38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necteur droit avec flèche 38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ZoneTexte 384"/>
              <p:cNvSpPr txBox="1"/>
              <p:nvPr/>
            </p:nvSpPr>
            <p:spPr>
              <a:xfrm>
                <a:off x="11643812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ZoneTexte 377"/>
                <p:cNvSpPr txBox="1"/>
                <p:nvPr/>
              </p:nvSpPr>
              <p:spPr>
                <a:xfrm>
                  <a:off x="9247752" y="4632646"/>
                  <a:ext cx="149529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675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675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675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675" b="1" dirty="0"/>
                </a:p>
              </p:txBody>
            </p:sp>
          </mc:Choice>
          <mc:Fallback xmlns="">
            <p:sp>
              <p:nvSpPr>
                <p:cNvPr id="229" name="ZoneTexte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752" y="4632646"/>
                  <a:ext cx="154099" cy="17279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12000" t="-10714" r="-40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Groupe 387"/>
          <p:cNvGrpSpPr/>
          <p:nvPr/>
        </p:nvGrpSpPr>
        <p:grpSpPr>
          <a:xfrm>
            <a:off x="4721933" y="3473128"/>
            <a:ext cx="1030964" cy="678678"/>
            <a:chOff x="6868974" y="4621899"/>
            <a:chExt cx="1374619" cy="904902"/>
          </a:xfrm>
        </p:grpSpPr>
        <p:grpSp>
          <p:nvGrpSpPr>
            <p:cNvPr id="389" name="Groupe 388"/>
            <p:cNvGrpSpPr/>
            <p:nvPr/>
          </p:nvGrpSpPr>
          <p:grpSpPr>
            <a:xfrm>
              <a:off x="6868974" y="4772341"/>
              <a:ext cx="1374619" cy="754460"/>
              <a:chOff x="6433077" y="821112"/>
              <a:chExt cx="2337868" cy="1505873"/>
            </a:xfrm>
          </p:grpSpPr>
          <p:grpSp>
            <p:nvGrpSpPr>
              <p:cNvPr id="427" name="Groupe 426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29" name="Connecteur droit avec flèche 42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Connecteur droit avec flèche 42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8" name="ZoneTexte 427"/>
              <p:cNvSpPr txBox="1"/>
              <p:nvPr/>
            </p:nvSpPr>
            <p:spPr>
              <a:xfrm>
                <a:off x="8489593" y="1804820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ZoneTexte 389"/>
                <p:cNvSpPr txBox="1"/>
                <p:nvPr/>
              </p:nvSpPr>
              <p:spPr>
                <a:xfrm>
                  <a:off x="7413479" y="4621899"/>
                  <a:ext cx="151580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6" name="ZoneTexte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80" y="4621904"/>
                  <a:ext cx="156778" cy="172793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1538" r="-3846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1" name="Groupe 390"/>
            <p:cNvGrpSpPr/>
            <p:nvPr/>
          </p:nvGrpSpPr>
          <p:grpSpPr>
            <a:xfrm>
              <a:off x="6964217" y="4971789"/>
              <a:ext cx="249494" cy="380668"/>
              <a:chOff x="731294" y="1167210"/>
              <a:chExt cx="424325" cy="1230992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  <p:sp>
          <p:nvSpPr>
            <p:cNvPr id="392" name="Rectangle 391"/>
            <p:cNvSpPr/>
            <p:nvPr/>
          </p:nvSpPr>
          <p:spPr>
            <a:xfrm>
              <a:off x="6963977" y="5149526"/>
              <a:ext cx="62977" cy="2027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025928" y="5212756"/>
              <a:ext cx="62977" cy="13953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7089612" y="4971764"/>
              <a:ext cx="62977" cy="3805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52361" y="5249741"/>
              <a:ext cx="62977" cy="10255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221909" y="5057936"/>
              <a:ext cx="62977" cy="29433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283862" y="5318961"/>
              <a:ext cx="62977" cy="333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347546" y="5149526"/>
              <a:ext cx="62977" cy="202769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410294" y="5265203"/>
              <a:ext cx="62977" cy="87068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496890" y="5171057"/>
              <a:ext cx="62977" cy="17999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7558842" y="4942286"/>
              <a:ext cx="62977" cy="408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622525" y="5295100"/>
              <a:ext cx="62977" cy="5597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685274" y="5137620"/>
              <a:ext cx="62977" cy="21342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7756392" y="5112438"/>
              <a:ext cx="62977" cy="23858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7818343" y="5265203"/>
              <a:ext cx="62977" cy="858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882027" y="5202939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944776" y="5057936"/>
              <a:ext cx="62977" cy="29308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963270" y="5072881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087452" y="4843418"/>
              <a:ext cx="63282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151722" y="5214054"/>
              <a:ext cx="62977" cy="3572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221628" y="4965417"/>
              <a:ext cx="62977" cy="9718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7285012" y="5295099"/>
              <a:ext cx="62977" cy="2811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348044" y="5060512"/>
              <a:ext cx="62977" cy="9198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410286" y="5202939"/>
              <a:ext cx="62977" cy="6986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497915" y="5099274"/>
              <a:ext cx="62977" cy="7583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558204" y="4806608"/>
              <a:ext cx="62977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621437" y="5279996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685423" y="5082178"/>
              <a:ext cx="62977" cy="7552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756392" y="5026458"/>
              <a:ext cx="62977" cy="1018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818342" y="5236212"/>
              <a:ext cx="62977" cy="4075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7881161" y="5171057"/>
              <a:ext cx="62977" cy="4826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45246" y="4954714"/>
              <a:ext cx="62977" cy="11649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431" name="Groupe 430"/>
          <p:cNvGrpSpPr/>
          <p:nvPr/>
        </p:nvGrpSpPr>
        <p:grpSpPr>
          <a:xfrm>
            <a:off x="2762505" y="2831141"/>
            <a:ext cx="1040833" cy="1028768"/>
            <a:chOff x="4256404" y="3765929"/>
            <a:chExt cx="1387777" cy="1371691"/>
          </a:xfrm>
        </p:grpSpPr>
        <p:sp>
          <p:nvSpPr>
            <p:cNvPr id="432" name="Ellipse 431"/>
            <p:cNvSpPr/>
            <p:nvPr/>
          </p:nvSpPr>
          <p:spPr>
            <a:xfrm>
              <a:off x="4753570" y="4909736"/>
              <a:ext cx="242040" cy="2278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433" name="Groupe 432"/>
            <p:cNvGrpSpPr/>
            <p:nvPr/>
          </p:nvGrpSpPr>
          <p:grpSpPr>
            <a:xfrm>
              <a:off x="4256404" y="3765929"/>
              <a:ext cx="1387777" cy="1335413"/>
              <a:chOff x="4256404" y="3765929"/>
              <a:chExt cx="1387777" cy="1335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ZoneTexte 433"/>
                  <p:cNvSpPr txBox="1"/>
                  <p:nvPr/>
                </p:nvSpPr>
                <p:spPr>
                  <a:xfrm>
                    <a:off x="4820843" y="4962842"/>
                    <a:ext cx="111141" cy="138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675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fr-FR" sz="675" dirty="0"/>
                  </a:p>
                </p:txBody>
              </p:sp>
            </mc:Choice>
            <mc:Fallback xmlns="">
              <p:sp>
                <p:nvSpPr>
                  <p:cNvPr id="295" name="ZoneTexte 2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842" y="4962842"/>
                    <a:ext cx="114413" cy="172793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1053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5" name="Connecteur droit avec flèche 434"/>
              <p:cNvCxnSpPr/>
              <p:nvPr/>
            </p:nvCxnSpPr>
            <p:spPr>
              <a:xfrm flipH="1">
                <a:off x="4871374" y="4542416"/>
                <a:ext cx="4140" cy="367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6" name="Groupe 435"/>
              <p:cNvGrpSpPr/>
              <p:nvPr/>
            </p:nvGrpSpPr>
            <p:grpSpPr>
              <a:xfrm>
                <a:off x="4256404" y="3765929"/>
                <a:ext cx="1387777" cy="885789"/>
                <a:chOff x="4256404" y="3765929"/>
                <a:chExt cx="1387777" cy="885789"/>
              </a:xfrm>
            </p:grpSpPr>
            <p:grpSp>
              <p:nvGrpSpPr>
                <p:cNvPr id="437" name="Groupe 436"/>
                <p:cNvGrpSpPr/>
                <p:nvPr/>
              </p:nvGrpSpPr>
              <p:grpSpPr>
                <a:xfrm>
                  <a:off x="4256404" y="3897245"/>
                  <a:ext cx="1387777" cy="754473"/>
                  <a:chOff x="3269621" y="821112"/>
                  <a:chExt cx="2360247" cy="1505900"/>
                </a:xfrm>
              </p:grpSpPr>
              <p:grpSp>
                <p:nvGrpSpPr>
                  <p:cNvPr id="467" name="Groupe 466"/>
                  <p:cNvGrpSpPr/>
                  <p:nvPr/>
                </p:nvGrpSpPr>
                <p:grpSpPr>
                  <a:xfrm>
                    <a:off x="3269621" y="821112"/>
                    <a:ext cx="2105891" cy="1168400"/>
                    <a:chOff x="591127" y="568036"/>
                    <a:chExt cx="2105891" cy="1168400"/>
                  </a:xfrm>
                </p:grpSpPr>
                <p:cxnSp>
                  <p:nvCxnSpPr>
                    <p:cNvPr id="469" name="Connecteur droit avec flèche 468"/>
                    <p:cNvCxnSpPr/>
                    <p:nvPr/>
                  </p:nvCxnSpPr>
                  <p:spPr>
                    <a:xfrm>
                      <a:off x="591127" y="1736436"/>
                      <a:ext cx="2105891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Connecteur droit avec flèche 469"/>
                    <p:cNvCxnSpPr/>
                    <p:nvPr/>
                  </p:nvCxnSpPr>
                  <p:spPr>
                    <a:xfrm flipV="1">
                      <a:off x="1639454" y="568036"/>
                      <a:ext cx="4618" cy="116840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8" name="ZoneTexte 467"/>
                  <p:cNvSpPr txBox="1"/>
                  <p:nvPr/>
                </p:nvSpPr>
                <p:spPr>
                  <a:xfrm>
                    <a:off x="5348516" y="1804847"/>
                    <a:ext cx="281352" cy="522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75" dirty="0">
                        <a:latin typeface="Lucida Bright" panose="02040602050505020304" pitchFamily="18" charset="0"/>
                      </a:rPr>
                      <a:t>f</a:t>
                    </a:r>
                  </a:p>
                </p:txBody>
              </p:sp>
            </p:grpSp>
            <p:grpSp>
              <p:nvGrpSpPr>
                <p:cNvPr id="438" name="Groupe 437"/>
                <p:cNvGrpSpPr/>
                <p:nvPr/>
              </p:nvGrpSpPr>
              <p:grpSpPr>
                <a:xfrm>
                  <a:off x="4352493" y="3765929"/>
                  <a:ext cx="1046512" cy="711823"/>
                  <a:chOff x="4352493" y="3765929"/>
                  <a:chExt cx="1046512" cy="711823"/>
                </a:xfrm>
              </p:grpSpPr>
              <p:grpSp>
                <p:nvGrpSpPr>
                  <p:cNvPr id="439" name="Groupe 438"/>
                  <p:cNvGrpSpPr/>
                  <p:nvPr/>
                </p:nvGrpSpPr>
                <p:grpSpPr>
                  <a:xfrm>
                    <a:off x="4885536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p:grpSp>
                <p:nvGrpSpPr>
                  <p:cNvPr id="440" name="Groupe 439"/>
                  <p:cNvGrpSpPr/>
                  <p:nvPr/>
                </p:nvGrpSpPr>
                <p:grpSpPr>
                  <a:xfrm>
                    <a:off x="5145543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0" name="Rectangle 459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p:grpSp>
                <p:nvGrpSpPr>
                  <p:cNvPr id="441" name="Groupe 440"/>
                  <p:cNvGrpSpPr/>
                  <p:nvPr/>
                </p:nvGrpSpPr>
                <p:grpSpPr>
                  <a:xfrm>
                    <a:off x="4352493" y="4329473"/>
                    <a:ext cx="1046512" cy="148279"/>
                    <a:chOff x="3869070" y="1237934"/>
                    <a:chExt cx="1498610" cy="241646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869070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4" name="Rectangle 443"/>
                    <p:cNvSpPr/>
                    <p:nvPr/>
                  </p:nvSpPr>
                  <p:spPr>
                    <a:xfrm>
                      <a:off x="3957786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5" name="Rectangle 444"/>
                    <p:cNvSpPr/>
                    <p:nvPr/>
                  </p:nvSpPr>
                  <p:spPr>
                    <a:xfrm>
                      <a:off x="4048982" y="1238216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413883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7" name="Rectangle 446"/>
                    <p:cNvSpPr/>
                    <p:nvPr/>
                  </p:nvSpPr>
                  <p:spPr>
                    <a:xfrm>
                      <a:off x="4237677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8" name="Rectangle 447"/>
                    <p:cNvSpPr/>
                    <p:nvPr/>
                  </p:nvSpPr>
                  <p:spPr>
                    <a:xfrm>
                      <a:off x="4326392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9" name="Rectangle 448"/>
                    <p:cNvSpPr/>
                    <p:nvPr/>
                  </p:nvSpPr>
                  <p:spPr>
                    <a:xfrm>
                      <a:off x="441758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0" name="Rectangle 449"/>
                    <p:cNvSpPr/>
                    <p:nvPr/>
                  </p:nvSpPr>
                  <p:spPr>
                    <a:xfrm>
                      <a:off x="4507444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1" name="Rectangle 450"/>
                    <p:cNvSpPr/>
                    <p:nvPr/>
                  </p:nvSpPr>
                  <p:spPr>
                    <a:xfrm>
                      <a:off x="4638839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2" name="Rectangle 451"/>
                    <p:cNvSpPr/>
                    <p:nvPr/>
                  </p:nvSpPr>
                  <p:spPr>
                    <a:xfrm>
                      <a:off x="4727554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3" name="Rectangle 452"/>
                    <p:cNvSpPr/>
                    <p:nvPr/>
                  </p:nvSpPr>
                  <p:spPr>
                    <a:xfrm>
                      <a:off x="4818750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4908606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5007730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5096445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5187641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8" name="Rectangle 457"/>
                    <p:cNvSpPr/>
                    <p:nvPr/>
                  </p:nvSpPr>
                  <p:spPr>
                    <a:xfrm>
                      <a:off x="5277497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2" name="ZoneTexte 441"/>
                      <p:cNvSpPr txBox="1"/>
                      <p:nvPr/>
                    </p:nvSpPr>
                    <p:spPr>
                      <a:xfrm>
                        <a:off x="4797838" y="3765929"/>
                        <a:ext cx="192360" cy="138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675" b="1" dirty="0">
                                  <a:latin typeface="Cambria Math" panose="02040503050406030204" pitchFamily="18" charset="0"/>
                                </a:rPr>
                                <m:t>𝐀𝐍</m:t>
                              </m:r>
                            </m:oMath>
                          </m:oMathPara>
                        </a14:m>
                        <a:endParaRPr lang="fr-FR" sz="675" b="1" dirty="0">
                          <a:latin typeface="Lucida Bright" panose="020406020505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7" name="ZoneTexte 3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7838" y="3765929"/>
                        <a:ext cx="197772" cy="172793"/>
                      </a:xfrm>
                      <a:prstGeom prst="rect">
                        <a:avLst/>
                      </a:prstGeom>
                      <a:blipFill rotWithShape="1">
                        <a:blip r:embed="rId35"/>
                        <a:stretch>
                          <a:fillRect l="-9375" r="-156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B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471" name="Groupe 470"/>
          <p:cNvGrpSpPr/>
          <p:nvPr/>
        </p:nvGrpSpPr>
        <p:grpSpPr>
          <a:xfrm>
            <a:off x="3367863" y="3477502"/>
            <a:ext cx="1040833" cy="674305"/>
            <a:chOff x="5063547" y="4627738"/>
            <a:chExt cx="1387777" cy="899072"/>
          </a:xfrm>
        </p:grpSpPr>
        <p:grpSp>
          <p:nvGrpSpPr>
            <p:cNvPr id="472" name="Groupe 471"/>
            <p:cNvGrpSpPr/>
            <p:nvPr/>
          </p:nvGrpSpPr>
          <p:grpSpPr>
            <a:xfrm>
              <a:off x="5063547" y="4772341"/>
              <a:ext cx="1387777" cy="754469"/>
              <a:chOff x="3269621" y="821112"/>
              <a:chExt cx="2360247" cy="1505892"/>
            </a:xfrm>
          </p:grpSpPr>
          <p:grpSp>
            <p:nvGrpSpPr>
              <p:cNvPr id="519" name="Groupe 518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21" name="Connecteur droit avec flèche 52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avec flèche 52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ZoneTexte 519"/>
              <p:cNvSpPr txBox="1"/>
              <p:nvPr/>
            </p:nvSpPr>
            <p:spPr>
              <a:xfrm>
                <a:off x="5348516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ZoneTexte 472"/>
                <p:cNvSpPr txBox="1"/>
                <p:nvPr/>
              </p:nvSpPr>
              <p:spPr>
                <a:xfrm>
                  <a:off x="5603880" y="4627738"/>
                  <a:ext cx="215785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𝐓𝐑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80" name="ZoneTexte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880" y="4627738"/>
                  <a:ext cx="221111" cy="172793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2703" r="-5405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4" name="Groupe 473"/>
            <p:cNvGrpSpPr/>
            <p:nvPr/>
          </p:nvGrpSpPr>
          <p:grpSpPr>
            <a:xfrm>
              <a:off x="5156074" y="5204338"/>
              <a:ext cx="1047736" cy="148130"/>
              <a:chOff x="3453179" y="2178661"/>
              <a:chExt cx="1781926" cy="2956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04" name="Groupe 503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5" name="Rectangle 51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505" name="Groupe 504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1" name="Rectangle 510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506" name="Groupe 505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0" name="Rectangle 509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</p:grpSp>
        <p:sp>
          <p:nvSpPr>
            <p:cNvPr id="475" name="Rectangle 474"/>
            <p:cNvSpPr/>
            <p:nvPr/>
          </p:nvSpPr>
          <p:spPr>
            <a:xfrm>
              <a:off x="541348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475432" y="5204314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53911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60186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69362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755572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81925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88200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95122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013177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6076861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613960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grpSp>
          <p:nvGrpSpPr>
            <p:cNvPr id="487" name="Groupe 486"/>
            <p:cNvGrpSpPr/>
            <p:nvPr/>
          </p:nvGrpSpPr>
          <p:grpSpPr>
            <a:xfrm>
              <a:off x="5155370" y="5056477"/>
              <a:ext cx="1046512" cy="148279"/>
              <a:chOff x="3869070" y="1237934"/>
              <a:chExt cx="1498610" cy="24164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8" name="Rectangle 487"/>
              <p:cNvSpPr/>
              <p:nvPr/>
            </p:nvSpPr>
            <p:spPr>
              <a:xfrm>
                <a:off x="3869070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957786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048982" y="1238216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13883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4237677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26392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41758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507444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4638839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727554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4818750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4908606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5007730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5096445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187641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5277497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</p:grpSp>
      <p:grpSp>
        <p:nvGrpSpPr>
          <p:cNvPr id="523" name="Groupe 522"/>
          <p:cNvGrpSpPr/>
          <p:nvPr/>
        </p:nvGrpSpPr>
        <p:grpSpPr>
          <a:xfrm>
            <a:off x="4721933" y="4280399"/>
            <a:ext cx="1030964" cy="680043"/>
            <a:chOff x="6868974" y="5698276"/>
            <a:chExt cx="1374619" cy="906724"/>
          </a:xfrm>
        </p:grpSpPr>
        <p:grpSp>
          <p:nvGrpSpPr>
            <p:cNvPr id="524" name="Groupe 523"/>
            <p:cNvGrpSpPr/>
            <p:nvPr/>
          </p:nvGrpSpPr>
          <p:grpSpPr>
            <a:xfrm>
              <a:off x="6868974" y="5850529"/>
              <a:ext cx="1374619" cy="754471"/>
              <a:chOff x="6433077" y="2973134"/>
              <a:chExt cx="2337868" cy="1505895"/>
            </a:xfrm>
          </p:grpSpPr>
          <p:grpSp>
            <p:nvGrpSpPr>
              <p:cNvPr id="558" name="Groupe 55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60" name="Connecteur droit avec flèche 55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Connecteur droit avec flèche 56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9" name="ZoneTexte 558"/>
              <p:cNvSpPr txBox="1"/>
              <p:nvPr/>
            </p:nvSpPr>
            <p:spPr>
              <a:xfrm>
                <a:off x="8489593" y="3956864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ZoneTexte 524"/>
                <p:cNvSpPr txBox="1"/>
                <p:nvPr/>
              </p:nvSpPr>
              <p:spPr>
                <a:xfrm>
                  <a:off x="7411918" y="5698276"/>
                  <a:ext cx="145168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ZoneTexte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8" y="5698273"/>
                  <a:ext cx="150240" cy="172793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16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6" name="Rectangle 525"/>
            <p:cNvSpPr/>
            <p:nvPr/>
          </p:nvSpPr>
          <p:spPr>
            <a:xfrm>
              <a:off x="6965001" y="6307959"/>
              <a:ext cx="62977" cy="12474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026953" y="6119164"/>
              <a:ext cx="62977" cy="31354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090637" y="6189874"/>
              <a:ext cx="62977" cy="2428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153386" y="6409799"/>
              <a:ext cx="62977" cy="229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222934" y="6387917"/>
              <a:ext cx="62977" cy="4476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284886" y="6249133"/>
              <a:ext cx="62977" cy="18354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348570" y="5988252"/>
              <a:ext cx="62977" cy="444454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411319" y="6101591"/>
              <a:ext cx="62977" cy="331091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7497915" y="6343389"/>
              <a:ext cx="62977" cy="8806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7559866" y="6177603"/>
              <a:ext cx="62977" cy="253853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7623550" y="6160049"/>
              <a:ext cx="62977" cy="27143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7686299" y="6343390"/>
              <a:ext cx="62977" cy="8806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7757416" y="5936404"/>
              <a:ext cx="62977" cy="49502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7819368" y="6126720"/>
              <a:ext cx="62977" cy="3047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883052" y="6399371"/>
              <a:ext cx="62977" cy="3208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945801" y="6249133"/>
              <a:ext cx="62977" cy="18229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7026372" y="5984643"/>
              <a:ext cx="62977" cy="13959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965851" y="6238665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089718" y="6097356"/>
              <a:ext cx="63246" cy="10560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7152018" y="6385438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7221202" y="6356336"/>
              <a:ext cx="62534" cy="3155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285203" y="6156614"/>
              <a:ext cx="63246" cy="9738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7346838" y="5806929"/>
              <a:ext cx="63246" cy="19378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7411184" y="5960776"/>
              <a:ext cx="63246" cy="15974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497930" y="6253292"/>
              <a:ext cx="63246" cy="9723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7560952" y="6067530"/>
              <a:ext cx="63246" cy="13000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622323" y="6011769"/>
              <a:ext cx="63246" cy="16184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756257" y="5744097"/>
              <a:ext cx="63246" cy="21182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820444" y="5948674"/>
              <a:ext cx="63246" cy="19454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882719" y="6371611"/>
              <a:ext cx="63246" cy="3072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686637" y="6258998"/>
              <a:ext cx="63246" cy="9463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946586" y="6124236"/>
              <a:ext cx="63246" cy="13986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562" name="Groupe 561"/>
          <p:cNvGrpSpPr/>
          <p:nvPr/>
        </p:nvGrpSpPr>
        <p:grpSpPr>
          <a:xfrm>
            <a:off x="6119769" y="4289516"/>
            <a:ext cx="1031311" cy="670925"/>
            <a:chOff x="8732756" y="5710433"/>
            <a:chExt cx="1375081" cy="894567"/>
          </a:xfrm>
        </p:grpSpPr>
        <p:grpSp>
          <p:nvGrpSpPr>
            <p:cNvPr id="563" name="Groupe 562"/>
            <p:cNvGrpSpPr/>
            <p:nvPr/>
          </p:nvGrpSpPr>
          <p:grpSpPr>
            <a:xfrm>
              <a:off x="8732756" y="5850529"/>
              <a:ext cx="1375081" cy="754471"/>
              <a:chOff x="9591914" y="2973134"/>
              <a:chExt cx="2338654" cy="1505895"/>
            </a:xfrm>
          </p:grpSpPr>
          <p:grpSp>
            <p:nvGrpSpPr>
              <p:cNvPr id="574" name="Groupe 573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76" name="Connecteur droit avec flèche 57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Connecteur droit avec flèche 57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5" name="ZoneTexte 574"/>
              <p:cNvSpPr txBox="1"/>
              <p:nvPr/>
            </p:nvSpPr>
            <p:spPr>
              <a:xfrm>
                <a:off x="11649216" y="3956864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ZoneTexte 563"/>
                <p:cNvSpPr txBox="1"/>
                <p:nvPr/>
              </p:nvSpPr>
              <p:spPr>
                <a:xfrm>
                  <a:off x="9256977" y="5710433"/>
                  <a:ext cx="143116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675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675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675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675" b="1" dirty="0"/>
                </a:p>
              </p:txBody>
            </p:sp>
          </mc:Choice>
          <mc:Fallback xmlns="">
            <p:sp>
              <p:nvSpPr>
                <p:cNvPr id="228" name="ZoneTexte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977" y="5710430"/>
                  <a:ext cx="147561" cy="17279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6667" t="-10714" r="-375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5" name="Groupe 564"/>
            <p:cNvGrpSpPr/>
            <p:nvPr/>
          </p:nvGrpSpPr>
          <p:grpSpPr>
            <a:xfrm>
              <a:off x="9217564" y="6371611"/>
              <a:ext cx="251361" cy="59818"/>
              <a:chOff x="10453609" y="2415359"/>
              <a:chExt cx="427500" cy="6249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  <p:sp>
          <p:nvSpPr>
            <p:cNvPr id="566" name="Rectangle 565"/>
            <p:cNvSpPr/>
            <p:nvPr/>
          </p:nvSpPr>
          <p:spPr>
            <a:xfrm>
              <a:off x="9216263" y="6318276"/>
              <a:ext cx="62977" cy="5673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9279681" y="6350529"/>
              <a:ext cx="62977" cy="4237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9342972" y="6335329"/>
              <a:ext cx="62977" cy="4314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9405948" y="6381531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</p:grpSp>
      <p:grpSp>
        <p:nvGrpSpPr>
          <p:cNvPr id="578" name="Groupe 577"/>
          <p:cNvGrpSpPr/>
          <p:nvPr/>
        </p:nvGrpSpPr>
        <p:grpSpPr>
          <a:xfrm>
            <a:off x="1140024" y="3707823"/>
            <a:ext cx="266209" cy="302854"/>
            <a:chOff x="1167115" y="3549549"/>
            <a:chExt cx="266209" cy="302854"/>
          </a:xfrm>
        </p:grpSpPr>
        <p:sp>
          <p:nvSpPr>
            <p:cNvPr id="579" name="Rectangle 578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583" name="Groupe 582"/>
          <p:cNvGrpSpPr/>
          <p:nvPr/>
        </p:nvGrpSpPr>
        <p:grpSpPr>
          <a:xfrm>
            <a:off x="6458587" y="3716848"/>
            <a:ext cx="266209" cy="302854"/>
            <a:chOff x="1167115" y="3549549"/>
            <a:chExt cx="266209" cy="302854"/>
          </a:xfrm>
        </p:grpSpPr>
        <p:sp>
          <p:nvSpPr>
            <p:cNvPr id="584" name="Rectangle 58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</p:spTree>
    <p:extLst>
      <p:ext uri="{BB962C8B-B14F-4D97-AF65-F5344CB8AC3E}">
        <p14:creationId xmlns:p14="http://schemas.microsoft.com/office/powerpoint/2010/main" val="33938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16539</TotalTime>
  <Words>1731</Words>
  <Application>Microsoft Macintosh PowerPoint</Application>
  <PresentationFormat>Affichage à l'écran (16:9)</PresentationFormat>
  <Paragraphs>352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Bright</vt:lpstr>
      <vt:lpstr>Thème Office</vt:lpstr>
      <vt:lpstr>Présentation PowerPoint</vt:lpstr>
      <vt:lpstr>Présentation PowerPoint</vt:lpstr>
      <vt:lpstr>1) Problem Statement (1)</vt:lpstr>
      <vt:lpstr>1) Problem Statement (2)</vt:lpstr>
      <vt:lpstr>1) Problem Statement (3)</vt:lpstr>
      <vt:lpstr>1) Problem Statement (4)</vt:lpstr>
      <vt:lpstr>2) System Model (1)</vt:lpstr>
      <vt:lpstr>2) System Model (2)</vt:lpstr>
      <vt:lpstr>2) System Model (3)</vt:lpstr>
      <vt:lpstr>2) System Model (4)</vt:lpstr>
      <vt:lpstr>2) System Model (5)</vt:lpstr>
      <vt:lpstr>3) Performance Assessement (1)</vt:lpstr>
      <vt:lpstr>3) Performance Assessement (2)</vt:lpstr>
      <vt:lpstr>3) Performance Assessement (3) (Only for Bob and Eve with the same capabilities)</vt:lpstr>
      <vt:lpstr>4) Conclusions &amp;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tandeau genevieve</dc:creator>
  <cp:lastModifiedBy>golstein.sidney@gmail.com</cp:lastModifiedBy>
  <cp:revision>210</cp:revision>
  <dcterms:created xsi:type="dcterms:W3CDTF">2016-01-29T08:55:39Z</dcterms:created>
  <dcterms:modified xsi:type="dcterms:W3CDTF">2020-05-27T10:12:24Z</dcterms:modified>
</cp:coreProperties>
</file>