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6" r:id="rId2"/>
    <p:sldId id="263" r:id="rId3"/>
    <p:sldId id="300" r:id="rId4"/>
    <p:sldId id="345" r:id="rId5"/>
    <p:sldId id="327" r:id="rId6"/>
    <p:sldId id="343" r:id="rId7"/>
    <p:sldId id="342" r:id="rId8"/>
    <p:sldId id="329" r:id="rId9"/>
    <p:sldId id="331" r:id="rId10"/>
    <p:sldId id="332" r:id="rId11"/>
    <p:sldId id="335" r:id="rId12"/>
    <p:sldId id="337" r:id="rId13"/>
    <p:sldId id="338" r:id="rId14"/>
    <p:sldId id="340" r:id="rId15"/>
    <p:sldId id="341" r:id="rId16"/>
  </p:sldIdLst>
  <p:sldSz cx="9144000" cy="5143500" type="screen16x9"/>
  <p:notesSz cx="6858000" cy="9144000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E"/>
    <a:srgbClr val="FF40FF"/>
    <a:srgbClr val="2A7EB1"/>
    <a:srgbClr val="9CD1FF"/>
    <a:srgbClr val="1A617F"/>
    <a:srgbClr val="194D71"/>
    <a:srgbClr val="1E5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4" autoAdjust="0"/>
    <p:restoredTop sz="87569" autoAdjust="0"/>
  </p:normalViewPr>
  <p:slideViewPr>
    <p:cSldViewPr snapToGrid="0" snapToObjects="1">
      <p:cViewPr varScale="1">
        <p:scale>
          <a:sx n="178" d="100"/>
          <a:sy n="178" d="100"/>
        </p:scale>
        <p:origin x="184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F294A71-638D-A44E-89C9-CC1D36778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536F3E-A456-4949-B6F2-836E2C4E04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77C2309-3E14-B249-8F10-899DA3167369}" type="datetimeFigureOut">
              <a:rPr lang="en-US"/>
              <a:pPr>
                <a:defRPr/>
              </a:pPr>
              <a:t>5/27/20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088727-338B-2C4E-91BA-12B8669348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6B44AD-FF44-EB49-8D0C-5ACBCC182B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0D8E4D8-56EF-4145-A364-C783AA291B0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5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AAEEC1D-768B-9E41-BF1A-7070B2A064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814D84-A983-8746-9DCC-CA4B35A71F7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9EC2B40-951C-A048-9657-CD15C1D8CE57}" type="datetimeFigureOut">
              <a:rPr lang="en-US"/>
              <a:pPr>
                <a:defRPr/>
              </a:pPr>
              <a:t>5/27/20</a:t>
            </a:fld>
            <a:endParaRPr lang="en-US"/>
          </a:p>
        </p:txBody>
      </p:sp>
      <p:sp>
        <p:nvSpPr>
          <p:cNvPr id="4" name="Espace réservé de l’image des diapositives 3">
            <a:extLst>
              <a:ext uri="{FF2B5EF4-FFF2-40B4-BE49-F238E27FC236}">
                <a16:creationId xmlns:a16="http://schemas.microsoft.com/office/drawing/2014/main" id="{9D5B268D-30C2-BF42-86B2-15A1C4FABD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5564DC69-330C-8E4C-B3CF-9391574AC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BA902-7055-634B-B64C-642526A6DF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42822B-CBC3-DE40-BE04-538AEBF1E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6CEAA01-637E-9040-8866-0358AAE0D4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Réussi à </a:t>
            </a:r>
            <a:r>
              <a:rPr lang="fr-FR" dirty="0" err="1"/>
              <a:t>securiser</a:t>
            </a:r>
            <a:r>
              <a:rPr lang="fr-FR" dirty="0"/>
              <a:t> a la couche physique une communication en reversement temporel implémenté dans le domaine fréquentiel </a:t>
            </a:r>
            <a:r>
              <a:rPr lang="fr-FR" dirty="0" err="1"/>
              <a:t>grace</a:t>
            </a:r>
            <a:r>
              <a:rPr lang="fr-FR" dirty="0"/>
              <a:t> à l'OFDM et avec ajout de bruit artificiel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on voit un exemple typique de network avec pleins d’entités connectées les unes aux autres. Réseaux de plus en plus </a:t>
            </a:r>
            <a:r>
              <a:rPr lang="fr-FR" dirty="0" err="1"/>
              <a:t>dépokyés</a:t>
            </a:r>
            <a:r>
              <a:rPr lang="fr-FR" dirty="0"/>
              <a:t> dans le monde entier et le réseau sans fil s’étend aussi de plus en plus.</a:t>
            </a:r>
          </a:p>
          <a:p>
            <a:r>
              <a:rPr lang="fr-FR" dirty="0"/>
              <a:t>La sécurité dans ces réseaux est une grande problématique.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Sécurité est basé sur le fait qu'on doit faire confiance aux différents </a:t>
            </a:r>
            <a:r>
              <a:rPr lang="fr-FR" dirty="0" err="1"/>
              <a:t>éléménts</a:t>
            </a:r>
            <a:r>
              <a:rPr lang="fr-FR" dirty="0"/>
              <a:t> / utilisateurs du réseau</a:t>
            </a:r>
          </a:p>
          <a:p>
            <a:endParaRPr lang="fr-FR" dirty="0"/>
          </a:p>
          <a:p>
            <a:r>
              <a:rPr lang="fr-FR" dirty="0"/>
              <a:t>Il est donc important d’implémenter des </a:t>
            </a:r>
            <a:r>
              <a:rPr lang="fr-FR" dirty="0" err="1"/>
              <a:t>protocols</a:t>
            </a:r>
            <a:r>
              <a:rPr lang="fr-FR" dirty="0"/>
              <a:t> de sécurité à toutes les couches de </a:t>
            </a:r>
            <a:r>
              <a:rPr lang="fr-FR" dirty="0" err="1"/>
              <a:t>protocol</a:t>
            </a:r>
            <a:r>
              <a:rPr lang="fr-FR" dirty="0"/>
              <a:t> de </a:t>
            </a:r>
            <a:r>
              <a:rPr lang="fr-FR" dirty="0" err="1"/>
              <a:t>cmmunictaton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Terme de sécurité à été introduit par Shannon en 1949: doit satisfaire 2 choses:</a:t>
            </a:r>
          </a:p>
          <a:p>
            <a:endParaRPr lang="fr-FR" dirty="0"/>
          </a:p>
          <a:p>
            <a:r>
              <a:rPr lang="fr-FR" dirty="0" err="1"/>
              <a:t>Clasiquement</a:t>
            </a:r>
            <a:r>
              <a:rPr lang="fr-FR" dirty="0"/>
              <a:t> la sécurité a été implémentée via </a:t>
            </a:r>
            <a:r>
              <a:rPr lang="fr-FR" dirty="0" err="1"/>
              <a:t>encryption</a:t>
            </a:r>
            <a:r>
              <a:rPr lang="fr-FR" dirty="0"/>
              <a:t> et </a:t>
            </a:r>
            <a:r>
              <a:rPr lang="fr-FR" dirty="0" err="1"/>
              <a:t>cryptogrphie</a:t>
            </a:r>
            <a:r>
              <a:rPr lang="fr-FR" dirty="0"/>
              <a:t>. On se base sur le fait que les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généèrent</a:t>
            </a:r>
            <a:r>
              <a:rPr lang="fr-FR" dirty="0"/>
              <a:t> des fonctions mathématiques très difficile pour un </a:t>
            </a:r>
            <a:r>
              <a:rPr lang="fr-FR" dirty="0" err="1"/>
              <a:t>eavesdropper</a:t>
            </a:r>
            <a:r>
              <a:rPr lang="fr-FR" dirty="0"/>
              <a:t> a inverser. </a:t>
            </a:r>
          </a:p>
          <a:p>
            <a:r>
              <a:rPr lang="fr-FR" dirty="0"/>
              <a:t>Le problème est que la capacité de calcule augmente rapidement : De moins en moins suffisant de dire que les </a:t>
            </a:r>
            <a:r>
              <a:rPr lang="fr-FR" dirty="0" err="1"/>
              <a:t>algorithms</a:t>
            </a:r>
            <a:r>
              <a:rPr lang="fr-FR" dirty="0"/>
              <a:t> utilisés sont difficile à </a:t>
            </a:r>
            <a:r>
              <a:rPr lang="fr-FR" dirty="0" err="1"/>
              <a:t>inverserpour</a:t>
            </a:r>
            <a:r>
              <a:rPr lang="fr-FR" dirty="0"/>
              <a:t> un </a:t>
            </a:r>
            <a:r>
              <a:rPr lang="fr-FR" dirty="0" err="1"/>
              <a:t>eavesdropper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sym typeface="Wingdings" pitchFamily="2" charset="2"/>
              </a:rPr>
              <a:t> La sécurité a la couche physique a été longuement mise de coté mais mais a émerger comme une technique pour sécuriser les communications sans fil, de nature non sécurisées (ondes se propagent partout)</a:t>
            </a:r>
            <a:endParaRPr lang="fr-FR" dirty="0"/>
          </a:p>
          <a:p>
            <a:r>
              <a:rPr lang="fr-FR" dirty="0"/>
              <a:t>Système est sécurisé s'il présente des propriétés aléatoires ce qui est naturellement présent pour les communications sans fils</a:t>
            </a:r>
          </a:p>
          <a:p>
            <a:r>
              <a:rPr lang="fr-FR" baseline="0" dirty="0"/>
              <a:t>On va exploiter les propriétés physique du système de com</a:t>
            </a:r>
            <a:r>
              <a:rPr lang="fr-FR" baseline="0" dirty="0">
                <a:sym typeface="Wingdings" pitchFamily="2" charset="2"/>
              </a:rPr>
              <a:t> </a:t>
            </a:r>
            <a:r>
              <a:rPr lang="fr-FR" baseline="0" dirty="0" err="1">
                <a:sym typeface="Wingdings" pitchFamily="2" charset="2"/>
              </a:rPr>
              <a:t>bruit,m</a:t>
            </a:r>
            <a:r>
              <a:rPr lang="fr-FR" baseline="0" dirty="0">
                <a:sym typeface="Wingdings" pitchFamily="2" charset="2"/>
              </a:rPr>
              <a:t> </a:t>
            </a:r>
            <a:r>
              <a:rPr lang="fr-FR" baseline="0" dirty="0" err="1">
                <a:sym typeface="Wingdings" pitchFamily="2" charset="2"/>
              </a:rPr>
              <a:t>ulti</a:t>
            </a:r>
            <a:r>
              <a:rPr lang="fr-FR" baseline="0" dirty="0">
                <a:sym typeface="Wingdings" pitchFamily="2" charset="2"/>
              </a:rPr>
              <a:t>-trajets</a:t>
            </a:r>
            <a:endParaRPr lang="fr-FR" baseline="0" dirty="0"/>
          </a:p>
          <a:p>
            <a:r>
              <a:rPr lang="fr-FR" baseline="0" dirty="0"/>
              <a:t>Secure com as </a:t>
            </a:r>
            <a:r>
              <a:rPr lang="fr-FR" baseline="0" dirty="0" err="1"/>
              <a:t>soon</a:t>
            </a:r>
            <a:r>
              <a:rPr lang="fr-FR" baseline="0" dirty="0"/>
              <a:t> as the </a:t>
            </a:r>
            <a:r>
              <a:rPr lang="fr-FR" baseline="0" dirty="0" err="1"/>
              <a:t>legitimate</a:t>
            </a:r>
            <a:r>
              <a:rPr lang="fr-FR" baseline="0" dirty="0"/>
              <a:t> </a:t>
            </a:r>
            <a:r>
              <a:rPr lang="fr-FR" baseline="0" dirty="0" err="1"/>
              <a:t>receiver</a:t>
            </a:r>
            <a:r>
              <a:rPr lang="fr-FR" baseline="0" dirty="0"/>
              <a:t> (Bob) has an </a:t>
            </a:r>
            <a:r>
              <a:rPr lang="fr-FR" baseline="0" dirty="0" err="1"/>
              <a:t>advantage</a:t>
            </a:r>
            <a:r>
              <a:rPr lang="fr-FR" baseline="0" dirty="0"/>
              <a:t> in </a:t>
            </a:r>
            <a:r>
              <a:rPr lang="fr-FR" baseline="0" dirty="0" err="1"/>
              <a:t>terms</a:t>
            </a:r>
            <a:r>
              <a:rPr lang="fr-FR" baseline="0" dirty="0"/>
              <a:t> of </a:t>
            </a:r>
            <a:r>
              <a:rPr lang="fr-FR" baseline="0" dirty="0" err="1"/>
              <a:t>capacity</a:t>
            </a:r>
            <a:r>
              <a:rPr lang="fr-FR" baseline="0" dirty="0"/>
              <a:t> </a:t>
            </a:r>
            <a:r>
              <a:rPr lang="fr-FR" baseline="0" dirty="0" err="1"/>
              <a:t>compared</a:t>
            </a:r>
            <a:r>
              <a:rPr lang="fr-FR" baseline="0" dirty="0"/>
              <a:t> to the </a:t>
            </a:r>
            <a:r>
              <a:rPr lang="fr-FR" baseline="0" dirty="0" err="1"/>
              <a:t>eavesdropper</a:t>
            </a:r>
            <a:r>
              <a:rPr lang="fr-FR" baseline="0" dirty="0"/>
              <a:t> (Eve)</a:t>
            </a:r>
          </a:p>
          <a:p>
            <a:endParaRPr lang="fr-FR" baseline="0" dirty="0"/>
          </a:p>
          <a:p>
            <a:r>
              <a:rPr lang="fr-FR" baseline="0" dirty="0"/>
              <a:t>PLS implémenté comme une couche supplémentaire de sécurité avec les </a:t>
            </a:r>
            <a:r>
              <a:rPr lang="fr-FR" baseline="0" dirty="0" err="1"/>
              <a:t>protocols</a:t>
            </a:r>
            <a:r>
              <a:rPr lang="fr-FR" baseline="0" dirty="0"/>
              <a:t> déjà existants aux différentes couches.</a:t>
            </a:r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Channel </a:t>
            </a:r>
            <a:r>
              <a:rPr lang="fr-FR" baseline="0" dirty="0" err="1"/>
              <a:t>capacity</a:t>
            </a:r>
            <a:r>
              <a:rPr lang="fr-FR" baseline="0" dirty="0"/>
              <a:t>: 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maximum of the 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utual information"/>
              </a:rPr>
              <a:t>mutual information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input and output of the channel, where the maximization is with respect to the input distribution Maximum information rate that</a:t>
            </a:r>
            <a:r>
              <a:rPr lang="en-BZ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achieved with an arbitrarily low probability error.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2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/>
              <a:t>Idee</a:t>
            </a:r>
            <a:r>
              <a:rPr lang="fr-FR" baseline="0" dirty="0"/>
              <a:t>: </a:t>
            </a:r>
            <a:r>
              <a:rPr lang="fr-FR" baseline="0" dirty="0" err="1"/>
              <a:t>procder</a:t>
            </a:r>
            <a:r>
              <a:rPr lang="fr-FR" baseline="0" dirty="0"/>
              <a:t> la donnée pour qu’elle ne soit </a:t>
            </a:r>
            <a:r>
              <a:rPr lang="fr-FR" baseline="0" dirty="0" err="1"/>
              <a:t>comprehensible</a:t>
            </a:r>
            <a:r>
              <a:rPr lang="fr-FR" baseline="0" dirty="0"/>
              <a:t> que chez Bob et </a:t>
            </a:r>
            <a:r>
              <a:rPr lang="fr-FR" baseline="0" dirty="0" err="1"/>
              <a:t>qu</a:t>
            </a:r>
            <a:r>
              <a:rPr lang="fr-FR" baseline="0" dirty="0"/>
              <a:t> elle soit vu comme du bruit </a:t>
            </a:r>
            <a:r>
              <a:rPr lang="fr-FR" baseline="0" dirty="0" err="1"/>
              <a:t>aléatoir</a:t>
            </a:r>
            <a:r>
              <a:rPr lang="fr-FR" baseline="0" dirty="0"/>
              <a:t> partout ailleurs (potentiels locations de Eve)</a:t>
            </a:r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 err="1"/>
              <a:t>Implementation</a:t>
            </a:r>
            <a:r>
              <a:rPr lang="fr-FR" baseline="0" dirty="0"/>
              <a:t> dans le domaine fréquentiel via l'OFDM d'un schéma de renversement temporel avec ajout de bruit artificiel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OFDM est un schéma de multiplexage en fréquence. Décomposer le spectre du signal en </a:t>
            </a:r>
            <a:r>
              <a:rPr lang="fr-FR" dirty="0" err="1"/>
              <a:t>plusisuers</a:t>
            </a:r>
            <a:r>
              <a:rPr lang="fr-FR" dirty="0"/>
              <a:t> sous porteuses orthogonales </a:t>
            </a:r>
            <a:r>
              <a:rPr lang="fr-FR" dirty="0">
                <a:sym typeface="Wingdings" pitchFamily="2" charset="2"/>
              </a:rPr>
              <a:t> modulation multi-porteuse. Idée: envoyer des symboles </a:t>
            </a:r>
            <a:r>
              <a:rPr lang="fr-FR" dirty="0" err="1">
                <a:sym typeface="Wingdings" pitchFamily="2" charset="2"/>
              </a:rPr>
              <a:t>diffferents</a:t>
            </a:r>
            <a:r>
              <a:rPr lang="fr-FR" dirty="0">
                <a:sym typeface="Wingdings" pitchFamily="2" charset="2"/>
              </a:rPr>
              <a:t> sur chaque sous porteuses</a:t>
            </a:r>
          </a:p>
          <a:p>
            <a:endParaRPr lang="fr-FR" dirty="0">
              <a:sym typeface="Wingdings" pitchFamily="2" charset="2"/>
            </a:endParaRP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Permet de </a:t>
            </a:r>
            <a:r>
              <a:rPr lang="fr-FR" dirty="0" err="1">
                <a:sym typeface="Wingdings" pitchFamily="2" charset="2"/>
              </a:rPr>
              <a:t>decoposer</a:t>
            </a:r>
            <a:r>
              <a:rPr lang="fr-FR" dirty="0">
                <a:sym typeface="Wingdings" pitchFamily="2" charset="2"/>
              </a:rPr>
              <a:t> un canal </a:t>
            </a:r>
            <a:r>
              <a:rPr lang="fr-FR" dirty="0" err="1">
                <a:sym typeface="Wingdings" pitchFamily="2" charset="2"/>
              </a:rPr>
              <a:t>selectif</a:t>
            </a:r>
            <a:r>
              <a:rPr lang="fr-FR" dirty="0">
                <a:sym typeface="Wingdings" pitchFamily="2" charset="2"/>
              </a:rPr>
              <a:t> en </a:t>
            </a:r>
            <a:r>
              <a:rPr lang="fr-FR" dirty="0" err="1">
                <a:sym typeface="Wingdings" pitchFamily="2" charset="2"/>
              </a:rPr>
              <a:t>frequence</a:t>
            </a:r>
            <a:r>
              <a:rPr lang="fr-FR" dirty="0">
                <a:sym typeface="Wingdings" pitchFamily="2" charset="2"/>
              </a:rPr>
              <a:t> en plusieurs sous canaux non </a:t>
            </a:r>
            <a:r>
              <a:rPr lang="fr-FR" dirty="0" err="1">
                <a:sym typeface="Wingdings" pitchFamily="2" charset="2"/>
              </a:rPr>
              <a:t>selectifs</a:t>
            </a:r>
            <a:r>
              <a:rPr lang="fr-FR" dirty="0">
                <a:sym typeface="Wingdings" pitchFamily="2" charset="2"/>
              </a:rPr>
              <a:t> en </a:t>
            </a:r>
            <a:r>
              <a:rPr lang="fr-FR" dirty="0" err="1">
                <a:sym typeface="Wingdings" pitchFamily="2" charset="2"/>
              </a:rPr>
              <a:t>frequence</a:t>
            </a:r>
            <a:r>
              <a:rPr lang="fr-FR" dirty="0">
                <a:sym typeface="Wingdings" pitchFamily="2" charset="2"/>
              </a:rPr>
              <a:t> et dès lors permet de gérer assez simplement les effets d'</a:t>
            </a:r>
            <a:r>
              <a:rPr lang="fr-FR" dirty="0" err="1">
                <a:sym typeface="Wingdings" pitchFamily="2" charset="2"/>
              </a:rPr>
              <a:t>evanouissement</a:t>
            </a:r>
            <a:r>
              <a:rPr lang="fr-FR" dirty="0">
                <a:sym typeface="Wingdings" pitchFamily="2" charset="2"/>
              </a:rPr>
              <a:t> présent dans la réponse en fréquence du canal de </a:t>
            </a:r>
            <a:r>
              <a:rPr lang="fr-FR" dirty="0" err="1">
                <a:sym typeface="Wingdings" pitchFamily="2" charset="2"/>
              </a:rPr>
              <a:t>propoagation</a:t>
            </a:r>
            <a:r>
              <a:rPr lang="fr-FR" dirty="0">
                <a:sym typeface="Wingdings" pitchFamily="2" charset="2"/>
              </a:rPr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0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baseline="0" dirty="0"/>
              <a:t> the </a:t>
            </a:r>
            <a:r>
              <a:rPr lang="fr-FR" baseline="0" dirty="0" err="1"/>
              <a:t>conventionnal</a:t>
            </a:r>
            <a:r>
              <a:rPr lang="fr-FR" baseline="0" dirty="0"/>
              <a:t> FD TR </a:t>
            </a:r>
            <a:r>
              <a:rPr lang="fr-FR" baseline="0" dirty="0" err="1"/>
              <a:t>scheme</a:t>
            </a:r>
            <a:r>
              <a:rPr lang="fr-FR" baseline="0" dirty="0"/>
              <a:t> </a:t>
            </a:r>
            <a:r>
              <a:rPr lang="fr-FR" baseline="0" dirty="0" err="1"/>
              <a:t>where</a:t>
            </a:r>
            <a:r>
              <a:rPr lang="fr-FR" baseline="0" dirty="0"/>
              <a:t> no AN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added</a:t>
            </a:r>
            <a:r>
              <a:rPr lang="fr-FR" baseline="0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9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average</a:t>
            </a:r>
            <a:r>
              <a:rPr lang="fr-FR" dirty="0"/>
              <a:t>, i.e. </a:t>
            </a:r>
            <a:r>
              <a:rPr lang="fr-FR" dirty="0" err="1"/>
              <a:t>ergodic</a:t>
            </a:r>
            <a:r>
              <a:rPr lang="fr-FR" baseline="0" dirty="0"/>
              <a:t> </a:t>
            </a:r>
            <a:r>
              <a:rPr lang="fr-FR" baseline="0" dirty="0" err="1"/>
              <a:t>secrecy</a:t>
            </a:r>
            <a:r>
              <a:rPr lang="fr-FR" baseline="0" dirty="0"/>
              <a:t> </a:t>
            </a:r>
            <a:r>
              <a:rPr lang="fr-FR" baseline="0" dirty="0" err="1"/>
              <a:t>capacity</a:t>
            </a:r>
            <a:r>
              <a:rPr lang="fr-FR" baseline="0" dirty="0"/>
              <a:t>.  </a:t>
            </a:r>
            <a:r>
              <a:rPr lang="fr-FR" baseline="0" dirty="0" err="1"/>
              <a:t>Secrecy</a:t>
            </a:r>
            <a:r>
              <a:rPr lang="fr-FR" baseline="0" dirty="0"/>
              <a:t> </a:t>
            </a:r>
            <a:r>
              <a:rPr lang="fr-FR" baseline="0" dirty="0" err="1"/>
              <a:t>capacity</a:t>
            </a:r>
            <a:r>
              <a:rPr lang="fr-FR" baseline="0" dirty="0"/>
              <a:t> = </a:t>
            </a:r>
            <a:r>
              <a:rPr lang="en-B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transmission rate that can be supported by the</a:t>
            </a:r>
          </a:p>
          <a:p>
            <a:r>
              <a:rPr lang="en-B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legitimate receiver’s channel while ensuring the impossibility for the eavesdropper to retrieve the data</a:t>
            </a:r>
          </a:p>
          <a:p>
            <a:endParaRPr lang="en-B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B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B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raisonnables et 2 superpuissants qui nécessitent une connaissance qu’il apparait compliqué voir impossible d’acquérir (alors ce sera une </a:t>
            </a:r>
            <a:r>
              <a:rPr lang="fr-B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</a:t>
            </a:r>
            <a:r>
              <a:rPr lang="fr-B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borne sur le SR réaliste en gros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Meme</a:t>
            </a:r>
            <a:r>
              <a:rPr lang="fr-FR" dirty="0"/>
              <a:t> structure à Bob et Eve: Faible capacité à Eve --&gt; haut SR</a:t>
            </a:r>
          </a:p>
          <a:p>
            <a:endParaRPr lang="fr-FR" dirty="0"/>
          </a:p>
          <a:p>
            <a:r>
              <a:rPr lang="fr-FR" dirty="0"/>
              <a:t>AN killer: supprime le bruit </a:t>
            </a:r>
            <a:r>
              <a:rPr lang="fr-FR" dirty="0" err="1"/>
              <a:t>artidicial</a:t>
            </a:r>
            <a:r>
              <a:rPr lang="fr-FR" dirty="0"/>
              <a:t> </a:t>
            </a:r>
            <a:r>
              <a:rPr lang="fr-FR" dirty="0" err="1"/>
              <a:t>qlq</a:t>
            </a:r>
            <a:r>
              <a:rPr lang="fr-FR" dirty="0"/>
              <a:t> soit la </a:t>
            </a:r>
            <a:r>
              <a:rPr lang="fr-FR" dirty="0" err="1"/>
              <a:t>quantite</a:t>
            </a:r>
            <a:r>
              <a:rPr lang="fr-FR" dirty="0"/>
              <a:t> de bruit artificiel --&gt; courbe plat. Mais ça amplifie le bruit blanc. Mais quand </a:t>
            </a:r>
            <a:r>
              <a:rPr lang="fr-FR" dirty="0" err="1"/>
              <a:t>meme</a:t>
            </a:r>
            <a:r>
              <a:rPr lang="fr-FR" dirty="0"/>
              <a:t> haute capacité a Eve --&gt; bas SR</a:t>
            </a:r>
          </a:p>
          <a:p>
            <a:endParaRPr lang="fr-FR" dirty="0"/>
          </a:p>
          <a:p>
            <a:r>
              <a:rPr lang="fr-FR" dirty="0" err="1"/>
              <a:t>Tres</a:t>
            </a:r>
            <a:r>
              <a:rPr lang="fr-FR" dirty="0"/>
              <a:t> bonne perf à Eve --&gt; bas SR : Compromis entre: suppression du bruit artificiel et amplification du bruit blanc.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Gauche:</a:t>
            </a:r>
          </a:p>
          <a:p>
            <a:r>
              <a:rPr lang="fr-FR" dirty="0"/>
              <a:t> On a 2 modèles où on a obtenu des </a:t>
            </a:r>
            <a:r>
              <a:rPr lang="fr-FR" dirty="0" err="1"/>
              <a:t>exressions</a:t>
            </a:r>
            <a:r>
              <a:rPr lang="fr-FR" dirty="0"/>
              <a:t> analytiques des SR. Equation du haut pour les mêmes structures de décodage à </a:t>
            </a:r>
            <a:r>
              <a:rPr lang="fr-FR" dirty="0" err="1"/>
              <a:t>Bb</a:t>
            </a:r>
            <a:r>
              <a:rPr lang="fr-FR" dirty="0"/>
              <a:t> et Eve et sur le schéma c’est la courbes rouge avec des marker rond </a:t>
            </a:r>
            <a:r>
              <a:rPr lang="fr-FR" dirty="0">
                <a:sym typeface="Wingdings" pitchFamily="2" charset="2"/>
              </a:rPr>
              <a:t> très bonne correspondance avec la courbe bleue qui est ce qu’on obtient en simulation.</a:t>
            </a:r>
            <a:br>
              <a:rPr lang="fr-FR" dirty="0">
                <a:sym typeface="Wingdings" pitchFamily="2" charset="2"/>
              </a:rPr>
            </a:br>
            <a:r>
              <a:rPr lang="fr-FR" dirty="0">
                <a:sym typeface="Wingdings" pitchFamily="2" charset="2"/>
              </a:rPr>
              <a:t>Equation du bas c’est pour le modèle où Eve implémente un </a:t>
            </a:r>
            <a:r>
              <a:rPr lang="fr-FR" dirty="0" err="1">
                <a:sym typeface="Wingdings" pitchFamily="2" charset="2"/>
              </a:rPr>
              <a:t>macthed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filtering</a:t>
            </a:r>
            <a:r>
              <a:rPr lang="fr-FR" dirty="0">
                <a:sym typeface="Wingdings" pitchFamily="2" charset="2"/>
              </a:rPr>
              <a:t> et ça correspond à la courbe verte avec les marker carrés –&gt; très bonne correspondance avec la courbe rose qui est ce qu’on obtient en simulation. 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 Ces modèles dépendent de alpha qui est le pourcentage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envoyé dans notre </a:t>
            </a:r>
            <a:r>
              <a:rPr lang="fr-FR" dirty="0" err="1">
                <a:sym typeface="Wingdings" pitchFamily="2" charset="2"/>
              </a:rPr>
              <a:t>systeme</a:t>
            </a:r>
            <a:r>
              <a:rPr lang="fr-FR" dirty="0">
                <a:sym typeface="Wingdings" pitchFamily="2" charset="2"/>
              </a:rPr>
              <a:t> qui va </a:t>
            </a:r>
            <a:r>
              <a:rPr lang="fr-FR" dirty="0" err="1">
                <a:sym typeface="Wingdings" pitchFamily="2" charset="2"/>
              </a:rPr>
              <a:t>etre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dedié</a:t>
            </a:r>
            <a:r>
              <a:rPr lang="fr-FR" dirty="0">
                <a:sym typeface="Wingdings" pitchFamily="2" charset="2"/>
              </a:rPr>
              <a:t> à la donnée utile (1-alpha c est le pourcentage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envoyé pour le bruit artificiel).</a:t>
            </a:r>
          </a:p>
          <a:p>
            <a:r>
              <a:rPr lang="fr-FR" dirty="0">
                <a:sym typeface="Wingdings" pitchFamily="2" charset="2"/>
              </a:rPr>
              <a:t>On voit qu’on peut maximiser facilement analytiquement ces 2 expressions en fonction de alpha et ça nous donnera le pourcentage d’énergie de signal utile optimal à envoyer pour obtenir un SR maximal. 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On voit par exemple que pour le premier modèle c'est a 50%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de signal utile </a:t>
            </a:r>
            <a:r>
              <a:rPr lang="fr-FR" dirty="0" err="1">
                <a:sym typeface="Wingdings" pitchFamily="2" charset="2"/>
              </a:rPr>
              <a:t>qu</a:t>
            </a:r>
            <a:r>
              <a:rPr lang="fr-FR" dirty="0">
                <a:sym typeface="Wingdings" pitchFamily="2" charset="2"/>
              </a:rPr>
              <a:t> on maximise le SR et +- 25% pour le deuxième modèle.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Droite: </a:t>
            </a:r>
          </a:p>
          <a:p>
            <a:r>
              <a:rPr lang="fr-FR" dirty="0"/>
              <a:t>Comme on connait le canal </a:t>
            </a:r>
            <a:r>
              <a:rPr lang="fr-FR" dirty="0" err="1"/>
              <a:t>instantanné</a:t>
            </a:r>
            <a:r>
              <a:rPr lang="fr-FR" dirty="0"/>
              <a:t> de Bob qui est indépendant de celui de Eve, et comme la capacité d’un canal dépend des </a:t>
            </a:r>
            <a:r>
              <a:rPr lang="fr-FR" dirty="0" err="1"/>
              <a:t>energies</a:t>
            </a:r>
            <a:r>
              <a:rPr lang="fr-FR" dirty="0"/>
              <a:t> des différentes sous porteuses (grande énergie à une sous porteuses contribue fortement à la capacité ; petit gain: contribue peu à la capacité) au lieu de déterminer le pourcentage de signal à envoyer qui maximise le </a:t>
            </a:r>
            <a:r>
              <a:rPr lang="fr-FR" dirty="0" err="1"/>
              <a:t>secrecy</a:t>
            </a:r>
            <a:r>
              <a:rPr lang="fr-FR" dirty="0"/>
              <a:t> rate et d’envoyer sur chaque sous porteuse le même pourcentage on peut:</a:t>
            </a:r>
          </a:p>
          <a:p>
            <a:pPr marL="171450" indent="-171450">
              <a:buFontTx/>
              <a:buChar char="-"/>
            </a:pPr>
            <a:r>
              <a:rPr lang="fr-FR" dirty="0"/>
              <a:t>Optimiser le pourcentage de signal </a:t>
            </a:r>
            <a:r>
              <a:rPr lang="fr-FR" dirty="0" err="1"/>
              <a:t>utie</a:t>
            </a:r>
            <a:r>
              <a:rPr lang="fr-FR" dirty="0"/>
              <a:t> à envoyer sur chaque sur porteuse pour maximiser la capacité à Bob tout en gardant, en moyenne, le même pourcentage d </a:t>
            </a:r>
            <a:r>
              <a:rPr lang="fr-FR" dirty="0" err="1"/>
              <a:t>energie</a:t>
            </a:r>
            <a:r>
              <a:rPr lang="fr-FR" dirty="0"/>
              <a:t> de signal utile à envoyer (ce pourcentage étant celui qui a été déterminé analytiquement en maximisant les 2 expressions de gauches).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>
                <a:sym typeface="Wingdings" pitchFamily="2" charset="2"/>
              </a:rPr>
              <a:t> en faisant ça on va augmenter la capacité de communication à Bob mais on ne va pas modifier la capacité à Eve (car </a:t>
            </a:r>
            <a:r>
              <a:rPr lang="fr-FR" dirty="0" err="1">
                <a:sym typeface="Wingdings" pitchFamily="2" charset="2"/>
              </a:rPr>
              <a:t>independance</a:t>
            </a:r>
            <a:r>
              <a:rPr lang="fr-FR" dirty="0">
                <a:sym typeface="Wingdings" pitchFamily="2" charset="2"/>
              </a:rPr>
              <a:t> avec Bob) et dès lors, le </a:t>
            </a:r>
            <a:r>
              <a:rPr lang="fr-FR" dirty="0" err="1">
                <a:sym typeface="Wingdings" pitchFamily="2" charset="2"/>
              </a:rPr>
              <a:t>secrecy</a:t>
            </a:r>
            <a:r>
              <a:rPr lang="fr-FR" dirty="0">
                <a:sym typeface="Wingdings" pitchFamily="2" charset="2"/>
              </a:rPr>
              <a:t> rate sera augmenté. </a:t>
            </a:r>
          </a:p>
          <a:p>
            <a:pPr marL="171450" indent="-171450">
              <a:buFontTx/>
              <a:buChar char="-"/>
            </a:pPr>
            <a:endParaRPr lang="fr-FR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fr-FR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fr-FR" dirty="0" err="1">
                <a:sym typeface="Wingdings" pitchFamily="2" charset="2"/>
              </a:rPr>
              <a:t>Procedure</a:t>
            </a:r>
            <a:r>
              <a:rPr lang="fr-FR" dirty="0">
                <a:sym typeface="Wingdings" pitchFamily="2" charset="2"/>
              </a:rPr>
              <a:t> d optimisation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GEO_CHAP_03.jpg">
            <a:extLst>
              <a:ext uri="{FF2B5EF4-FFF2-40B4-BE49-F238E27FC236}">
                <a16:creationId xmlns:a16="http://schemas.microsoft.com/office/drawing/2014/main" id="{4C47986F-CFD4-454F-B767-3B0B610D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E38E12A-0B10-5E42-92AB-A87E7B9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60D2673-F4FC-E346-8467-714A883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08F2-77F8-6940-AA88-6BC2E0F751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15EA6D-614F-4440-A18F-F9CF6F5B5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5251EE-1F95-804B-AE29-24590FA6142C}"/>
              </a:ext>
            </a:extLst>
          </p:cNvPr>
          <p:cNvSpPr/>
          <p:nvPr userDrawn="1"/>
        </p:nvSpPr>
        <p:spPr>
          <a:xfrm>
            <a:off x="0" y="0"/>
            <a:ext cx="9152477" cy="635816"/>
          </a:xfrm>
          <a:prstGeom prst="rect">
            <a:avLst/>
          </a:prstGeom>
          <a:gradFill>
            <a:gsLst>
              <a:gs pos="100000">
                <a:srgbClr val="1D4C7E"/>
              </a:gs>
              <a:gs pos="33000">
                <a:srgbClr val="2A7EB1"/>
              </a:gs>
              <a:gs pos="0">
                <a:srgbClr val="9CD1FF">
                  <a:alpha val="43000"/>
                </a:srgb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 18" descr="LOGO.png">
            <a:extLst>
              <a:ext uri="{FF2B5EF4-FFF2-40B4-BE49-F238E27FC236}">
                <a16:creationId xmlns:a16="http://schemas.microsoft.com/office/drawing/2014/main" id="{DB384FA3-D8D0-2247-9564-FC7B8E6C7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9" y="19087"/>
            <a:ext cx="226218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506663" y="80191"/>
            <a:ext cx="6513613" cy="555625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40677" y="716007"/>
            <a:ext cx="8879600" cy="369088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4pPr>
              <a:defRPr sz="1400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77B02-8EBD-E348-8238-A3C1D506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37AB-D211-6341-8BB2-D073D68AFEB9}" type="datetime1">
              <a:rPr lang="fr-FR" altLang="fr-FR" smtClean="0"/>
              <a:t>27/05/2020</a:t>
            </a:fld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2487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DF76A56B-BB1E-BB47-AA71-3930B51F1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669318" y="80191"/>
            <a:ext cx="6350958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669317" y="640579"/>
            <a:ext cx="6350959" cy="376631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4pPr>
              <a:defRPr sz="1400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FF835B-A97F-4D41-B0F6-7F0CBD20BB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DF76A56B-BB1E-BB47-AA71-3930B51F1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669318" y="80191"/>
            <a:ext cx="6350958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669317" y="640579"/>
            <a:ext cx="6350959" cy="376631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4pPr>
              <a:defRPr sz="1400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59F6B4-048D-0047-93F3-FB68421A68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" descr="GEO_CHAP_03.jpg">
            <a:extLst>
              <a:ext uri="{FF2B5EF4-FFF2-40B4-BE49-F238E27FC236}">
                <a16:creationId xmlns:a16="http://schemas.microsoft.com/office/drawing/2014/main" id="{BAE04F37-AF4C-2948-8FCD-3C1553E404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49402" y="552452"/>
            <a:ext cx="3500437" cy="3394472"/>
          </a:xfrm>
        </p:spPr>
        <p:txBody>
          <a:bodyPr/>
          <a:lstStyle>
            <a:lvl1pPr marL="0" indent="0">
              <a:buFont typeface="Arial"/>
              <a:buNone/>
              <a:defRPr sz="1600" b="0" i="0">
                <a:latin typeface="Calibri Light"/>
                <a:cs typeface="Calibri Light"/>
              </a:defRPr>
            </a:lvl1pPr>
            <a:lvl2pPr marL="511200" indent="-198000">
              <a:spcBef>
                <a:spcPts val="336"/>
              </a:spcBef>
              <a:buFont typeface="Arial"/>
              <a:buChar char="•"/>
              <a:defRPr sz="1400"/>
            </a:lvl2pPr>
            <a:lvl3pPr>
              <a:defRPr sz="1400"/>
            </a:lvl3pPr>
            <a:lvl4pPr marL="702000" indent="-158400"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1566130" y="0"/>
            <a:ext cx="7218361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5284054" y="555628"/>
            <a:ext cx="3500437" cy="3394472"/>
          </a:xfrm>
        </p:spPr>
        <p:txBody>
          <a:bodyPr/>
          <a:lstStyle>
            <a:lvl1pPr marL="0" indent="0">
              <a:buFont typeface="Arial"/>
              <a:buNone/>
              <a:defRPr sz="1600" b="0" i="0">
                <a:latin typeface="Calibri Light"/>
                <a:cs typeface="Calibri Light"/>
              </a:defRPr>
            </a:lvl1pPr>
            <a:lvl2pPr marL="511200" indent="-198000">
              <a:spcBef>
                <a:spcPts val="336"/>
              </a:spcBef>
              <a:buFont typeface="Arial"/>
              <a:buChar char="•"/>
              <a:defRPr sz="1400"/>
            </a:lvl2pPr>
            <a:lvl3pPr>
              <a:defRPr sz="1400"/>
            </a:lvl3pPr>
            <a:lvl4pPr marL="702000" indent="-158400"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20A510E-1A62-2049-9570-2C59F458AE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06D06EA-4096-744B-A74A-BF7D16335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85D4-6336-B840-8E1B-79211F6D503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2833B79-9E58-6A4C-8389-CE17952345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1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GEO_CHAP_03.jpg">
            <a:extLst>
              <a:ext uri="{FF2B5EF4-FFF2-40B4-BE49-F238E27FC236}">
                <a16:creationId xmlns:a16="http://schemas.microsoft.com/office/drawing/2014/main" id="{8498D40B-50E9-2B4E-8AD0-FC0FF50CBD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6336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546336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6336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A619567-9734-D942-AA33-6495FAA5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7F7ED9E-5730-8C43-84AB-CEA79A60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8875-3A8A-A947-9312-CB252F3997A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270D5A-8364-664E-A146-0DBD441CEE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9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1" descr="GEO_CHAP_03.jpg">
            <a:extLst>
              <a:ext uri="{FF2B5EF4-FFF2-40B4-BE49-F238E27FC236}">
                <a16:creationId xmlns:a16="http://schemas.microsoft.com/office/drawing/2014/main" id="{36955773-6532-7D48-A3CB-120BEE6E87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0" y="0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70E07F2-215B-DE46-8377-E60487B14A31}"/>
              </a:ext>
            </a:extLst>
          </p:cNvPr>
          <p:cNvGraphicFramePr>
            <a:graphicFrameLocks noGrp="1"/>
          </p:cNvGraphicFramePr>
          <p:nvPr/>
        </p:nvGraphicFramePr>
        <p:xfrm>
          <a:off x="1608138" y="555625"/>
          <a:ext cx="6559547" cy="402907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92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8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8791">
                <a:tc gridSpan="10">
                  <a:txBody>
                    <a:bodyPr/>
                    <a:lstStyle/>
                    <a:p>
                      <a:pPr algn="ctr"/>
                      <a:r>
                        <a:rPr lang="fr-FR" sz="1300" b="0" i="0" dirty="0">
                          <a:solidFill>
                            <a:srgbClr val="000000"/>
                          </a:solidFill>
                          <a:latin typeface="+mn-lt"/>
                          <a:cs typeface="Calibri Light"/>
                        </a:rPr>
                        <a:t>En-tête tableau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300" b="0" i="0" dirty="0">
                        <a:solidFill>
                          <a:srgbClr val="000000"/>
                        </a:solidFill>
                        <a:latin typeface="+mn-lt"/>
                        <a:cs typeface="Calibri Light"/>
                      </a:endParaRPr>
                    </a:p>
                  </a:txBody>
                  <a:tcPr marL="70867" marR="70867" marT="35434" marB="3543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Titre ligne 1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2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rgbClr val="000000"/>
                          </a:solidFill>
                          <a:latin typeface="Calibri Light"/>
                          <a:cs typeface="Calibri Light"/>
                        </a:rPr>
                        <a:t>Titre ligne 3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4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6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7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8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9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1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Titre ligne 10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latin typeface="Calibri Light"/>
                          <a:cs typeface="Calibri Light"/>
                        </a:rPr>
                        <a:t>xx</a:t>
                      </a:r>
                    </a:p>
                  </a:txBody>
                  <a:tcPr marL="70867" marR="70867" marT="35439" marB="35439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39872" y="4602177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1566130" y="0"/>
            <a:ext cx="7218361" cy="555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F22CAFA7-C6C3-FF46-9BC3-1956D3597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43CE50-BE78-5E4E-B78B-F97AB444503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C475BB3-885D-D544-BDE9-BB588BA774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GEO_CHAP_03.jpg">
            <a:extLst>
              <a:ext uri="{FF2B5EF4-FFF2-40B4-BE49-F238E27FC236}">
                <a16:creationId xmlns:a16="http://schemas.microsoft.com/office/drawing/2014/main" id="{4C47986F-CFD4-454F-B767-3B0B610D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1" y="1"/>
            <a:ext cx="247189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E38E12A-0B10-5E42-92AB-A87E7B9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60D2673-F4FC-E346-8467-714A883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08F2-77F8-6940-AA88-6BC2E0F751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15EA6D-614F-4440-A18F-F9CF6F5B5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" y="4623123"/>
            <a:ext cx="1349064" cy="3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>
            <a:extLst>
              <a:ext uri="{FF2B5EF4-FFF2-40B4-BE49-F238E27FC236}">
                <a16:creationId xmlns:a16="http://schemas.microsoft.com/office/drawing/2014/main" id="{4C6189E3-D0AA-4D46-9D40-9C8903A29E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90800" y="109538"/>
            <a:ext cx="64484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8" name="Espace réservé du texte 2">
            <a:extLst>
              <a:ext uri="{FF2B5EF4-FFF2-40B4-BE49-F238E27FC236}">
                <a16:creationId xmlns:a16="http://schemas.microsoft.com/office/drawing/2014/main" id="{F5C9D168-4F07-764E-92C8-BEA0A7BB1F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87625" y="665163"/>
            <a:ext cx="6451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3"/>
            <a:r>
              <a:rPr lang="fr-FR" altLang="fr-FR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67C45-7916-0B48-9C62-664BCB633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FA9BD49-5862-1B44-8810-1EF64C96332C}" type="datetime1">
              <a:rPr lang="fr-FR" altLang="fr-FR" smtClean="0"/>
              <a:t>27/05/2020</a:t>
            </a:fld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8A1AC-140C-5140-B9B9-A9B99C6CE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EA9ED-3CE4-234C-BF1D-B3C43DA79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2CC4025-8BC0-2448-9071-D12152959FC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7" r:id="rId2"/>
    <p:sldLayoutId id="2147483716" r:id="rId3"/>
    <p:sldLayoutId id="2147483712" r:id="rId4"/>
    <p:sldLayoutId id="2147483713" r:id="rId5"/>
    <p:sldLayoutId id="2147483714" r:id="rId6"/>
    <p:sldLayoutId id="2147483715" r:id="rId7"/>
    <p:sldLayoutId id="214748371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004387"/>
          </a:solidFill>
          <a:latin typeface="+mn-lt"/>
          <a:ea typeface="ＭＳ Ｐゴシック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387"/>
          </a:solidFill>
          <a:latin typeface="Calibri" charset="0"/>
          <a:ea typeface="ＭＳ Ｐゴシック" charset="0"/>
          <a:cs typeface="Calibri Light" panose="020F030202020403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1pPr>
      <a:lvl2pPr marL="596900" indent="-176213" algn="l" defTabSz="457200" rtl="0" eaLnBrk="0" fontAlgn="base" hangingPunct="0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 Light"/>
          <a:ea typeface="ＭＳ Ｐゴシック" charset="0"/>
          <a:cs typeface="Calibri Light"/>
        </a:defRPr>
      </a:lvl3pPr>
      <a:lvl4pPr marL="809625" indent="-193675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78B9"/>
          </a:solidFill>
          <a:latin typeface="Calibri Light"/>
          <a:ea typeface="ＭＳ Ｐゴシック" charset="0"/>
          <a:cs typeface="Calibri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34" Type="http://schemas.openxmlformats.org/officeDocument/2006/relationships/image" Target="../media/image37.png"/><Relationship Id="rId7" Type="http://schemas.openxmlformats.org/officeDocument/2006/relationships/image" Target="../media/image26.png"/><Relationship Id="rId33" Type="http://schemas.openxmlformats.org/officeDocument/2006/relationships/image" Target="../media/image36.png"/><Relationship Id="rId2" Type="http://schemas.openxmlformats.org/officeDocument/2006/relationships/image" Target="../media/image22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32" Type="http://schemas.openxmlformats.org/officeDocument/2006/relationships/image" Target="../media/image35.png"/><Relationship Id="rId5" Type="http://schemas.openxmlformats.org/officeDocument/2006/relationships/image" Target="../media/image24.png"/><Relationship Id="rId28" Type="http://schemas.openxmlformats.org/officeDocument/2006/relationships/image" Target="../media/image31.png"/><Relationship Id="rId31" Type="http://schemas.openxmlformats.org/officeDocument/2006/relationships/image" Target="../media/image34.png"/><Relationship Id="rId4" Type="http://schemas.openxmlformats.org/officeDocument/2006/relationships/image" Target="../media/image22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27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3" Type="http://schemas.openxmlformats.org/officeDocument/2006/relationships/image" Target="../media/image68.png"/><Relationship Id="rId21" Type="http://schemas.openxmlformats.org/officeDocument/2006/relationships/image" Target="../media/image200.png"/><Relationship Id="rId25" Type="http://schemas.openxmlformats.org/officeDocument/2006/relationships/image" Target="../media/image17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24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140.png"/><Relationship Id="rId23" Type="http://schemas.openxmlformats.org/officeDocument/2006/relationships/image" Target="../media/image221.png"/><Relationship Id="rId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re 1">
            <a:extLst>
              <a:ext uri="{FF2B5EF4-FFF2-40B4-BE49-F238E27FC236}">
                <a16:creationId xmlns:a16="http://schemas.microsoft.com/office/drawing/2014/main" id="{7DE81CD0-64BC-544A-89AB-01EFBBFD203E}"/>
              </a:ext>
            </a:extLst>
          </p:cNvPr>
          <p:cNvSpPr txBox="1">
            <a:spLocks/>
          </p:cNvSpPr>
          <p:nvPr/>
        </p:nvSpPr>
        <p:spPr bwMode="auto">
          <a:xfrm>
            <a:off x="2754491" y="925241"/>
            <a:ext cx="601237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fr-FR" sz="3300" b="1" dirty="0">
                <a:solidFill>
                  <a:srgbClr val="1D4C7E"/>
                </a:solidFill>
              </a:rPr>
              <a:t>Physical Layer Security </a:t>
            </a:r>
            <a:r>
              <a:rPr lang="en-US" sz="3300" b="1" dirty="0">
                <a:solidFill>
                  <a:srgbClr val="1D4C7E"/>
                </a:solidFill>
              </a:rPr>
              <a:t> in Frequency-Domain Time-Reversal SISO OFDM Communication</a:t>
            </a:r>
            <a:endParaRPr lang="en-US" altLang="fr-FR" sz="3200" b="1" dirty="0">
              <a:solidFill>
                <a:srgbClr val="1D4C7E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F75904-4AE8-8141-99F1-DEF66AD297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EFE"/>
              </a:clrFrom>
              <a:clrTo>
                <a:srgbClr val="FD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4577" y="106246"/>
            <a:ext cx="1749031" cy="7050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B387D8-2E0D-564B-8B79-A4A81A512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3392" y="51606"/>
            <a:ext cx="1333233" cy="737124"/>
          </a:xfrm>
          <a:prstGeom prst="rect">
            <a:avLst/>
          </a:prstGeom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EA16DFD8-2AB4-D446-88DB-E61F16C0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62464" y="185483"/>
            <a:ext cx="797649" cy="51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DC198C4F-3A7F-454A-AAA9-8289A4ACF3AC}"/>
              </a:ext>
            </a:extLst>
          </p:cNvPr>
          <p:cNvSpPr txBox="1">
            <a:spLocks/>
          </p:cNvSpPr>
          <p:nvPr/>
        </p:nvSpPr>
        <p:spPr bwMode="auto">
          <a:xfrm>
            <a:off x="2754491" y="4413956"/>
            <a:ext cx="5445125" cy="68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1600" i="1" dirty="0">
                <a:solidFill>
                  <a:srgbClr val="1D4C7E"/>
                </a:solidFill>
              </a:rPr>
              <a:t>GEOHYPE project</a:t>
            </a:r>
          </a:p>
          <a:p>
            <a:r>
              <a:rPr lang="en-GB" sz="1600" i="1" dirty="0">
                <a:solidFill>
                  <a:srgbClr val="1D4C7E"/>
                </a:solidFill>
              </a:rPr>
              <a:t>ANR funding - JCJC program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D106637-6B91-5046-9AAF-CB4DBA63AAB1}"/>
              </a:ext>
            </a:extLst>
          </p:cNvPr>
          <p:cNvSpPr txBox="1">
            <a:spLocks/>
          </p:cNvSpPr>
          <p:nvPr/>
        </p:nvSpPr>
        <p:spPr bwMode="auto">
          <a:xfrm>
            <a:off x="2754491" y="3038660"/>
            <a:ext cx="6140181" cy="10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1600" u="sng" dirty="0">
                <a:solidFill>
                  <a:srgbClr val="1D4C7E"/>
                </a:solidFill>
              </a:rPr>
              <a:t>Sidney </a:t>
            </a:r>
            <a:r>
              <a:rPr lang="en-GB" sz="1600" u="sng" dirty="0" err="1">
                <a:solidFill>
                  <a:srgbClr val="1D4C7E"/>
                </a:solidFill>
              </a:rPr>
              <a:t>Golstein</a:t>
            </a:r>
            <a:r>
              <a:rPr lang="en-GB" sz="1600" dirty="0">
                <a:solidFill>
                  <a:srgbClr val="1D4C7E"/>
                </a:solidFill>
              </a:rPr>
              <a:t>, </a:t>
            </a:r>
          </a:p>
          <a:p>
            <a:r>
              <a:rPr lang="en-GB" sz="1600" dirty="0" err="1">
                <a:solidFill>
                  <a:srgbClr val="1D4C7E"/>
                </a:solidFill>
              </a:rPr>
              <a:t>Rottenberg</a:t>
            </a:r>
            <a:r>
              <a:rPr lang="en-GB" sz="1600">
                <a:solidFill>
                  <a:srgbClr val="1D4C7E"/>
                </a:solidFill>
              </a:rPr>
              <a:t> François</a:t>
            </a:r>
            <a:r>
              <a:rPr lang="en-GB" sz="1600" dirty="0">
                <a:solidFill>
                  <a:srgbClr val="1D4C7E"/>
                </a:solidFill>
              </a:rPr>
              <a:t>, </a:t>
            </a:r>
            <a:r>
              <a:rPr lang="en-GB" sz="1600" dirty="0" err="1">
                <a:solidFill>
                  <a:srgbClr val="1D4C7E"/>
                </a:solidFill>
              </a:rPr>
              <a:t>Trung</a:t>
            </a:r>
            <a:r>
              <a:rPr lang="en-GB" sz="1600" dirty="0">
                <a:solidFill>
                  <a:srgbClr val="1D4C7E"/>
                </a:solidFill>
              </a:rPr>
              <a:t>-Hien Nguyen, Philippe De </a:t>
            </a:r>
            <a:r>
              <a:rPr lang="en-GB" sz="1600" dirty="0" err="1">
                <a:solidFill>
                  <a:srgbClr val="1D4C7E"/>
                </a:solidFill>
              </a:rPr>
              <a:t>Doncker</a:t>
            </a:r>
            <a:r>
              <a:rPr lang="en-GB" sz="1600" dirty="0">
                <a:solidFill>
                  <a:srgbClr val="1D4C7E"/>
                </a:solidFill>
              </a:rPr>
              <a:t>, François </a:t>
            </a:r>
            <a:r>
              <a:rPr lang="en-GB" sz="1600" dirty="0" err="1">
                <a:solidFill>
                  <a:srgbClr val="1D4C7E"/>
                </a:solidFill>
              </a:rPr>
              <a:t>Horlin</a:t>
            </a:r>
            <a:r>
              <a:rPr lang="en-GB" sz="1600" dirty="0">
                <a:solidFill>
                  <a:srgbClr val="1D4C7E"/>
                </a:solidFill>
              </a:rPr>
              <a:t>, Julien </a:t>
            </a:r>
            <a:r>
              <a:rPr lang="en-GB" sz="1600" dirty="0" err="1">
                <a:solidFill>
                  <a:srgbClr val="1D4C7E"/>
                </a:solidFill>
              </a:rPr>
              <a:t>Sarrazin</a:t>
            </a:r>
            <a:endParaRPr lang="en-GB" sz="1600" dirty="0">
              <a:solidFill>
                <a:srgbClr val="1D4C7E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25" y="129213"/>
            <a:ext cx="1548275" cy="62181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308F2-77F8-6940-AA88-6BC2E0F7513D}" type="slidenum">
              <a:rPr lang="fr-FR" altLang="fr-FR" smtClean="0"/>
              <a:pPr>
                <a:defRPr/>
              </a:pPr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8662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(3)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990461" y="4783736"/>
            <a:ext cx="1767543" cy="213370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10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451359" y="710307"/>
            <a:ext cx="524019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AN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019171" y="1146160"/>
            <a:ext cx="286907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53335" y="1153350"/>
            <a:ext cx="356600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51167" y="1143982"/>
            <a:ext cx="1315566" cy="118189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9" name="Rectangle à coins arrondis 8"/>
          <p:cNvSpPr/>
          <p:nvPr/>
        </p:nvSpPr>
        <p:spPr>
          <a:xfrm>
            <a:off x="4688613" y="1153350"/>
            <a:ext cx="513006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3954387" y="1148114"/>
            <a:ext cx="529972" cy="1180241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429319" y="1146160"/>
            <a:ext cx="331102" cy="117500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2710498" y="1127167"/>
            <a:ext cx="627317" cy="120916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6" y="1267848"/>
            <a:ext cx="5477205" cy="1181672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87734" y="2379352"/>
            <a:ext cx="4878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9120" y="2378591"/>
            <a:ext cx="1285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514208" y="2378591"/>
            <a:ext cx="95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313205" y="2410617"/>
            <a:ext cx="49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RX</a:t>
            </a:r>
            <a:r>
              <a:rPr lang="fr-FR" sz="6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791358" y="2413217"/>
            <a:ext cx="7977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535136" y="2394887"/>
            <a:ext cx="873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SYMBOL</a:t>
            </a:r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803646" y="2357357"/>
            <a:ext cx="7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ARTIFICIAL NOISE INJECTION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56366" y="1805291"/>
            <a:ext cx="6892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366429" y="1805291"/>
            <a:ext cx="7149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7846" y="1563777"/>
            <a:ext cx="5630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  <a:endParaRPr lang="fr-FR" sz="600" b="1" dirty="0">
              <a:solidFill>
                <a:schemeClr val="accent6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486734" y="1461662"/>
            <a:ext cx="415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475371" y="1966630"/>
            <a:ext cx="415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318230" y="799954"/>
                <a:ext cx="2898034" cy="1775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1D4C7E"/>
                    </a:solidFill>
                  </a:rPr>
                  <a:t>At Alice: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A block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x </a:t>
                </a:r>
                <a:r>
                  <a:rPr lang="fr-FR" sz="1200" dirty="0">
                    <a:solidFill>
                      <a:srgbClr val="1D4C7E"/>
                    </a:solidFill>
                  </a:rPr>
                  <a:t>of N data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symbols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is</a:t>
                </a:r>
                <a:r>
                  <a:rPr lang="fr-FR" sz="1200" dirty="0">
                    <a:solidFill>
                      <a:srgbClr val="1D4C7E"/>
                    </a:solidFill>
                  </a:rPr>
                  <a:t> sent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Block spread by a factor U via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Precoding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with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12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200" dirty="0">
                    <a:solidFill>
                      <a:srgbClr val="1D4C7E"/>
                    </a:solidFill>
                  </a:rPr>
                  <a:t> (Q=NU subcarriers)</a:t>
                </a:r>
                <a:endParaRPr lang="fr-FR" sz="1200" b="1" dirty="0">
                  <a:solidFill>
                    <a:srgbClr val="1D4C7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Addition of AN in the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null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space</a:t>
                </a:r>
                <a:r>
                  <a:rPr lang="fr-FR" sz="1200" dirty="0">
                    <a:solidFill>
                      <a:srgbClr val="1D4C7E"/>
                    </a:solidFill>
                  </a:rPr>
                  <a:t> of Bob:    			</a:t>
                </a:r>
                <a:endParaRPr lang="fr-FR" sz="1200" b="1" i="1" dirty="0">
                  <a:solidFill>
                    <a:srgbClr val="1D4C7E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b="1" i="1" smtClean="0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fr-FR" sz="1200" b="1" i="0" smtClean="0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𝐁</m:t>
                          </m:r>
                        </m:sub>
                      </m:sSub>
                      <m:r>
                        <a:rPr lang="fr-FR" sz="1200" b="1" i="0" smtClean="0">
                          <a:solidFill>
                            <a:srgbClr val="1D4C7E"/>
                          </a:solidFill>
                          <a:latin typeface="Cambria Math"/>
                        </a:rPr>
                        <m:t>𝐰</m:t>
                      </m:r>
                      <m:r>
                        <a:rPr lang="fr-FR" sz="1200" b="0" i="1" smtClean="0">
                          <a:solidFill>
                            <a:srgbClr val="1D4C7E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200" b="1" i="0" smtClean="0">
                          <a:solidFill>
                            <a:srgbClr val="1D4C7E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fr-FR" sz="1200" b="1" dirty="0">
                  <a:solidFill>
                    <a:srgbClr val="1D4C7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Z" sz="1200" dirty="0">
                    <a:solidFill>
                      <a:srgbClr val="1D4C7E"/>
                    </a:solidFill>
                  </a:rPr>
                  <a:t>TX signal: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200" b="1" i="1" dirty="0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BZ" sz="1200" b="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200" b="1" i="1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BZ" sz="12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2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200" b="1" dirty="0">
                    <a:solidFill>
                      <a:srgbClr val="1D4C7E"/>
                    </a:solidFill>
                  </a:rPr>
                  <a:t>S x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200" b="1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200" b="0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BZ" sz="1200" b="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200" b="1" i="1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200" b="1" i="1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fr-FR" sz="1200" b="1" i="1" dirty="0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BZ" sz="12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30" y="799954"/>
                <a:ext cx="2898034" cy="1775038"/>
              </a:xfrm>
              <a:prstGeom prst="rect">
                <a:avLst/>
              </a:prstGeom>
              <a:blipFill rotWithShape="0"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ZoneTexte 301"/>
              <p:cNvSpPr txBox="1"/>
              <p:nvPr/>
            </p:nvSpPr>
            <p:spPr>
              <a:xfrm>
                <a:off x="6421189" y="2510333"/>
                <a:ext cx="2704358" cy="83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solidFill>
                      <a:srgbClr val="1D4C7E"/>
                    </a:solidFill>
                  </a:rPr>
                  <a:t>At </a:t>
                </a:r>
                <a:r>
                  <a:rPr lang="fr-FR" sz="1200" b="1" dirty="0" err="1">
                    <a:solidFill>
                      <a:srgbClr val="1D4C7E"/>
                    </a:solidFill>
                  </a:rPr>
                  <a:t>RX’s</a:t>
                </a:r>
                <a:endParaRPr lang="fr-FR" sz="1200" b="1" dirty="0">
                  <a:solidFill>
                    <a:srgbClr val="1D4C7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 err="1">
                    <a:solidFill>
                      <a:srgbClr val="1D4C7E"/>
                    </a:solidFill>
                  </a:rPr>
                  <a:t>Despreading</a:t>
                </a:r>
                <a:r>
                  <a:rPr lang="fr-FR" sz="1200" dirty="0">
                    <a:solidFill>
                      <a:srgbClr val="1D4C7E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b="1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2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fr-FR" sz="1200" dirty="0">
                    <a:solidFill>
                      <a:srgbClr val="1D4C7E"/>
                    </a:solidFill>
                  </a:rPr>
                  <a:t> at Bob/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r>
                  <a:rPr lang="fr-FR" sz="1200" b="1" dirty="0">
                    <a:solidFill>
                      <a:srgbClr val="1D4C7E"/>
                    </a:solidFill>
                  </a:rPr>
                  <a:t>G </a:t>
                </a:r>
                <a:r>
                  <a:rPr lang="fr-FR" sz="1200" dirty="0">
                    <a:solidFill>
                      <a:srgbClr val="1D4C7E"/>
                    </a:solidFill>
                  </a:rPr>
                  <a:t>at Eve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200" dirty="0">
                    <a:solidFill>
                      <a:srgbClr val="1D4C7E"/>
                    </a:solidFill>
                  </a:rPr>
                  <a:t>ZF </a:t>
                </a:r>
                <a:r>
                  <a:rPr lang="fr-FR" sz="1200" dirty="0" err="1">
                    <a:solidFill>
                      <a:srgbClr val="1D4C7E"/>
                    </a:solidFill>
                  </a:rPr>
                  <a:t>equalization</a:t>
                </a:r>
                <a:r>
                  <a:rPr lang="fr-FR" sz="1200" dirty="0">
                    <a:solidFill>
                      <a:srgbClr val="1D4C7E"/>
                    </a:solidFill>
                  </a:rPr>
                  <a:t> </a:t>
                </a:r>
                <a:endParaRPr lang="en-BZ" sz="12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302" name="ZoneTexte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89" y="2510333"/>
                <a:ext cx="2704358" cy="834331"/>
              </a:xfrm>
              <a:prstGeom prst="rect">
                <a:avLst/>
              </a:prstGeom>
              <a:blipFill rotWithShape="0">
                <a:blip r:embed="rId4"/>
                <a:stretch>
                  <a:fillRect t="-730" r="-1126" b="-51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oupe 302"/>
          <p:cNvGrpSpPr/>
          <p:nvPr/>
        </p:nvGrpSpPr>
        <p:grpSpPr>
          <a:xfrm>
            <a:off x="4223772" y="3694183"/>
            <a:ext cx="597909" cy="190803"/>
            <a:chOff x="6204760" y="4916652"/>
            <a:chExt cx="797212" cy="254404"/>
          </a:xfrm>
        </p:grpSpPr>
        <p:pic>
          <p:nvPicPr>
            <p:cNvPr id="304" name="Image 3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6658" y="4916652"/>
              <a:ext cx="393416" cy="254404"/>
            </a:xfrm>
            <a:prstGeom prst="rect">
              <a:avLst/>
            </a:prstGeom>
          </p:spPr>
        </p:pic>
        <p:cxnSp>
          <p:nvCxnSpPr>
            <p:cNvPr id="305" name="Connecteur droit avec flèche 304"/>
            <p:cNvCxnSpPr/>
            <p:nvPr/>
          </p:nvCxnSpPr>
          <p:spPr>
            <a:xfrm>
              <a:off x="6800074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avec flèche 305"/>
            <p:cNvCxnSpPr/>
            <p:nvPr/>
          </p:nvCxnSpPr>
          <p:spPr>
            <a:xfrm>
              <a:off x="6204760" y="5049239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e 306"/>
          <p:cNvGrpSpPr/>
          <p:nvPr/>
        </p:nvGrpSpPr>
        <p:grpSpPr>
          <a:xfrm>
            <a:off x="1582036" y="3694183"/>
            <a:ext cx="586694" cy="183618"/>
            <a:chOff x="2682445" y="4916652"/>
            <a:chExt cx="782259" cy="244824"/>
          </a:xfrm>
        </p:grpSpPr>
        <p:pic>
          <p:nvPicPr>
            <p:cNvPr id="308" name="Image 3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344" y="4916652"/>
              <a:ext cx="378463" cy="244824"/>
            </a:xfrm>
            <a:prstGeom prst="rect">
              <a:avLst/>
            </a:prstGeom>
          </p:spPr>
        </p:pic>
        <p:cxnSp>
          <p:nvCxnSpPr>
            <p:cNvPr id="309" name="Connecteur droit avec flèche 308"/>
            <p:cNvCxnSpPr/>
            <p:nvPr/>
          </p:nvCxnSpPr>
          <p:spPr>
            <a:xfrm>
              <a:off x="3262806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cteur droit avec flèche 309"/>
            <p:cNvCxnSpPr/>
            <p:nvPr/>
          </p:nvCxnSpPr>
          <p:spPr>
            <a:xfrm>
              <a:off x="2682445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e 310"/>
          <p:cNvGrpSpPr/>
          <p:nvPr/>
        </p:nvGrpSpPr>
        <p:grpSpPr>
          <a:xfrm>
            <a:off x="5650599" y="3694183"/>
            <a:ext cx="586694" cy="183618"/>
            <a:chOff x="8107195" y="4916652"/>
            <a:chExt cx="782259" cy="244824"/>
          </a:xfrm>
        </p:grpSpPr>
        <p:grpSp>
          <p:nvGrpSpPr>
            <p:cNvPr id="312" name="Groupe 311"/>
            <p:cNvGrpSpPr/>
            <p:nvPr/>
          </p:nvGrpSpPr>
          <p:grpSpPr>
            <a:xfrm>
              <a:off x="8309094" y="4916652"/>
              <a:ext cx="378463" cy="244824"/>
              <a:chOff x="8997623" y="1302318"/>
              <a:chExt cx="643667" cy="488661"/>
            </a:xfrm>
          </p:grpSpPr>
          <p:pic>
            <p:nvPicPr>
              <p:cNvPr id="315" name="Image 3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623" y="1302318"/>
                <a:ext cx="643667" cy="488661"/>
              </a:xfrm>
              <a:prstGeom prst="rect">
                <a:avLst/>
              </a:prstGeom>
            </p:spPr>
          </p:pic>
          <p:sp>
            <p:nvSpPr>
              <p:cNvPr id="316" name="ZoneTexte 315"/>
              <p:cNvSpPr txBox="1"/>
              <p:nvPr/>
            </p:nvSpPr>
            <p:spPr>
              <a:xfrm>
                <a:off x="9309287" y="1313144"/>
                <a:ext cx="115192" cy="39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75" dirty="0">
                    <a:latin typeface="Lucida Bright" panose="02040602050505020304" pitchFamily="18" charset="0"/>
                  </a:rPr>
                  <a:t>H</a:t>
                </a:r>
              </a:p>
            </p:txBody>
          </p:sp>
        </p:grpSp>
        <p:cxnSp>
          <p:nvCxnSpPr>
            <p:cNvPr id="313" name="Connecteur droit avec flèche 312"/>
            <p:cNvCxnSpPr/>
            <p:nvPr/>
          </p:nvCxnSpPr>
          <p:spPr>
            <a:xfrm>
              <a:off x="8107195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avec flèche 313"/>
            <p:cNvCxnSpPr/>
            <p:nvPr/>
          </p:nvCxnSpPr>
          <p:spPr>
            <a:xfrm>
              <a:off x="8687556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e 316"/>
          <p:cNvGrpSpPr/>
          <p:nvPr/>
        </p:nvGrpSpPr>
        <p:grpSpPr>
          <a:xfrm>
            <a:off x="4231429" y="4509925"/>
            <a:ext cx="586952" cy="183618"/>
            <a:chOff x="6214969" y="6004309"/>
            <a:chExt cx="782602" cy="244824"/>
          </a:xfrm>
        </p:grpSpPr>
        <p:pic>
          <p:nvPicPr>
            <p:cNvPr id="318" name="Image 3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867" y="6004309"/>
              <a:ext cx="381015" cy="244824"/>
            </a:xfrm>
            <a:prstGeom prst="rect">
              <a:avLst/>
            </a:prstGeom>
          </p:spPr>
        </p:pic>
        <p:cxnSp>
          <p:nvCxnSpPr>
            <p:cNvPr id="319" name="Connecteur droit avec flèche 318"/>
            <p:cNvCxnSpPr/>
            <p:nvPr/>
          </p:nvCxnSpPr>
          <p:spPr>
            <a:xfrm>
              <a:off x="6214969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avec flèche 319"/>
            <p:cNvCxnSpPr/>
            <p:nvPr/>
          </p:nvCxnSpPr>
          <p:spPr>
            <a:xfrm>
              <a:off x="6795673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e 320"/>
          <p:cNvGrpSpPr/>
          <p:nvPr/>
        </p:nvGrpSpPr>
        <p:grpSpPr>
          <a:xfrm>
            <a:off x="5640386" y="4509903"/>
            <a:ext cx="568406" cy="227436"/>
            <a:chOff x="8093579" y="6004308"/>
            <a:chExt cx="757874" cy="303249"/>
          </a:xfrm>
        </p:grpSpPr>
        <p:cxnSp>
          <p:nvCxnSpPr>
            <p:cNvPr id="322" name="Connecteur droit avec flèche 321"/>
            <p:cNvCxnSpPr/>
            <p:nvPr/>
          </p:nvCxnSpPr>
          <p:spPr>
            <a:xfrm>
              <a:off x="8093579" y="612672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avec flèche 322"/>
            <p:cNvCxnSpPr/>
            <p:nvPr/>
          </p:nvCxnSpPr>
          <p:spPr>
            <a:xfrm>
              <a:off x="8649555" y="6119164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4" name="Groupe 323"/>
            <p:cNvGrpSpPr/>
            <p:nvPr/>
          </p:nvGrpSpPr>
          <p:grpSpPr>
            <a:xfrm>
              <a:off x="8295483" y="6004308"/>
              <a:ext cx="409139" cy="303249"/>
              <a:chOff x="8879077" y="3280073"/>
              <a:chExt cx="695838" cy="605273"/>
            </a:xfrm>
          </p:grpSpPr>
          <p:grpSp>
            <p:nvGrpSpPr>
              <p:cNvPr id="325" name="Groupe 324"/>
              <p:cNvGrpSpPr/>
              <p:nvPr/>
            </p:nvGrpSpPr>
            <p:grpSpPr>
              <a:xfrm>
                <a:off x="8879077" y="3280073"/>
                <a:ext cx="643667" cy="488661"/>
                <a:chOff x="8879077" y="3280073"/>
                <a:chExt cx="643667" cy="488661"/>
              </a:xfrm>
            </p:grpSpPr>
            <p:pic>
              <p:nvPicPr>
                <p:cNvPr id="327" name="Image 32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9077" y="3280073"/>
                  <a:ext cx="643667" cy="488661"/>
                </a:xfrm>
                <a:prstGeom prst="rect">
                  <a:avLst/>
                </a:prstGeom>
              </p:spPr>
            </p:pic>
            <p:sp>
              <p:nvSpPr>
                <p:cNvPr id="328" name="Rectangle 327"/>
                <p:cNvSpPr/>
                <p:nvPr/>
              </p:nvSpPr>
              <p:spPr>
                <a:xfrm>
                  <a:off x="9086087" y="3394991"/>
                  <a:ext cx="342325" cy="35284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sp>
            <p:nvSpPr>
              <p:cNvPr id="326" name="ZoneTexte 325"/>
              <p:cNvSpPr txBox="1"/>
              <p:nvPr/>
            </p:nvSpPr>
            <p:spPr>
              <a:xfrm>
                <a:off x="9010755" y="3363180"/>
                <a:ext cx="564160" cy="522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75" b="1" dirty="0">
                    <a:latin typeface="Lucida Bright" panose="02040602050505020304" pitchFamily="18" charset="0"/>
                  </a:rPr>
                  <a:t>G</a:t>
                </a:r>
              </a:p>
            </p:txBody>
          </p:sp>
        </p:grpSp>
      </p:grpSp>
      <p:grpSp>
        <p:nvGrpSpPr>
          <p:cNvPr id="329" name="Groupe 328"/>
          <p:cNvGrpSpPr/>
          <p:nvPr/>
        </p:nvGrpSpPr>
        <p:grpSpPr>
          <a:xfrm>
            <a:off x="808796" y="3473128"/>
            <a:ext cx="1035741" cy="678678"/>
            <a:chOff x="1651459" y="4621899"/>
            <a:chExt cx="1380988" cy="904902"/>
          </a:xfrm>
        </p:grpSpPr>
        <p:grpSp>
          <p:nvGrpSpPr>
            <p:cNvPr id="330" name="Groupe 329"/>
            <p:cNvGrpSpPr/>
            <p:nvPr/>
          </p:nvGrpSpPr>
          <p:grpSpPr>
            <a:xfrm>
              <a:off x="1651459" y="4772341"/>
              <a:ext cx="1380988" cy="754460"/>
              <a:chOff x="113093" y="821112"/>
              <a:chExt cx="2348700" cy="1505873"/>
            </a:xfrm>
          </p:grpSpPr>
          <p:grpSp>
            <p:nvGrpSpPr>
              <p:cNvPr id="337" name="Groupe 336"/>
              <p:cNvGrpSpPr/>
              <p:nvPr/>
            </p:nvGrpSpPr>
            <p:grpSpPr>
              <a:xfrm>
                <a:off x="113093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39" name="Connecteur droit avec flèche 33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Connecteur droit avec flèche 33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8" name="ZoneTexte 337"/>
              <p:cNvSpPr txBox="1"/>
              <p:nvPr/>
            </p:nvSpPr>
            <p:spPr>
              <a:xfrm>
                <a:off x="2180441" y="1804820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ZoneTexte 330"/>
                <p:cNvSpPr txBox="1"/>
                <p:nvPr/>
              </p:nvSpPr>
              <p:spPr>
                <a:xfrm>
                  <a:off x="2211302" y="4621899"/>
                  <a:ext cx="94043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75" b="1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ZoneTexte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02" y="4621904"/>
                  <a:ext cx="98068" cy="172793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e 340"/>
          <p:cNvGrpSpPr/>
          <p:nvPr/>
        </p:nvGrpSpPr>
        <p:grpSpPr>
          <a:xfrm>
            <a:off x="2145903" y="3477502"/>
            <a:ext cx="1040833" cy="674305"/>
            <a:chOff x="3434267" y="4627738"/>
            <a:chExt cx="1387777" cy="899072"/>
          </a:xfrm>
        </p:grpSpPr>
        <p:grpSp>
          <p:nvGrpSpPr>
            <p:cNvPr id="342" name="Groupe 341"/>
            <p:cNvGrpSpPr/>
            <p:nvPr/>
          </p:nvGrpSpPr>
          <p:grpSpPr>
            <a:xfrm>
              <a:off x="3434267" y="4772341"/>
              <a:ext cx="1387777" cy="754469"/>
              <a:chOff x="3269621" y="821112"/>
              <a:chExt cx="2360247" cy="1505892"/>
            </a:xfrm>
          </p:grpSpPr>
          <p:grpSp>
            <p:nvGrpSpPr>
              <p:cNvPr id="372" name="Groupe 371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74" name="Connecteur droit avec flèche 373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Connecteur droit avec flèche 374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ZoneTexte 372"/>
              <p:cNvSpPr txBox="1"/>
              <p:nvPr/>
            </p:nvSpPr>
            <p:spPr>
              <a:xfrm>
                <a:off x="5348516" y="1804839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ZoneTexte 342"/>
                <p:cNvSpPr txBox="1"/>
                <p:nvPr/>
              </p:nvSpPr>
              <p:spPr>
                <a:xfrm>
                  <a:off x="4047766" y="4627738"/>
                  <a:ext cx="147391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ZoneTexte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766" y="4627738"/>
                  <a:ext cx="152463" cy="172793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4000" r="-80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4" name="Groupe 343"/>
            <p:cNvGrpSpPr/>
            <p:nvPr/>
          </p:nvGrpSpPr>
          <p:grpSpPr>
            <a:xfrm>
              <a:off x="3526794" y="5204338"/>
              <a:ext cx="1047736" cy="148130"/>
              <a:chOff x="3453179" y="2178661"/>
              <a:chExt cx="1781926" cy="295663"/>
            </a:xfrm>
          </p:grpSpPr>
          <p:grpSp>
            <p:nvGrpSpPr>
              <p:cNvPr id="357" name="Groupe 356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358" name="Groupe 357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359" name="Groupe 358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</p:grpSp>
        <p:sp>
          <p:nvSpPr>
            <p:cNvPr id="345" name="Rectangle 344"/>
            <p:cNvSpPr/>
            <p:nvPr/>
          </p:nvSpPr>
          <p:spPr>
            <a:xfrm>
              <a:off x="378420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846152" y="5204314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90983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97258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06434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126292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18997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25272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432194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383896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447580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51032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</p:grpSp>
      <p:grpSp>
        <p:nvGrpSpPr>
          <p:cNvPr id="376" name="Groupe 375"/>
          <p:cNvGrpSpPr/>
          <p:nvPr/>
        </p:nvGrpSpPr>
        <p:grpSpPr>
          <a:xfrm>
            <a:off x="6119769" y="3481183"/>
            <a:ext cx="1028928" cy="670624"/>
            <a:chOff x="8732756" y="4632646"/>
            <a:chExt cx="1371904" cy="894164"/>
          </a:xfrm>
        </p:grpSpPr>
        <p:grpSp>
          <p:nvGrpSpPr>
            <p:cNvPr id="377" name="Groupe 376"/>
            <p:cNvGrpSpPr/>
            <p:nvPr/>
          </p:nvGrpSpPr>
          <p:grpSpPr>
            <a:xfrm>
              <a:off x="8732756" y="4772341"/>
              <a:ext cx="1371904" cy="754469"/>
              <a:chOff x="9591914" y="821112"/>
              <a:chExt cx="2333250" cy="1505892"/>
            </a:xfrm>
          </p:grpSpPr>
          <p:grpSp>
            <p:nvGrpSpPr>
              <p:cNvPr id="384" name="Groupe 383"/>
              <p:cNvGrpSpPr/>
              <p:nvPr/>
            </p:nvGrpSpPr>
            <p:grpSpPr>
              <a:xfrm>
                <a:off x="9591914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86" name="Connecteur droit avec flèche 38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necteur droit avec flèche 38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ZoneTexte 384"/>
              <p:cNvSpPr txBox="1"/>
              <p:nvPr/>
            </p:nvSpPr>
            <p:spPr>
              <a:xfrm>
                <a:off x="11643812" y="1804839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ZoneTexte 377"/>
                <p:cNvSpPr txBox="1"/>
                <p:nvPr/>
              </p:nvSpPr>
              <p:spPr>
                <a:xfrm>
                  <a:off x="9247752" y="4632646"/>
                  <a:ext cx="149529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675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675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675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675" b="1" dirty="0"/>
                </a:p>
              </p:txBody>
            </p:sp>
          </mc:Choice>
          <mc:Fallback xmlns="">
            <p:sp>
              <p:nvSpPr>
                <p:cNvPr id="229" name="ZoneTexte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752" y="4632646"/>
                  <a:ext cx="154099" cy="172793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12000" t="-10714" r="-400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8" name="Groupe 387"/>
          <p:cNvGrpSpPr/>
          <p:nvPr/>
        </p:nvGrpSpPr>
        <p:grpSpPr>
          <a:xfrm>
            <a:off x="4721933" y="3473128"/>
            <a:ext cx="1030964" cy="678678"/>
            <a:chOff x="6868974" y="4621899"/>
            <a:chExt cx="1374619" cy="904902"/>
          </a:xfrm>
        </p:grpSpPr>
        <p:grpSp>
          <p:nvGrpSpPr>
            <p:cNvPr id="389" name="Groupe 388"/>
            <p:cNvGrpSpPr/>
            <p:nvPr/>
          </p:nvGrpSpPr>
          <p:grpSpPr>
            <a:xfrm>
              <a:off x="6868974" y="4772341"/>
              <a:ext cx="1374619" cy="754460"/>
              <a:chOff x="6433077" y="821112"/>
              <a:chExt cx="2337868" cy="1505873"/>
            </a:xfrm>
          </p:grpSpPr>
          <p:grpSp>
            <p:nvGrpSpPr>
              <p:cNvPr id="427" name="Groupe 426"/>
              <p:cNvGrpSpPr/>
              <p:nvPr/>
            </p:nvGrpSpPr>
            <p:grpSpPr>
              <a:xfrm>
                <a:off x="6433077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429" name="Connecteur droit avec flèche 42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Connecteur droit avec flèche 42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8" name="ZoneTexte 427"/>
              <p:cNvSpPr txBox="1"/>
              <p:nvPr/>
            </p:nvSpPr>
            <p:spPr>
              <a:xfrm>
                <a:off x="8489593" y="1804820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ZoneTexte 389"/>
                <p:cNvSpPr txBox="1"/>
                <p:nvPr/>
              </p:nvSpPr>
              <p:spPr>
                <a:xfrm>
                  <a:off x="7413479" y="4621899"/>
                  <a:ext cx="151580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6" name="ZoneTexte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80" y="4621904"/>
                  <a:ext cx="156778" cy="172793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11538" r="-3846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1" name="Groupe 390"/>
            <p:cNvGrpSpPr/>
            <p:nvPr/>
          </p:nvGrpSpPr>
          <p:grpSpPr>
            <a:xfrm>
              <a:off x="6964217" y="4971789"/>
              <a:ext cx="249494" cy="380668"/>
              <a:chOff x="731294" y="1167210"/>
              <a:chExt cx="424325" cy="1230992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731294" y="1742051"/>
                <a:ext cx="107107" cy="65607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836658" y="1946522"/>
                <a:ext cx="107107" cy="4516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1793" y="1167210"/>
                <a:ext cx="107107" cy="12309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1048512" y="2066122"/>
                <a:ext cx="107107" cy="332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</p:grpSp>
        <p:sp>
          <p:nvSpPr>
            <p:cNvPr id="392" name="Rectangle 391"/>
            <p:cNvSpPr/>
            <p:nvPr/>
          </p:nvSpPr>
          <p:spPr>
            <a:xfrm>
              <a:off x="6963977" y="5149526"/>
              <a:ext cx="62977" cy="20276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025928" y="5212756"/>
              <a:ext cx="62977" cy="13953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7089612" y="4971764"/>
              <a:ext cx="62977" cy="3805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52361" y="5249741"/>
              <a:ext cx="62977" cy="102554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7221909" y="5057936"/>
              <a:ext cx="62977" cy="29433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7283862" y="5318961"/>
              <a:ext cx="62977" cy="333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347546" y="5149526"/>
              <a:ext cx="62977" cy="202769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7410294" y="5265203"/>
              <a:ext cx="62977" cy="87068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7496890" y="5171057"/>
              <a:ext cx="62977" cy="17999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7558842" y="4942286"/>
              <a:ext cx="62977" cy="40876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7622525" y="5295100"/>
              <a:ext cx="62977" cy="5597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7685274" y="5137620"/>
              <a:ext cx="62977" cy="21342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7756392" y="5112438"/>
              <a:ext cx="62977" cy="23858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7818343" y="5265203"/>
              <a:ext cx="62977" cy="8581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882027" y="5202939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944776" y="5057936"/>
              <a:ext cx="62977" cy="29308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6963270" y="5072881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087452" y="4843418"/>
              <a:ext cx="63282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151722" y="5214054"/>
              <a:ext cx="62977" cy="3572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221628" y="4965417"/>
              <a:ext cx="62977" cy="9718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7285012" y="5295099"/>
              <a:ext cx="62977" cy="2811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7348044" y="5060512"/>
              <a:ext cx="62977" cy="9198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410286" y="5202939"/>
              <a:ext cx="62977" cy="6986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7497915" y="5099274"/>
              <a:ext cx="62977" cy="7583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7558204" y="4806608"/>
              <a:ext cx="62977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621437" y="5279996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685423" y="5082178"/>
              <a:ext cx="62977" cy="7552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756392" y="5026458"/>
              <a:ext cx="62977" cy="1018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7818342" y="5236212"/>
              <a:ext cx="62977" cy="4075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7881161" y="5171057"/>
              <a:ext cx="62977" cy="4826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7945246" y="4954714"/>
              <a:ext cx="62977" cy="11649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</p:grpSp>
      <p:grpSp>
        <p:nvGrpSpPr>
          <p:cNvPr id="431" name="Groupe 430"/>
          <p:cNvGrpSpPr/>
          <p:nvPr/>
        </p:nvGrpSpPr>
        <p:grpSpPr>
          <a:xfrm>
            <a:off x="2762505" y="2831141"/>
            <a:ext cx="1040833" cy="1028768"/>
            <a:chOff x="4256404" y="3765929"/>
            <a:chExt cx="1387777" cy="1371691"/>
          </a:xfrm>
        </p:grpSpPr>
        <p:sp>
          <p:nvSpPr>
            <p:cNvPr id="432" name="Ellipse 431"/>
            <p:cNvSpPr/>
            <p:nvPr/>
          </p:nvSpPr>
          <p:spPr>
            <a:xfrm>
              <a:off x="4753570" y="4909736"/>
              <a:ext cx="242040" cy="2278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433" name="Groupe 432"/>
            <p:cNvGrpSpPr/>
            <p:nvPr/>
          </p:nvGrpSpPr>
          <p:grpSpPr>
            <a:xfrm>
              <a:off x="4256404" y="3765929"/>
              <a:ext cx="1387777" cy="1335413"/>
              <a:chOff x="4256404" y="3765929"/>
              <a:chExt cx="1387777" cy="13354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ZoneTexte 433"/>
                  <p:cNvSpPr txBox="1"/>
                  <p:nvPr/>
                </p:nvSpPr>
                <p:spPr>
                  <a:xfrm>
                    <a:off x="4820843" y="4962842"/>
                    <a:ext cx="111141" cy="138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675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fr-FR" sz="675" dirty="0"/>
                  </a:p>
                </p:txBody>
              </p:sp>
            </mc:Choice>
            <mc:Fallback xmlns="">
              <p:sp>
                <p:nvSpPr>
                  <p:cNvPr id="295" name="ZoneTexte 2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842" y="4962842"/>
                    <a:ext cx="114413" cy="172793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1053" r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B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5" name="Connecteur droit avec flèche 434"/>
              <p:cNvCxnSpPr/>
              <p:nvPr/>
            </p:nvCxnSpPr>
            <p:spPr>
              <a:xfrm flipH="1">
                <a:off x="4871374" y="4542416"/>
                <a:ext cx="4140" cy="3673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6" name="Groupe 435"/>
              <p:cNvGrpSpPr/>
              <p:nvPr/>
            </p:nvGrpSpPr>
            <p:grpSpPr>
              <a:xfrm>
                <a:off x="4256404" y="3765929"/>
                <a:ext cx="1387777" cy="885789"/>
                <a:chOff x="4256404" y="3765929"/>
                <a:chExt cx="1387777" cy="885789"/>
              </a:xfrm>
            </p:grpSpPr>
            <p:grpSp>
              <p:nvGrpSpPr>
                <p:cNvPr id="437" name="Groupe 436"/>
                <p:cNvGrpSpPr/>
                <p:nvPr/>
              </p:nvGrpSpPr>
              <p:grpSpPr>
                <a:xfrm>
                  <a:off x="4256404" y="3897245"/>
                  <a:ext cx="1387777" cy="754473"/>
                  <a:chOff x="3269621" y="821112"/>
                  <a:chExt cx="2360247" cy="1505900"/>
                </a:xfrm>
              </p:grpSpPr>
              <p:grpSp>
                <p:nvGrpSpPr>
                  <p:cNvPr id="467" name="Groupe 466"/>
                  <p:cNvGrpSpPr/>
                  <p:nvPr/>
                </p:nvGrpSpPr>
                <p:grpSpPr>
                  <a:xfrm>
                    <a:off x="3269621" y="821112"/>
                    <a:ext cx="2105891" cy="1168400"/>
                    <a:chOff x="591127" y="568036"/>
                    <a:chExt cx="2105891" cy="1168400"/>
                  </a:xfrm>
                </p:grpSpPr>
                <p:cxnSp>
                  <p:nvCxnSpPr>
                    <p:cNvPr id="469" name="Connecteur droit avec flèche 468"/>
                    <p:cNvCxnSpPr/>
                    <p:nvPr/>
                  </p:nvCxnSpPr>
                  <p:spPr>
                    <a:xfrm>
                      <a:off x="591127" y="1736436"/>
                      <a:ext cx="2105891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0" name="Connecteur droit avec flèche 469"/>
                    <p:cNvCxnSpPr/>
                    <p:nvPr/>
                  </p:nvCxnSpPr>
                  <p:spPr>
                    <a:xfrm flipV="1">
                      <a:off x="1639454" y="568036"/>
                      <a:ext cx="4618" cy="116840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8" name="ZoneTexte 467"/>
                  <p:cNvSpPr txBox="1"/>
                  <p:nvPr/>
                </p:nvSpPr>
                <p:spPr>
                  <a:xfrm>
                    <a:off x="5348516" y="1804847"/>
                    <a:ext cx="281352" cy="522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75" dirty="0">
                        <a:latin typeface="Lucida Bright" panose="02040602050505020304" pitchFamily="18" charset="0"/>
                      </a:rPr>
                      <a:t>f</a:t>
                    </a:r>
                  </a:p>
                </p:txBody>
              </p:sp>
            </p:grpSp>
            <p:grpSp>
              <p:nvGrpSpPr>
                <p:cNvPr id="438" name="Groupe 437"/>
                <p:cNvGrpSpPr/>
                <p:nvPr/>
              </p:nvGrpSpPr>
              <p:grpSpPr>
                <a:xfrm>
                  <a:off x="4352493" y="3765929"/>
                  <a:ext cx="1046512" cy="711823"/>
                  <a:chOff x="4352493" y="3765929"/>
                  <a:chExt cx="1046512" cy="711823"/>
                </a:xfrm>
              </p:grpSpPr>
              <p:grpSp>
                <p:nvGrpSpPr>
                  <p:cNvPr id="439" name="Groupe 438"/>
                  <p:cNvGrpSpPr/>
                  <p:nvPr/>
                </p:nvGrpSpPr>
                <p:grpSpPr>
                  <a:xfrm>
                    <a:off x="4885536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4" name="Rectangle 463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5" name="Rectangle 464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6" name="Rectangle 465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</p:grpSp>
              <p:grpSp>
                <p:nvGrpSpPr>
                  <p:cNvPr id="440" name="Groupe 439"/>
                  <p:cNvGrpSpPr/>
                  <p:nvPr/>
                </p:nvGrpSpPr>
                <p:grpSpPr>
                  <a:xfrm>
                    <a:off x="5145543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59" name="Rectangle 458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0" name="Rectangle 459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1" name="Rectangle 460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62" name="Rectangle 461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</p:grpSp>
              <p:grpSp>
                <p:nvGrpSpPr>
                  <p:cNvPr id="441" name="Groupe 440"/>
                  <p:cNvGrpSpPr/>
                  <p:nvPr/>
                </p:nvGrpSpPr>
                <p:grpSpPr>
                  <a:xfrm>
                    <a:off x="4352493" y="4329473"/>
                    <a:ext cx="1046512" cy="148279"/>
                    <a:chOff x="3869070" y="1237934"/>
                    <a:chExt cx="1498610" cy="241646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869070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4" name="Rectangle 443"/>
                    <p:cNvSpPr/>
                    <p:nvPr/>
                  </p:nvSpPr>
                  <p:spPr>
                    <a:xfrm>
                      <a:off x="3957786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5" name="Rectangle 444"/>
                    <p:cNvSpPr/>
                    <p:nvPr/>
                  </p:nvSpPr>
                  <p:spPr>
                    <a:xfrm>
                      <a:off x="4048982" y="1238216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413883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7" name="Rectangle 446"/>
                    <p:cNvSpPr/>
                    <p:nvPr/>
                  </p:nvSpPr>
                  <p:spPr>
                    <a:xfrm>
                      <a:off x="4237677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8" name="Rectangle 447"/>
                    <p:cNvSpPr/>
                    <p:nvPr/>
                  </p:nvSpPr>
                  <p:spPr>
                    <a:xfrm>
                      <a:off x="4326392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49" name="Rectangle 448"/>
                    <p:cNvSpPr/>
                    <p:nvPr/>
                  </p:nvSpPr>
                  <p:spPr>
                    <a:xfrm>
                      <a:off x="441758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0" name="Rectangle 449"/>
                    <p:cNvSpPr/>
                    <p:nvPr/>
                  </p:nvSpPr>
                  <p:spPr>
                    <a:xfrm>
                      <a:off x="4507444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1" name="Rectangle 450"/>
                    <p:cNvSpPr/>
                    <p:nvPr/>
                  </p:nvSpPr>
                  <p:spPr>
                    <a:xfrm>
                      <a:off x="4638839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2" name="Rectangle 451"/>
                    <p:cNvSpPr/>
                    <p:nvPr/>
                  </p:nvSpPr>
                  <p:spPr>
                    <a:xfrm>
                      <a:off x="4727554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3" name="Rectangle 452"/>
                    <p:cNvSpPr/>
                    <p:nvPr/>
                  </p:nvSpPr>
                  <p:spPr>
                    <a:xfrm>
                      <a:off x="4818750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4" name="Rectangle 453"/>
                    <p:cNvSpPr/>
                    <p:nvPr/>
                  </p:nvSpPr>
                  <p:spPr>
                    <a:xfrm>
                      <a:off x="4908606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5007730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6" name="Rectangle 455"/>
                    <p:cNvSpPr/>
                    <p:nvPr/>
                  </p:nvSpPr>
                  <p:spPr>
                    <a:xfrm>
                      <a:off x="5096445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7" name="Rectangle 456"/>
                    <p:cNvSpPr/>
                    <p:nvPr/>
                  </p:nvSpPr>
                  <p:spPr>
                    <a:xfrm>
                      <a:off x="5187641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  <p:sp>
                  <p:nvSpPr>
                    <p:cNvPr id="458" name="Rectangle 457"/>
                    <p:cNvSpPr/>
                    <p:nvPr/>
                  </p:nvSpPr>
                  <p:spPr>
                    <a:xfrm>
                      <a:off x="5277497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675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2" name="ZoneTexte 441"/>
                      <p:cNvSpPr txBox="1"/>
                      <p:nvPr/>
                    </p:nvSpPr>
                    <p:spPr>
                      <a:xfrm>
                        <a:off x="4797838" y="3765929"/>
                        <a:ext cx="192360" cy="138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675" b="1" dirty="0">
                                  <a:latin typeface="Cambria Math" panose="02040503050406030204" pitchFamily="18" charset="0"/>
                                </a:rPr>
                                <m:t>𝐀𝐍</m:t>
                              </m:r>
                            </m:oMath>
                          </m:oMathPara>
                        </a14:m>
                        <a:endParaRPr lang="fr-FR" sz="675" b="1" dirty="0">
                          <a:latin typeface="Lucida Bright" panose="020406020505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7" name="ZoneTexte 3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7838" y="3765929"/>
                        <a:ext cx="197772" cy="172793"/>
                      </a:xfrm>
                      <a:prstGeom prst="rect">
                        <a:avLst/>
                      </a:prstGeom>
                      <a:blipFill rotWithShape="1">
                        <a:blip r:embed="rId35"/>
                        <a:stretch>
                          <a:fillRect l="-9375" r="-156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B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pSp>
        <p:nvGrpSpPr>
          <p:cNvPr id="471" name="Groupe 470"/>
          <p:cNvGrpSpPr/>
          <p:nvPr/>
        </p:nvGrpSpPr>
        <p:grpSpPr>
          <a:xfrm>
            <a:off x="3367863" y="3477502"/>
            <a:ext cx="1040833" cy="674305"/>
            <a:chOff x="5063547" y="4627738"/>
            <a:chExt cx="1387777" cy="899072"/>
          </a:xfrm>
        </p:grpSpPr>
        <p:grpSp>
          <p:nvGrpSpPr>
            <p:cNvPr id="472" name="Groupe 471"/>
            <p:cNvGrpSpPr/>
            <p:nvPr/>
          </p:nvGrpSpPr>
          <p:grpSpPr>
            <a:xfrm>
              <a:off x="5063547" y="4772341"/>
              <a:ext cx="1387777" cy="754469"/>
              <a:chOff x="3269621" y="821112"/>
              <a:chExt cx="2360247" cy="1505892"/>
            </a:xfrm>
          </p:grpSpPr>
          <p:grpSp>
            <p:nvGrpSpPr>
              <p:cNvPr id="519" name="Groupe 518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21" name="Connecteur droit avec flèche 520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avec flèche 521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ZoneTexte 519"/>
              <p:cNvSpPr txBox="1"/>
              <p:nvPr/>
            </p:nvSpPr>
            <p:spPr>
              <a:xfrm>
                <a:off x="5348516" y="1804839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ZoneTexte 472"/>
                <p:cNvSpPr txBox="1"/>
                <p:nvPr/>
              </p:nvSpPr>
              <p:spPr>
                <a:xfrm>
                  <a:off x="5603880" y="4627738"/>
                  <a:ext cx="215785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𝐓𝐑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80" name="ZoneTexte 2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880" y="4627738"/>
                  <a:ext cx="221111" cy="172793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2703" r="-5405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4" name="Groupe 473"/>
            <p:cNvGrpSpPr/>
            <p:nvPr/>
          </p:nvGrpSpPr>
          <p:grpSpPr>
            <a:xfrm>
              <a:off x="5156074" y="5204338"/>
              <a:ext cx="1047736" cy="148130"/>
              <a:chOff x="3453179" y="2178661"/>
              <a:chExt cx="1781926" cy="2956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04" name="Groupe 503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5" name="Rectangle 514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7" name="Rectangle 516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505" name="Groupe 504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1" name="Rectangle 510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  <p:grpSp>
            <p:nvGrpSpPr>
              <p:cNvPr id="506" name="Groupe 505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08" name="Rectangle 507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09" name="Rectangle 508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  <p:sp>
              <p:nvSpPr>
                <p:cNvPr id="510" name="Rectangle 509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75"/>
                </a:p>
              </p:txBody>
            </p:sp>
          </p:grpSp>
        </p:grpSp>
        <p:sp>
          <p:nvSpPr>
            <p:cNvPr id="475" name="Rectangle 474"/>
            <p:cNvSpPr/>
            <p:nvPr/>
          </p:nvSpPr>
          <p:spPr>
            <a:xfrm>
              <a:off x="541348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5475432" y="5204314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553911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60186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69362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5755572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581925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588200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595122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6013177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6076861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613960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grpSp>
          <p:nvGrpSpPr>
            <p:cNvPr id="487" name="Groupe 486"/>
            <p:cNvGrpSpPr/>
            <p:nvPr/>
          </p:nvGrpSpPr>
          <p:grpSpPr>
            <a:xfrm>
              <a:off x="5155370" y="5056477"/>
              <a:ext cx="1046512" cy="148279"/>
              <a:chOff x="3869070" y="1237934"/>
              <a:chExt cx="1498610" cy="24164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8" name="Rectangle 487"/>
              <p:cNvSpPr/>
              <p:nvPr/>
            </p:nvSpPr>
            <p:spPr>
              <a:xfrm>
                <a:off x="3869070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3957786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048982" y="1238216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13883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4237677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4326392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41758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4507444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4638839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4727554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4818750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4908606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5007730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5096445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187641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5277497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</p:grpSp>
      </p:grpSp>
      <p:grpSp>
        <p:nvGrpSpPr>
          <p:cNvPr id="523" name="Groupe 522"/>
          <p:cNvGrpSpPr/>
          <p:nvPr/>
        </p:nvGrpSpPr>
        <p:grpSpPr>
          <a:xfrm>
            <a:off x="4721933" y="4280399"/>
            <a:ext cx="1030964" cy="680043"/>
            <a:chOff x="6868974" y="5698276"/>
            <a:chExt cx="1374619" cy="906724"/>
          </a:xfrm>
        </p:grpSpPr>
        <p:grpSp>
          <p:nvGrpSpPr>
            <p:cNvPr id="524" name="Groupe 523"/>
            <p:cNvGrpSpPr/>
            <p:nvPr/>
          </p:nvGrpSpPr>
          <p:grpSpPr>
            <a:xfrm>
              <a:off x="6868974" y="5850529"/>
              <a:ext cx="1374619" cy="754471"/>
              <a:chOff x="6433077" y="2973134"/>
              <a:chExt cx="2337868" cy="1505895"/>
            </a:xfrm>
          </p:grpSpPr>
          <p:grpSp>
            <p:nvGrpSpPr>
              <p:cNvPr id="558" name="Groupe 557"/>
              <p:cNvGrpSpPr/>
              <p:nvPr/>
            </p:nvGrpSpPr>
            <p:grpSpPr>
              <a:xfrm>
                <a:off x="6433077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60" name="Connecteur droit avec flèche 559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Connecteur droit avec flèche 560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9" name="ZoneTexte 558"/>
              <p:cNvSpPr txBox="1"/>
              <p:nvPr/>
            </p:nvSpPr>
            <p:spPr>
              <a:xfrm>
                <a:off x="8489593" y="3956864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ZoneTexte 524"/>
                <p:cNvSpPr txBox="1"/>
                <p:nvPr/>
              </p:nvSpPr>
              <p:spPr>
                <a:xfrm>
                  <a:off x="7411918" y="5698276"/>
                  <a:ext cx="145168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675" b="1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675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ZoneTexte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8" y="5698273"/>
                  <a:ext cx="150240" cy="172793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160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6" name="Rectangle 525"/>
            <p:cNvSpPr/>
            <p:nvPr/>
          </p:nvSpPr>
          <p:spPr>
            <a:xfrm>
              <a:off x="6965001" y="6307959"/>
              <a:ext cx="62977" cy="12474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026953" y="6119164"/>
              <a:ext cx="62977" cy="31354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7090637" y="6189874"/>
              <a:ext cx="62977" cy="2428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7153386" y="6409799"/>
              <a:ext cx="62977" cy="229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7222934" y="6387917"/>
              <a:ext cx="62977" cy="4476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7284886" y="6249133"/>
              <a:ext cx="62977" cy="18354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7348570" y="5988252"/>
              <a:ext cx="62977" cy="444454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7411319" y="6101591"/>
              <a:ext cx="62977" cy="331091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7497915" y="6343389"/>
              <a:ext cx="62977" cy="8806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7559866" y="6177603"/>
              <a:ext cx="62977" cy="253853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7623550" y="6160049"/>
              <a:ext cx="62977" cy="27143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7686299" y="6343390"/>
              <a:ext cx="62977" cy="8806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7757416" y="5936404"/>
              <a:ext cx="62977" cy="49502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7819368" y="6126720"/>
              <a:ext cx="62977" cy="3047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7883052" y="6399371"/>
              <a:ext cx="62977" cy="3208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7945801" y="6249133"/>
              <a:ext cx="62977" cy="18229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7026372" y="5984643"/>
              <a:ext cx="62977" cy="13959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965851" y="6238665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7089718" y="6097356"/>
              <a:ext cx="63246" cy="10560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7152018" y="6385438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7221202" y="6356336"/>
              <a:ext cx="62534" cy="3155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7285203" y="6156614"/>
              <a:ext cx="63246" cy="9738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7346838" y="5806929"/>
              <a:ext cx="63246" cy="19378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7411184" y="5960776"/>
              <a:ext cx="63246" cy="15974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7497930" y="6253292"/>
              <a:ext cx="63246" cy="9723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7560952" y="6067530"/>
              <a:ext cx="63246" cy="13000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7622323" y="6011769"/>
              <a:ext cx="63246" cy="16184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7756257" y="5744097"/>
              <a:ext cx="63246" cy="21182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7820444" y="5948674"/>
              <a:ext cx="63246" cy="19454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7882719" y="6371611"/>
              <a:ext cx="63246" cy="3072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7686637" y="6258998"/>
              <a:ext cx="63246" cy="9463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946586" y="6124236"/>
              <a:ext cx="63246" cy="13986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/>
            </a:p>
          </p:txBody>
        </p:sp>
      </p:grpSp>
      <p:grpSp>
        <p:nvGrpSpPr>
          <p:cNvPr id="562" name="Groupe 561"/>
          <p:cNvGrpSpPr/>
          <p:nvPr/>
        </p:nvGrpSpPr>
        <p:grpSpPr>
          <a:xfrm>
            <a:off x="6119769" y="4289516"/>
            <a:ext cx="1031311" cy="670925"/>
            <a:chOff x="8732756" y="5710433"/>
            <a:chExt cx="1375081" cy="894567"/>
          </a:xfrm>
        </p:grpSpPr>
        <p:grpSp>
          <p:nvGrpSpPr>
            <p:cNvPr id="563" name="Groupe 562"/>
            <p:cNvGrpSpPr/>
            <p:nvPr/>
          </p:nvGrpSpPr>
          <p:grpSpPr>
            <a:xfrm>
              <a:off x="8732756" y="5850529"/>
              <a:ext cx="1375081" cy="754471"/>
              <a:chOff x="9591914" y="2973134"/>
              <a:chExt cx="2338654" cy="1505895"/>
            </a:xfrm>
          </p:grpSpPr>
          <p:grpSp>
            <p:nvGrpSpPr>
              <p:cNvPr id="574" name="Groupe 573"/>
              <p:cNvGrpSpPr/>
              <p:nvPr/>
            </p:nvGrpSpPr>
            <p:grpSpPr>
              <a:xfrm>
                <a:off x="9591914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76" name="Connecteur droit avec flèche 57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Connecteur droit avec flèche 57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5" name="ZoneTexte 574"/>
              <p:cNvSpPr txBox="1"/>
              <p:nvPr/>
            </p:nvSpPr>
            <p:spPr>
              <a:xfrm>
                <a:off x="11649216" y="3956864"/>
                <a:ext cx="281352" cy="5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75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ZoneTexte 563"/>
                <p:cNvSpPr txBox="1"/>
                <p:nvPr/>
              </p:nvSpPr>
              <p:spPr>
                <a:xfrm>
                  <a:off x="9256977" y="5710433"/>
                  <a:ext cx="143116" cy="138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675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675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675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675" b="1">
                                <a:latin typeface="Cambria Math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675" b="1" dirty="0"/>
                </a:p>
              </p:txBody>
            </p:sp>
          </mc:Choice>
          <mc:Fallback xmlns="">
            <p:sp>
              <p:nvSpPr>
                <p:cNvPr id="228" name="ZoneTexte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6977" y="5710430"/>
                  <a:ext cx="147561" cy="172793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6667" t="-10714" r="-37500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5" name="Groupe 564"/>
            <p:cNvGrpSpPr/>
            <p:nvPr/>
          </p:nvGrpSpPr>
          <p:grpSpPr>
            <a:xfrm>
              <a:off x="9217564" y="6371611"/>
              <a:ext cx="251361" cy="59818"/>
              <a:chOff x="10453609" y="2415359"/>
              <a:chExt cx="427500" cy="6249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10453609" y="2415359"/>
                <a:ext cx="107107" cy="6244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10558973" y="2432391"/>
                <a:ext cx="107107" cy="4541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10667283" y="2415359"/>
                <a:ext cx="107107" cy="6249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10774002" y="2453872"/>
                <a:ext cx="107107" cy="23929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675"/>
              </a:p>
            </p:txBody>
          </p:sp>
        </p:grpSp>
        <p:sp>
          <p:nvSpPr>
            <p:cNvPr id="566" name="Rectangle 565"/>
            <p:cNvSpPr/>
            <p:nvPr/>
          </p:nvSpPr>
          <p:spPr>
            <a:xfrm>
              <a:off x="9216263" y="6318276"/>
              <a:ext cx="62977" cy="5673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9279681" y="6350529"/>
              <a:ext cx="62977" cy="4237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9342972" y="6335329"/>
              <a:ext cx="62977" cy="4314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9405948" y="6381531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75" dirty="0"/>
            </a:p>
          </p:txBody>
        </p:sp>
      </p:grpSp>
      <p:grpSp>
        <p:nvGrpSpPr>
          <p:cNvPr id="578" name="Groupe 577"/>
          <p:cNvGrpSpPr/>
          <p:nvPr/>
        </p:nvGrpSpPr>
        <p:grpSpPr>
          <a:xfrm>
            <a:off x="1140024" y="3707823"/>
            <a:ext cx="266209" cy="302854"/>
            <a:chOff x="1167115" y="3549549"/>
            <a:chExt cx="266209" cy="302854"/>
          </a:xfrm>
        </p:grpSpPr>
        <p:sp>
          <p:nvSpPr>
            <p:cNvPr id="579" name="Rectangle 578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583" name="Groupe 582"/>
          <p:cNvGrpSpPr/>
          <p:nvPr/>
        </p:nvGrpSpPr>
        <p:grpSpPr>
          <a:xfrm>
            <a:off x="6458587" y="3716848"/>
            <a:ext cx="266209" cy="302854"/>
            <a:chOff x="1167115" y="3549549"/>
            <a:chExt cx="266209" cy="302854"/>
          </a:xfrm>
        </p:grpSpPr>
        <p:sp>
          <p:nvSpPr>
            <p:cNvPr id="584" name="Rectangle 583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</p:spTree>
    <p:extLst>
      <p:ext uri="{BB962C8B-B14F-4D97-AF65-F5344CB8AC3E}">
        <p14:creationId xmlns:p14="http://schemas.microsoft.com/office/powerpoint/2010/main" val="33938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(4)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  <p:sp>
        <p:nvSpPr>
          <p:cNvPr id="42" name="Espace réservé du texte 2"/>
          <p:cNvSpPr txBox="1">
            <a:spLocks/>
          </p:cNvSpPr>
          <p:nvPr/>
        </p:nvSpPr>
        <p:spPr bwMode="auto">
          <a:xfrm>
            <a:off x="302504" y="745919"/>
            <a:ext cx="393014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dirty="0">
                <a:solidFill>
                  <a:srgbClr val="1D4C7E"/>
                </a:solidFill>
                <a:latin typeface="+mj-lt"/>
              </a:rPr>
              <a:t> AN (3)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747480" y="1202610"/>
            <a:ext cx="389511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75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92175" y="1202610"/>
            <a:ext cx="295257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75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532251" y="1202610"/>
            <a:ext cx="1139489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75"/>
          </a:p>
        </p:txBody>
      </p:sp>
      <p:sp>
        <p:nvSpPr>
          <p:cNvPr id="46" name="Rectangle à coins arrondis 45"/>
          <p:cNvSpPr/>
          <p:nvPr/>
        </p:nvSpPr>
        <p:spPr>
          <a:xfrm>
            <a:off x="4079645" y="1202610"/>
            <a:ext cx="508180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3455585" y="1202610"/>
            <a:ext cx="474419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3036807" y="1202610"/>
            <a:ext cx="297057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2397085" y="1202610"/>
            <a:ext cx="583211" cy="119861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75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8" y="1246802"/>
            <a:ext cx="4728206" cy="1020080"/>
          </a:xfrm>
          <a:prstGeom prst="rect">
            <a:avLst/>
          </a:prstGeom>
          <a:noFill/>
        </p:spPr>
      </p:pic>
      <p:sp>
        <p:nvSpPr>
          <p:cNvPr id="51" name="ZoneTexte 50"/>
          <p:cNvSpPr txBox="1"/>
          <p:nvPr/>
        </p:nvSpPr>
        <p:spPr>
          <a:xfrm>
            <a:off x="165558" y="2430522"/>
            <a:ext cx="46622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57391" y="2424319"/>
            <a:ext cx="1064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247502" y="2430522"/>
            <a:ext cx="888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23785" y="2432408"/>
            <a:ext cx="4394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RX</a:t>
            </a:r>
            <a:r>
              <a:rPr lang="fr-FR" sz="675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75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407378" y="2430523"/>
            <a:ext cx="66054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033369" y="2416278"/>
            <a:ext cx="7236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SYMBOL</a:t>
            </a:r>
            <a:r>
              <a:rPr lang="fr-FR" sz="675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75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621511" y="2430523"/>
            <a:ext cx="67012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Lucida Bright" panose="02040602050505020304" pitchFamily="18" charset="0"/>
              </a:rPr>
              <a:t>ARTIFICIAL NOISE INJECTION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87432" y="1691566"/>
            <a:ext cx="65268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031443" y="1691566"/>
            <a:ext cx="66249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134338" y="1510430"/>
            <a:ext cx="466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  <a:endParaRPr lang="fr-FR" sz="675" b="1" dirty="0">
              <a:solidFill>
                <a:schemeClr val="accent6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793112" y="1398797"/>
            <a:ext cx="3891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4807898" y="1850006"/>
            <a:ext cx="374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75" b="1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347016" y="837185"/>
            <a:ext cx="3336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solidFill>
                  <a:srgbClr val="1D4C7E"/>
                </a:solidFill>
              </a:rPr>
              <a:t>At Bob: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00B050"/>
                </a:solidFill>
              </a:rPr>
              <a:t>Real gain for </a:t>
            </a:r>
            <a:r>
              <a:rPr lang="fr-FR" sz="1200" dirty="0" err="1">
                <a:solidFill>
                  <a:srgbClr val="00B050"/>
                </a:solidFill>
              </a:rPr>
              <a:t>each</a:t>
            </a:r>
            <a:r>
              <a:rPr lang="fr-FR" sz="1200" dirty="0">
                <a:solidFill>
                  <a:srgbClr val="00B050"/>
                </a:solidFill>
              </a:rPr>
              <a:t> RX </a:t>
            </a:r>
            <a:r>
              <a:rPr lang="fr-FR" sz="1200" dirty="0" err="1">
                <a:solidFill>
                  <a:srgbClr val="00B050"/>
                </a:solidFill>
              </a:rPr>
              <a:t>symbol</a:t>
            </a:r>
            <a:endParaRPr lang="fr-FR" sz="1200" dirty="0">
              <a:solidFill>
                <a:srgbClr val="00B05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FF0000"/>
                </a:solidFill>
              </a:rPr>
              <a:t>Gain </a:t>
            </a:r>
            <a:r>
              <a:rPr lang="fr-FR" sz="1200" dirty="0" err="1">
                <a:solidFill>
                  <a:srgbClr val="FF0000"/>
                </a:solidFill>
              </a:rPr>
              <a:t>depends</a:t>
            </a:r>
            <a:r>
              <a:rPr lang="fr-FR" sz="1200" dirty="0">
                <a:solidFill>
                  <a:srgbClr val="FF0000"/>
                </a:solidFill>
              </a:rPr>
              <a:t> on BOR value (</a:t>
            </a:r>
            <a:r>
              <a:rPr lang="fr-FR" sz="1200" dirty="0" err="1">
                <a:solidFill>
                  <a:srgbClr val="FF0000"/>
                </a:solidFill>
              </a:rPr>
              <a:t>frequency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dirty="0" err="1">
                <a:solidFill>
                  <a:srgbClr val="FF0000"/>
                </a:solidFill>
              </a:rPr>
              <a:t>diversity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Perfect</a:t>
            </a:r>
            <a:r>
              <a:rPr lang="fr-FR" sz="1200" dirty="0">
                <a:solidFill>
                  <a:schemeClr val="accent2">
                    <a:lumMod val="50000"/>
                  </a:schemeClr>
                </a:solidFill>
              </a:rPr>
              <a:t> data </a:t>
            </a: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recovery</a:t>
            </a:r>
            <a:r>
              <a:rPr lang="fr-FR" sz="1200" dirty="0">
                <a:solidFill>
                  <a:schemeClr val="accent2">
                    <a:lumMod val="50000"/>
                  </a:schemeClr>
                </a:solidFill>
              </a:rPr>
              <a:t> if high SNR scenario </a:t>
            </a: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after</a:t>
            </a:r>
            <a:r>
              <a:rPr lang="fr-FR" sz="1200" dirty="0">
                <a:solidFill>
                  <a:schemeClr val="accent2">
                    <a:lumMod val="50000"/>
                  </a:schemeClr>
                </a:solidFill>
              </a:rPr>
              <a:t> ZF </a:t>
            </a:r>
            <a:r>
              <a:rPr lang="fr-FR" sz="1200" dirty="0" err="1">
                <a:solidFill>
                  <a:schemeClr val="accent2">
                    <a:lumMod val="50000"/>
                  </a:schemeClr>
                </a:solidFill>
              </a:rPr>
              <a:t>equalization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347017" y="2147582"/>
            <a:ext cx="33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solidFill>
                  <a:srgbClr val="002060"/>
                </a:solidFill>
              </a:rPr>
              <a:t>At Eve: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2"/>
                </a:solidFill>
              </a:rPr>
              <a:t>No </a:t>
            </a:r>
            <a:r>
              <a:rPr lang="fr-FR" sz="1200" dirty="0" err="1">
                <a:solidFill>
                  <a:schemeClr val="accent2"/>
                </a:solidFill>
              </a:rPr>
              <a:t>frequency</a:t>
            </a:r>
            <a:r>
              <a:rPr lang="fr-FR" sz="1200" dirty="0">
                <a:solidFill>
                  <a:schemeClr val="accent2"/>
                </a:solidFill>
              </a:rPr>
              <a:t> </a:t>
            </a:r>
            <a:r>
              <a:rPr lang="fr-FR" sz="1200" dirty="0" err="1">
                <a:solidFill>
                  <a:schemeClr val="accent2"/>
                </a:solidFill>
              </a:rPr>
              <a:t>diversity</a:t>
            </a:r>
            <a:endParaRPr lang="fr-FR" sz="1200" dirty="0">
              <a:solidFill>
                <a:schemeClr val="accent2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7030A0"/>
                </a:solidFill>
              </a:rPr>
              <a:t>Decoding</a:t>
            </a:r>
            <a:r>
              <a:rPr lang="fr-FR" sz="1200" dirty="0">
                <a:solidFill>
                  <a:srgbClr val="7030A0"/>
                </a:solidFill>
              </a:rPr>
              <a:t> performance </a:t>
            </a:r>
            <a:r>
              <a:rPr lang="fr-FR" sz="1200" dirty="0" err="1">
                <a:solidFill>
                  <a:srgbClr val="7030A0"/>
                </a:solidFill>
              </a:rPr>
              <a:t>depends</a:t>
            </a:r>
            <a:r>
              <a:rPr lang="fr-FR" sz="1200" dirty="0">
                <a:solidFill>
                  <a:srgbClr val="7030A0"/>
                </a:solidFill>
              </a:rPr>
              <a:t> on </a:t>
            </a:r>
            <a:r>
              <a:rPr lang="fr-FR" sz="1200" b="1" dirty="0">
                <a:solidFill>
                  <a:srgbClr val="7030A0"/>
                </a:solidFill>
              </a:rPr>
              <a:t>G</a:t>
            </a:r>
            <a:endParaRPr lang="fr-FR" sz="1200" dirty="0">
              <a:solidFill>
                <a:srgbClr val="7030A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0070C0"/>
                </a:solidFill>
              </a:rPr>
              <a:t>Received</a:t>
            </a:r>
            <a:r>
              <a:rPr lang="fr-FR" sz="1200" dirty="0">
                <a:solidFill>
                  <a:srgbClr val="0070C0"/>
                </a:solidFill>
              </a:rPr>
              <a:t> data </a:t>
            </a:r>
            <a:r>
              <a:rPr lang="fr-FR" sz="1200" dirty="0" err="1">
                <a:solidFill>
                  <a:srgbClr val="0070C0"/>
                </a:solidFill>
              </a:rPr>
              <a:t>corrupted</a:t>
            </a:r>
            <a:r>
              <a:rPr lang="fr-FR" sz="1200" dirty="0">
                <a:solidFill>
                  <a:srgbClr val="0070C0"/>
                </a:solidFill>
              </a:rPr>
              <a:t> by AN </a:t>
            </a:r>
            <a:r>
              <a:rPr lang="fr-FR" sz="1200" dirty="0" err="1">
                <a:solidFill>
                  <a:srgbClr val="0070C0"/>
                </a:solidFill>
              </a:rPr>
              <a:t>term</a:t>
            </a:r>
            <a:r>
              <a:rPr lang="fr-FR" sz="1200" dirty="0">
                <a:solidFill>
                  <a:srgbClr val="0070C0"/>
                </a:solidFill>
              </a:rPr>
              <a:t> </a:t>
            </a:r>
            <a:r>
              <a:rPr lang="fr-FR" sz="1200" dirty="0" err="1">
                <a:solidFill>
                  <a:srgbClr val="0070C0"/>
                </a:solidFill>
              </a:rPr>
              <a:t>even</a:t>
            </a:r>
            <a:r>
              <a:rPr lang="fr-FR" sz="1200" dirty="0">
                <a:solidFill>
                  <a:srgbClr val="0070C0"/>
                </a:solidFill>
              </a:rPr>
              <a:t> if high SNR scenario</a:t>
            </a:r>
            <a:r>
              <a:rPr lang="fr-FR" sz="1200" b="1" i="1" dirty="0">
                <a:solidFill>
                  <a:srgbClr val="0070C0"/>
                </a:solidFill>
                <a:sym typeface="Wingdings" panose="05000000000000000000" pitchFamily="2" charset="2"/>
              </a:rPr>
              <a:t> SECURE</a:t>
            </a:r>
            <a:endParaRPr lang="fr-FR" sz="1200" b="1" i="1" dirty="0">
              <a:solidFill>
                <a:srgbClr val="0070C0"/>
              </a:solidFill>
            </a:endParaRPr>
          </a:p>
          <a:p>
            <a:endParaRPr lang="fr-FR" sz="1200" b="1" dirty="0">
              <a:solidFill>
                <a:srgbClr val="00206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66151" y="2796025"/>
            <a:ext cx="3786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1D4C7E"/>
                </a:solidFill>
              </a:rPr>
              <a:t>RX signal at Bob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Before</a:t>
            </a:r>
            <a:r>
              <a:rPr lang="fr-FR" sz="1200" dirty="0">
                <a:solidFill>
                  <a:srgbClr val="1D4C7E"/>
                </a:solidFill>
              </a:rPr>
              <a:t> ZF </a:t>
            </a:r>
            <a:r>
              <a:rPr lang="fr-FR" sz="1200" dirty="0" err="1">
                <a:solidFill>
                  <a:srgbClr val="1D4C7E"/>
                </a:solidFill>
              </a:rPr>
              <a:t>Equalization</a:t>
            </a:r>
            <a:r>
              <a:rPr lang="fr-FR" sz="1200" dirty="0">
                <a:solidFill>
                  <a:srgbClr val="1D4C7E"/>
                </a:solidFill>
              </a:rPr>
              <a:t>: </a:t>
            </a:r>
          </a:p>
          <a:p>
            <a:endParaRPr lang="fr-FR" sz="1200" dirty="0">
              <a:solidFill>
                <a:srgbClr val="1D4C7E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Estimated</a:t>
            </a:r>
            <a:r>
              <a:rPr lang="fr-FR" sz="1200" dirty="0">
                <a:solidFill>
                  <a:srgbClr val="1D4C7E"/>
                </a:solidFill>
              </a:rPr>
              <a:t> </a:t>
            </a:r>
            <a:r>
              <a:rPr lang="fr-FR" sz="1200" dirty="0" err="1">
                <a:solidFill>
                  <a:srgbClr val="1D4C7E"/>
                </a:solidFill>
              </a:rPr>
              <a:t>symbol</a:t>
            </a:r>
            <a:r>
              <a:rPr lang="fr-FR" sz="1200" dirty="0">
                <a:solidFill>
                  <a:srgbClr val="1D4C7E"/>
                </a:solidFill>
              </a:rPr>
              <a:t>: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66151" y="3810571"/>
            <a:ext cx="3786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1D4C7E"/>
                </a:solidFill>
              </a:rPr>
              <a:t>RX signal at Eve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Before</a:t>
            </a:r>
            <a:r>
              <a:rPr lang="fr-FR" sz="1200" dirty="0">
                <a:solidFill>
                  <a:srgbClr val="1D4C7E"/>
                </a:solidFill>
              </a:rPr>
              <a:t> ZF </a:t>
            </a:r>
            <a:r>
              <a:rPr lang="fr-FR" sz="1200" dirty="0" err="1">
                <a:solidFill>
                  <a:srgbClr val="1D4C7E"/>
                </a:solidFill>
              </a:rPr>
              <a:t>Equalization</a:t>
            </a:r>
            <a:r>
              <a:rPr lang="fr-FR" sz="1200" dirty="0">
                <a:solidFill>
                  <a:srgbClr val="1D4C7E"/>
                </a:solidFill>
              </a:rPr>
              <a:t>: </a:t>
            </a:r>
          </a:p>
          <a:p>
            <a:endParaRPr lang="fr-FR" sz="1200" dirty="0">
              <a:solidFill>
                <a:srgbClr val="1D4C7E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1D4C7E"/>
                </a:solidFill>
              </a:rPr>
              <a:t>Estimated</a:t>
            </a:r>
            <a:r>
              <a:rPr lang="fr-FR" sz="1200" dirty="0">
                <a:solidFill>
                  <a:srgbClr val="1D4C7E"/>
                </a:solidFill>
              </a:rPr>
              <a:t> </a:t>
            </a:r>
            <a:r>
              <a:rPr lang="fr-FR" sz="1200" dirty="0" err="1">
                <a:solidFill>
                  <a:srgbClr val="1D4C7E"/>
                </a:solidFill>
              </a:rPr>
              <a:t>symbol</a:t>
            </a:r>
            <a:r>
              <a:rPr lang="fr-FR" sz="1200" dirty="0">
                <a:solidFill>
                  <a:srgbClr val="1D4C7E"/>
                </a:solidFill>
              </a:rPr>
              <a:t>:</a:t>
            </a:r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85" y="3401306"/>
            <a:ext cx="5037557" cy="294966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06" y="4459253"/>
            <a:ext cx="3897797" cy="503128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23" y="3029905"/>
            <a:ext cx="1909622" cy="272804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19" y="4026648"/>
            <a:ext cx="2518778" cy="330420"/>
          </a:xfrm>
          <a:prstGeom prst="rect">
            <a:avLst/>
          </a:prstGeom>
        </p:spPr>
      </p:pic>
      <p:sp>
        <p:nvSpPr>
          <p:cNvPr id="71" name="Rectangle à coins arrondis 70"/>
          <p:cNvSpPr/>
          <p:nvPr/>
        </p:nvSpPr>
        <p:spPr>
          <a:xfrm>
            <a:off x="2963770" y="3045130"/>
            <a:ext cx="320156" cy="300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3295507" y="3045130"/>
            <a:ext cx="111871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2754166" y="3049902"/>
            <a:ext cx="184922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5443707" y="3387216"/>
            <a:ext cx="1765534" cy="300660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2876729" y="4065690"/>
            <a:ext cx="366534" cy="30066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2771460" y="4068471"/>
            <a:ext cx="105270" cy="300660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566736" y="4686270"/>
            <a:ext cx="3544991" cy="300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4816498"/>
            <a:ext cx="2133600" cy="274637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310417" y="672830"/>
            <a:ext cx="2331654" cy="2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b="1" dirty="0">
                <a:solidFill>
                  <a:srgbClr val="1D4C7E"/>
                </a:solidFill>
                <a:latin typeface="+mj-lt"/>
              </a:rPr>
              <a:t>3.1 </a:t>
            </a:r>
            <a:r>
              <a:rPr lang="fr-FR" sz="1500" b="1" dirty="0" err="1">
                <a:solidFill>
                  <a:srgbClr val="1D4C7E"/>
                </a:solidFill>
                <a:latin typeface="+mj-lt"/>
              </a:rPr>
              <a:t>Secrecy</a:t>
            </a:r>
            <a:r>
              <a:rPr lang="fr-FR" sz="1500" b="1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1500" b="1" dirty="0" err="1">
                <a:solidFill>
                  <a:srgbClr val="1D4C7E"/>
                </a:solidFill>
                <a:latin typeface="+mj-lt"/>
              </a:rPr>
              <a:t>Capacity</a:t>
            </a:r>
            <a:endParaRPr lang="fr-FR" sz="1500" b="1" dirty="0">
              <a:solidFill>
                <a:srgbClr val="1D4C7E"/>
              </a:solidFill>
              <a:latin typeface="+mj-lt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2" y="965478"/>
            <a:ext cx="3633589" cy="64186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FA8DE8A4-3227-544C-B2B4-10142258D413}"/>
              </a:ext>
            </a:extLst>
          </p:cNvPr>
          <p:cNvSpPr txBox="1"/>
          <p:nvPr/>
        </p:nvSpPr>
        <p:spPr>
          <a:xfrm>
            <a:off x="246122" y="1000420"/>
            <a:ext cx="406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200" dirty="0">
                <a:solidFill>
                  <a:schemeClr val="tx2"/>
                </a:solidFill>
              </a:rPr>
              <a:t>Maximum transmission rate that can be supported by the</a:t>
            </a:r>
          </a:p>
          <a:p>
            <a:r>
              <a:rPr lang="en-BZ" sz="1200" dirty="0">
                <a:solidFill>
                  <a:schemeClr val="tx2"/>
                </a:solidFill>
              </a:rPr>
              <a:t>legitimate receiver’s channel while ensuring the impossibility for the eavesdropper to retrieve the data</a:t>
            </a:r>
          </a:p>
          <a:p>
            <a:endParaRPr lang="fr-FR" sz="1200" b="1" dirty="0">
              <a:solidFill>
                <a:srgbClr val="00206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54204E0-2A8A-EA47-914C-4C024F0BF47E}"/>
              </a:ext>
            </a:extLst>
          </p:cNvPr>
          <p:cNvSpPr txBox="1"/>
          <p:nvPr/>
        </p:nvSpPr>
        <p:spPr>
          <a:xfrm>
            <a:off x="310417" y="1782635"/>
            <a:ext cx="23454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At Bob:</a:t>
            </a:r>
          </a:p>
          <a:p>
            <a:r>
              <a:rPr lang="fr-FR" sz="1200" dirty="0" err="1">
                <a:solidFill>
                  <a:schemeClr val="tx2"/>
                </a:solidFill>
              </a:rPr>
              <a:t>Analytic</a:t>
            </a:r>
            <a:r>
              <a:rPr lang="fr-FR" sz="1200" dirty="0">
                <a:solidFill>
                  <a:schemeClr val="tx2"/>
                </a:solidFill>
              </a:rPr>
              <a:t> expression of the </a:t>
            </a:r>
            <a:r>
              <a:rPr lang="fr-FR" sz="1200" dirty="0" err="1">
                <a:solidFill>
                  <a:schemeClr val="tx2"/>
                </a:solidFill>
              </a:rPr>
              <a:t>capacity</a:t>
            </a:r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F345B22-2B12-074C-A977-BC4EB8BC94D2}"/>
              </a:ext>
            </a:extLst>
          </p:cNvPr>
          <p:cNvSpPr txBox="1"/>
          <p:nvPr/>
        </p:nvSpPr>
        <p:spPr>
          <a:xfrm>
            <a:off x="4764884" y="1665625"/>
            <a:ext cx="45235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At Eve:</a:t>
            </a:r>
          </a:p>
          <a:p>
            <a:r>
              <a:rPr lang="fr-FR" sz="1200" dirty="0">
                <a:solidFill>
                  <a:schemeClr val="tx2"/>
                </a:solidFill>
              </a:rPr>
              <a:t>Four </a:t>
            </a:r>
            <a:r>
              <a:rPr lang="fr-FR" sz="1200" dirty="0" err="1">
                <a:solidFill>
                  <a:schemeClr val="tx2"/>
                </a:solidFill>
              </a:rPr>
              <a:t>decoding</a:t>
            </a:r>
            <a:r>
              <a:rPr lang="fr-FR" sz="1200" dirty="0">
                <a:solidFill>
                  <a:schemeClr val="tx2"/>
                </a:solidFill>
              </a:rPr>
              <a:t> structures </a:t>
            </a:r>
            <a:r>
              <a:rPr lang="fr-FR" sz="1200" dirty="0" err="1">
                <a:solidFill>
                  <a:schemeClr val="tx2"/>
                </a:solidFill>
              </a:rPr>
              <a:t>investigated</a:t>
            </a:r>
            <a:r>
              <a:rPr lang="fr-FR" sz="1200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b="1" dirty="0" err="1">
                <a:solidFill>
                  <a:schemeClr val="tx2"/>
                </a:solidFill>
              </a:rPr>
              <a:t>Same</a:t>
            </a:r>
            <a:r>
              <a:rPr lang="fr-FR" sz="1200" b="1" dirty="0">
                <a:solidFill>
                  <a:schemeClr val="tx2"/>
                </a:solidFill>
              </a:rPr>
              <a:t> as Bob: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Easy</a:t>
            </a:r>
            <a:r>
              <a:rPr lang="fr-FR" sz="1200" dirty="0">
                <a:solidFill>
                  <a:schemeClr val="tx2"/>
                </a:solidFill>
              </a:rPr>
              <a:t> to </a:t>
            </a:r>
            <a:r>
              <a:rPr lang="fr-FR" sz="1200" dirty="0" err="1">
                <a:solidFill>
                  <a:schemeClr val="tx2"/>
                </a:solidFill>
              </a:rPr>
              <a:t>implement</a:t>
            </a:r>
            <a:endParaRPr lang="fr-FR" sz="1200" dirty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Little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knowledge</a:t>
            </a:r>
            <a:r>
              <a:rPr lang="fr-FR" sz="1200" dirty="0">
                <a:solidFill>
                  <a:schemeClr val="tx2"/>
                </a:solidFill>
              </a:rPr>
              <a:t> @ Eve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Low</a:t>
            </a:r>
            <a:r>
              <a:rPr lang="fr-FR" sz="1200" dirty="0">
                <a:solidFill>
                  <a:schemeClr val="tx2"/>
                </a:solidFill>
              </a:rPr>
              <a:t> performance @ Eve (high SR)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Analytic</a:t>
            </a:r>
            <a:r>
              <a:rPr lang="fr-FR" sz="1200" dirty="0">
                <a:solidFill>
                  <a:schemeClr val="tx2"/>
                </a:solidFill>
              </a:rPr>
              <a:t> expression of the </a:t>
            </a:r>
            <a:r>
              <a:rPr lang="fr-FR" sz="1200" dirty="0" err="1">
                <a:solidFill>
                  <a:schemeClr val="tx2"/>
                </a:solidFill>
              </a:rPr>
              <a:t>capacity</a:t>
            </a:r>
            <a:endParaRPr lang="fr-FR" sz="12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200" b="1" dirty="0" err="1">
                <a:solidFill>
                  <a:schemeClr val="tx2"/>
                </a:solidFill>
              </a:rPr>
              <a:t>Matched</a:t>
            </a:r>
            <a:r>
              <a:rPr lang="fr-FR" sz="1200" b="1" dirty="0">
                <a:solidFill>
                  <a:schemeClr val="tx2"/>
                </a:solidFill>
              </a:rPr>
              <a:t> </a:t>
            </a:r>
            <a:r>
              <a:rPr lang="fr-FR" sz="1200" b="1" dirty="0" err="1">
                <a:solidFill>
                  <a:schemeClr val="tx2"/>
                </a:solidFill>
              </a:rPr>
              <a:t>filtering</a:t>
            </a:r>
            <a:r>
              <a:rPr lang="fr-FR" sz="1200" b="1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>
                <a:solidFill>
                  <a:schemeClr val="tx2"/>
                </a:solidFill>
              </a:rPr>
              <a:t>Eve </a:t>
            </a:r>
            <a:r>
              <a:rPr lang="fr-FR" sz="1200" dirty="0" err="1">
                <a:solidFill>
                  <a:schemeClr val="tx2"/>
                </a:solidFill>
              </a:rPr>
              <a:t>needs</a:t>
            </a:r>
            <a:r>
              <a:rPr lang="fr-FR" sz="1200" dirty="0">
                <a:solidFill>
                  <a:schemeClr val="tx2"/>
                </a:solidFill>
              </a:rPr>
              <a:t> to know </a:t>
            </a:r>
            <a:r>
              <a:rPr lang="fr-FR" sz="1200" dirty="0" err="1">
                <a:solidFill>
                  <a:schemeClr val="tx2"/>
                </a:solidFill>
              </a:rPr>
              <a:t>its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equivalent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channel</a:t>
            </a:r>
            <a:endParaRPr lang="fr-FR" sz="1200" dirty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>
                <a:solidFill>
                  <a:schemeClr val="tx2"/>
                </a:solidFill>
              </a:rPr>
              <a:t>Medium to high performance @ Eve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Analytic</a:t>
            </a:r>
            <a:r>
              <a:rPr lang="fr-FR" sz="1200" dirty="0">
                <a:solidFill>
                  <a:schemeClr val="tx2"/>
                </a:solidFill>
              </a:rPr>
              <a:t> expression of the </a:t>
            </a:r>
            <a:r>
              <a:rPr lang="fr-FR" sz="1200" dirty="0" err="1">
                <a:solidFill>
                  <a:schemeClr val="tx2"/>
                </a:solidFill>
              </a:rPr>
              <a:t>capacity</a:t>
            </a:r>
            <a:endParaRPr lang="fr-FR" sz="12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200" b="1" dirty="0">
                <a:solidFill>
                  <a:schemeClr val="tx2"/>
                </a:solidFill>
              </a:rPr>
              <a:t>AN killer: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Strong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knowledge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needed</a:t>
            </a:r>
            <a:r>
              <a:rPr lang="fr-FR" sz="1200" dirty="0">
                <a:solidFill>
                  <a:schemeClr val="tx2"/>
                </a:solidFill>
              </a:rPr>
              <a:t> @ Eve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>
                <a:solidFill>
                  <a:schemeClr val="tx2"/>
                </a:solidFill>
              </a:rPr>
              <a:t>High performance @ Eve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b="1" dirty="0">
                <a:solidFill>
                  <a:schemeClr val="tx2"/>
                </a:solidFill>
              </a:rPr>
              <a:t>LMMSE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Strong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knowledge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dirty="0" err="1">
                <a:solidFill>
                  <a:schemeClr val="tx2"/>
                </a:solidFill>
              </a:rPr>
              <a:t>needed</a:t>
            </a:r>
            <a:r>
              <a:rPr lang="fr-FR" sz="1200" dirty="0">
                <a:solidFill>
                  <a:schemeClr val="tx2"/>
                </a:solidFill>
              </a:rPr>
              <a:t> @ Eve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 err="1">
                <a:solidFill>
                  <a:schemeClr val="tx2"/>
                </a:solidFill>
              </a:rPr>
              <a:t>Very</a:t>
            </a:r>
            <a:r>
              <a:rPr lang="fr-FR" sz="1200" dirty="0">
                <a:solidFill>
                  <a:schemeClr val="tx2"/>
                </a:solidFill>
              </a:rPr>
              <a:t> high performance @ Eve</a:t>
            </a:r>
          </a:p>
          <a:p>
            <a:pPr marL="342900" indent="-342900">
              <a:buFont typeface="+mj-lt"/>
              <a:buAutoNum type="arabicPeriod"/>
            </a:pPr>
            <a:endParaRPr lang="fr-FR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010400" y="4868863"/>
            <a:ext cx="2133600" cy="274637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13</a:t>
            </a:fld>
            <a:endParaRPr lang="fr-FR" alt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67178" y="4588637"/>
            <a:ext cx="4132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solidFill>
                  <a:srgbClr val="1D4C7E"/>
                </a:solidFill>
              </a:rPr>
              <a:t>Secrecy</a:t>
            </a:r>
            <a:r>
              <a:rPr lang="fr-FR" sz="800" b="1" dirty="0">
                <a:solidFill>
                  <a:srgbClr val="1D4C7E"/>
                </a:solidFill>
              </a:rPr>
              <a:t> rate comparaison </a:t>
            </a:r>
            <a:r>
              <a:rPr lang="fr-FR" sz="800" b="1" dirty="0" err="1">
                <a:solidFill>
                  <a:srgbClr val="1D4C7E"/>
                </a:solidFill>
              </a:rPr>
              <a:t>between</a:t>
            </a:r>
            <a:r>
              <a:rPr lang="fr-FR" sz="800" b="1" dirty="0">
                <a:solidFill>
                  <a:srgbClr val="1D4C7E"/>
                </a:solidFill>
              </a:rPr>
              <a:t> the </a:t>
            </a:r>
            <a:r>
              <a:rPr lang="fr-FR" sz="800" b="1" dirty="0" err="1">
                <a:solidFill>
                  <a:srgbClr val="1D4C7E"/>
                </a:solidFill>
              </a:rPr>
              <a:t>different</a:t>
            </a:r>
            <a:r>
              <a:rPr lang="fr-FR" sz="800" b="1" dirty="0">
                <a:solidFill>
                  <a:srgbClr val="1D4C7E"/>
                </a:solidFill>
              </a:rPr>
              <a:t> </a:t>
            </a:r>
            <a:r>
              <a:rPr lang="fr-FR" sz="800" b="1" dirty="0" err="1">
                <a:solidFill>
                  <a:srgbClr val="1D4C7E"/>
                </a:solidFill>
              </a:rPr>
              <a:t>decoding</a:t>
            </a:r>
            <a:r>
              <a:rPr lang="fr-FR" sz="800" b="1" dirty="0">
                <a:solidFill>
                  <a:srgbClr val="1D4C7E"/>
                </a:solidFill>
              </a:rPr>
              <a:t> structure, </a:t>
            </a:r>
            <a:r>
              <a:rPr lang="fr-FR" sz="800" b="1" dirty="0" err="1">
                <a:solidFill>
                  <a:srgbClr val="1D4C7E"/>
                </a:solidFill>
              </a:rPr>
              <a:t>Eb</a:t>
            </a:r>
            <a:r>
              <a:rPr lang="fr-FR" sz="800" b="1" dirty="0">
                <a:solidFill>
                  <a:srgbClr val="1D4C7E"/>
                </a:solidFill>
              </a:rPr>
              <a:t>/N0 = 20 dB, BOR = 4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298478" y="1339491"/>
            <a:ext cx="35529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 err="1">
                <a:solidFill>
                  <a:srgbClr val="1D4C7E"/>
                </a:solidFill>
              </a:rPr>
              <a:t>Secrecy</a:t>
            </a:r>
            <a:r>
              <a:rPr lang="fr-FR" sz="1400" b="1" dirty="0">
                <a:solidFill>
                  <a:srgbClr val="1D4C7E"/>
                </a:solidFill>
              </a:rPr>
              <a:t> performances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 err="1">
                <a:solidFill>
                  <a:srgbClr val="1D4C7E"/>
                </a:solidFill>
              </a:rPr>
              <a:t>Despreading</a:t>
            </a:r>
            <a:r>
              <a:rPr lang="fr-FR" sz="1400" u="sng" dirty="0">
                <a:solidFill>
                  <a:srgbClr val="1D4C7E"/>
                </a:solidFill>
              </a:rPr>
              <a:t> </a:t>
            </a:r>
            <a:r>
              <a:rPr lang="fr-FR" sz="1400" u="sng" dirty="0" err="1">
                <a:solidFill>
                  <a:srgbClr val="1D4C7E"/>
                </a:solidFill>
              </a:rPr>
              <a:t>only</a:t>
            </a:r>
            <a:r>
              <a:rPr lang="fr-FR" sz="1400" dirty="0">
                <a:solidFill>
                  <a:srgbClr val="1D4C7E"/>
                </a:solidFill>
              </a:rPr>
              <a:t>: high SR </a:t>
            </a:r>
            <a:r>
              <a:rPr lang="fr-FR" sz="1400" dirty="0" err="1">
                <a:solidFill>
                  <a:srgbClr val="1D4C7E"/>
                </a:solidFill>
              </a:rPr>
              <a:t>since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poor</a:t>
            </a:r>
            <a:r>
              <a:rPr lang="fr-FR" sz="1400" dirty="0">
                <a:solidFill>
                  <a:srgbClr val="1D4C7E"/>
                </a:solidFill>
              </a:rPr>
              <a:t> performance at Eve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>
                <a:solidFill>
                  <a:srgbClr val="1D4C7E"/>
                </a:solidFill>
              </a:rPr>
              <a:t>AN killer</a:t>
            </a:r>
            <a:r>
              <a:rPr lang="fr-FR" sz="1400" dirty="0">
                <a:solidFill>
                  <a:srgbClr val="1D4C7E"/>
                </a:solidFill>
              </a:rPr>
              <a:t>: flat </a:t>
            </a:r>
            <a:r>
              <a:rPr lang="fr-FR" sz="1400" dirty="0" err="1">
                <a:solidFill>
                  <a:srgbClr val="1D4C7E"/>
                </a:solidFill>
              </a:rPr>
              <a:t>curve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since</a:t>
            </a:r>
            <a:r>
              <a:rPr lang="fr-FR" sz="1400" dirty="0">
                <a:solidFill>
                  <a:srgbClr val="1D4C7E"/>
                </a:solidFill>
              </a:rPr>
              <a:t> AN </a:t>
            </a:r>
            <a:r>
              <a:rPr lang="fr-FR" sz="1400" dirty="0" err="1">
                <a:solidFill>
                  <a:srgbClr val="1D4C7E"/>
                </a:solidFill>
              </a:rPr>
              <a:t>suppressed</a:t>
            </a:r>
            <a:r>
              <a:rPr lang="fr-FR" sz="1400" dirty="0">
                <a:solidFill>
                  <a:srgbClr val="1D4C7E"/>
                </a:solidFill>
              </a:rPr>
              <a:t> and noise </a:t>
            </a:r>
            <a:r>
              <a:rPr lang="fr-FR" sz="1400" dirty="0" err="1">
                <a:solidFill>
                  <a:srgbClr val="1D4C7E"/>
                </a:solidFill>
              </a:rPr>
              <a:t>amplified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whatever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el-GR" sz="1400" dirty="0">
                <a:solidFill>
                  <a:srgbClr val="1D4C7E"/>
                </a:solidFill>
              </a:rPr>
              <a:t>α</a:t>
            </a:r>
            <a:endParaRPr lang="fr-FR" sz="1400" dirty="0">
              <a:solidFill>
                <a:srgbClr val="1D4C7E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>
                <a:solidFill>
                  <a:srgbClr val="1D4C7E"/>
                </a:solidFill>
              </a:rPr>
              <a:t>LMMSE</a:t>
            </a:r>
            <a:r>
              <a:rPr lang="fr-FR" sz="1400" b="1" dirty="0">
                <a:solidFill>
                  <a:srgbClr val="1D4C7E"/>
                </a:solidFill>
              </a:rPr>
              <a:t>: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low</a:t>
            </a:r>
            <a:r>
              <a:rPr lang="fr-FR" sz="1400" dirty="0">
                <a:solidFill>
                  <a:srgbClr val="1D4C7E"/>
                </a:solidFill>
              </a:rPr>
              <a:t> SR (high performance at Eve) </a:t>
            </a:r>
            <a:r>
              <a:rPr lang="fr-FR" sz="1400" dirty="0" err="1">
                <a:solidFill>
                  <a:srgbClr val="1D4C7E"/>
                </a:solidFill>
              </a:rPr>
              <a:t>since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tradeoff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between</a:t>
            </a:r>
            <a:r>
              <a:rPr lang="fr-FR" sz="1400" dirty="0">
                <a:solidFill>
                  <a:srgbClr val="1D4C7E"/>
                </a:solidFill>
              </a:rPr>
              <a:t> AN </a:t>
            </a:r>
            <a:r>
              <a:rPr lang="fr-FR" sz="1400" dirty="0" err="1">
                <a:solidFill>
                  <a:srgbClr val="1D4C7E"/>
                </a:solidFill>
              </a:rPr>
              <a:t>supression</a:t>
            </a:r>
            <a:r>
              <a:rPr lang="fr-FR" sz="1400" dirty="0">
                <a:solidFill>
                  <a:srgbClr val="1D4C7E"/>
                </a:solidFill>
              </a:rPr>
              <a:t> and noise amplification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u="sng" dirty="0" err="1">
                <a:solidFill>
                  <a:srgbClr val="1D4C7E"/>
                </a:solidFill>
              </a:rPr>
              <a:t>Matched</a:t>
            </a:r>
            <a:r>
              <a:rPr lang="fr-FR" sz="1400" u="sng" dirty="0">
                <a:solidFill>
                  <a:srgbClr val="1D4C7E"/>
                </a:solidFill>
              </a:rPr>
              <a:t> </a:t>
            </a:r>
            <a:r>
              <a:rPr lang="fr-FR" sz="1400" u="sng" dirty="0" err="1">
                <a:solidFill>
                  <a:srgbClr val="1D4C7E"/>
                </a:solidFill>
              </a:rPr>
              <a:t>filter</a:t>
            </a:r>
            <a:r>
              <a:rPr lang="fr-FR" sz="1400" dirty="0">
                <a:solidFill>
                  <a:srgbClr val="1D4C7E"/>
                </a:solidFill>
              </a:rPr>
              <a:t>: </a:t>
            </a:r>
            <a:r>
              <a:rPr lang="fr-FR" sz="1400" dirty="0" err="1">
                <a:solidFill>
                  <a:srgbClr val="1D4C7E"/>
                </a:solidFill>
              </a:rPr>
              <a:t>Relatively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low</a:t>
            </a:r>
            <a:r>
              <a:rPr lang="fr-FR" sz="1400" dirty="0">
                <a:solidFill>
                  <a:srgbClr val="1D4C7E"/>
                </a:solidFill>
              </a:rPr>
              <a:t> SR, </a:t>
            </a:r>
            <a:r>
              <a:rPr lang="fr-FR" sz="1400" dirty="0" err="1">
                <a:solidFill>
                  <a:srgbClr val="1D4C7E"/>
                </a:solidFill>
              </a:rPr>
              <a:t>negative</a:t>
            </a:r>
            <a:r>
              <a:rPr lang="fr-FR" sz="1400" dirty="0">
                <a:solidFill>
                  <a:srgbClr val="1D4C7E"/>
                </a:solidFill>
              </a:rPr>
              <a:t> SR </a:t>
            </a:r>
            <a:r>
              <a:rPr lang="fr-FR" sz="1400" dirty="0" err="1">
                <a:solidFill>
                  <a:srgbClr val="1D4C7E"/>
                </a:solidFill>
              </a:rPr>
              <a:t>when</a:t>
            </a:r>
            <a:r>
              <a:rPr lang="fr-FR" sz="1400" dirty="0">
                <a:solidFill>
                  <a:srgbClr val="1D4C7E"/>
                </a:solidFill>
              </a:rPr>
              <a:t> high </a:t>
            </a:r>
            <a:r>
              <a:rPr lang="fr-FR" sz="1400" dirty="0" err="1">
                <a:solidFill>
                  <a:srgbClr val="1D4C7E"/>
                </a:solidFill>
              </a:rPr>
              <a:t>percentage</a:t>
            </a:r>
            <a:r>
              <a:rPr lang="fr-FR" sz="1400" dirty="0">
                <a:solidFill>
                  <a:srgbClr val="1D4C7E"/>
                </a:solidFill>
              </a:rPr>
              <a:t> of data </a:t>
            </a:r>
            <a:r>
              <a:rPr lang="fr-FR" sz="1400" dirty="0" err="1">
                <a:solidFill>
                  <a:srgbClr val="1D4C7E"/>
                </a:solidFill>
              </a:rPr>
              <a:t>injected</a:t>
            </a:r>
            <a:endParaRPr lang="fr-FR" sz="1400" dirty="0">
              <a:solidFill>
                <a:srgbClr val="1D4C7E"/>
              </a:solidFill>
            </a:endParaRPr>
          </a:p>
          <a:p>
            <a:endParaRPr lang="fr-FR" b="1" dirty="0">
              <a:solidFill>
                <a:srgbClr val="1D4C7E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0" y="1048657"/>
            <a:ext cx="4969762" cy="33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3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(3)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641433" y="4698515"/>
            <a:ext cx="2133600" cy="274637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14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96568" y="725641"/>
            <a:ext cx="3139169" cy="31019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50" b="1" dirty="0">
                <a:solidFill>
                  <a:srgbClr val="1D4C7E"/>
                </a:solidFill>
                <a:latin typeface="+mj-lt"/>
              </a:rPr>
              <a:t>3.2 Optimal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amount</a:t>
            </a:r>
            <a:r>
              <a:rPr lang="fr-FR" sz="1650" b="1" dirty="0">
                <a:solidFill>
                  <a:srgbClr val="1D4C7E"/>
                </a:solidFill>
                <a:latin typeface="+mj-lt"/>
              </a:rPr>
              <a:t> of AN to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inject</a:t>
            </a:r>
            <a:endParaRPr lang="fr-FR" sz="1650" b="1" dirty="0">
              <a:solidFill>
                <a:srgbClr val="1D4C7E"/>
              </a:solidFill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548599" y="725641"/>
            <a:ext cx="3806328" cy="29440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50" b="1" dirty="0">
                <a:solidFill>
                  <a:srgbClr val="1D4C7E"/>
                </a:solidFill>
                <a:latin typeface="+mj-lt"/>
              </a:rPr>
              <a:t>3.3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Secrecy</a:t>
            </a:r>
            <a:r>
              <a:rPr lang="fr-FR" sz="1650" b="1" dirty="0">
                <a:solidFill>
                  <a:srgbClr val="1D4C7E"/>
                </a:solidFill>
                <a:latin typeface="+mj-lt"/>
              </a:rPr>
              <a:t> rate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optimization</a:t>
            </a:r>
            <a:r>
              <a:rPr lang="fr-FR" sz="1650" b="1" dirty="0">
                <a:solidFill>
                  <a:srgbClr val="1D4C7E"/>
                </a:solidFill>
                <a:latin typeface="+mj-lt"/>
              </a:rPr>
              <a:t> via </a:t>
            </a:r>
            <a:r>
              <a:rPr lang="fr-FR" sz="1650" b="1" dirty="0" err="1">
                <a:solidFill>
                  <a:srgbClr val="1D4C7E"/>
                </a:solidFill>
                <a:latin typeface="+mj-lt"/>
              </a:rPr>
              <a:t>waterfilling</a:t>
            </a:r>
            <a:endParaRPr lang="fr-FR" sz="1650" b="1" dirty="0">
              <a:solidFill>
                <a:srgbClr val="1D4C7E"/>
              </a:solidFill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98747" y="1060468"/>
            <a:ext cx="44215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dirty="0">
                <a:solidFill>
                  <a:srgbClr val="1D4C7E"/>
                </a:solidFill>
              </a:rPr>
              <a:t>Optimal </a:t>
            </a:r>
            <a:r>
              <a:rPr lang="fr-FR" sz="1050" dirty="0" err="1">
                <a:solidFill>
                  <a:srgbClr val="1D4C7E"/>
                </a:solidFill>
              </a:rPr>
              <a:t>amount</a:t>
            </a:r>
            <a:r>
              <a:rPr lang="fr-FR" sz="1050" dirty="0">
                <a:solidFill>
                  <a:srgbClr val="1D4C7E"/>
                </a:solidFill>
              </a:rPr>
              <a:t> of AN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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same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sz="1050" dirty="0">
                <a:solidFill>
                  <a:srgbClr val="1D4C7E"/>
                </a:solidFill>
              </a:rPr>
              <a:t>coefficient on </a:t>
            </a:r>
            <a:r>
              <a:rPr lang="fr-FR" sz="1050" dirty="0" err="1">
                <a:solidFill>
                  <a:srgbClr val="1D4C7E"/>
                </a:solidFill>
              </a:rPr>
              <a:t>each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subcarrier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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capacity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proportional</a:t>
            </a:r>
            <a:r>
              <a:rPr lang="fr-FR" sz="1050" dirty="0">
                <a:solidFill>
                  <a:srgbClr val="1D4C7E"/>
                </a:solidFill>
              </a:rPr>
              <a:t> to </a:t>
            </a:r>
            <a:r>
              <a:rPr lang="fr-FR" sz="1050" dirty="0" err="1">
                <a:solidFill>
                  <a:srgbClr val="1D4C7E"/>
                </a:solidFill>
              </a:rPr>
              <a:t>subcarrier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 err="1">
                <a:solidFill>
                  <a:srgbClr val="1D4C7E"/>
                </a:solidFill>
              </a:rPr>
              <a:t>energy</a:t>
            </a:r>
            <a:r>
              <a:rPr lang="fr-FR" sz="1050" dirty="0">
                <a:solidFill>
                  <a:srgbClr val="1D4C7E"/>
                </a:solidFill>
              </a:rPr>
              <a:t> 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 Tune the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weights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at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each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subcarrier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to </a:t>
            </a:r>
            <a:r>
              <a:rPr lang="fr-FR" sz="1050" dirty="0" err="1">
                <a:solidFill>
                  <a:srgbClr val="1D4C7E"/>
                </a:solidFill>
                <a:sym typeface="Wingdings" panose="05000000000000000000" pitchFamily="2" charset="2"/>
              </a:rPr>
              <a:t>increase</a:t>
            </a:r>
            <a:r>
              <a:rPr lang="fr-FR" sz="1050" dirty="0">
                <a:solidFill>
                  <a:srgbClr val="1D4C7E"/>
                </a:solidFill>
                <a:sym typeface="Wingdings" panose="05000000000000000000" pitchFamily="2" charset="2"/>
              </a:rPr>
              <a:t> SR)</a:t>
            </a:r>
            <a:endParaRPr lang="fr-FR" sz="1050" dirty="0">
              <a:solidFill>
                <a:srgbClr val="1D4C7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596567" y="1008443"/>
                <a:ext cx="350545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 err="1">
                    <a:solidFill>
                      <a:srgbClr val="1D4C7E"/>
                    </a:solidFill>
                  </a:rPr>
                  <a:t>Analytic</a:t>
                </a:r>
                <a:r>
                  <a:rPr lang="fr-FR" sz="1050" dirty="0">
                    <a:solidFill>
                      <a:srgbClr val="1D4C7E"/>
                    </a:solidFill>
                  </a:rPr>
                  <a:t> expression of SR to </a:t>
                </a:r>
                <a:r>
                  <a:rPr lang="fr-FR" sz="1050" dirty="0" err="1">
                    <a:solidFill>
                      <a:srgbClr val="1D4C7E"/>
                    </a:solidFill>
                  </a:rPr>
                  <a:t>maximize</a:t>
                </a:r>
                <a:r>
                  <a:rPr lang="fr-FR" sz="1050" dirty="0">
                    <a:solidFill>
                      <a:srgbClr val="1D4C7E"/>
                    </a:solidFill>
                  </a:rPr>
                  <a:t> as a </a:t>
                </a:r>
                <a:r>
                  <a:rPr lang="fr-FR" sz="1050" dirty="0" err="1">
                    <a:solidFill>
                      <a:srgbClr val="1D4C7E"/>
                    </a:solidFill>
                  </a:rPr>
                  <a:t>function</a:t>
                </a:r>
                <a:r>
                  <a:rPr lang="fr-FR" sz="1050" dirty="0">
                    <a:solidFill>
                      <a:srgbClr val="1D4C7E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fr-FR" sz="1050" i="1" smtClean="0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050" dirty="0">
                    <a:solidFill>
                      <a:srgbClr val="1D4C7E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7" y="1008443"/>
                <a:ext cx="3505451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253448" y="4698515"/>
            <a:ext cx="42623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" b="1" dirty="0">
                <a:solidFill>
                  <a:srgbClr val="1D4C7E"/>
                </a:solidFill>
              </a:rPr>
              <a:t>Model vs simulation, BOR = 2, </a:t>
            </a:r>
            <a:r>
              <a:rPr lang="fr-FR" sz="750" b="1" dirty="0" err="1">
                <a:solidFill>
                  <a:srgbClr val="1D4C7E"/>
                </a:solidFill>
              </a:rPr>
              <a:t>Eb</a:t>
            </a:r>
            <a:r>
              <a:rPr lang="fr-FR" sz="750" b="1" dirty="0">
                <a:solidFill>
                  <a:srgbClr val="1D4C7E"/>
                </a:solidFill>
              </a:rPr>
              <a:t>/N0 = 25dB @Bob and @Eve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56" y="2210404"/>
            <a:ext cx="3319910" cy="2401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ZoneTexte 11"/>
          <p:cNvSpPr txBox="1"/>
          <p:nvPr/>
        </p:nvSpPr>
        <p:spPr>
          <a:xfrm>
            <a:off x="4628174" y="4666982"/>
            <a:ext cx="42623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" b="1" dirty="0">
                <a:solidFill>
                  <a:srgbClr val="1D4C7E"/>
                </a:solidFill>
              </a:rPr>
              <a:t>SR </a:t>
            </a:r>
            <a:r>
              <a:rPr lang="fr-FR" sz="750" b="1" dirty="0" err="1">
                <a:solidFill>
                  <a:srgbClr val="1D4C7E"/>
                </a:solidFill>
              </a:rPr>
              <a:t>optimization</a:t>
            </a:r>
            <a:r>
              <a:rPr lang="fr-FR" sz="750" b="1" dirty="0">
                <a:solidFill>
                  <a:srgbClr val="1D4C7E"/>
                </a:solidFill>
              </a:rPr>
              <a:t> via </a:t>
            </a:r>
            <a:r>
              <a:rPr lang="fr-FR" sz="750" b="1" dirty="0" err="1">
                <a:solidFill>
                  <a:srgbClr val="1D4C7E"/>
                </a:solidFill>
              </a:rPr>
              <a:t>waterfilling</a:t>
            </a:r>
            <a:r>
              <a:rPr lang="fr-FR" sz="750" b="1" dirty="0">
                <a:solidFill>
                  <a:srgbClr val="1D4C7E"/>
                </a:solidFill>
              </a:rPr>
              <a:t>, </a:t>
            </a:r>
            <a:r>
              <a:rPr lang="fr-FR" sz="750" b="1" dirty="0" err="1">
                <a:solidFill>
                  <a:srgbClr val="1D4C7E"/>
                </a:solidFill>
              </a:rPr>
              <a:t>Eb</a:t>
            </a:r>
            <a:r>
              <a:rPr lang="fr-FR" sz="750" b="1" dirty="0">
                <a:solidFill>
                  <a:srgbClr val="1D4C7E"/>
                </a:solidFill>
              </a:rPr>
              <a:t>/N0 = 20 dB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1" y="1219494"/>
            <a:ext cx="3203655" cy="3779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7B4AAB9-7DA3-1343-98FB-A2BFAE479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28" y="2210404"/>
            <a:ext cx="3374327" cy="2401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3EE116C-1AF6-9C41-9C43-F75116085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62" y="1625446"/>
            <a:ext cx="3219253" cy="48875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A6A47D8-8C9C-074E-BEF8-796071562F34}"/>
              </a:ext>
            </a:extLst>
          </p:cNvPr>
          <p:cNvSpPr txBox="1"/>
          <p:nvPr/>
        </p:nvSpPr>
        <p:spPr>
          <a:xfrm>
            <a:off x="5309286" y="1869823"/>
            <a:ext cx="2900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tx2"/>
                </a:solidFill>
              </a:rPr>
              <a:t>Example</a:t>
            </a:r>
            <a:r>
              <a:rPr lang="fr-FR" sz="1050" dirty="0">
                <a:solidFill>
                  <a:schemeClr val="tx2"/>
                </a:solidFill>
              </a:rPr>
              <a:t> for </a:t>
            </a:r>
            <a:r>
              <a:rPr lang="fr-FR" sz="1050" dirty="0" err="1">
                <a:solidFill>
                  <a:schemeClr val="tx2"/>
                </a:solidFill>
              </a:rPr>
              <a:t>same</a:t>
            </a:r>
            <a:r>
              <a:rPr lang="fr-FR" sz="1050" dirty="0">
                <a:solidFill>
                  <a:schemeClr val="tx2"/>
                </a:solidFill>
              </a:rPr>
              <a:t> </a:t>
            </a:r>
            <a:r>
              <a:rPr lang="fr-FR" sz="1050" dirty="0" err="1">
                <a:solidFill>
                  <a:schemeClr val="tx2"/>
                </a:solidFill>
              </a:rPr>
              <a:t>decoding</a:t>
            </a:r>
            <a:r>
              <a:rPr lang="fr-FR" sz="1050" dirty="0">
                <a:solidFill>
                  <a:schemeClr val="tx2"/>
                </a:solidFill>
              </a:rPr>
              <a:t> structure @B and @E</a:t>
            </a:r>
          </a:p>
        </p:txBody>
      </p:sp>
    </p:spTree>
    <p:extLst>
      <p:ext uri="{BB962C8B-B14F-4D97-AF65-F5344CB8AC3E}">
        <p14:creationId xmlns:p14="http://schemas.microsoft.com/office/powerpoint/2010/main" val="18869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Conclusions &amp; Future Works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  <p:sp>
        <p:nvSpPr>
          <p:cNvPr id="5" name="Espace réservé du contenu 4"/>
          <p:cNvSpPr txBox="1">
            <a:spLocks noGrp="1"/>
          </p:cNvSpPr>
          <p:nvPr>
            <p:ph idx="1"/>
          </p:nvPr>
        </p:nvSpPr>
        <p:spPr>
          <a:xfrm>
            <a:off x="16883" y="1016183"/>
            <a:ext cx="9127117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D4C7E"/>
                </a:solidFill>
              </a:rPr>
              <a:t>Conclusions: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1D4C7E"/>
                </a:solidFill>
              </a:rPr>
              <a:t>Enhancement</a:t>
            </a:r>
            <a:r>
              <a:rPr lang="fr-FR" dirty="0">
                <a:solidFill>
                  <a:srgbClr val="1D4C7E"/>
                </a:solidFill>
              </a:rPr>
              <a:t> of PLS for FD TR SISO OFDM communication </a:t>
            </a:r>
            <a:r>
              <a:rPr lang="fr-FR" dirty="0" err="1">
                <a:solidFill>
                  <a:srgbClr val="1D4C7E"/>
                </a:solidFill>
              </a:rPr>
              <a:t>scheme</a:t>
            </a:r>
            <a:r>
              <a:rPr lang="fr-FR" dirty="0">
                <a:solidFill>
                  <a:srgbClr val="1D4C7E"/>
                </a:solidFill>
              </a:rPr>
              <a:t> via AN injection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1D4C7E"/>
                </a:solidFill>
              </a:rPr>
              <a:t>Different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 err="1">
                <a:solidFill>
                  <a:srgbClr val="1D4C7E"/>
                </a:solidFill>
              </a:rPr>
              <a:t>eavesdropper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 err="1">
                <a:solidFill>
                  <a:srgbClr val="1D4C7E"/>
                </a:solidFill>
              </a:rPr>
              <a:t>decoding</a:t>
            </a:r>
            <a:r>
              <a:rPr lang="fr-FR" dirty="0">
                <a:solidFill>
                  <a:srgbClr val="1D4C7E"/>
                </a:solidFill>
              </a:rPr>
              <a:t> structures </a:t>
            </a:r>
            <a:r>
              <a:rPr lang="fr-FR" dirty="0" err="1">
                <a:solidFill>
                  <a:srgbClr val="1D4C7E"/>
                </a:solidFill>
              </a:rPr>
              <a:t>investigated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different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performances/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hypothesis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2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analytic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models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of the SR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Waterfilling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optimization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of the SR</a:t>
            </a:r>
          </a:p>
          <a:p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r>
              <a:rPr lang="fr-FR" b="1" dirty="0">
                <a:solidFill>
                  <a:srgbClr val="1D4C7E"/>
                </a:solidFill>
                <a:sym typeface="Wingdings" panose="05000000000000000000" pitchFamily="2" charset="2"/>
              </a:rPr>
              <a:t>Future Works: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More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robust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scheme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precoding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and/or AN injection) to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improve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the PLS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Extension to MIMO system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Multi-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users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communication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scheme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More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realistic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channel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model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Real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demonstrator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FR" dirty="0">
              <a:solidFill>
                <a:srgbClr val="1D4C7E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BZ" b="1" dirty="0">
              <a:solidFill>
                <a:srgbClr val="1D4C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E218F-D995-1C44-84D0-DFE0E4C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2979227" y="501284"/>
            <a:ext cx="2111477" cy="6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4387"/>
                </a:solidFill>
                <a:latin typeface="+mn-lt"/>
                <a:ea typeface="ＭＳ Ｐゴシック" charset="0"/>
                <a:cs typeface="Calibri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fr-FR" dirty="0" err="1">
                <a:solidFill>
                  <a:srgbClr val="1D4C7E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Outline</a:t>
            </a:r>
            <a:endParaRPr lang="fr-FR" dirty="0">
              <a:solidFill>
                <a:srgbClr val="1D4C7E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2979227" y="1210944"/>
            <a:ext cx="8467945" cy="50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arabicPeriod"/>
            </a:pPr>
            <a:r>
              <a:rPr lang="fr-FR" sz="2000" b="1" dirty="0" err="1">
                <a:solidFill>
                  <a:srgbClr val="1D4C7E"/>
                </a:solidFill>
              </a:rPr>
              <a:t>Problem</a:t>
            </a:r>
            <a:r>
              <a:rPr lang="fr-FR" sz="2000" b="1" dirty="0">
                <a:solidFill>
                  <a:srgbClr val="1D4C7E"/>
                </a:solidFill>
              </a:rPr>
              <a:t> </a:t>
            </a:r>
            <a:r>
              <a:rPr lang="fr-FR" sz="2000" b="1" dirty="0" err="1">
                <a:solidFill>
                  <a:srgbClr val="1D4C7E"/>
                </a:solidFill>
              </a:rPr>
              <a:t>Statement</a:t>
            </a:r>
            <a:endParaRPr lang="fr-FR" sz="2000" b="1" dirty="0">
              <a:solidFill>
                <a:srgbClr val="1D4C7E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fr-FR" sz="2000" b="1" dirty="0">
                <a:solidFill>
                  <a:srgbClr val="1D4C7E"/>
                </a:solidFill>
              </a:rPr>
              <a:t>System Model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2.1. </a:t>
            </a:r>
            <a:r>
              <a:rPr lang="fr-FR" sz="1800" b="1" dirty="0" err="1">
                <a:solidFill>
                  <a:srgbClr val="1D4C7E"/>
                </a:solidFill>
              </a:rPr>
              <a:t>Conventional</a:t>
            </a:r>
            <a:r>
              <a:rPr lang="fr-FR" sz="1800" b="1" dirty="0">
                <a:solidFill>
                  <a:srgbClr val="1D4C7E"/>
                </a:solidFill>
              </a:rPr>
              <a:t> FD TR SISO OFDM </a:t>
            </a:r>
            <a:r>
              <a:rPr lang="fr-FR" sz="1800" b="1" dirty="0" err="1">
                <a:solidFill>
                  <a:srgbClr val="1D4C7E"/>
                </a:solidFill>
              </a:rPr>
              <a:t>scheme</a:t>
            </a:r>
            <a:endParaRPr lang="fr-FR" sz="1800" b="1" dirty="0">
              <a:solidFill>
                <a:srgbClr val="1D4C7E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2.2. FD TR SISO OFDM </a:t>
            </a:r>
            <a:r>
              <a:rPr lang="fr-FR" sz="1800" b="1" dirty="0" err="1">
                <a:solidFill>
                  <a:srgbClr val="1D4C7E"/>
                </a:solidFill>
              </a:rPr>
              <a:t>scheme</a:t>
            </a:r>
            <a:r>
              <a:rPr lang="fr-FR" sz="1800" b="1" dirty="0">
                <a:solidFill>
                  <a:srgbClr val="1D4C7E"/>
                </a:solidFill>
              </a:rPr>
              <a:t> </a:t>
            </a:r>
            <a:r>
              <a:rPr lang="fr-FR" sz="1800" b="1" dirty="0" err="1">
                <a:solidFill>
                  <a:srgbClr val="1D4C7E"/>
                </a:solidFill>
              </a:rPr>
              <a:t>with</a:t>
            </a:r>
            <a:r>
              <a:rPr lang="fr-FR" sz="1800" b="1" dirty="0">
                <a:solidFill>
                  <a:srgbClr val="1D4C7E"/>
                </a:solidFill>
              </a:rPr>
              <a:t> </a:t>
            </a:r>
            <a:r>
              <a:rPr lang="fr-FR" sz="1800" b="1" dirty="0" err="1">
                <a:solidFill>
                  <a:srgbClr val="1D4C7E"/>
                </a:solidFill>
              </a:rPr>
              <a:t>added</a:t>
            </a:r>
            <a:r>
              <a:rPr lang="fr-FR" sz="1800" b="1" dirty="0">
                <a:solidFill>
                  <a:srgbClr val="1D4C7E"/>
                </a:solidFill>
              </a:rPr>
              <a:t> AN</a:t>
            </a:r>
          </a:p>
          <a:p>
            <a:pPr marL="571500" indent="-571500">
              <a:buFont typeface="+mj-lt"/>
              <a:buAutoNum type="arabicPeriod"/>
            </a:pPr>
            <a:r>
              <a:rPr lang="fr-FR" sz="2000" b="1" dirty="0">
                <a:solidFill>
                  <a:srgbClr val="1D4C7E"/>
                </a:solidFill>
              </a:rPr>
              <a:t>Performance </a:t>
            </a:r>
            <a:r>
              <a:rPr lang="fr-FR" sz="2000" b="1" dirty="0" err="1">
                <a:solidFill>
                  <a:srgbClr val="1D4C7E"/>
                </a:solidFill>
              </a:rPr>
              <a:t>Assessement</a:t>
            </a:r>
            <a:endParaRPr lang="fr-FR" sz="2000" b="1" dirty="0">
              <a:solidFill>
                <a:srgbClr val="1D4C7E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3.1. </a:t>
            </a:r>
            <a:r>
              <a:rPr lang="fr-FR" sz="1800" b="1" dirty="0" err="1">
                <a:solidFill>
                  <a:srgbClr val="1D4C7E"/>
                </a:solidFill>
              </a:rPr>
              <a:t>Secrecy</a:t>
            </a:r>
            <a:r>
              <a:rPr lang="fr-FR" sz="1800" b="1" dirty="0">
                <a:solidFill>
                  <a:srgbClr val="1D4C7E"/>
                </a:solidFill>
              </a:rPr>
              <a:t> </a:t>
            </a:r>
            <a:r>
              <a:rPr lang="fr-FR" sz="1800" b="1" dirty="0" err="1">
                <a:solidFill>
                  <a:srgbClr val="1D4C7E"/>
                </a:solidFill>
              </a:rPr>
              <a:t>Capacity</a:t>
            </a:r>
            <a:endParaRPr lang="fr-FR" sz="1800" b="1" dirty="0">
              <a:solidFill>
                <a:srgbClr val="1D4C7E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3.2. Optimal </a:t>
            </a:r>
            <a:r>
              <a:rPr lang="fr-FR" sz="1800" b="1" dirty="0" err="1">
                <a:solidFill>
                  <a:srgbClr val="1D4C7E"/>
                </a:solidFill>
              </a:rPr>
              <a:t>amount</a:t>
            </a:r>
            <a:r>
              <a:rPr lang="fr-FR" sz="1800" b="1" dirty="0">
                <a:solidFill>
                  <a:srgbClr val="1D4C7E"/>
                </a:solidFill>
              </a:rPr>
              <a:t> of </a:t>
            </a:r>
            <a:r>
              <a:rPr lang="fr-FR" sz="1800" b="1" dirty="0" err="1">
                <a:solidFill>
                  <a:srgbClr val="1D4C7E"/>
                </a:solidFill>
              </a:rPr>
              <a:t>useful</a:t>
            </a:r>
            <a:r>
              <a:rPr lang="fr-FR" sz="1800" b="1" dirty="0">
                <a:solidFill>
                  <a:srgbClr val="1D4C7E"/>
                </a:solidFill>
              </a:rPr>
              <a:t> data </a:t>
            </a:r>
            <a:r>
              <a:rPr lang="fr-FR" sz="1800" b="1" dirty="0" err="1">
                <a:solidFill>
                  <a:srgbClr val="1D4C7E"/>
                </a:solidFill>
              </a:rPr>
              <a:t>energy</a:t>
            </a:r>
            <a:r>
              <a:rPr lang="fr-FR" sz="1800" b="1" dirty="0">
                <a:solidFill>
                  <a:srgbClr val="1D4C7E"/>
                </a:solidFill>
              </a:rPr>
              <a:t> to transmit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1800" b="1" dirty="0">
                <a:solidFill>
                  <a:srgbClr val="1D4C7E"/>
                </a:solidFill>
              </a:rPr>
              <a:t>3.3. </a:t>
            </a:r>
            <a:r>
              <a:rPr lang="fr-FR" sz="1800" b="1" dirty="0" err="1">
                <a:solidFill>
                  <a:srgbClr val="1D4C7E"/>
                </a:solidFill>
              </a:rPr>
              <a:t>Secrecy</a:t>
            </a:r>
            <a:r>
              <a:rPr lang="fr-FR" sz="1800" b="1" dirty="0">
                <a:solidFill>
                  <a:srgbClr val="1D4C7E"/>
                </a:solidFill>
              </a:rPr>
              <a:t> rate </a:t>
            </a:r>
            <a:r>
              <a:rPr lang="fr-FR" sz="1800" b="1" dirty="0" err="1">
                <a:solidFill>
                  <a:srgbClr val="1D4C7E"/>
                </a:solidFill>
              </a:rPr>
              <a:t>optimization</a:t>
            </a:r>
            <a:r>
              <a:rPr lang="fr-FR" sz="1800" b="1" dirty="0">
                <a:solidFill>
                  <a:srgbClr val="1D4C7E"/>
                </a:solidFill>
              </a:rPr>
              <a:t> via </a:t>
            </a:r>
            <a:r>
              <a:rPr lang="fr-FR" sz="1800" b="1" dirty="0" err="1">
                <a:solidFill>
                  <a:srgbClr val="1D4C7E"/>
                </a:solidFill>
              </a:rPr>
              <a:t>waterfilling</a:t>
            </a:r>
            <a:endParaRPr lang="fr-FR" sz="1800" b="1" dirty="0">
              <a:solidFill>
                <a:srgbClr val="1D4C7E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fr-FR" sz="2000" b="1" dirty="0">
                <a:solidFill>
                  <a:srgbClr val="1D4C7E"/>
                </a:solidFill>
              </a:rPr>
              <a:t>Conclusion &amp; Future 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Problem Statement (1)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en-GB" altLang="fr-FR" smtClean="0"/>
              <a:pPr>
                <a:defRPr/>
              </a:pPr>
              <a:t>3</a:t>
            </a:fld>
            <a:endParaRPr lang="en-GB" altLang="fr-FR" dirty="0"/>
          </a:p>
        </p:txBody>
      </p:sp>
      <p:sp>
        <p:nvSpPr>
          <p:cNvPr id="51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60644" y="792690"/>
            <a:ext cx="84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004387"/>
                </a:solidFill>
                <a:latin typeface="Calibri" panose="020F0502020204030204" pitchFamily="34" charset="0"/>
              </a:rPr>
              <a:t>The Network</a:t>
            </a:r>
          </a:p>
          <a:p>
            <a:endParaRPr lang="en-GB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5212357" y="2723534"/>
            <a:ext cx="38639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Security is an issue:</a:t>
            </a:r>
            <a:endParaRPr lang="en-GB" sz="12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4387"/>
                </a:solidFill>
                <a:latin typeface="Calibri" panose="020F0502020204030204" pitchFamily="34" charset="0"/>
              </a:rPr>
              <a:t>Deals with trusting the elements/users in the network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4387"/>
                </a:solidFill>
                <a:latin typeface="Calibri" panose="020F0502020204030204" pitchFamily="34" charset="0"/>
              </a:rPr>
              <a:t>Importance of multi-layer security implementation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659C3C9-5B93-8D45-A63C-49FD2955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9" y="1173620"/>
            <a:ext cx="4575554" cy="3477039"/>
          </a:xfrm>
          <a:prstGeom prst="rect">
            <a:avLst/>
          </a:prstGeom>
        </p:spPr>
      </p:pic>
      <p:sp>
        <p:nvSpPr>
          <p:cNvPr id="8" name="ZoneTexte 18">
            <a:extLst>
              <a:ext uri="{FF2B5EF4-FFF2-40B4-BE49-F238E27FC236}">
                <a16:creationId xmlns:a16="http://schemas.microsoft.com/office/drawing/2014/main" id="{7676F32D-C5A0-8D46-8906-C8E79A65AAF5}"/>
              </a:ext>
            </a:extLst>
          </p:cNvPr>
          <p:cNvSpPr txBox="1"/>
          <p:nvPr/>
        </p:nvSpPr>
        <p:spPr>
          <a:xfrm>
            <a:off x="5212357" y="1548870"/>
            <a:ext cx="6340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4387"/>
                </a:solidFill>
                <a:latin typeface="Calibri" panose="020F0502020204030204" pitchFamily="34" charset="0"/>
              </a:rPr>
              <a:t>Worldwide deployed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4387"/>
                </a:solidFill>
                <a:latin typeface="Calibri" panose="020F0502020204030204" pitchFamily="34" charset="0"/>
              </a:rPr>
              <a:t>Composed of many different elements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4387"/>
                </a:solidFill>
                <a:latin typeface="Calibri" panose="020F0502020204030204" pitchFamily="34" charset="0"/>
              </a:rPr>
              <a:t>Wireless edge becomes larger and larger</a:t>
            </a:r>
          </a:p>
        </p:txBody>
      </p:sp>
    </p:spTree>
    <p:extLst>
      <p:ext uri="{BB962C8B-B14F-4D97-AF65-F5344CB8AC3E}">
        <p14:creationId xmlns:p14="http://schemas.microsoft.com/office/powerpoint/2010/main" val="19958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  <p:sp>
        <p:nvSpPr>
          <p:cNvPr id="51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60642" y="2260572"/>
            <a:ext cx="84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Classical technique: encryption/cryptography</a:t>
            </a:r>
            <a:endParaRPr lang="en-US" sz="14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Algorithms based on mathematical operations </a:t>
            </a:r>
            <a:r>
              <a:rPr lang="en-US" sz="1400" i="1" dirty="0">
                <a:solidFill>
                  <a:srgbClr val="004387"/>
                </a:solidFill>
                <a:latin typeface="Calibri" panose="020F0502020204030204" pitchFamily="34" charset="0"/>
              </a:rPr>
              <a:t>hard to compute</a:t>
            </a:r>
            <a:endParaRPr lang="en-US" sz="14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</a:rPr>
              <a:t>Computational capability increases fast </a:t>
            </a:r>
            <a:r>
              <a:rPr lang="en-US" sz="1400" dirty="0">
                <a:solidFill>
                  <a:srgbClr val="004387"/>
                </a:solidFill>
                <a:latin typeface="Calibri" panose="020F0502020204030204" pitchFamily="34" charset="0"/>
                <a:sym typeface="Wingdings" pitchFamily="2" charset="2"/>
              </a:rPr>
              <a:t> brut force attack now within reach </a:t>
            </a:r>
            <a:endParaRPr lang="en-US" sz="14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6" name="ZoneTexte 18">
            <a:extLst>
              <a:ext uri="{FF2B5EF4-FFF2-40B4-BE49-F238E27FC236}">
                <a16:creationId xmlns:a16="http://schemas.microsoft.com/office/drawing/2014/main" id="{758FCEE7-E9C1-5441-ACB8-92531AAE85B2}"/>
              </a:ext>
            </a:extLst>
          </p:cNvPr>
          <p:cNvSpPr txBox="1"/>
          <p:nvPr/>
        </p:nvSpPr>
        <p:spPr>
          <a:xfrm>
            <a:off x="360644" y="792690"/>
            <a:ext cx="84011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Goals of security [</a:t>
            </a:r>
            <a:r>
              <a:rPr lang="en-US" sz="1400" b="1" i="1" dirty="0">
                <a:solidFill>
                  <a:srgbClr val="004387"/>
                </a:solidFill>
                <a:latin typeface="Calibri" panose="020F0502020204030204" pitchFamily="34" charset="0"/>
              </a:rPr>
              <a:t>Shannon, 1949</a:t>
            </a:r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]</a:t>
            </a: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587556-605B-2E44-B995-01F00D037540}"/>
              </a:ext>
            </a:extLst>
          </p:cNvPr>
          <p:cNvSpPr txBox="1"/>
          <p:nvPr/>
        </p:nvSpPr>
        <p:spPr>
          <a:xfrm>
            <a:off x="360642" y="3191327"/>
            <a:ext cx="8401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4387"/>
                </a:solidFill>
              </a:rPr>
              <a:t>Physical Layer Security (PLS) as an alternative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</a:rPr>
              <a:t>Wireless communication: unsecure in nature (broadcasting)</a:t>
            </a:r>
            <a:endParaRPr lang="en-US" sz="1400" b="1" dirty="0">
              <a:solidFill>
                <a:srgbClr val="00438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</a:rPr>
              <a:t>Security needs randomness: PLS exploits randomness available in the physical nature of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4387"/>
                </a:solidFill>
              </a:rPr>
              <a:t>Secure communication if Eve channel degraded compared to Bob’s </a:t>
            </a:r>
            <a:r>
              <a:rPr lang="en-US" sz="1400" dirty="0">
                <a:solidFill>
                  <a:srgbClr val="004387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004387"/>
                </a:solidFill>
              </a:rPr>
              <a:t>SINR degradation and/or AN injection in the null space of 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4387"/>
                </a:solidFill>
              </a:rPr>
              <a:t>PLS on top of </a:t>
            </a:r>
            <a:r>
              <a:rPr lang="fr-FR" sz="1400" dirty="0" err="1">
                <a:solidFill>
                  <a:srgbClr val="004387"/>
                </a:solidFill>
              </a:rPr>
              <a:t>upper</a:t>
            </a:r>
            <a:r>
              <a:rPr lang="fr-FR" sz="1400" dirty="0">
                <a:solidFill>
                  <a:srgbClr val="004387"/>
                </a:solidFill>
              </a:rPr>
              <a:t> layer </a:t>
            </a:r>
            <a:r>
              <a:rPr lang="fr-FR" sz="1400" dirty="0" err="1">
                <a:solidFill>
                  <a:srgbClr val="004387"/>
                </a:solidFill>
              </a:rPr>
              <a:t>security</a:t>
            </a:r>
            <a:r>
              <a:rPr lang="fr-FR" sz="1400" dirty="0">
                <a:solidFill>
                  <a:srgbClr val="004387"/>
                </a:solidFill>
              </a:rPr>
              <a:t> </a:t>
            </a:r>
            <a:r>
              <a:rPr lang="fr-FR" sz="1400" dirty="0" err="1">
                <a:solidFill>
                  <a:srgbClr val="004387"/>
                </a:solidFill>
              </a:rPr>
              <a:t>scheme</a:t>
            </a:r>
            <a:r>
              <a:rPr lang="fr-FR" sz="1400" dirty="0">
                <a:solidFill>
                  <a:srgbClr val="004387"/>
                </a:solidFill>
              </a:rPr>
              <a:t> to </a:t>
            </a:r>
            <a:r>
              <a:rPr lang="fr-FR" sz="1400" dirty="0" err="1">
                <a:solidFill>
                  <a:srgbClr val="004387"/>
                </a:solidFill>
              </a:rPr>
              <a:t>further</a:t>
            </a:r>
            <a:r>
              <a:rPr lang="fr-FR" sz="1400" dirty="0">
                <a:solidFill>
                  <a:srgbClr val="004387"/>
                </a:solidFill>
              </a:rPr>
              <a:t> </a:t>
            </a:r>
            <a:r>
              <a:rPr lang="fr-FR" sz="1400" dirty="0" err="1">
                <a:solidFill>
                  <a:srgbClr val="004387"/>
                </a:solidFill>
              </a:rPr>
              <a:t>enhance</a:t>
            </a:r>
            <a:r>
              <a:rPr lang="fr-FR" sz="1400" dirty="0">
                <a:solidFill>
                  <a:srgbClr val="004387"/>
                </a:solidFill>
              </a:rPr>
              <a:t> </a:t>
            </a:r>
            <a:r>
              <a:rPr lang="fr-FR" sz="1400" dirty="0" err="1">
                <a:solidFill>
                  <a:srgbClr val="004387"/>
                </a:solidFill>
              </a:rPr>
              <a:t>security</a:t>
            </a:r>
            <a:endParaRPr lang="en-US" sz="1400" dirty="0">
              <a:solidFill>
                <a:srgbClr val="00438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4387"/>
              </a:solidFill>
            </a:endParaRPr>
          </a:p>
          <a:p>
            <a:endParaRPr lang="en-US" sz="1400" dirty="0">
              <a:solidFill>
                <a:srgbClr val="00438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4387"/>
              </a:solidFill>
            </a:endParaRPr>
          </a:p>
        </p:txBody>
      </p:sp>
      <p:pic>
        <p:nvPicPr>
          <p:cNvPr id="8" name="Espace réservé du contenu 12">
            <a:extLst>
              <a:ext uri="{FF2B5EF4-FFF2-40B4-BE49-F238E27FC236}">
                <a16:creationId xmlns:a16="http://schemas.microsoft.com/office/drawing/2014/main" id="{88C96030-E874-9E4A-BA19-788A084D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8128" y="718458"/>
            <a:ext cx="3571342" cy="16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(3)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5</a:t>
            </a:fld>
            <a:endParaRPr lang="fr-FR" altLang="fr-FR" dirty="0"/>
          </a:p>
        </p:txBody>
      </p:sp>
      <p:pic>
        <p:nvPicPr>
          <p:cNvPr id="7" name="Espace réservé du contenu 12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8" y="1743610"/>
            <a:ext cx="4069399" cy="1915858"/>
          </a:xfrm>
          <a:prstGeom prst="rect">
            <a:avLst/>
          </a:prstGeom>
        </p:spPr>
      </p:pic>
      <p:sp>
        <p:nvSpPr>
          <p:cNvPr id="8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5063497" y="1049646"/>
            <a:ext cx="3537626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Goal</a:t>
            </a: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Secure communication between Alice and Bob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Eve tries to eavesdrop the data</a:t>
            </a:r>
          </a:p>
          <a:p>
            <a:pPr algn="just"/>
            <a:endParaRPr lang="en-US" sz="1200" i="1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Concept</a:t>
            </a: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One antenna at TX, one antenna at RX’s (SISO)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Data precoding at Alice to reach Bob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Addition of Artificial Noise to corrupt Eve’s data decoding</a:t>
            </a:r>
          </a:p>
          <a:p>
            <a:pPr algn="just"/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Hypothesis: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Alice knows Bob instantaneous CSI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Alice does not know Eve instantaneous CSI (Eve is passive)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No spatial correlation between Bob and Eve channels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No frequency correlation between subcarriers</a:t>
            </a:r>
          </a:p>
          <a:p>
            <a:endParaRPr lang="en-US" sz="11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CCD288-9089-B341-871E-2B884BE0A935}"/>
              </a:ext>
            </a:extLst>
          </p:cNvPr>
          <p:cNvSpPr/>
          <p:nvPr/>
        </p:nvSpPr>
        <p:spPr>
          <a:xfrm>
            <a:off x="5063497" y="445057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u="sng" dirty="0">
                <a:solidFill>
                  <a:srgbClr val="004387"/>
                </a:solidFill>
              </a:rPr>
              <a:t>Investigated scheme: </a:t>
            </a:r>
            <a:r>
              <a:rPr lang="en-US" sz="1200" dirty="0">
                <a:solidFill>
                  <a:srgbClr val="004387"/>
                </a:solidFill>
              </a:rPr>
              <a:t>AN</a:t>
            </a:r>
            <a:r>
              <a:rPr lang="en-US" sz="1200" b="1" dirty="0">
                <a:solidFill>
                  <a:srgbClr val="004387"/>
                </a:solidFill>
              </a:rPr>
              <a:t> </a:t>
            </a:r>
            <a:r>
              <a:rPr lang="en-US" sz="1200" dirty="0">
                <a:solidFill>
                  <a:srgbClr val="004387"/>
                </a:solidFill>
              </a:rPr>
              <a:t>injection in FD </a:t>
            </a:r>
            <a:r>
              <a:rPr lang="en-US" sz="1200" b="1" dirty="0">
                <a:solidFill>
                  <a:srgbClr val="004387"/>
                </a:solidFill>
              </a:rPr>
              <a:t>TR</a:t>
            </a:r>
            <a:r>
              <a:rPr lang="en-US" sz="1200" dirty="0">
                <a:solidFill>
                  <a:srgbClr val="004387"/>
                </a:solidFill>
              </a:rPr>
              <a:t> SISO </a:t>
            </a:r>
            <a:r>
              <a:rPr lang="en-US" sz="1200" b="1" dirty="0">
                <a:solidFill>
                  <a:srgbClr val="004387"/>
                </a:solidFill>
              </a:rPr>
              <a:t>OFDM </a:t>
            </a:r>
            <a:r>
              <a:rPr lang="en-US" sz="1200" dirty="0">
                <a:solidFill>
                  <a:srgbClr val="004387"/>
                </a:solidFill>
              </a:rPr>
              <a:t>system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377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(4)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60644" y="1546881"/>
            <a:ext cx="4292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Reminder on Time Reversal</a:t>
            </a:r>
            <a:endParaRPr lang="en-US" sz="12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360644" y="2218820"/>
                <a:ext cx="3919804" cy="149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u="sng" dirty="0">
                    <a:solidFill>
                      <a:srgbClr val="004387"/>
                    </a:solidFill>
                  </a:rPr>
                  <a:t>Time Domain: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4387"/>
                    </a:solidFill>
                  </a:rPr>
                  <a:t>Upsampling</a:t>
                </a:r>
                <a:r>
                  <a:rPr lang="en-US" sz="1200" dirty="0">
                    <a:solidFill>
                      <a:srgbClr val="004387"/>
                    </a:solidFill>
                  </a:rPr>
                  <a:t> TX signal by a factor (BOR=U)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4387"/>
                    </a:solidFill>
                  </a:rPr>
                  <a:t>Precoding with time reversed version of legitimate receiver channel </a:t>
                </a:r>
                <a:r>
                  <a:rPr lang="en-US" sz="1200" dirty="0">
                    <a:solidFill>
                      <a:srgbClr val="004387"/>
                    </a:solidFill>
                    <a:sym typeface="Wingdings" panose="05000000000000000000" pitchFamily="2" charset="2"/>
                  </a:rPr>
                  <a:t> focusing gain at the intended position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>
                  <a:solidFill>
                    <a:srgbClr val="004387"/>
                  </a:solidFill>
                </a:endParaRPr>
              </a:p>
              <a:p>
                <a:endParaRPr lang="en-BZ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44" y="2218820"/>
                <a:ext cx="3919804" cy="1491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4572000" y="2218820"/>
                <a:ext cx="4482059" cy="1214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u="sng" dirty="0">
                    <a:solidFill>
                      <a:srgbClr val="004387"/>
                    </a:solidFill>
                  </a:rPr>
                  <a:t>Frequency Domain: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4387"/>
                    </a:solidFill>
                  </a:rPr>
                  <a:t>Repeating and shifting TX spectrum by a factor (BOR=U)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4387"/>
                    </a:solidFill>
                  </a:rPr>
                  <a:t>Precoding data with complex conjugate of legitimate receiver channel </a:t>
                </a:r>
                <a:r>
                  <a:rPr lang="en-US" sz="1200" dirty="0">
                    <a:solidFill>
                      <a:srgbClr val="004387"/>
                    </a:solidFill>
                    <a:sym typeface="Wingdings" panose="05000000000000000000" pitchFamily="2" charset="2"/>
                  </a:rPr>
                  <a:t> gain at the intended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fr-FR" sz="12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200" dirty="0">
                  <a:solidFill>
                    <a:srgbClr val="004387"/>
                  </a:solidFill>
                </a:endParaRPr>
              </a:p>
              <a:p>
                <a:endParaRPr lang="en-BZ" sz="1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18820"/>
                <a:ext cx="4482059" cy="1214628"/>
              </a:xfrm>
              <a:prstGeom prst="rect">
                <a:avLst/>
              </a:prstGeom>
              <a:blipFill>
                <a:blip r:embed="rId3"/>
                <a:stretch>
                  <a:fillRect l="-2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62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(5)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53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379039" y="1680720"/>
            <a:ext cx="42552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4387"/>
                </a:solidFill>
                <a:latin typeface="Calibri" panose="020F0502020204030204" pitchFamily="34" charset="0"/>
              </a:rPr>
              <a:t>Reminder on OFDM</a:t>
            </a:r>
            <a:endParaRPr lang="en-US" sz="12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u="sng" dirty="0">
                <a:solidFill>
                  <a:srgbClr val="004387"/>
                </a:solidFill>
                <a:latin typeface="Calibri" panose="020F0502020204030204" pitchFamily="34" charset="0"/>
              </a:rPr>
              <a:t>Idea: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Frequency division multiplexing scheme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Decompose signal spectrum in multiple subcarriers (multi-carriers modulation)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4387"/>
                </a:solidFill>
                <a:latin typeface="Calibri" panose="020F0502020204030204" pitchFamily="34" charset="0"/>
              </a:rPr>
              <a:t>Data carried on orthogonal subcarriers</a:t>
            </a:r>
          </a:p>
          <a:p>
            <a:pPr algn="just"/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200" u="sng" dirty="0">
                <a:solidFill>
                  <a:srgbClr val="004387"/>
                </a:solidFill>
                <a:latin typeface="Calibri" panose="020F0502020204030204" pitchFamily="34" charset="0"/>
              </a:rPr>
              <a:t>Advantage:</a:t>
            </a:r>
          </a:p>
          <a:p>
            <a:pPr algn="just"/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Allow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to deal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with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fading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channels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(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frequency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non-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selective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on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each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rgbClr val="004387"/>
                </a:solidFill>
                <a:latin typeface="Calibri" panose="020F0502020204030204" pitchFamily="34" charset="0"/>
              </a:rPr>
              <a:t>subcarrier</a:t>
            </a:r>
            <a:r>
              <a:rPr lang="fr-FR" sz="1200" dirty="0">
                <a:solidFill>
                  <a:srgbClr val="004387"/>
                </a:solidFill>
                <a:latin typeface="Calibri" panose="020F0502020204030204" pitchFamily="34" charset="0"/>
              </a:rPr>
              <a:t>)</a:t>
            </a: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2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16" y="1799495"/>
            <a:ext cx="3441568" cy="27743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E083EE-32C8-8749-965D-242C607C2170}"/>
              </a:ext>
            </a:extLst>
          </p:cNvPr>
          <p:cNvSpPr txBox="1"/>
          <p:nvPr/>
        </p:nvSpPr>
        <p:spPr>
          <a:xfrm>
            <a:off x="1788957" y="4244043"/>
            <a:ext cx="397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 FD TR </a:t>
            </a:r>
            <a:r>
              <a:rPr lang="fr-FR" sz="14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can</a:t>
            </a:r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4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easily</a:t>
            </a:r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4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be</a:t>
            </a:r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4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implemented</a:t>
            </a:r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400" b="1" dirty="0" err="1">
                <a:solidFill>
                  <a:srgbClr val="004387"/>
                </a:solidFill>
                <a:sym typeface="Wingdings" panose="05000000000000000000" pitchFamily="2" charset="2"/>
              </a:rPr>
              <a:t>using</a:t>
            </a:r>
            <a:r>
              <a:rPr lang="fr-FR" sz="1400" b="1" dirty="0">
                <a:solidFill>
                  <a:srgbClr val="004387"/>
                </a:solidFill>
                <a:sym typeface="Wingdings" panose="05000000000000000000" pitchFamily="2" charset="2"/>
              </a:rPr>
              <a:t> OFDM</a:t>
            </a:r>
            <a:endParaRPr lang="en-US" sz="1400" b="1" dirty="0">
              <a:solidFill>
                <a:srgbClr val="004387"/>
              </a:solidFill>
            </a:endParaRPr>
          </a:p>
          <a:p>
            <a:endParaRPr lang="en-BZ" sz="1400" dirty="0"/>
          </a:p>
        </p:txBody>
      </p:sp>
    </p:spTree>
    <p:extLst>
      <p:ext uri="{BB962C8B-B14F-4D97-AF65-F5344CB8AC3E}">
        <p14:creationId xmlns:p14="http://schemas.microsoft.com/office/powerpoint/2010/main" val="235557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539073" y="712933"/>
            <a:ext cx="3930144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1D4C7E"/>
                </a:solidFill>
                <a:latin typeface="+mj-lt"/>
              </a:rPr>
              <a:t>2.1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Conventional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FD TR SISO OFDM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586559" y="902243"/>
                <a:ext cx="378657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rgbClr val="1D4C7E"/>
                    </a:solidFill>
                  </a:rPr>
                  <a:t>At Alice: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A block </a:t>
                </a:r>
                <a:r>
                  <a:rPr lang="fr-FR" sz="1400" b="1" dirty="0">
                    <a:solidFill>
                      <a:srgbClr val="1D4C7E"/>
                    </a:solidFill>
                  </a:rPr>
                  <a:t>x </a:t>
                </a:r>
                <a:r>
                  <a:rPr lang="fr-FR" sz="1400" dirty="0">
                    <a:solidFill>
                      <a:srgbClr val="1D4C7E"/>
                    </a:solidFill>
                  </a:rPr>
                  <a:t>of N data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symbols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is</a:t>
                </a:r>
                <a:r>
                  <a:rPr lang="fr-FR" sz="1400" dirty="0">
                    <a:solidFill>
                      <a:srgbClr val="1D4C7E"/>
                    </a:solidFill>
                  </a:rPr>
                  <a:t> sent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Block spread by a factor U via </a:t>
                </a:r>
                <a:r>
                  <a:rPr lang="fr-FR" sz="1400" b="1" dirty="0">
                    <a:solidFill>
                      <a:srgbClr val="1D4C7E"/>
                    </a:solidFill>
                  </a:rPr>
                  <a:t>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Precoding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with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14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400" b="1" i="0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400" b="1" i="0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400" b="1" i="0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400" dirty="0">
                    <a:solidFill>
                      <a:srgbClr val="1D4C7E"/>
                    </a:solidFill>
                  </a:rPr>
                  <a:t> (Q=NU subcarriers)</a:t>
                </a:r>
                <a:endParaRPr lang="fr-FR" sz="1400" dirty="0">
                  <a:solidFill>
                    <a:srgbClr val="1D4C7E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Z" sz="1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59" y="902243"/>
                <a:ext cx="3786573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482" t="-10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3547653" y="3339431"/>
            <a:ext cx="757327" cy="241444"/>
            <a:chOff x="4942830" y="4320788"/>
            <a:chExt cx="1009769" cy="321925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60" y="4320788"/>
              <a:ext cx="498311" cy="321925"/>
            </a:xfrm>
            <a:prstGeom prst="rect">
              <a:avLst/>
            </a:prstGeom>
          </p:spPr>
        </p:pic>
        <p:cxnSp>
          <p:nvCxnSpPr>
            <p:cNvPr id="9" name="Connecteur droit avec flèche 8"/>
            <p:cNvCxnSpPr/>
            <p:nvPr/>
          </p:nvCxnSpPr>
          <p:spPr>
            <a:xfrm>
              <a:off x="5696870" y="4476608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942830" y="4488564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1775472" y="3348522"/>
            <a:ext cx="743123" cy="232353"/>
            <a:chOff x="2913303" y="4332909"/>
            <a:chExt cx="990830" cy="309804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033" y="4332909"/>
              <a:ext cx="479371" cy="309804"/>
            </a:xfrm>
            <a:prstGeom prst="rect">
              <a:avLst/>
            </a:prstGeom>
          </p:spPr>
        </p:pic>
        <p:cxnSp>
          <p:nvCxnSpPr>
            <p:cNvPr id="13" name="Connecteur droit avec flèche 12"/>
            <p:cNvCxnSpPr/>
            <p:nvPr/>
          </p:nvCxnSpPr>
          <p:spPr>
            <a:xfrm>
              <a:off x="3648404" y="448872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2913303" y="448872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5407698" y="3433373"/>
            <a:ext cx="743122" cy="232353"/>
            <a:chOff x="7352503" y="4320788"/>
            <a:chExt cx="990829" cy="309804"/>
          </a:xfrm>
        </p:grpSpPr>
        <p:grpSp>
          <p:nvGrpSpPr>
            <p:cNvPr id="16" name="Groupe 15"/>
            <p:cNvGrpSpPr/>
            <p:nvPr/>
          </p:nvGrpSpPr>
          <p:grpSpPr>
            <a:xfrm>
              <a:off x="7608232" y="4320788"/>
              <a:ext cx="479371" cy="309804"/>
              <a:chOff x="8997623" y="1302318"/>
              <a:chExt cx="643667" cy="488661"/>
            </a:xfrm>
          </p:grpSpPr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623" y="1302318"/>
                <a:ext cx="643667" cy="488661"/>
              </a:xfrm>
              <a:prstGeom prst="rect">
                <a:avLst/>
              </a:prstGeom>
            </p:spPr>
          </p:pic>
          <p:sp>
            <p:nvSpPr>
              <p:cNvPr id="20" name="ZoneTexte 19"/>
              <p:cNvSpPr txBox="1"/>
              <p:nvPr/>
            </p:nvSpPr>
            <p:spPr>
              <a:xfrm>
                <a:off x="9274486" y="1353482"/>
                <a:ext cx="230384" cy="3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75" dirty="0">
                    <a:latin typeface="Lucida Bright" panose="02040602050505020304" pitchFamily="18" charset="0"/>
                  </a:rPr>
                  <a:t>H</a:t>
                </a:r>
              </a:p>
            </p:txBody>
          </p:sp>
        </p:grpSp>
        <p:cxnSp>
          <p:nvCxnSpPr>
            <p:cNvPr id="17" name="Connecteur droit avec flèche 16"/>
            <p:cNvCxnSpPr/>
            <p:nvPr/>
          </p:nvCxnSpPr>
          <p:spPr>
            <a:xfrm>
              <a:off x="7352503" y="449956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8087603" y="449956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610141" y="4465621"/>
            <a:ext cx="743448" cy="232353"/>
            <a:chOff x="4955761" y="5697119"/>
            <a:chExt cx="991264" cy="30980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491" y="5697119"/>
              <a:ext cx="482603" cy="309804"/>
            </a:xfrm>
            <a:prstGeom prst="rect">
              <a:avLst/>
            </a:prstGeom>
          </p:spPr>
        </p:pic>
        <p:cxnSp>
          <p:nvCxnSpPr>
            <p:cNvPr id="23" name="Connecteur droit avec flèche 22"/>
            <p:cNvCxnSpPr/>
            <p:nvPr/>
          </p:nvCxnSpPr>
          <p:spPr>
            <a:xfrm>
              <a:off x="4955761" y="5852021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5691296" y="5852021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5394762" y="4450381"/>
            <a:ext cx="719957" cy="352311"/>
            <a:chOff x="7335256" y="5676791"/>
            <a:chExt cx="959942" cy="469747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7335256" y="5852020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8039469" y="5842458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/>
            <p:cNvGrpSpPr/>
            <p:nvPr/>
          </p:nvGrpSpPr>
          <p:grpSpPr>
            <a:xfrm>
              <a:off x="7586869" y="5676791"/>
              <a:ext cx="479371" cy="469747"/>
              <a:chOff x="8873550" y="3248013"/>
              <a:chExt cx="643667" cy="740944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8873550" y="3248013"/>
                <a:ext cx="643667" cy="740944"/>
                <a:chOff x="8983842" y="1049455"/>
                <a:chExt cx="643667" cy="740944"/>
              </a:xfrm>
            </p:grpSpPr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3842" y="1049455"/>
                  <a:ext cx="643667" cy="488660"/>
                </a:xfrm>
                <a:prstGeom prst="rect">
                  <a:avLst/>
                </a:prstGeom>
              </p:spPr>
            </p:pic>
            <p:sp>
              <p:nvSpPr>
                <p:cNvPr id="32" name="ZoneTexte 31"/>
                <p:cNvSpPr txBox="1"/>
                <p:nvPr/>
              </p:nvSpPr>
              <p:spPr>
                <a:xfrm>
                  <a:off x="9274487" y="1353483"/>
                  <a:ext cx="230384" cy="436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sz="750" dirty="0">
                    <a:latin typeface="Lucida Bright" panose="02040602050505020304" pitchFamily="18" charset="0"/>
                  </a:endParaRPr>
                </a:p>
              </p:txBody>
            </p:sp>
          </p:grpSp>
          <p:sp>
            <p:nvSpPr>
              <p:cNvPr id="30" name="ZoneTexte 29"/>
              <p:cNvSpPr txBox="1"/>
              <p:nvPr/>
            </p:nvSpPr>
            <p:spPr>
              <a:xfrm>
                <a:off x="9102975" y="3299825"/>
                <a:ext cx="184816" cy="3883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600" b="1" dirty="0">
                    <a:latin typeface="Lucida Bright" panose="02040602050505020304" pitchFamily="18" charset="0"/>
                  </a:rPr>
                  <a:t>G</a:t>
                </a:r>
                <a:endParaRPr lang="fr-FR" sz="750" b="1" dirty="0">
                  <a:latin typeface="Lucida Bright" panose="02040602050505020304" pitchFamily="18" charset="0"/>
                </a:endParaRPr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701320" y="3153641"/>
            <a:ext cx="1311896" cy="818278"/>
            <a:chOff x="1077333" y="3947810"/>
            <a:chExt cx="1749194" cy="1091036"/>
          </a:xfrm>
        </p:grpSpPr>
        <p:grpSp>
          <p:nvGrpSpPr>
            <p:cNvPr id="35" name="Groupe 34"/>
            <p:cNvGrpSpPr/>
            <p:nvPr/>
          </p:nvGrpSpPr>
          <p:grpSpPr>
            <a:xfrm>
              <a:off x="1077333" y="4138175"/>
              <a:ext cx="1749194" cy="900671"/>
              <a:chOff x="113093" y="821112"/>
              <a:chExt cx="2348700" cy="1420650"/>
            </a:xfrm>
          </p:grpSpPr>
          <p:grpSp>
            <p:nvGrpSpPr>
              <p:cNvPr id="42" name="Groupe 41"/>
              <p:cNvGrpSpPr/>
              <p:nvPr/>
            </p:nvGrpSpPr>
            <p:grpSpPr>
              <a:xfrm>
                <a:off x="113093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44" name="Connecteur droit avec flèche 43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ZoneTexte 42"/>
              <p:cNvSpPr txBox="1"/>
              <p:nvPr/>
            </p:nvSpPr>
            <p:spPr>
              <a:xfrm>
                <a:off x="2180439" y="1804845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1786443" y="3947810"/>
                  <a:ext cx="10686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50" b="1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444" y="3947810"/>
                  <a:ext cx="153862" cy="19544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e 45"/>
          <p:cNvGrpSpPr/>
          <p:nvPr/>
        </p:nvGrpSpPr>
        <p:grpSpPr>
          <a:xfrm>
            <a:off x="2442637" y="3143179"/>
            <a:ext cx="1318346" cy="812739"/>
            <a:chOff x="3428157" y="3955193"/>
            <a:chExt cx="1757794" cy="1083653"/>
          </a:xfrm>
        </p:grpSpPr>
        <p:grpSp>
          <p:nvGrpSpPr>
            <p:cNvPr id="47" name="Groupe 46"/>
            <p:cNvGrpSpPr/>
            <p:nvPr/>
          </p:nvGrpSpPr>
          <p:grpSpPr>
            <a:xfrm>
              <a:off x="3428157" y="4138175"/>
              <a:ext cx="1757794" cy="900671"/>
              <a:chOff x="3269621" y="821112"/>
              <a:chExt cx="2360247" cy="1420650"/>
            </a:xfrm>
          </p:grpSpPr>
          <p:grpSp>
            <p:nvGrpSpPr>
              <p:cNvPr id="77" name="Groupe 76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79" name="Connecteur droit avec flèche 7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avec flèche 7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ZoneTexte 77"/>
              <p:cNvSpPr txBox="1"/>
              <p:nvPr/>
            </p:nvSpPr>
            <p:spPr>
              <a:xfrm>
                <a:off x="5348516" y="1804845"/>
                <a:ext cx="281352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4112555" y="3955193"/>
                  <a:ext cx="16543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55" y="3955193"/>
                  <a:ext cx="238461" cy="19544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e 48"/>
            <p:cNvGrpSpPr/>
            <p:nvPr/>
          </p:nvGrpSpPr>
          <p:grpSpPr>
            <a:xfrm>
              <a:off x="3545354" y="4684828"/>
              <a:ext cx="1327089" cy="187446"/>
              <a:chOff x="3453179" y="2178661"/>
              <a:chExt cx="1781926" cy="295663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</p:grpSp>
          <p:grpSp>
            <p:nvGrpSpPr>
              <p:cNvPr id="63" name="Groupe 62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50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871391" y="4684797"/>
              <a:ext cx="79768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49861" y="4684797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30525" y="4684828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10004" y="4684797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22235" y="4684639"/>
              <a:ext cx="87745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04694" y="4684639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85357" y="4684669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64836" y="4684639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52512" y="4684639"/>
              <a:ext cx="79768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30982" y="4684639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11646" y="4684669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91125" y="4684639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4231426" y="3153641"/>
            <a:ext cx="1305845" cy="818278"/>
            <a:chOff x="5784141" y="3947810"/>
            <a:chExt cx="1741127" cy="1091036"/>
          </a:xfrm>
        </p:grpSpPr>
        <p:grpSp>
          <p:nvGrpSpPr>
            <p:cNvPr id="82" name="Groupe 81"/>
            <p:cNvGrpSpPr/>
            <p:nvPr/>
          </p:nvGrpSpPr>
          <p:grpSpPr>
            <a:xfrm>
              <a:off x="5784141" y="4138175"/>
              <a:ext cx="1741127" cy="900671"/>
              <a:chOff x="6433077" y="821112"/>
              <a:chExt cx="2337868" cy="1420650"/>
            </a:xfrm>
          </p:grpSpPr>
          <p:grpSp>
            <p:nvGrpSpPr>
              <p:cNvPr id="105" name="Groupe 104"/>
              <p:cNvGrpSpPr/>
              <p:nvPr/>
            </p:nvGrpSpPr>
            <p:grpSpPr>
              <a:xfrm>
                <a:off x="6433077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07" name="Connecteur droit avec flèche 106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avec flèche 107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/>
              <p:cNvSpPr txBox="1"/>
              <p:nvPr/>
            </p:nvSpPr>
            <p:spPr>
              <a:xfrm>
                <a:off x="8489591" y="1804845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6473826" y="3947810"/>
                  <a:ext cx="16867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827" y="3947810"/>
                  <a:ext cx="245441" cy="19544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e 83"/>
            <p:cNvGrpSpPr/>
            <p:nvPr/>
          </p:nvGrpSpPr>
          <p:grpSpPr>
            <a:xfrm>
              <a:off x="5904777" y="4390557"/>
              <a:ext cx="316016" cy="481701"/>
              <a:chOff x="731294" y="1167210"/>
              <a:chExt cx="424325" cy="123099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31294" y="1742051"/>
                <a:ext cx="107107" cy="65607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36658" y="1946522"/>
                <a:ext cx="107107" cy="4516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41793" y="1167210"/>
                <a:ext cx="107107" cy="12309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48512" y="2066122"/>
                <a:ext cx="107107" cy="332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904473" y="4615468"/>
              <a:ext cx="79768" cy="25658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82943" y="4695480"/>
              <a:ext cx="79768" cy="17657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063607" y="4390527"/>
              <a:ext cx="79768" cy="481558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43086" y="4742281"/>
              <a:ext cx="79768" cy="129773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231178" y="4499569"/>
              <a:ext cx="79768" cy="37245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09648" y="4829872"/>
              <a:ext cx="79768" cy="4215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90311" y="4615468"/>
              <a:ext cx="79768" cy="25658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69790" y="4761847"/>
              <a:ext cx="79768" cy="110177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79474" y="4642714"/>
              <a:ext cx="79768" cy="22776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57944" y="4252153"/>
              <a:ext cx="79768" cy="6183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738608" y="4799679"/>
              <a:ext cx="79768" cy="7082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18087" y="4600402"/>
              <a:ext cx="79768" cy="27007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8166" y="4568536"/>
              <a:ext cx="79768" cy="301907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86636" y="4761847"/>
              <a:ext cx="79768" cy="10859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067300" y="4683058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146779" y="4499569"/>
              <a:ext cx="79768" cy="370874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231426" y="4175175"/>
            <a:ext cx="1305845" cy="820003"/>
            <a:chOff x="5784141" y="5309859"/>
            <a:chExt cx="1741127" cy="1093337"/>
          </a:xfrm>
        </p:grpSpPr>
        <p:grpSp>
          <p:nvGrpSpPr>
            <p:cNvPr id="110" name="Groupe 109"/>
            <p:cNvGrpSpPr/>
            <p:nvPr/>
          </p:nvGrpSpPr>
          <p:grpSpPr>
            <a:xfrm>
              <a:off x="5784141" y="5502525"/>
              <a:ext cx="1741127" cy="900671"/>
              <a:chOff x="6433077" y="2973134"/>
              <a:chExt cx="2337868" cy="1420650"/>
            </a:xfrm>
          </p:grpSpPr>
          <p:grpSp>
            <p:nvGrpSpPr>
              <p:cNvPr id="128" name="Groupe 127"/>
              <p:cNvGrpSpPr/>
              <p:nvPr/>
            </p:nvGrpSpPr>
            <p:grpSpPr>
              <a:xfrm>
                <a:off x="6433077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30" name="Connecteur droit avec flèche 129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avec flèche 130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/>
              <p:cNvSpPr txBox="1"/>
              <p:nvPr/>
            </p:nvSpPr>
            <p:spPr>
              <a:xfrm>
                <a:off x="8489591" y="3956867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6471846" y="5309859"/>
                  <a:ext cx="16226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750" b="1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75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847" y="5309859"/>
                  <a:ext cx="236256" cy="19544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 111"/>
            <p:cNvSpPr/>
            <p:nvPr/>
          </p:nvSpPr>
          <p:spPr>
            <a:xfrm>
              <a:off x="5905771" y="6081362"/>
              <a:ext cx="79768" cy="15785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984241" y="5842458"/>
              <a:ext cx="79768" cy="39675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64905" y="5931936"/>
              <a:ext cx="79768" cy="30731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144384" y="6210231"/>
              <a:ext cx="79768" cy="2898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232476" y="6182542"/>
              <a:ext cx="79768" cy="5664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310946" y="6006923"/>
              <a:ext cx="79768" cy="23226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391610" y="5676801"/>
              <a:ext cx="79768" cy="56241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71088" y="5820221"/>
              <a:ext cx="79768" cy="41896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580772" y="6126196"/>
              <a:ext cx="79768" cy="11144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59242" y="5916408"/>
              <a:ext cx="79768" cy="32122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739906" y="5894194"/>
              <a:ext cx="79768" cy="34347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19385" y="6126196"/>
              <a:ext cx="79768" cy="11143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09464" y="5611191"/>
              <a:ext cx="79768" cy="62641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87934" y="5852020"/>
              <a:ext cx="79768" cy="38558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068598" y="6197035"/>
              <a:ext cx="79768" cy="4060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148077" y="6006922"/>
              <a:ext cx="79768" cy="230683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143" name="Groupe 142"/>
          <p:cNvGrpSpPr/>
          <p:nvPr/>
        </p:nvGrpSpPr>
        <p:grpSpPr>
          <a:xfrm>
            <a:off x="5995834" y="4186711"/>
            <a:ext cx="1306284" cy="808467"/>
            <a:chOff x="8136685" y="5325240"/>
            <a:chExt cx="1741712" cy="1077956"/>
          </a:xfrm>
        </p:grpSpPr>
        <p:grpSp>
          <p:nvGrpSpPr>
            <p:cNvPr id="144" name="Groupe 143"/>
            <p:cNvGrpSpPr/>
            <p:nvPr/>
          </p:nvGrpSpPr>
          <p:grpSpPr>
            <a:xfrm>
              <a:off x="8136685" y="5502525"/>
              <a:ext cx="1741712" cy="900671"/>
              <a:chOff x="9591914" y="2973134"/>
              <a:chExt cx="2338654" cy="1420650"/>
            </a:xfrm>
          </p:grpSpPr>
          <p:grpSp>
            <p:nvGrpSpPr>
              <p:cNvPr id="151" name="Groupe 150"/>
              <p:cNvGrpSpPr/>
              <p:nvPr/>
            </p:nvGrpSpPr>
            <p:grpSpPr>
              <a:xfrm>
                <a:off x="9591914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53" name="Connecteur droit avec flèche 152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avec flèche 153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ZoneTexte 151"/>
              <p:cNvSpPr txBox="1"/>
              <p:nvPr/>
            </p:nvSpPr>
            <p:spPr>
              <a:xfrm>
                <a:off x="11649214" y="3956867"/>
                <a:ext cx="281354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8808844" y="5325240"/>
                  <a:ext cx="16329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75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75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750" b="1">
                                <a:latin typeface="Cambria Math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750" b="1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44" y="5325240"/>
                  <a:ext cx="231571" cy="19544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6250" r="-39474"/>
                  </a:stretch>
                </a:blipFill>
              </p:spPr>
              <p:txBody>
                <a:bodyPr/>
                <a:lstStyle/>
                <a:p>
                  <a:r>
                    <a:rPr lang="en-B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6" name="Groupe 145"/>
            <p:cNvGrpSpPr/>
            <p:nvPr/>
          </p:nvGrpSpPr>
          <p:grpSpPr>
            <a:xfrm>
              <a:off x="8758924" y="6161907"/>
              <a:ext cx="318381" cy="75695"/>
              <a:chOff x="10453609" y="2415359"/>
              <a:chExt cx="427500" cy="6249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10453609" y="2415359"/>
                <a:ext cx="107107" cy="6244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558973" y="2432391"/>
                <a:ext cx="107107" cy="4541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667283" y="2415359"/>
                <a:ext cx="107107" cy="6249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774002" y="2453872"/>
                <a:ext cx="107107" cy="23929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</p:grpSp>
      </p:grpSp>
      <p:sp>
        <p:nvSpPr>
          <p:cNvPr id="155" name="Rectangle à coins arrondis 154"/>
          <p:cNvSpPr/>
          <p:nvPr/>
        </p:nvSpPr>
        <p:spPr>
          <a:xfrm>
            <a:off x="4395810" y="1242835"/>
            <a:ext cx="591374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6" name="Rectangle à coins arrondis 155"/>
          <p:cNvSpPr/>
          <p:nvPr/>
        </p:nvSpPr>
        <p:spPr>
          <a:xfrm>
            <a:off x="3683623" y="1242835"/>
            <a:ext cx="5483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7" name="Rectangle à coins arrondis 156"/>
          <p:cNvSpPr/>
          <p:nvPr/>
        </p:nvSpPr>
        <p:spPr>
          <a:xfrm>
            <a:off x="3163560" y="1242835"/>
            <a:ext cx="3628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8" name="Rectangle à coins arrondis 157"/>
          <p:cNvSpPr/>
          <p:nvPr/>
        </p:nvSpPr>
        <p:spPr>
          <a:xfrm>
            <a:off x="2479436" y="1242835"/>
            <a:ext cx="632873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9" name="Rectangle à coins arrondis 158"/>
          <p:cNvSpPr/>
          <p:nvPr/>
        </p:nvSpPr>
        <p:spPr>
          <a:xfrm>
            <a:off x="521933" y="1242835"/>
            <a:ext cx="327938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160" name="Rectangle à coins arrondis 159"/>
          <p:cNvSpPr/>
          <p:nvPr/>
        </p:nvSpPr>
        <p:spPr>
          <a:xfrm>
            <a:off x="899374" y="1242835"/>
            <a:ext cx="1325185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161" name="ZoneTexte 160"/>
          <p:cNvSpPr txBox="1"/>
          <p:nvPr/>
        </p:nvSpPr>
        <p:spPr>
          <a:xfrm>
            <a:off x="416894" y="2502778"/>
            <a:ext cx="4824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162" name="ZoneTexte 161"/>
          <p:cNvSpPr txBox="1"/>
          <p:nvPr/>
        </p:nvSpPr>
        <p:spPr>
          <a:xfrm>
            <a:off x="919434" y="2502778"/>
            <a:ext cx="130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pic>
        <p:nvPicPr>
          <p:cNvPr id="163" name="Image 162"/>
          <p:cNvPicPr>
            <a:picLocks noChangeAspect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3" y="1270425"/>
            <a:ext cx="4819321" cy="11725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4" name="ZoneTexte 163"/>
          <p:cNvSpPr txBox="1"/>
          <p:nvPr/>
        </p:nvSpPr>
        <p:spPr>
          <a:xfrm>
            <a:off x="2405138" y="2502778"/>
            <a:ext cx="73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3137935" y="2502778"/>
            <a:ext cx="41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RX</a:t>
            </a:r>
            <a:r>
              <a:rPr lang="fr-FR" sz="6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166" name="ZoneTexte 165"/>
          <p:cNvSpPr txBox="1"/>
          <p:nvPr/>
        </p:nvSpPr>
        <p:spPr>
          <a:xfrm>
            <a:off x="3685373" y="2489693"/>
            <a:ext cx="623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167" name="ZoneTexte 166"/>
          <p:cNvSpPr txBox="1"/>
          <p:nvPr/>
        </p:nvSpPr>
        <p:spPr>
          <a:xfrm>
            <a:off x="4418998" y="2502778"/>
            <a:ext cx="72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SYMBOL</a:t>
            </a:r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168" name="ZoneTexte 167"/>
          <p:cNvSpPr txBox="1"/>
          <p:nvPr/>
        </p:nvSpPr>
        <p:spPr>
          <a:xfrm>
            <a:off x="495433" y="1581494"/>
            <a:ext cx="4501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</a:p>
        </p:txBody>
      </p:sp>
      <p:sp>
        <p:nvSpPr>
          <p:cNvPr id="169" name="ZoneTexte 168"/>
          <p:cNvSpPr txBox="1"/>
          <p:nvPr/>
        </p:nvSpPr>
        <p:spPr>
          <a:xfrm>
            <a:off x="4977189" y="1551266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4979522" y="2098019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171" name="ZoneTexte 170"/>
          <p:cNvSpPr txBox="1"/>
          <p:nvPr/>
        </p:nvSpPr>
        <p:spPr>
          <a:xfrm>
            <a:off x="1560353" y="1724467"/>
            <a:ext cx="5915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954286" y="1724467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Spreading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5586559" y="1910283"/>
                <a:ext cx="3786573" cy="74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rgbClr val="1D4C7E"/>
                    </a:solidFill>
                  </a:rPr>
                  <a:t>At </a:t>
                </a:r>
                <a:r>
                  <a:rPr lang="fr-FR" sz="1400" b="1" dirty="0" err="1">
                    <a:solidFill>
                      <a:srgbClr val="1D4C7E"/>
                    </a:solidFill>
                  </a:rPr>
                  <a:t>RX’s</a:t>
                </a:r>
                <a:endParaRPr lang="fr-FR" sz="1400" b="1" dirty="0">
                  <a:solidFill>
                    <a:srgbClr val="1D4C7E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 err="1">
                    <a:solidFill>
                      <a:srgbClr val="1D4C7E"/>
                    </a:solidFill>
                  </a:rPr>
                  <a:t>Despreading</a:t>
                </a:r>
                <a:r>
                  <a:rPr lang="fr-FR" sz="1400" dirty="0">
                    <a:solidFill>
                      <a:srgbClr val="1D4C7E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1" i="1" smtClean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400" b="1" i="0" smtClean="0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fr-FR" sz="1400" dirty="0">
                    <a:solidFill>
                      <a:srgbClr val="1D4C7E"/>
                    </a:solidFill>
                  </a:rPr>
                  <a:t> at Bob/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:r>
                  <a:rPr lang="fr-FR" sz="1400" b="1" dirty="0">
                    <a:solidFill>
                      <a:srgbClr val="1D4C7E"/>
                    </a:solidFill>
                  </a:rPr>
                  <a:t>G </a:t>
                </a:r>
                <a:r>
                  <a:rPr lang="fr-FR" sz="1400" dirty="0">
                    <a:solidFill>
                      <a:srgbClr val="1D4C7E"/>
                    </a:solidFill>
                  </a:rPr>
                  <a:t>at Eve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FR" sz="1400" dirty="0">
                    <a:solidFill>
                      <a:srgbClr val="1D4C7E"/>
                    </a:solidFill>
                  </a:rPr>
                  <a:t>ZF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equalization</a:t>
                </a:r>
                <a:r>
                  <a:rPr lang="fr-FR" sz="1400" dirty="0">
                    <a:solidFill>
                      <a:srgbClr val="1D4C7E"/>
                    </a:solidFill>
                  </a:rPr>
                  <a:t> </a:t>
                </a:r>
                <a:endParaRPr lang="en-BZ" sz="14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59" y="1910283"/>
                <a:ext cx="3786573" cy="742447"/>
              </a:xfrm>
              <a:prstGeom prst="rect">
                <a:avLst/>
              </a:prstGeom>
              <a:blipFill rotWithShape="0">
                <a:blip r:embed="rId26"/>
                <a:stretch>
                  <a:fillRect l="-482" t="-820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167115" y="3549549"/>
            <a:ext cx="266209" cy="302854"/>
            <a:chOff x="1167115" y="3549549"/>
            <a:chExt cx="266209" cy="302854"/>
          </a:xfrm>
        </p:grpSpPr>
        <p:sp>
          <p:nvSpPr>
            <p:cNvPr id="174" name="Rectangle 173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50"/>
            </a:p>
          </p:txBody>
        </p:sp>
      </p:grpSp>
      <p:grpSp>
        <p:nvGrpSpPr>
          <p:cNvPr id="187" name="Groupe 186"/>
          <p:cNvGrpSpPr/>
          <p:nvPr/>
        </p:nvGrpSpPr>
        <p:grpSpPr>
          <a:xfrm>
            <a:off x="5995834" y="3163834"/>
            <a:ext cx="1303266" cy="808086"/>
            <a:chOff x="5995834" y="3163834"/>
            <a:chExt cx="1303266" cy="808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6491191" y="3163834"/>
                  <a:ext cx="127279" cy="1154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7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75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75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750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750" b="1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91" y="3163834"/>
                  <a:ext cx="127279" cy="1154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t="-15789" r="-47619" b="-26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" name="Groupe 132"/>
            <p:cNvGrpSpPr/>
            <p:nvPr/>
          </p:nvGrpSpPr>
          <p:grpSpPr>
            <a:xfrm>
              <a:off x="5995834" y="3296416"/>
              <a:ext cx="1303266" cy="675504"/>
              <a:chOff x="9591914" y="821112"/>
              <a:chExt cx="2333250" cy="1420650"/>
            </a:xfrm>
          </p:grpSpPr>
          <p:grpSp>
            <p:nvGrpSpPr>
              <p:cNvPr id="139" name="Groupe 138"/>
              <p:cNvGrpSpPr/>
              <p:nvPr/>
            </p:nvGrpSpPr>
            <p:grpSpPr>
              <a:xfrm>
                <a:off x="9591914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41" name="Connecteur droit avec flèche 140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avec flèche 141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ZoneTexte 139"/>
              <p:cNvSpPr txBox="1"/>
              <p:nvPr/>
            </p:nvSpPr>
            <p:spPr>
              <a:xfrm>
                <a:off x="11643811" y="1804845"/>
                <a:ext cx="281353" cy="43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5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p:grpSp>
          <p:nvGrpSpPr>
            <p:cNvPr id="182" name="Groupe 181"/>
            <p:cNvGrpSpPr/>
            <p:nvPr/>
          </p:nvGrpSpPr>
          <p:grpSpPr>
            <a:xfrm>
              <a:off x="6450865" y="3549549"/>
              <a:ext cx="266209" cy="302854"/>
              <a:chOff x="1167115" y="3549549"/>
              <a:chExt cx="266209" cy="30285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1167115" y="3549549"/>
                <a:ext cx="92684" cy="30283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228959" y="3549549"/>
                <a:ext cx="84258" cy="302832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289456" y="3549571"/>
                <a:ext cx="84258" cy="302832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349066" y="3549549"/>
                <a:ext cx="84258" cy="302832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705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/>
      <p:bldP spid="162" grpId="0"/>
      <p:bldP spid="164" grpId="0"/>
      <p:bldP spid="165" grpId="0"/>
      <p:bldP spid="166" grpId="0"/>
      <p:bldP spid="167" grpId="0"/>
      <p:bldP spid="171" grpId="0"/>
      <p:bldP spid="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5683814" y="790226"/>
            <a:ext cx="3336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>
                <a:solidFill>
                  <a:srgbClr val="1D4C7E"/>
                </a:solidFill>
              </a:rPr>
              <a:t>At Bob: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B050"/>
                </a:solidFill>
              </a:rPr>
              <a:t>Real gain for </a:t>
            </a:r>
            <a:r>
              <a:rPr lang="fr-FR" sz="1400" dirty="0" err="1">
                <a:solidFill>
                  <a:srgbClr val="00B050"/>
                </a:solidFill>
              </a:rPr>
              <a:t>each</a:t>
            </a:r>
            <a:r>
              <a:rPr lang="fr-FR" sz="1400" dirty="0">
                <a:solidFill>
                  <a:srgbClr val="00B050"/>
                </a:solidFill>
              </a:rPr>
              <a:t> RX </a:t>
            </a:r>
            <a:r>
              <a:rPr lang="fr-FR" sz="1400" dirty="0" err="1">
                <a:solidFill>
                  <a:srgbClr val="00B050"/>
                </a:solidFill>
              </a:rPr>
              <a:t>symbol</a:t>
            </a:r>
            <a:endParaRPr lang="fr-FR" sz="1400" dirty="0">
              <a:solidFill>
                <a:srgbClr val="00B05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FF0000"/>
                </a:solidFill>
              </a:rPr>
              <a:t>Gain </a:t>
            </a:r>
            <a:r>
              <a:rPr lang="fr-FR" sz="1400" dirty="0" err="1">
                <a:solidFill>
                  <a:srgbClr val="FF0000"/>
                </a:solidFill>
              </a:rPr>
              <a:t>depends</a:t>
            </a:r>
            <a:r>
              <a:rPr lang="fr-FR" sz="1400" dirty="0">
                <a:solidFill>
                  <a:srgbClr val="FF0000"/>
                </a:solidFill>
              </a:rPr>
              <a:t> on BOR value (</a:t>
            </a:r>
            <a:r>
              <a:rPr lang="fr-FR" sz="1400" dirty="0" err="1">
                <a:solidFill>
                  <a:srgbClr val="FF0000"/>
                </a:solidFill>
              </a:rPr>
              <a:t>frequency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diversity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Perfect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recovery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 if high SNR scenario </a:t>
            </a: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after</a:t>
            </a:r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 ZF </a:t>
            </a:r>
            <a:r>
              <a:rPr lang="fr-FR" sz="1400" dirty="0" err="1">
                <a:solidFill>
                  <a:schemeClr val="accent4">
                    <a:lumMod val="50000"/>
                  </a:schemeClr>
                </a:solidFill>
              </a:rPr>
              <a:t>equalization</a:t>
            </a:r>
            <a:endParaRPr lang="fr-F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39165" y="2494685"/>
            <a:ext cx="130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2374053" y="2494685"/>
            <a:ext cx="80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157666" y="2494685"/>
            <a:ext cx="41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RX</a:t>
            </a:r>
            <a:r>
              <a:rPr lang="fr-FR" sz="6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438729" y="2494685"/>
            <a:ext cx="66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SYMBOL</a:t>
            </a:r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6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4412610" y="1235773"/>
            <a:ext cx="591374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3700422" y="1235773"/>
            <a:ext cx="5483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3180359" y="1235773"/>
            <a:ext cx="362811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2496235" y="1235773"/>
            <a:ext cx="632873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538732" y="1235773"/>
            <a:ext cx="327938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6173" y="1235773"/>
            <a:ext cx="1325185" cy="12277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48" name="ZoneTexte 47"/>
          <p:cNvSpPr txBox="1"/>
          <p:nvPr/>
        </p:nvSpPr>
        <p:spPr>
          <a:xfrm>
            <a:off x="496787" y="2495715"/>
            <a:ext cx="4193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DATA</a:t>
            </a: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2" y="1263363"/>
            <a:ext cx="4819321" cy="11725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0" name="ZoneTexte 49"/>
          <p:cNvSpPr txBox="1"/>
          <p:nvPr/>
        </p:nvSpPr>
        <p:spPr>
          <a:xfrm>
            <a:off x="3702171" y="2493542"/>
            <a:ext cx="6535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12231" y="1551076"/>
            <a:ext cx="4039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017740" y="1551076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5017740" y="2096744"/>
            <a:ext cx="34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1596002" y="1717404"/>
            <a:ext cx="5726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71085" y="171740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683815" y="2100623"/>
            <a:ext cx="3336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>
                <a:solidFill>
                  <a:srgbClr val="1D4C7E"/>
                </a:solidFill>
              </a:rPr>
              <a:t>At Eve: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/>
                </a:solidFill>
              </a:rPr>
              <a:t>No </a:t>
            </a:r>
            <a:r>
              <a:rPr lang="fr-FR" sz="1400" dirty="0" err="1">
                <a:solidFill>
                  <a:schemeClr val="accent2"/>
                </a:solidFill>
              </a:rPr>
              <a:t>frequency</a:t>
            </a:r>
            <a:r>
              <a:rPr lang="fr-FR" sz="1400" dirty="0">
                <a:solidFill>
                  <a:schemeClr val="accent2"/>
                </a:solidFill>
              </a:rPr>
              <a:t> </a:t>
            </a:r>
            <a:r>
              <a:rPr lang="fr-FR" sz="1400" dirty="0" err="1">
                <a:solidFill>
                  <a:schemeClr val="accent2"/>
                </a:solidFill>
              </a:rPr>
              <a:t>diversity</a:t>
            </a:r>
            <a:endParaRPr lang="fr-FR" sz="1400" dirty="0">
              <a:solidFill>
                <a:schemeClr val="accent2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7030A0"/>
                </a:solidFill>
              </a:rPr>
              <a:t>Decoding</a:t>
            </a:r>
            <a:r>
              <a:rPr lang="fr-FR" sz="1400" dirty="0">
                <a:solidFill>
                  <a:srgbClr val="7030A0"/>
                </a:solidFill>
              </a:rPr>
              <a:t> performance </a:t>
            </a:r>
            <a:r>
              <a:rPr lang="fr-FR" sz="1400" dirty="0" err="1">
                <a:solidFill>
                  <a:srgbClr val="7030A0"/>
                </a:solidFill>
              </a:rPr>
              <a:t>depends</a:t>
            </a:r>
            <a:r>
              <a:rPr lang="fr-FR" sz="1400" dirty="0">
                <a:solidFill>
                  <a:srgbClr val="7030A0"/>
                </a:solidFill>
              </a:rPr>
              <a:t> on </a:t>
            </a:r>
            <a:r>
              <a:rPr lang="fr-FR" sz="1400" b="1" dirty="0">
                <a:solidFill>
                  <a:srgbClr val="7030A0"/>
                </a:solidFill>
              </a:rPr>
              <a:t>G</a:t>
            </a:r>
            <a:endParaRPr lang="fr-FR" sz="1400" dirty="0">
              <a:solidFill>
                <a:srgbClr val="7030A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accent1"/>
                </a:solidFill>
              </a:rPr>
              <a:t>Perfect</a:t>
            </a:r>
            <a:r>
              <a:rPr lang="fr-FR" sz="1400" dirty="0">
                <a:solidFill>
                  <a:schemeClr val="accent1"/>
                </a:solidFill>
              </a:rPr>
              <a:t> data </a:t>
            </a:r>
            <a:r>
              <a:rPr lang="fr-FR" sz="1400" dirty="0" err="1">
                <a:solidFill>
                  <a:schemeClr val="accent1"/>
                </a:solidFill>
              </a:rPr>
              <a:t>recovery</a:t>
            </a:r>
            <a:r>
              <a:rPr lang="fr-FR" sz="1400" dirty="0">
                <a:solidFill>
                  <a:schemeClr val="accent1"/>
                </a:solidFill>
              </a:rPr>
              <a:t> if high SNR scenario </a:t>
            </a:r>
            <a:r>
              <a:rPr lang="fr-FR" sz="1400" dirty="0" err="1">
                <a:solidFill>
                  <a:schemeClr val="accent1"/>
                </a:solidFill>
              </a:rPr>
              <a:t>after</a:t>
            </a:r>
            <a:r>
              <a:rPr lang="fr-FR" sz="1400" dirty="0">
                <a:solidFill>
                  <a:schemeClr val="accent1"/>
                </a:solidFill>
              </a:rPr>
              <a:t> ZF </a:t>
            </a:r>
            <a:r>
              <a:rPr lang="fr-FR" sz="1400" dirty="0" err="1">
                <a:solidFill>
                  <a:schemeClr val="accent1"/>
                </a:solidFill>
              </a:rPr>
              <a:t>equalization</a:t>
            </a:r>
            <a:r>
              <a:rPr lang="fr-FR" sz="1400" dirty="0">
                <a:solidFill>
                  <a:schemeClr val="accent1"/>
                </a:solidFill>
              </a:rPr>
              <a:t>  </a:t>
            </a:r>
            <a:r>
              <a:rPr lang="fr-FR" sz="1400" b="1" i="1" dirty="0">
                <a:solidFill>
                  <a:schemeClr val="accent1"/>
                </a:solidFill>
                <a:sym typeface="Wingdings" panose="05000000000000000000" pitchFamily="2" charset="2"/>
              </a:rPr>
              <a:t>  NOT SECURE</a:t>
            </a:r>
            <a:endParaRPr lang="fr-FR" sz="1400" b="1" i="1" dirty="0">
              <a:solidFill>
                <a:schemeClr val="accent1"/>
              </a:solidFill>
            </a:endParaRPr>
          </a:p>
          <a:p>
            <a:endParaRPr lang="fr-FR" sz="1400" b="1" dirty="0">
              <a:solidFill>
                <a:srgbClr val="00206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02949" y="2863366"/>
            <a:ext cx="3786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RX signal at Bob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Before</a:t>
            </a:r>
            <a:r>
              <a:rPr lang="fr-FR" sz="1400" dirty="0">
                <a:solidFill>
                  <a:srgbClr val="002060"/>
                </a:solidFill>
              </a:rPr>
              <a:t> ZF </a:t>
            </a:r>
            <a:r>
              <a:rPr lang="fr-FR" sz="1400" dirty="0" err="1">
                <a:solidFill>
                  <a:srgbClr val="002060"/>
                </a:solidFill>
              </a:rPr>
              <a:t>Equalization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</a:p>
          <a:p>
            <a:endParaRPr lang="fr-FR" sz="1400" dirty="0">
              <a:solidFill>
                <a:srgbClr val="00206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Estimated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symbol</a:t>
            </a:r>
            <a:r>
              <a:rPr lang="fr-FR" sz="14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69" y="3469572"/>
            <a:ext cx="4572041" cy="294041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1" y="3073268"/>
            <a:ext cx="1699885" cy="30066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602949" y="3877912"/>
            <a:ext cx="3786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RX signal at Eve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Before</a:t>
            </a:r>
            <a:r>
              <a:rPr lang="fr-FR" sz="1400" dirty="0">
                <a:solidFill>
                  <a:srgbClr val="002060"/>
                </a:solidFill>
              </a:rPr>
              <a:t> ZF </a:t>
            </a:r>
            <a:r>
              <a:rPr lang="fr-FR" sz="1400" dirty="0" err="1">
                <a:solidFill>
                  <a:srgbClr val="002060"/>
                </a:solidFill>
              </a:rPr>
              <a:t>Equalization</a:t>
            </a:r>
            <a:r>
              <a:rPr lang="fr-FR" sz="1400" dirty="0">
                <a:solidFill>
                  <a:srgbClr val="002060"/>
                </a:solidFill>
              </a:rPr>
              <a:t>: </a:t>
            </a:r>
          </a:p>
          <a:p>
            <a:endParaRPr lang="fr-FR" sz="1400" dirty="0">
              <a:solidFill>
                <a:srgbClr val="00206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2060"/>
                </a:solidFill>
              </a:rPr>
              <a:t>Estimated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symbol</a:t>
            </a:r>
            <a:r>
              <a:rPr lang="fr-FR" sz="14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83" y="4538159"/>
            <a:ext cx="4282106" cy="2400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83" y="4133376"/>
            <a:ext cx="1422394" cy="232343"/>
          </a:xfrm>
          <a:prstGeom prst="rect">
            <a:avLst/>
          </a:prstGeom>
        </p:spPr>
      </p:pic>
      <p:sp>
        <p:nvSpPr>
          <p:cNvPr id="63" name="Rectangle à coins arrondis 62"/>
          <p:cNvSpPr/>
          <p:nvPr/>
        </p:nvSpPr>
        <p:spPr>
          <a:xfrm>
            <a:off x="3168481" y="3081744"/>
            <a:ext cx="351236" cy="300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3511602" y="3073268"/>
            <a:ext cx="132113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2979452" y="3081970"/>
            <a:ext cx="178214" cy="3006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5401086" y="3469572"/>
            <a:ext cx="1683224" cy="300660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3087761" y="4099217"/>
            <a:ext cx="367534" cy="30066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2909547" y="4097961"/>
            <a:ext cx="178214" cy="300660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264014" y="4507829"/>
            <a:ext cx="1683224" cy="30066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0" name="Espace réservé du numéro de diapositive 4"/>
          <p:cNvSpPr txBox="1">
            <a:spLocks/>
          </p:cNvSpPr>
          <p:nvPr/>
        </p:nvSpPr>
        <p:spPr>
          <a:xfrm>
            <a:off x="6543776" y="4766136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1" name="Espace réservé du texte 2"/>
          <p:cNvSpPr txBox="1">
            <a:spLocks/>
          </p:cNvSpPr>
          <p:nvPr/>
        </p:nvSpPr>
        <p:spPr bwMode="auto">
          <a:xfrm>
            <a:off x="542892" y="720230"/>
            <a:ext cx="4056907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1D4C7E"/>
                </a:solidFill>
                <a:latin typeface="+mj-lt"/>
              </a:rPr>
              <a:t>2.1 </a:t>
            </a:r>
            <a:r>
              <a:rPr lang="fr-FR" sz="1600" dirty="0" err="1">
                <a:solidFill>
                  <a:srgbClr val="1D4C7E"/>
                </a:solidFill>
                <a:latin typeface="+mj-lt"/>
              </a:rPr>
              <a:t>Conventional</a:t>
            </a:r>
            <a:r>
              <a:rPr lang="fr-FR" sz="1600" dirty="0">
                <a:solidFill>
                  <a:srgbClr val="1D4C7E"/>
                </a:solidFill>
                <a:latin typeface="+mj-lt"/>
              </a:rPr>
              <a:t> FD TR SISO OFDM system (2)</a:t>
            </a:r>
          </a:p>
        </p:txBody>
      </p:sp>
    </p:spTree>
    <p:extLst>
      <p:ext uri="{BB962C8B-B14F-4D97-AF65-F5344CB8AC3E}">
        <p14:creationId xmlns:p14="http://schemas.microsoft.com/office/powerpoint/2010/main" val="21250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18053</TotalTime>
  <Words>2312</Words>
  <Application>Microsoft Macintosh PowerPoint</Application>
  <PresentationFormat>Affichage à l'écran (16:9)</PresentationFormat>
  <Paragraphs>365</Paragraphs>
  <Slides>15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Lucida Bright</vt:lpstr>
      <vt:lpstr>Thème Office</vt:lpstr>
      <vt:lpstr>Présentation PowerPoint</vt:lpstr>
      <vt:lpstr>Présentation PowerPoint</vt:lpstr>
      <vt:lpstr>1) Problem Statement (1)</vt:lpstr>
      <vt:lpstr>1) Problem Statement (2)</vt:lpstr>
      <vt:lpstr>1) Problem Statement (3)</vt:lpstr>
      <vt:lpstr>1) Problem Statement (4)</vt:lpstr>
      <vt:lpstr>1) Problem Statement (5)</vt:lpstr>
      <vt:lpstr>2) System Model (1)</vt:lpstr>
      <vt:lpstr>2) System Model (2)</vt:lpstr>
      <vt:lpstr>2) System Model (3)</vt:lpstr>
      <vt:lpstr>2) System Model (4)</vt:lpstr>
      <vt:lpstr>3) Performance Assessement (1)</vt:lpstr>
      <vt:lpstr>3) Performance Assessement (2)</vt:lpstr>
      <vt:lpstr>3) Performance Assessement (3)</vt:lpstr>
      <vt:lpstr>4) Conclusions &amp;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tandeau genevieve</dc:creator>
  <cp:lastModifiedBy>golstein.sidney@gmail.com</cp:lastModifiedBy>
  <cp:revision>235</cp:revision>
  <dcterms:created xsi:type="dcterms:W3CDTF">2016-01-29T08:55:39Z</dcterms:created>
  <dcterms:modified xsi:type="dcterms:W3CDTF">2020-05-28T11:28:15Z</dcterms:modified>
</cp:coreProperties>
</file>