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26" r:id="rId2"/>
    <p:sldId id="263" r:id="rId3"/>
    <p:sldId id="300" r:id="rId4"/>
    <p:sldId id="345" r:id="rId5"/>
    <p:sldId id="327" r:id="rId6"/>
    <p:sldId id="343" r:id="rId7"/>
    <p:sldId id="342" r:id="rId8"/>
    <p:sldId id="329" r:id="rId9"/>
    <p:sldId id="331" r:id="rId10"/>
    <p:sldId id="332" r:id="rId11"/>
    <p:sldId id="335" r:id="rId12"/>
    <p:sldId id="337" r:id="rId13"/>
    <p:sldId id="338" r:id="rId14"/>
    <p:sldId id="340" r:id="rId15"/>
    <p:sldId id="341" r:id="rId16"/>
    <p:sldId id="34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5DCF-0F87-B34A-A5F0-98AF05F9E80E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713B-88A7-8541-8D09-2E53329A6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Gauche:</a:t>
            </a:r>
          </a:p>
          <a:p>
            <a:r>
              <a:rPr lang="fr-FR" dirty="0"/>
              <a:t> On a 2 modèles où on a obtenu des </a:t>
            </a:r>
            <a:r>
              <a:rPr lang="fr-FR" dirty="0" err="1"/>
              <a:t>exressions</a:t>
            </a:r>
            <a:r>
              <a:rPr lang="fr-FR" dirty="0"/>
              <a:t> analytiques des SR. Equation du haut pour les mêmes structures de décodage à </a:t>
            </a:r>
            <a:r>
              <a:rPr lang="fr-FR" dirty="0" err="1"/>
              <a:t>Bb</a:t>
            </a:r>
            <a:r>
              <a:rPr lang="fr-FR" dirty="0"/>
              <a:t> et Eve et sur le schéma c’est la courbes rouge avec des marker rond </a:t>
            </a:r>
            <a:r>
              <a:rPr lang="fr-FR" dirty="0">
                <a:sym typeface="Wingdings" pitchFamily="2" charset="2"/>
              </a:rPr>
              <a:t> très bonne correspondance avec la courbe bleue qui est ce qu’on obtient en simulation.</a:t>
            </a:r>
            <a:br>
              <a:rPr lang="fr-FR" dirty="0">
                <a:sym typeface="Wingdings" pitchFamily="2" charset="2"/>
              </a:rPr>
            </a:br>
            <a:r>
              <a:rPr lang="fr-FR" dirty="0">
                <a:sym typeface="Wingdings" pitchFamily="2" charset="2"/>
              </a:rPr>
              <a:t>Equation du bas c’est pour le modèle où Eve implémente un </a:t>
            </a:r>
            <a:r>
              <a:rPr lang="fr-FR" dirty="0" err="1">
                <a:sym typeface="Wingdings" pitchFamily="2" charset="2"/>
              </a:rPr>
              <a:t>macthed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filtering</a:t>
            </a:r>
            <a:r>
              <a:rPr lang="fr-FR" dirty="0">
                <a:sym typeface="Wingdings" pitchFamily="2" charset="2"/>
              </a:rPr>
              <a:t> et ça correspond à la courbe verte avec les marker carrés –&gt; très bonne correspondance avec la courbe rose qui est ce qu’on obtient en simulation. 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 Ces modèles dépendent de alpha qui est le pourcentage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envoyé dans notre </a:t>
            </a:r>
            <a:r>
              <a:rPr lang="fr-FR" dirty="0" err="1">
                <a:sym typeface="Wingdings" pitchFamily="2" charset="2"/>
              </a:rPr>
              <a:t>systeme</a:t>
            </a:r>
            <a:r>
              <a:rPr lang="fr-FR" dirty="0">
                <a:sym typeface="Wingdings" pitchFamily="2" charset="2"/>
              </a:rPr>
              <a:t> qui va </a:t>
            </a:r>
            <a:r>
              <a:rPr lang="fr-FR" dirty="0" err="1">
                <a:sym typeface="Wingdings" pitchFamily="2" charset="2"/>
              </a:rPr>
              <a:t>etre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dedié</a:t>
            </a:r>
            <a:r>
              <a:rPr lang="fr-FR" dirty="0">
                <a:sym typeface="Wingdings" pitchFamily="2" charset="2"/>
              </a:rPr>
              <a:t> à la donnée utile (1-alpha c est le pourcentage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envoyé pour le bruit artificiel).</a:t>
            </a:r>
          </a:p>
          <a:p>
            <a:r>
              <a:rPr lang="fr-FR" dirty="0">
                <a:sym typeface="Wingdings" pitchFamily="2" charset="2"/>
              </a:rPr>
              <a:t>On voit qu’on peut maximiser facilement analytiquement ces 2 expressions en fonction de alpha et ça nous donnera le pourcentage d’énergie de signal utile optimal à envoyer pour obtenir un SR maximal. 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On voit par exemple que pour le premier modèle c'est a 50% d </a:t>
            </a:r>
            <a:r>
              <a:rPr lang="fr-FR" dirty="0" err="1">
                <a:sym typeface="Wingdings" pitchFamily="2" charset="2"/>
              </a:rPr>
              <a:t>energie</a:t>
            </a:r>
            <a:r>
              <a:rPr lang="fr-FR" dirty="0">
                <a:sym typeface="Wingdings" pitchFamily="2" charset="2"/>
              </a:rPr>
              <a:t> de signal utile </a:t>
            </a:r>
            <a:r>
              <a:rPr lang="fr-FR" dirty="0" err="1">
                <a:sym typeface="Wingdings" pitchFamily="2" charset="2"/>
              </a:rPr>
              <a:t>qu</a:t>
            </a:r>
            <a:r>
              <a:rPr lang="fr-FR" dirty="0">
                <a:sym typeface="Wingdings" pitchFamily="2" charset="2"/>
              </a:rPr>
              <a:t> on maximise le SR et +- 25% pour le deuxième modèle.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Droite: </a:t>
            </a:r>
          </a:p>
          <a:p>
            <a:r>
              <a:rPr lang="fr-FR" dirty="0"/>
              <a:t>Comme on connait le canal </a:t>
            </a:r>
            <a:r>
              <a:rPr lang="fr-FR" dirty="0" err="1"/>
              <a:t>instantanné</a:t>
            </a:r>
            <a:r>
              <a:rPr lang="fr-FR" dirty="0"/>
              <a:t> de Bob qui est indépendant de celui de Eve, et comme la capacité d’un canal dépend des </a:t>
            </a:r>
            <a:r>
              <a:rPr lang="fr-FR" dirty="0" err="1"/>
              <a:t>energies</a:t>
            </a:r>
            <a:r>
              <a:rPr lang="fr-FR" dirty="0"/>
              <a:t> des différentes sous porteuses (grande énergie à une sous porteuses contribue fortement à la capacité ; petit gain: contribue peu à la capacité) au lieu de déterminer le pourcentage de signal à envoyer qui maximise le </a:t>
            </a:r>
            <a:r>
              <a:rPr lang="fr-FR" dirty="0" err="1"/>
              <a:t>secrecy</a:t>
            </a:r>
            <a:r>
              <a:rPr lang="fr-FR" dirty="0"/>
              <a:t> rate et d’envoyer sur chaque sous porteuse le même pourcentage on peut:</a:t>
            </a:r>
          </a:p>
          <a:p>
            <a:pPr marL="171450" indent="-171450">
              <a:buFontTx/>
              <a:buChar char="-"/>
            </a:pPr>
            <a:r>
              <a:rPr lang="fr-FR" dirty="0"/>
              <a:t>Optimiser le pourcentage de signal </a:t>
            </a:r>
            <a:r>
              <a:rPr lang="fr-FR" dirty="0" err="1"/>
              <a:t>utie</a:t>
            </a:r>
            <a:r>
              <a:rPr lang="fr-FR" dirty="0"/>
              <a:t> à envoyer sur chaque sur porteuse pour maximiser la capacité à Bob tout en gardant, en moyenne, le même pourcentage d </a:t>
            </a:r>
            <a:r>
              <a:rPr lang="fr-FR" dirty="0" err="1"/>
              <a:t>energie</a:t>
            </a:r>
            <a:r>
              <a:rPr lang="fr-FR" dirty="0"/>
              <a:t> de signal utile à envoyer (ce pourcentage étant celui qui a été déterminé analytiquement en maximisant les 2 expressions de gauches).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>
                <a:sym typeface="Wingdings" pitchFamily="2" charset="2"/>
              </a:rPr>
              <a:t> en faisant ça on va augmenter la capacité de communication à Bob mais on ne va pas modifier la capacité à Eve (car </a:t>
            </a:r>
            <a:r>
              <a:rPr lang="fr-FR" dirty="0" err="1">
                <a:sym typeface="Wingdings" pitchFamily="2" charset="2"/>
              </a:rPr>
              <a:t>independance</a:t>
            </a:r>
            <a:r>
              <a:rPr lang="fr-FR" dirty="0">
                <a:sym typeface="Wingdings" pitchFamily="2" charset="2"/>
              </a:rPr>
              <a:t> avec Bob) et dès lors, le </a:t>
            </a:r>
            <a:r>
              <a:rPr lang="fr-FR" dirty="0" err="1">
                <a:sym typeface="Wingdings" pitchFamily="2" charset="2"/>
              </a:rPr>
              <a:t>secrecy</a:t>
            </a:r>
            <a:r>
              <a:rPr lang="fr-FR" dirty="0">
                <a:sym typeface="Wingdings" pitchFamily="2" charset="2"/>
              </a:rPr>
              <a:t> rate sera augmenté. </a:t>
            </a:r>
          </a:p>
          <a:p>
            <a:pPr marL="171450" indent="-171450">
              <a:buFontTx/>
              <a:buChar char="-"/>
            </a:pPr>
            <a:endParaRPr lang="fr-FR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fr-FR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fr-FR" dirty="0" err="1">
                <a:sym typeface="Wingdings" pitchFamily="2" charset="2"/>
              </a:rPr>
              <a:t>Procedure</a:t>
            </a:r>
            <a:r>
              <a:rPr lang="fr-FR" dirty="0">
                <a:sym typeface="Wingdings" pitchFamily="2" charset="2"/>
              </a:rPr>
              <a:t> d optimisation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Réussi à </a:t>
            </a:r>
            <a:r>
              <a:rPr lang="fr-FR" dirty="0" err="1"/>
              <a:t>securiser</a:t>
            </a:r>
            <a:r>
              <a:rPr lang="fr-FR" dirty="0"/>
              <a:t> a la couche physique une communication en reversement temporel implémenté dans le domaine fréquentiel </a:t>
            </a:r>
            <a:r>
              <a:rPr lang="fr-FR" dirty="0" err="1"/>
              <a:t>grace</a:t>
            </a:r>
            <a:r>
              <a:rPr lang="fr-FR" dirty="0"/>
              <a:t> à l'OFDM et avec ajout de bruit artificiel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voit un exemple typique de network avec pleins d’entités connectées les unes aux autres. Réseaux de plus en plus </a:t>
            </a:r>
            <a:r>
              <a:rPr lang="fr-FR" dirty="0" err="1"/>
              <a:t>dépokyés</a:t>
            </a:r>
            <a:r>
              <a:rPr lang="fr-FR" dirty="0"/>
              <a:t> dans le monde entier et le réseau sans fil s’étend aussi de plus en plus.</a:t>
            </a:r>
          </a:p>
          <a:p>
            <a:r>
              <a:rPr lang="fr-FR" dirty="0"/>
              <a:t>La sécurité dans ces réseaux est une grande problématique.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Sécurité est basé sur le fait qu'on doit faire confiance aux différents </a:t>
            </a:r>
            <a:r>
              <a:rPr lang="fr-FR" dirty="0" err="1"/>
              <a:t>éléménts</a:t>
            </a:r>
            <a:r>
              <a:rPr lang="fr-FR" dirty="0"/>
              <a:t> / utilisateurs du réseau</a:t>
            </a:r>
          </a:p>
          <a:p>
            <a:endParaRPr lang="fr-FR" dirty="0"/>
          </a:p>
          <a:p>
            <a:r>
              <a:rPr lang="fr-FR" dirty="0"/>
              <a:t>Il est donc important d’implémenter des </a:t>
            </a:r>
            <a:r>
              <a:rPr lang="fr-FR" dirty="0" err="1"/>
              <a:t>protocols</a:t>
            </a:r>
            <a:r>
              <a:rPr lang="fr-FR" dirty="0"/>
              <a:t> de sécurité à toutes les couches de </a:t>
            </a:r>
            <a:r>
              <a:rPr lang="fr-FR" dirty="0" err="1"/>
              <a:t>protocol</a:t>
            </a:r>
            <a:r>
              <a:rPr lang="fr-FR" dirty="0"/>
              <a:t> de </a:t>
            </a:r>
            <a:r>
              <a:rPr lang="fr-FR" dirty="0" err="1"/>
              <a:t>cmmunictaton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Terme de sécurité à été introduit par Shannon en 1949: doit satisfaire 2 choses:</a:t>
            </a:r>
          </a:p>
          <a:p>
            <a:endParaRPr lang="fr-FR" dirty="0"/>
          </a:p>
          <a:p>
            <a:r>
              <a:rPr lang="fr-FR" dirty="0" err="1"/>
              <a:t>Clasiquement</a:t>
            </a:r>
            <a:r>
              <a:rPr lang="fr-FR" dirty="0"/>
              <a:t> la sécurité a été implémentée via </a:t>
            </a:r>
            <a:r>
              <a:rPr lang="fr-FR" dirty="0" err="1"/>
              <a:t>encryption</a:t>
            </a:r>
            <a:r>
              <a:rPr lang="fr-FR" dirty="0"/>
              <a:t> et </a:t>
            </a:r>
            <a:r>
              <a:rPr lang="fr-FR" dirty="0" err="1"/>
              <a:t>cryptogrphie</a:t>
            </a:r>
            <a:r>
              <a:rPr lang="fr-FR" dirty="0"/>
              <a:t>. On se base sur le fait que les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généèrent</a:t>
            </a:r>
            <a:r>
              <a:rPr lang="fr-FR" dirty="0"/>
              <a:t> des fonctions mathématiques très difficile pour un </a:t>
            </a:r>
            <a:r>
              <a:rPr lang="fr-FR" dirty="0" err="1"/>
              <a:t>eavesdropper</a:t>
            </a:r>
            <a:r>
              <a:rPr lang="fr-FR" dirty="0"/>
              <a:t> a inverser. </a:t>
            </a:r>
          </a:p>
          <a:p>
            <a:r>
              <a:rPr lang="fr-FR" dirty="0"/>
              <a:t>Le problème est que la capacité de calcule augmente rapidement : De moins en moins suffisant de dire que les </a:t>
            </a:r>
            <a:r>
              <a:rPr lang="fr-FR" dirty="0" err="1"/>
              <a:t>algorithms</a:t>
            </a:r>
            <a:r>
              <a:rPr lang="fr-FR" dirty="0"/>
              <a:t> utilisés sont difficile à </a:t>
            </a:r>
            <a:r>
              <a:rPr lang="fr-FR" dirty="0" err="1"/>
              <a:t>inverserpour</a:t>
            </a:r>
            <a:r>
              <a:rPr lang="fr-FR" dirty="0"/>
              <a:t> un </a:t>
            </a:r>
            <a:r>
              <a:rPr lang="fr-FR" dirty="0" err="1"/>
              <a:t>eavesdropper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sym typeface="Wingdings" pitchFamily="2" charset="2"/>
              </a:rPr>
              <a:t> La sécurité a la couche physique a été longuement mise de coté mais mais a émerger comme une technique pour sécuriser les communications sans fil, de nature non sécurisées (ondes se propagent partout)</a:t>
            </a:r>
            <a:endParaRPr lang="fr-FR" dirty="0"/>
          </a:p>
          <a:p>
            <a:r>
              <a:rPr lang="fr-FR" dirty="0"/>
              <a:t>Système est sécurisé s'il présente des propriétés aléatoires ce qui est naturellement présent pour les communications sans fils</a:t>
            </a:r>
          </a:p>
          <a:p>
            <a:r>
              <a:rPr lang="fr-FR" baseline="0" dirty="0"/>
              <a:t>On va exploiter les propriétés physique du système de com</a:t>
            </a:r>
            <a:r>
              <a:rPr lang="fr-FR" baseline="0" dirty="0">
                <a:sym typeface="Wingdings" pitchFamily="2" charset="2"/>
              </a:rPr>
              <a:t> </a:t>
            </a:r>
            <a:r>
              <a:rPr lang="fr-FR" baseline="0" dirty="0" err="1">
                <a:sym typeface="Wingdings" pitchFamily="2" charset="2"/>
              </a:rPr>
              <a:t>bruit,m</a:t>
            </a:r>
            <a:r>
              <a:rPr lang="fr-FR" baseline="0" dirty="0">
                <a:sym typeface="Wingdings" pitchFamily="2" charset="2"/>
              </a:rPr>
              <a:t> </a:t>
            </a:r>
            <a:r>
              <a:rPr lang="fr-FR" baseline="0" dirty="0" err="1">
                <a:sym typeface="Wingdings" pitchFamily="2" charset="2"/>
              </a:rPr>
              <a:t>ulti</a:t>
            </a:r>
            <a:r>
              <a:rPr lang="fr-FR" baseline="0" dirty="0">
                <a:sym typeface="Wingdings" pitchFamily="2" charset="2"/>
              </a:rPr>
              <a:t>-trajets</a:t>
            </a:r>
            <a:endParaRPr lang="fr-FR" baseline="0" dirty="0"/>
          </a:p>
          <a:p>
            <a:r>
              <a:rPr lang="fr-FR" baseline="0" dirty="0"/>
              <a:t>Secure com as </a:t>
            </a:r>
            <a:r>
              <a:rPr lang="fr-FR" baseline="0" dirty="0" err="1"/>
              <a:t>soon</a:t>
            </a:r>
            <a:r>
              <a:rPr lang="fr-FR" baseline="0" dirty="0"/>
              <a:t> as the </a:t>
            </a:r>
            <a:r>
              <a:rPr lang="fr-FR" baseline="0" dirty="0" err="1"/>
              <a:t>legitimate</a:t>
            </a:r>
            <a:r>
              <a:rPr lang="fr-FR" baseline="0" dirty="0"/>
              <a:t> </a:t>
            </a:r>
            <a:r>
              <a:rPr lang="fr-FR" baseline="0" dirty="0" err="1"/>
              <a:t>receiver</a:t>
            </a:r>
            <a:r>
              <a:rPr lang="fr-FR" baseline="0" dirty="0"/>
              <a:t> (Bob) has an </a:t>
            </a:r>
            <a:r>
              <a:rPr lang="fr-FR" baseline="0" dirty="0" err="1"/>
              <a:t>advantage</a:t>
            </a:r>
            <a:r>
              <a:rPr lang="fr-FR" baseline="0" dirty="0"/>
              <a:t> in </a:t>
            </a:r>
            <a:r>
              <a:rPr lang="fr-FR" baseline="0" dirty="0" err="1"/>
              <a:t>terms</a:t>
            </a:r>
            <a:r>
              <a:rPr lang="fr-FR" baseline="0" dirty="0"/>
              <a:t> of </a:t>
            </a:r>
            <a:r>
              <a:rPr lang="fr-FR" baseline="0" dirty="0" err="1"/>
              <a:t>capacity</a:t>
            </a:r>
            <a:r>
              <a:rPr lang="fr-FR" baseline="0" dirty="0"/>
              <a:t> </a:t>
            </a:r>
            <a:r>
              <a:rPr lang="fr-FR" baseline="0" dirty="0" err="1"/>
              <a:t>compared</a:t>
            </a:r>
            <a:r>
              <a:rPr lang="fr-FR" baseline="0" dirty="0"/>
              <a:t> to the </a:t>
            </a:r>
            <a:r>
              <a:rPr lang="fr-FR" baseline="0" dirty="0" err="1"/>
              <a:t>eavesdropper</a:t>
            </a:r>
            <a:r>
              <a:rPr lang="fr-FR" baseline="0" dirty="0"/>
              <a:t> (Eve)</a:t>
            </a:r>
          </a:p>
          <a:p>
            <a:endParaRPr lang="fr-FR" baseline="0" dirty="0"/>
          </a:p>
          <a:p>
            <a:r>
              <a:rPr lang="fr-FR" baseline="0" dirty="0"/>
              <a:t>PLS implémenté comme une couche supplémentaire de sécurité avec les </a:t>
            </a:r>
            <a:r>
              <a:rPr lang="fr-FR" baseline="0" dirty="0" err="1"/>
              <a:t>protocols</a:t>
            </a:r>
            <a:r>
              <a:rPr lang="fr-FR" baseline="0" dirty="0"/>
              <a:t> déjà existants aux différentes couches.</a:t>
            </a:r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Channel </a:t>
            </a:r>
            <a:r>
              <a:rPr lang="fr-FR" baseline="0" dirty="0" err="1"/>
              <a:t>capacity</a:t>
            </a:r>
            <a:r>
              <a:rPr lang="fr-FR" baseline="0" dirty="0"/>
              <a:t>: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of the 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utual information"/>
              </a:rPr>
              <a:t>mutual information</a:t>
            </a:r>
            <a:r>
              <a:rPr lang="en-BZ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input and output of the channel, where the maximization is with respect to the input distribution Maximum information rate that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achieved with an arbitrarily low probability error.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/>
              <a:t>Idee</a:t>
            </a:r>
            <a:r>
              <a:rPr lang="fr-FR" baseline="0" dirty="0"/>
              <a:t>: </a:t>
            </a:r>
            <a:r>
              <a:rPr lang="fr-FR" baseline="0" dirty="0" err="1"/>
              <a:t>procder</a:t>
            </a:r>
            <a:r>
              <a:rPr lang="fr-FR" baseline="0" dirty="0"/>
              <a:t> la donnée pour qu’elle ne soit </a:t>
            </a:r>
            <a:r>
              <a:rPr lang="fr-FR" baseline="0" dirty="0" err="1"/>
              <a:t>comprehensible</a:t>
            </a:r>
            <a:r>
              <a:rPr lang="fr-FR" baseline="0" dirty="0"/>
              <a:t> que chez Bob et </a:t>
            </a:r>
            <a:r>
              <a:rPr lang="fr-FR" baseline="0" dirty="0" err="1"/>
              <a:t>qu</a:t>
            </a:r>
            <a:r>
              <a:rPr lang="fr-FR" baseline="0" dirty="0"/>
              <a:t> elle soit vu comme du bruit </a:t>
            </a:r>
            <a:r>
              <a:rPr lang="fr-FR" baseline="0" dirty="0" err="1"/>
              <a:t>aléatoir</a:t>
            </a:r>
            <a:r>
              <a:rPr lang="fr-FR" baseline="0" dirty="0"/>
              <a:t> partout ailleurs (potentiels locations de Eve)</a:t>
            </a:r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 err="1"/>
              <a:t>Implementation</a:t>
            </a:r>
            <a:r>
              <a:rPr lang="fr-FR" baseline="0" dirty="0"/>
              <a:t> dans le domaine fréquentiel via l'OFDM d'un schéma de renversement temporel avec ajout de bruit artificiel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OFDM est un schéma de multiplexage en fréquence. Décomposer le spectre du signal en </a:t>
            </a:r>
            <a:r>
              <a:rPr lang="fr-FR" dirty="0" err="1"/>
              <a:t>plusisuers</a:t>
            </a:r>
            <a:r>
              <a:rPr lang="fr-FR" dirty="0"/>
              <a:t> sous porteuses orthogonales </a:t>
            </a:r>
            <a:r>
              <a:rPr lang="fr-FR" dirty="0">
                <a:sym typeface="Wingdings" pitchFamily="2" charset="2"/>
              </a:rPr>
              <a:t> modulation multi-porteuse. Idée: envoyer des symboles </a:t>
            </a:r>
            <a:r>
              <a:rPr lang="fr-FR" dirty="0" err="1">
                <a:sym typeface="Wingdings" pitchFamily="2" charset="2"/>
              </a:rPr>
              <a:t>diffferents</a:t>
            </a:r>
            <a:r>
              <a:rPr lang="fr-FR" dirty="0">
                <a:sym typeface="Wingdings" pitchFamily="2" charset="2"/>
              </a:rPr>
              <a:t> sur chaque sous porteuses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Permet de </a:t>
            </a:r>
            <a:r>
              <a:rPr lang="fr-FR" dirty="0" err="1">
                <a:sym typeface="Wingdings" pitchFamily="2" charset="2"/>
              </a:rPr>
              <a:t>decoposer</a:t>
            </a:r>
            <a:r>
              <a:rPr lang="fr-FR" dirty="0">
                <a:sym typeface="Wingdings" pitchFamily="2" charset="2"/>
              </a:rPr>
              <a:t> un canal </a:t>
            </a:r>
            <a:r>
              <a:rPr lang="fr-FR" dirty="0" err="1">
                <a:sym typeface="Wingdings" pitchFamily="2" charset="2"/>
              </a:rPr>
              <a:t>selectif</a:t>
            </a:r>
            <a:r>
              <a:rPr lang="fr-FR" dirty="0">
                <a:sym typeface="Wingdings" pitchFamily="2" charset="2"/>
              </a:rPr>
              <a:t> en </a:t>
            </a:r>
            <a:r>
              <a:rPr lang="fr-FR" dirty="0" err="1">
                <a:sym typeface="Wingdings" pitchFamily="2" charset="2"/>
              </a:rPr>
              <a:t>frequence</a:t>
            </a:r>
            <a:r>
              <a:rPr lang="fr-FR" dirty="0">
                <a:sym typeface="Wingdings" pitchFamily="2" charset="2"/>
              </a:rPr>
              <a:t> en plusieurs sous canaux non </a:t>
            </a:r>
            <a:r>
              <a:rPr lang="fr-FR" dirty="0" err="1">
                <a:sym typeface="Wingdings" pitchFamily="2" charset="2"/>
              </a:rPr>
              <a:t>selectifs</a:t>
            </a:r>
            <a:r>
              <a:rPr lang="fr-FR" dirty="0">
                <a:sym typeface="Wingdings" pitchFamily="2" charset="2"/>
              </a:rPr>
              <a:t> en </a:t>
            </a:r>
            <a:r>
              <a:rPr lang="fr-FR" dirty="0" err="1">
                <a:sym typeface="Wingdings" pitchFamily="2" charset="2"/>
              </a:rPr>
              <a:t>frequence</a:t>
            </a:r>
            <a:r>
              <a:rPr lang="fr-FR" dirty="0">
                <a:sym typeface="Wingdings" pitchFamily="2" charset="2"/>
              </a:rPr>
              <a:t> et dès lors permet de gérer assez simplement les effets d'</a:t>
            </a:r>
            <a:r>
              <a:rPr lang="fr-FR" dirty="0" err="1">
                <a:sym typeface="Wingdings" pitchFamily="2" charset="2"/>
              </a:rPr>
              <a:t>evanouissement</a:t>
            </a:r>
            <a:r>
              <a:rPr lang="fr-FR" dirty="0">
                <a:sym typeface="Wingdings" pitchFamily="2" charset="2"/>
              </a:rPr>
              <a:t> présent dans la réponse en fréquence du canal de </a:t>
            </a:r>
            <a:r>
              <a:rPr lang="fr-FR" dirty="0" err="1">
                <a:sym typeface="Wingdings" pitchFamily="2" charset="2"/>
              </a:rPr>
              <a:t>propoagation</a:t>
            </a:r>
            <a:r>
              <a:rPr lang="fr-FR" dirty="0">
                <a:sym typeface="Wingdings" pitchFamily="2" charset="2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baseline="0" dirty="0"/>
              <a:t> the </a:t>
            </a:r>
            <a:r>
              <a:rPr lang="fr-FR" baseline="0" dirty="0" err="1"/>
              <a:t>conventionnal</a:t>
            </a:r>
            <a:r>
              <a:rPr lang="fr-FR" baseline="0" dirty="0"/>
              <a:t> FD TR </a:t>
            </a:r>
            <a:r>
              <a:rPr lang="fr-FR" baseline="0" dirty="0" err="1"/>
              <a:t>scheme</a:t>
            </a:r>
            <a:r>
              <a:rPr lang="fr-FR" baseline="0" dirty="0"/>
              <a:t> </a:t>
            </a:r>
            <a:r>
              <a:rPr lang="fr-FR" baseline="0" dirty="0" err="1"/>
              <a:t>where</a:t>
            </a:r>
            <a:r>
              <a:rPr lang="fr-FR" baseline="0" dirty="0"/>
              <a:t> no AN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added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, i.e. </a:t>
            </a:r>
            <a:r>
              <a:rPr lang="fr-FR" dirty="0" err="1"/>
              <a:t>ergodic</a:t>
            </a:r>
            <a:r>
              <a:rPr lang="fr-FR" baseline="0" dirty="0"/>
              <a:t>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.  </a:t>
            </a:r>
            <a:r>
              <a:rPr lang="fr-FR" baseline="0" dirty="0" err="1"/>
              <a:t>Secrecy</a:t>
            </a:r>
            <a:r>
              <a:rPr lang="fr-FR" baseline="0" dirty="0"/>
              <a:t> </a:t>
            </a:r>
            <a:r>
              <a:rPr lang="fr-FR" baseline="0" dirty="0" err="1"/>
              <a:t>capacity</a:t>
            </a:r>
            <a:r>
              <a:rPr lang="fr-FR" baseline="0" dirty="0"/>
              <a:t> = </a:t>
            </a:r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transmission rate that can be supported by the</a:t>
            </a:r>
          </a:p>
          <a:p>
            <a:r>
              <a:rPr lang="en-B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legitimate receiver’s channel while ensuring the impossibility for the eavesdropper to retrieve the data</a:t>
            </a:r>
          </a:p>
          <a:p>
            <a:endParaRPr lang="en-B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B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raisonnables et 2 superpuissants qui nécessitent une connaissance qu’il apparait compliqué voir impossible d’acquérir (alors ce sera une </a:t>
            </a:r>
            <a:r>
              <a:rPr lang="fr-B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fr-B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borne sur le SR réaliste en gros</a:t>
            </a:r>
            <a:endParaRPr lang="en-B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0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Meme</a:t>
            </a:r>
            <a:r>
              <a:rPr lang="fr-FR" dirty="0"/>
              <a:t> structure à Bob et Eve: Faible capacité à Eve --&gt; haut SR</a:t>
            </a:r>
          </a:p>
          <a:p>
            <a:endParaRPr lang="fr-FR" dirty="0"/>
          </a:p>
          <a:p>
            <a:r>
              <a:rPr lang="fr-FR" dirty="0"/>
              <a:t>AN killer: supprime le bruit </a:t>
            </a:r>
            <a:r>
              <a:rPr lang="fr-FR" dirty="0" err="1"/>
              <a:t>artidicial</a:t>
            </a:r>
            <a:r>
              <a:rPr lang="fr-FR" dirty="0"/>
              <a:t> </a:t>
            </a:r>
            <a:r>
              <a:rPr lang="fr-FR" dirty="0" err="1"/>
              <a:t>qlq</a:t>
            </a:r>
            <a:r>
              <a:rPr lang="fr-FR" dirty="0"/>
              <a:t> soit la </a:t>
            </a:r>
            <a:r>
              <a:rPr lang="fr-FR" dirty="0" err="1"/>
              <a:t>quantite</a:t>
            </a:r>
            <a:r>
              <a:rPr lang="fr-FR" dirty="0"/>
              <a:t> de bruit artificiel --&gt; courbe plat. Mais ça amplifie le bruit blanc. Mais quand </a:t>
            </a:r>
            <a:r>
              <a:rPr lang="fr-FR" dirty="0" err="1"/>
              <a:t>meme</a:t>
            </a:r>
            <a:r>
              <a:rPr lang="fr-FR" dirty="0"/>
              <a:t> haute capacité a Eve --&gt; bas SR</a:t>
            </a:r>
          </a:p>
          <a:p>
            <a:endParaRPr lang="fr-FR" dirty="0"/>
          </a:p>
          <a:p>
            <a:r>
              <a:rPr lang="fr-FR" dirty="0" err="1"/>
              <a:t>Tres</a:t>
            </a:r>
            <a:r>
              <a:rPr lang="fr-FR" dirty="0"/>
              <a:t> bonne perf à Eve --&gt; bas SR : Compromis entre: suppression du bruit artificiel et amplification du bruit blanc.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CEAA01-637E-9040-8866-0358AAE0D4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5E89B-1C2D-C744-8115-330C9552C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51C83A-9374-D34E-A0FB-64F8A5D4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3FCF9-095F-DA4A-B81C-1046AEE9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601CB-8D64-B747-BFFD-E34AD02A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9ECF2-2E29-044F-951B-1E85BDD5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97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67661-6F61-D34A-AF07-0B965FD0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25CBDC-5AA2-7942-B7B8-A976959F5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85810-D5CD-9349-A3D0-16732659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FFAA0-A7AC-4548-AC69-7694A309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1D4D7-D8DF-994B-A4E8-A7023D25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6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848EFF-66C0-4E45-AEA1-DABA39592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F1D981-1425-8941-8F54-070EA405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A28197-B4FB-5644-A66A-4544CF62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F2A33-73F4-A349-837A-BB9C881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B249A-A937-4743-8052-49018E0B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41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GEO_CHAP_03.jpg">
            <a:extLst>
              <a:ext uri="{FF2B5EF4-FFF2-40B4-BE49-F238E27FC236}">
                <a16:creationId xmlns:a16="http://schemas.microsoft.com/office/drawing/2014/main" id="{4C47986F-CFD4-454F-B767-3B0B610D0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7"/>
          <a:stretch/>
        </p:blipFill>
        <p:spPr bwMode="auto">
          <a:xfrm>
            <a:off x="2" y="1"/>
            <a:ext cx="3295860" cy="685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E38E12A-0B10-5E42-92AB-A87E7B9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60D2673-F4FC-E346-8467-714A8837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308F2-77F8-6940-AA88-6BC2E0F751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15EA6D-614F-4440-A18F-F9CF6F5B5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7" y="6164164"/>
            <a:ext cx="1798752" cy="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73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251EE-1F95-804B-AE29-24590FA6142C}"/>
              </a:ext>
            </a:extLst>
          </p:cNvPr>
          <p:cNvSpPr/>
          <p:nvPr userDrawn="1"/>
        </p:nvSpPr>
        <p:spPr>
          <a:xfrm>
            <a:off x="1" y="0"/>
            <a:ext cx="12203303" cy="847755"/>
          </a:xfrm>
          <a:prstGeom prst="rect">
            <a:avLst/>
          </a:prstGeom>
          <a:gradFill>
            <a:gsLst>
              <a:gs pos="100000">
                <a:srgbClr val="1D4C7E"/>
              </a:gs>
              <a:gs pos="33000">
                <a:srgbClr val="2A7EB1"/>
              </a:gs>
              <a:gs pos="0">
                <a:srgbClr val="9CD1FF">
                  <a:alpha val="43000"/>
                </a:srgb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Image 18" descr="LOGO.png">
            <a:extLst>
              <a:ext uri="{FF2B5EF4-FFF2-40B4-BE49-F238E27FC236}">
                <a16:creationId xmlns:a16="http://schemas.microsoft.com/office/drawing/2014/main" id="{DB384FA3-D8D0-2247-9564-FC7B8E6C7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9" y="25450"/>
            <a:ext cx="3016251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342218" y="106922"/>
            <a:ext cx="8684817" cy="74083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87569" y="954676"/>
            <a:ext cx="11839467" cy="4921176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4pPr>
              <a:defRPr sz="1867"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77B02-8EBD-E348-8238-A3C1D506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37AB-D211-6341-8BB2-D073D68AFEB9}" type="datetime1">
              <a:rPr lang="fr-FR" altLang="fr-FR" smtClean="0"/>
              <a:t>12/09/2020</a:t>
            </a:fld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7AC36-A111-6444-B32B-98DA1DEE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ANR GEOHYPE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12C44-8F7E-6544-BD84-3D793E9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1480F-3503-DF4A-934F-5BBCAA188DA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442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96FA0-73C6-4D4B-B835-B46FF0B6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DC82F0-83FD-794F-904C-842744EE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D5208-4AB4-8C45-B174-B6ADF6F6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1B4EA-4CD1-814F-AE52-A021DFB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F1049-A198-0E4A-AC6E-BA8A6E0F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456C1-1EC9-5C4E-BDC1-5A07838B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20F2E7-2ECA-2946-86A7-B306FFF8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F3D52-83AD-F144-B49D-3A8A7C57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B0E25-69F5-9A4C-BFD8-5C134C9B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5DF32-F8C5-D14F-B79E-4D13B1C8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3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8422F-25AF-8846-8110-B024E0D2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ADE37-7BFC-1046-BC52-0E3B7F1C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63358C-E10A-6C4D-B888-328A3032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BE31F9-73BB-EA45-A2B9-1C7D7807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2AC22-6844-004F-AA8C-05E08EE8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E8D9B9-E629-6A49-94BB-58AE7F98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0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07EBA-AA1E-1745-AFFB-EEBAD752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C3AF2-ADA2-814D-853D-CEB19F6B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AE9F60-34D9-B948-A248-98527BD4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F0D1A5-268F-B940-AD31-3FFB6B78E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DFF4DA-A24D-9E41-9E90-B7219A0A5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6F11B7-65A8-8B46-8BE7-1CB3EC2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B950E1-DF5D-B542-BE0E-DF23E01C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6F0541-5FFD-174B-BFE6-9D325F11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01A2C-35C6-9041-B43C-4F6CF40D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CEE6D8-CFB9-314F-9D22-7FA275BE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F591DD-3422-FD4D-A1A5-06ED66C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63E30-0AEF-BA41-BAD9-663BA2FE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05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7EBB6B-0CD8-6346-BF7E-8A66FFFB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38A4CE-1639-FD4E-A330-57F27576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805B4-C4D3-264C-910E-7068E2DC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4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C55E1-BFBD-394C-BC4C-5381030F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63132-994A-564E-AE1A-508D5A163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BD6AD5-0C4C-7D42-BC39-9C4F6D9B6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EA64C-43D8-1C40-9154-AF02361B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61466C-62D8-FE47-A71F-80BB8B20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311DF-7DD8-314E-B8C1-8283FB96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3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0DD46-2759-6E4B-84E8-5372E26E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B16C71-BF68-CC4E-B2AC-BE39EEBD8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CDCAB8-7113-C34A-8CDA-ECEC8078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F0D880-E013-CF4F-9851-085AAEB2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7D26D7-6F24-504D-B997-8412142D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278A3D-6A31-214C-ABCE-F0EBB678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ADA99E-288D-6641-A8E7-353FDCE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9EF770-C4B8-4646-AFF2-F162E002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E73ABC-6EEB-6440-9AFD-35963005F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B084-EBF0-2B4F-8857-BB0296BEC439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3D565-CA18-D24B-80F9-6B1473DFE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B73A7-2009-144B-87CA-8C7842BE3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6DAC-3C0F-FD48-A841-273F9B6F6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9.png"/><Relationship Id="rId2" Type="http://schemas.openxmlformats.org/officeDocument/2006/relationships/image" Target="../media/image2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28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emf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re 1">
            <a:extLst>
              <a:ext uri="{FF2B5EF4-FFF2-40B4-BE49-F238E27FC236}">
                <a16:creationId xmlns:a16="http://schemas.microsoft.com/office/drawing/2014/main" id="{7DE81CD0-64BC-544A-89AB-01EFBBFD203E}"/>
              </a:ext>
            </a:extLst>
          </p:cNvPr>
          <p:cNvSpPr txBox="1">
            <a:spLocks/>
          </p:cNvSpPr>
          <p:nvPr/>
        </p:nvSpPr>
        <p:spPr bwMode="auto">
          <a:xfrm>
            <a:off x="3672655" y="1233655"/>
            <a:ext cx="8016493" cy="27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rgbClr val="1D4C7E"/>
                </a:solidFill>
              </a:rPr>
              <a:t>Physical Layer Security </a:t>
            </a:r>
            <a:r>
              <a:rPr lang="en-US" sz="4400" b="1" dirty="0">
                <a:solidFill>
                  <a:srgbClr val="1D4C7E"/>
                </a:solidFill>
              </a:rPr>
              <a:t> in Frequency-Domain Time-Reversal SISO OFDM Communication</a:t>
            </a:r>
            <a:endParaRPr lang="en-US" altLang="fr-FR" sz="4267" b="1" dirty="0">
              <a:solidFill>
                <a:srgbClr val="1D4C7E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F75904-4AE8-8141-99F1-DEF66AD29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EFE"/>
              </a:clrFrom>
              <a:clrTo>
                <a:srgbClr val="FD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2770" y="141662"/>
            <a:ext cx="2332041" cy="9400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B387D8-2E0D-564B-8B79-A4A81A512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4523" y="68808"/>
            <a:ext cx="1777644" cy="982832"/>
          </a:xfrm>
          <a:prstGeom prst="rect">
            <a:avLst/>
          </a:prstGeom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EA16DFD8-2AB4-D446-88DB-E61F16C0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16619" y="247311"/>
            <a:ext cx="1063532" cy="68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DC198C4F-3A7F-454A-AAA9-8289A4ACF3AC}"/>
              </a:ext>
            </a:extLst>
          </p:cNvPr>
          <p:cNvSpPr txBox="1">
            <a:spLocks/>
          </p:cNvSpPr>
          <p:nvPr/>
        </p:nvSpPr>
        <p:spPr bwMode="auto">
          <a:xfrm>
            <a:off x="3672655" y="5885275"/>
            <a:ext cx="7260167" cy="90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2133" i="1" dirty="0">
                <a:solidFill>
                  <a:srgbClr val="1D4C7E"/>
                </a:solidFill>
              </a:rPr>
              <a:t>GEOHYPE project</a:t>
            </a:r>
          </a:p>
          <a:p>
            <a:r>
              <a:rPr lang="en-GB" sz="2133" i="1" dirty="0">
                <a:solidFill>
                  <a:srgbClr val="1D4C7E"/>
                </a:solidFill>
              </a:rPr>
              <a:t>ANR funding - JCJC program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D106637-6B91-5046-9AAF-CB4DBA63AAB1}"/>
              </a:ext>
            </a:extLst>
          </p:cNvPr>
          <p:cNvSpPr txBox="1">
            <a:spLocks/>
          </p:cNvSpPr>
          <p:nvPr/>
        </p:nvSpPr>
        <p:spPr bwMode="auto">
          <a:xfrm>
            <a:off x="3672655" y="4051547"/>
            <a:ext cx="8186908" cy="144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1pPr>
            <a:lvl2pPr marL="742950" indent="-28575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rgbClr val="0078B9"/>
                </a:solidFill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sz="2133" u="sng" dirty="0">
                <a:solidFill>
                  <a:srgbClr val="1D4C7E"/>
                </a:solidFill>
              </a:rPr>
              <a:t>Sidney </a:t>
            </a:r>
            <a:r>
              <a:rPr lang="en-GB" sz="2133" u="sng" dirty="0" err="1">
                <a:solidFill>
                  <a:srgbClr val="1D4C7E"/>
                </a:solidFill>
              </a:rPr>
              <a:t>Golstein</a:t>
            </a:r>
            <a:r>
              <a:rPr lang="en-GB" sz="2133" dirty="0">
                <a:solidFill>
                  <a:srgbClr val="1D4C7E"/>
                </a:solidFill>
              </a:rPr>
              <a:t>, </a:t>
            </a:r>
          </a:p>
          <a:p>
            <a:r>
              <a:rPr lang="en-GB" sz="2133" dirty="0" err="1">
                <a:solidFill>
                  <a:srgbClr val="1D4C7E"/>
                </a:solidFill>
              </a:rPr>
              <a:t>Rottenberg</a:t>
            </a:r>
            <a:r>
              <a:rPr lang="en-GB" sz="2133">
                <a:solidFill>
                  <a:srgbClr val="1D4C7E"/>
                </a:solidFill>
              </a:rPr>
              <a:t> François</a:t>
            </a:r>
            <a:r>
              <a:rPr lang="en-GB" sz="2133" dirty="0">
                <a:solidFill>
                  <a:srgbClr val="1D4C7E"/>
                </a:solidFill>
              </a:rPr>
              <a:t>, </a:t>
            </a:r>
            <a:r>
              <a:rPr lang="en-GB" sz="2133" dirty="0" err="1">
                <a:solidFill>
                  <a:srgbClr val="1D4C7E"/>
                </a:solidFill>
              </a:rPr>
              <a:t>Trung</a:t>
            </a:r>
            <a:r>
              <a:rPr lang="en-GB" sz="2133" dirty="0">
                <a:solidFill>
                  <a:srgbClr val="1D4C7E"/>
                </a:solidFill>
              </a:rPr>
              <a:t>-Hien Nguyen, Philippe De </a:t>
            </a:r>
            <a:r>
              <a:rPr lang="en-GB" sz="2133" dirty="0" err="1">
                <a:solidFill>
                  <a:srgbClr val="1D4C7E"/>
                </a:solidFill>
              </a:rPr>
              <a:t>Doncker</a:t>
            </a:r>
            <a:r>
              <a:rPr lang="en-GB" sz="2133" dirty="0">
                <a:solidFill>
                  <a:srgbClr val="1D4C7E"/>
                </a:solidFill>
              </a:rPr>
              <a:t>, François </a:t>
            </a:r>
            <a:r>
              <a:rPr lang="en-GB" sz="2133" dirty="0" err="1">
                <a:solidFill>
                  <a:srgbClr val="1D4C7E"/>
                </a:solidFill>
              </a:rPr>
              <a:t>Horlin</a:t>
            </a:r>
            <a:r>
              <a:rPr lang="en-GB" sz="2133" dirty="0">
                <a:solidFill>
                  <a:srgbClr val="1D4C7E"/>
                </a:solidFill>
              </a:rPr>
              <a:t>, Julien </a:t>
            </a:r>
            <a:r>
              <a:rPr lang="en-GB" sz="2133" dirty="0" err="1">
                <a:solidFill>
                  <a:srgbClr val="1D4C7E"/>
                </a:solidFill>
              </a:rPr>
              <a:t>Sarrazin</a:t>
            </a:r>
            <a:endParaRPr lang="en-GB" sz="2133" dirty="0">
              <a:solidFill>
                <a:srgbClr val="1D4C7E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01" y="172284"/>
            <a:ext cx="2064367" cy="82908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308F2-77F8-6940-AA88-6BC2E0F7513D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852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Communication Protocol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20615" y="6378315"/>
            <a:ext cx="2356724" cy="284493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601812" y="947077"/>
            <a:ext cx="698692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33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AN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692229" y="1528214"/>
            <a:ext cx="382543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04447" y="1537801"/>
            <a:ext cx="475467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734889" y="1525310"/>
            <a:ext cx="1754088" cy="157585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9" name="Rectangle à coins arrondis 8"/>
          <p:cNvSpPr/>
          <p:nvPr/>
        </p:nvSpPr>
        <p:spPr>
          <a:xfrm>
            <a:off x="6251484" y="1537801"/>
            <a:ext cx="684008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272516" y="1530819"/>
            <a:ext cx="706629" cy="1573655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572426" y="1528214"/>
            <a:ext cx="441469" cy="1566673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3613998" y="1502890"/>
            <a:ext cx="836423" cy="1612220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2" y="1690464"/>
            <a:ext cx="7302940" cy="1575563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116979" y="3172469"/>
            <a:ext cx="650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98827" y="3171456"/>
            <a:ext cx="171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352278" y="3171455"/>
            <a:ext cx="127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417607" y="3214156"/>
            <a:ext cx="660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RX</a:t>
            </a:r>
            <a:r>
              <a:rPr lang="fr-FR" sz="8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055144" y="3217623"/>
            <a:ext cx="1063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46849" y="3193183"/>
            <a:ext cx="116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SYMBOL</a:t>
            </a:r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404862" y="3143144"/>
            <a:ext cx="99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75156" y="2407055"/>
            <a:ext cx="918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821906" y="2407055"/>
            <a:ext cx="953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57129" y="2085036"/>
            <a:ext cx="750780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7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800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15646" y="1948883"/>
            <a:ext cx="554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300496" y="2622173"/>
            <a:ext cx="554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8424307" y="1066606"/>
                <a:ext cx="3864045" cy="233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600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600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600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600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6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600" dirty="0">
                    <a:solidFill>
                      <a:srgbClr val="1D4C7E"/>
                    </a:solidFill>
                  </a:rPr>
                  <a:t> (Q=NU subcarriers)</a:t>
                </a:r>
                <a:endParaRPr lang="fr-FR" sz="1600" b="1" dirty="0">
                  <a:solidFill>
                    <a:srgbClr val="1D4C7E"/>
                  </a:solidFill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Addition of AN in the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null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space</a:t>
                </a:r>
                <a:r>
                  <a:rPr lang="fr-FR" sz="1600" dirty="0">
                    <a:solidFill>
                      <a:srgbClr val="1D4C7E"/>
                    </a:solidFill>
                  </a:rPr>
                  <a:t> of Bob:    			</a:t>
                </a:r>
                <a:endParaRPr lang="fr-FR" sz="1600" b="1" i="1" dirty="0">
                  <a:solidFill>
                    <a:srgbClr val="1D4C7E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1" i="1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  <m:sSub>
                        <m:sSubPr>
                          <m:ctrlPr>
                            <a:rPr lang="fr-FR" sz="1600" b="1" i="1">
                              <a:solidFill>
                                <a:srgbClr val="1D4C7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fr-FR" sz="1600" b="1">
                              <a:solidFill>
                                <a:srgbClr val="1D4C7E"/>
                              </a:solidFill>
                              <a:latin typeface="Cambria Math"/>
                            </a:rPr>
                            <m:t>𝐁</m:t>
                          </m:r>
                        </m:sub>
                      </m:sSub>
                      <m:r>
                        <a:rPr lang="fr-FR" sz="1600" b="1">
                          <a:solidFill>
                            <a:srgbClr val="1D4C7E"/>
                          </a:solidFill>
                          <a:latin typeface="Cambria Math"/>
                        </a:rPr>
                        <m:t>𝐰</m:t>
                      </m:r>
                      <m:r>
                        <a:rPr lang="fr-FR" sz="1600" i="1">
                          <a:solidFill>
                            <a:srgbClr val="1D4C7E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600" b="1">
                          <a:solidFill>
                            <a:srgbClr val="1D4C7E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fr-FR" sz="1600" b="1" dirty="0">
                  <a:solidFill>
                    <a:srgbClr val="1D4C7E"/>
                  </a:solidFill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BZ" sz="1600" dirty="0">
                    <a:solidFill>
                      <a:srgbClr val="1D4C7E"/>
                    </a:solidFill>
                  </a:rPr>
                  <a:t>TX signal: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600" b="1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BZ" sz="160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600" b="1" i="1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BZ" sz="16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600" b="1" dirty="0">
                    <a:solidFill>
                      <a:srgbClr val="1D4C7E"/>
                    </a:solidFill>
                  </a:rPr>
                  <a:t>S x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BZ" sz="1600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600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BZ" sz="1600" i="1" dirty="0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rad>
                    <m:r>
                      <a:rPr lang="fr-FR" sz="1600" b="1" i="1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1" i="1">
                        <a:solidFill>
                          <a:srgbClr val="1D4C7E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fr-FR" sz="1600" b="1" i="1" dirty="0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BZ" sz="16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307" y="1066606"/>
                <a:ext cx="3864045" cy="2335960"/>
              </a:xfrm>
              <a:prstGeom prst="rect">
                <a:avLst/>
              </a:prstGeom>
              <a:blipFill>
                <a:blip r:embed="rId3"/>
                <a:stretch>
                  <a:fillRect l="-654" t="-1087" r="-3922"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ZoneTexte 301"/>
              <p:cNvSpPr txBox="1"/>
              <p:nvPr/>
            </p:nvSpPr>
            <p:spPr>
              <a:xfrm>
                <a:off x="8561585" y="3347111"/>
                <a:ext cx="3605811" cy="10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600" b="1" dirty="0" err="1">
                    <a:solidFill>
                      <a:srgbClr val="1D4C7E"/>
                    </a:solidFill>
                  </a:rPr>
                  <a:t>RX’s</a:t>
                </a:r>
                <a:endParaRPr lang="fr-FR" sz="1600" b="1" dirty="0">
                  <a:solidFill>
                    <a:srgbClr val="1D4C7E"/>
                  </a:solidFill>
                </a:endParaRP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600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600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r>
                  <a:rPr lang="fr-FR" sz="1600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600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1D4C7E"/>
                    </a:solidFill>
                  </a:rPr>
                  <a:t>ZF </a:t>
                </a:r>
                <a:r>
                  <a:rPr lang="fr-FR" sz="1600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600" dirty="0">
                    <a:solidFill>
                      <a:srgbClr val="1D4C7E"/>
                    </a:solidFill>
                  </a:rPr>
                  <a:t> </a:t>
                </a:r>
                <a:endParaRPr lang="en-BZ" sz="1600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302" name="ZoneTexte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85" y="3347111"/>
                <a:ext cx="3605811" cy="1081643"/>
              </a:xfrm>
              <a:prstGeom prst="rect">
                <a:avLst/>
              </a:prstGeom>
              <a:blipFill>
                <a:blip r:embed="rId4"/>
                <a:stretch>
                  <a:fillRect l="-702" t="-2353" b="-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oupe 302"/>
          <p:cNvGrpSpPr/>
          <p:nvPr/>
        </p:nvGrpSpPr>
        <p:grpSpPr>
          <a:xfrm>
            <a:off x="5631697" y="4925578"/>
            <a:ext cx="797212" cy="254404"/>
            <a:chOff x="6204760" y="4916652"/>
            <a:chExt cx="797212" cy="254404"/>
          </a:xfrm>
        </p:grpSpPr>
        <p:pic>
          <p:nvPicPr>
            <p:cNvPr id="304" name="Image 3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6658" y="4916652"/>
              <a:ext cx="393416" cy="254404"/>
            </a:xfrm>
            <a:prstGeom prst="rect">
              <a:avLst/>
            </a:prstGeom>
          </p:spPr>
        </p:pic>
        <p:cxnSp>
          <p:nvCxnSpPr>
            <p:cNvPr id="305" name="Connecteur droit avec flèche 304"/>
            <p:cNvCxnSpPr/>
            <p:nvPr/>
          </p:nvCxnSpPr>
          <p:spPr>
            <a:xfrm>
              <a:off x="6800074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avec flèche 305"/>
            <p:cNvCxnSpPr/>
            <p:nvPr/>
          </p:nvCxnSpPr>
          <p:spPr>
            <a:xfrm>
              <a:off x="6204760" y="5049239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e 306"/>
          <p:cNvGrpSpPr/>
          <p:nvPr/>
        </p:nvGrpSpPr>
        <p:grpSpPr>
          <a:xfrm>
            <a:off x="2109381" y="4925577"/>
            <a:ext cx="782259" cy="244824"/>
            <a:chOff x="2682445" y="4916652"/>
            <a:chExt cx="782259" cy="244824"/>
          </a:xfrm>
        </p:grpSpPr>
        <p:pic>
          <p:nvPicPr>
            <p:cNvPr id="308" name="Image 3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344" y="4916652"/>
              <a:ext cx="378463" cy="244824"/>
            </a:xfrm>
            <a:prstGeom prst="rect">
              <a:avLst/>
            </a:prstGeom>
          </p:spPr>
        </p:pic>
        <p:cxnSp>
          <p:nvCxnSpPr>
            <p:cNvPr id="309" name="Connecteur droit avec flèche 308"/>
            <p:cNvCxnSpPr/>
            <p:nvPr/>
          </p:nvCxnSpPr>
          <p:spPr>
            <a:xfrm>
              <a:off x="3262806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avec flèche 309"/>
            <p:cNvCxnSpPr/>
            <p:nvPr/>
          </p:nvCxnSpPr>
          <p:spPr>
            <a:xfrm>
              <a:off x="2682445" y="503979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e 310"/>
          <p:cNvGrpSpPr/>
          <p:nvPr/>
        </p:nvGrpSpPr>
        <p:grpSpPr>
          <a:xfrm>
            <a:off x="7534132" y="4925577"/>
            <a:ext cx="782259" cy="244824"/>
            <a:chOff x="8107195" y="4916652"/>
            <a:chExt cx="782259" cy="244824"/>
          </a:xfrm>
        </p:grpSpPr>
        <p:grpSp>
          <p:nvGrpSpPr>
            <p:cNvPr id="312" name="Groupe 311"/>
            <p:cNvGrpSpPr/>
            <p:nvPr/>
          </p:nvGrpSpPr>
          <p:grpSpPr>
            <a:xfrm>
              <a:off x="8309094" y="4916652"/>
              <a:ext cx="378463" cy="244824"/>
              <a:chOff x="8997623" y="1302318"/>
              <a:chExt cx="643667" cy="488661"/>
            </a:xfrm>
          </p:grpSpPr>
          <p:pic>
            <p:nvPicPr>
              <p:cNvPr id="315" name="Image 3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316" name="ZoneTexte 315"/>
              <p:cNvSpPr txBox="1"/>
              <p:nvPr/>
            </p:nvSpPr>
            <p:spPr>
              <a:xfrm>
                <a:off x="9309287" y="1313144"/>
                <a:ext cx="115193" cy="33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313" name="Connecteur droit avec flèche 312"/>
            <p:cNvCxnSpPr/>
            <p:nvPr/>
          </p:nvCxnSpPr>
          <p:spPr>
            <a:xfrm>
              <a:off x="8107195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avec flèche 313"/>
            <p:cNvCxnSpPr/>
            <p:nvPr/>
          </p:nvCxnSpPr>
          <p:spPr>
            <a:xfrm>
              <a:off x="8687556" y="5057936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e 316"/>
          <p:cNvGrpSpPr/>
          <p:nvPr/>
        </p:nvGrpSpPr>
        <p:grpSpPr>
          <a:xfrm>
            <a:off x="5641905" y="6013233"/>
            <a:ext cx="782603" cy="244824"/>
            <a:chOff x="6214969" y="6004309"/>
            <a:chExt cx="782602" cy="244824"/>
          </a:xfrm>
        </p:grpSpPr>
        <p:pic>
          <p:nvPicPr>
            <p:cNvPr id="318" name="Image 3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867" y="6004309"/>
              <a:ext cx="381015" cy="244824"/>
            </a:xfrm>
            <a:prstGeom prst="rect">
              <a:avLst/>
            </a:prstGeom>
          </p:spPr>
        </p:pic>
        <p:cxnSp>
          <p:nvCxnSpPr>
            <p:cNvPr id="319" name="Connecteur droit avec flèche 318"/>
            <p:cNvCxnSpPr/>
            <p:nvPr/>
          </p:nvCxnSpPr>
          <p:spPr>
            <a:xfrm>
              <a:off x="6214969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avec flèche 319"/>
            <p:cNvCxnSpPr/>
            <p:nvPr/>
          </p:nvCxnSpPr>
          <p:spPr>
            <a:xfrm>
              <a:off x="6795673" y="6126721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e 320"/>
          <p:cNvGrpSpPr/>
          <p:nvPr/>
        </p:nvGrpSpPr>
        <p:grpSpPr>
          <a:xfrm>
            <a:off x="7520515" y="6013189"/>
            <a:ext cx="757875" cy="272469"/>
            <a:chOff x="8093579" y="6004312"/>
            <a:chExt cx="757874" cy="272471"/>
          </a:xfrm>
        </p:grpSpPr>
        <p:cxnSp>
          <p:nvCxnSpPr>
            <p:cNvPr id="322" name="Connecteur droit avec flèche 321"/>
            <p:cNvCxnSpPr/>
            <p:nvPr/>
          </p:nvCxnSpPr>
          <p:spPr>
            <a:xfrm>
              <a:off x="8093579" y="6126720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avec flèche 322"/>
            <p:cNvCxnSpPr/>
            <p:nvPr/>
          </p:nvCxnSpPr>
          <p:spPr>
            <a:xfrm>
              <a:off x="8649555" y="6119164"/>
              <a:ext cx="201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Groupe 323"/>
            <p:cNvGrpSpPr/>
            <p:nvPr/>
          </p:nvGrpSpPr>
          <p:grpSpPr>
            <a:xfrm>
              <a:off x="8295490" y="6004312"/>
              <a:ext cx="378464" cy="272471"/>
              <a:chOff x="8879077" y="3280073"/>
              <a:chExt cx="643667" cy="543840"/>
            </a:xfrm>
          </p:grpSpPr>
          <p:grpSp>
            <p:nvGrpSpPr>
              <p:cNvPr id="325" name="Groupe 324"/>
              <p:cNvGrpSpPr/>
              <p:nvPr/>
            </p:nvGrpSpPr>
            <p:grpSpPr>
              <a:xfrm>
                <a:off x="8879077" y="3280073"/>
                <a:ext cx="643667" cy="488661"/>
                <a:chOff x="8879077" y="3280073"/>
                <a:chExt cx="643667" cy="488661"/>
              </a:xfrm>
            </p:grpSpPr>
            <p:pic>
              <p:nvPicPr>
                <p:cNvPr id="327" name="Image 3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9077" y="3280073"/>
                  <a:ext cx="643667" cy="488661"/>
                </a:xfrm>
                <a:prstGeom prst="rect">
                  <a:avLst/>
                </a:prstGeom>
              </p:spPr>
            </p:pic>
            <p:sp>
              <p:nvSpPr>
                <p:cNvPr id="328" name="Rectangle 327"/>
                <p:cNvSpPr/>
                <p:nvPr/>
              </p:nvSpPr>
              <p:spPr>
                <a:xfrm>
                  <a:off x="9086087" y="3394991"/>
                  <a:ext cx="342325" cy="35284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sp>
            <p:nvSpPr>
              <p:cNvPr id="326" name="ZoneTexte 325"/>
              <p:cNvSpPr txBox="1"/>
              <p:nvPr/>
            </p:nvSpPr>
            <p:spPr>
              <a:xfrm>
                <a:off x="9010755" y="3363179"/>
                <a:ext cx="461286" cy="46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>
                    <a:latin typeface="Lucida Bright" panose="02040602050505020304" pitchFamily="18" charset="0"/>
                  </a:rPr>
                  <a:t>G</a:t>
                </a:r>
              </a:p>
            </p:txBody>
          </p:sp>
        </p:grpSp>
      </p:grpSp>
      <p:grpSp>
        <p:nvGrpSpPr>
          <p:cNvPr id="329" name="Groupe 328"/>
          <p:cNvGrpSpPr/>
          <p:nvPr/>
        </p:nvGrpSpPr>
        <p:grpSpPr>
          <a:xfrm>
            <a:off x="1078395" y="4630840"/>
            <a:ext cx="1380988" cy="874125"/>
            <a:chOff x="1651459" y="4621899"/>
            <a:chExt cx="1380988" cy="874123"/>
          </a:xfrm>
        </p:grpSpPr>
        <p:grpSp>
          <p:nvGrpSpPr>
            <p:cNvPr id="330" name="Groupe 329"/>
            <p:cNvGrpSpPr/>
            <p:nvPr/>
          </p:nvGrpSpPr>
          <p:grpSpPr>
            <a:xfrm>
              <a:off x="1651459" y="4772341"/>
              <a:ext cx="1380988" cy="723681"/>
              <a:chOff x="113093" y="821112"/>
              <a:chExt cx="2348700" cy="1444440"/>
            </a:xfrm>
          </p:grpSpPr>
          <p:grpSp>
            <p:nvGrpSpPr>
              <p:cNvPr id="337" name="Groupe 336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39" name="Connecteur droit avec flèche 33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Connecteur droit avec flèche 33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8" name="ZoneTexte 337"/>
              <p:cNvSpPr txBox="1"/>
              <p:nvPr/>
            </p:nvSpPr>
            <p:spPr>
              <a:xfrm>
                <a:off x="2180441" y="1804821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ZoneTexte 330"/>
                <p:cNvSpPr txBox="1"/>
                <p:nvPr/>
              </p:nvSpPr>
              <p:spPr>
                <a:xfrm>
                  <a:off x="2211302" y="4621899"/>
                  <a:ext cx="9618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331" name="ZoneTexte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02" y="4621899"/>
                  <a:ext cx="96180" cy="1384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Groupe 340"/>
          <p:cNvGrpSpPr/>
          <p:nvPr/>
        </p:nvGrpSpPr>
        <p:grpSpPr>
          <a:xfrm>
            <a:off x="2861205" y="4636672"/>
            <a:ext cx="1387777" cy="868295"/>
            <a:chOff x="3434267" y="4627738"/>
            <a:chExt cx="1387777" cy="868293"/>
          </a:xfrm>
        </p:grpSpPr>
        <p:grpSp>
          <p:nvGrpSpPr>
            <p:cNvPr id="342" name="Groupe 341"/>
            <p:cNvGrpSpPr/>
            <p:nvPr/>
          </p:nvGrpSpPr>
          <p:grpSpPr>
            <a:xfrm>
              <a:off x="3434267" y="4772341"/>
              <a:ext cx="1387777" cy="723690"/>
              <a:chOff x="3269621" y="821112"/>
              <a:chExt cx="2360247" cy="1444459"/>
            </a:xfrm>
          </p:grpSpPr>
          <p:grpSp>
            <p:nvGrpSpPr>
              <p:cNvPr id="372" name="Groupe 371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74" name="Connecteur droit avec flèche 37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Connecteur droit avec flèche 37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ZoneTexte 372"/>
              <p:cNvSpPr txBox="1"/>
              <p:nvPr/>
            </p:nvSpPr>
            <p:spPr>
              <a:xfrm>
                <a:off x="5348516" y="1804840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ZoneTexte 342"/>
                <p:cNvSpPr txBox="1"/>
                <p:nvPr/>
              </p:nvSpPr>
              <p:spPr>
                <a:xfrm>
                  <a:off x="4047766" y="4627738"/>
                  <a:ext cx="14952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343" name="ZoneTexte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766" y="4627738"/>
                  <a:ext cx="149528" cy="138499"/>
                </a:xfrm>
                <a:prstGeom prst="rect">
                  <a:avLst/>
                </a:prstGeom>
                <a:blipFill>
                  <a:blip r:embed="rId9"/>
                  <a:stretch>
                    <a:fillRect l="-8333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4" name="Groupe 343"/>
            <p:cNvGrpSpPr/>
            <p:nvPr/>
          </p:nvGrpSpPr>
          <p:grpSpPr>
            <a:xfrm>
              <a:off x="3526794" y="5204338"/>
              <a:ext cx="1047736" cy="148130"/>
              <a:chOff x="3453179" y="2178661"/>
              <a:chExt cx="1781926" cy="295663"/>
            </a:xfrm>
          </p:grpSpPr>
          <p:grpSp>
            <p:nvGrpSpPr>
              <p:cNvPr id="357" name="Groupe 356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358" name="Groupe 357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359" name="Groupe 358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</p:grpSp>
        <p:sp>
          <p:nvSpPr>
            <p:cNvPr id="345" name="Rectangle 344"/>
            <p:cNvSpPr/>
            <p:nvPr/>
          </p:nvSpPr>
          <p:spPr>
            <a:xfrm>
              <a:off x="378420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3846152" y="5204314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90983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97258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06434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126292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18997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5272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32194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383896" y="5204189"/>
              <a:ext cx="62977" cy="14810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447580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51032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376" name="Groupe 375"/>
          <p:cNvGrpSpPr/>
          <p:nvPr/>
        </p:nvGrpSpPr>
        <p:grpSpPr>
          <a:xfrm>
            <a:off x="8159692" y="4641580"/>
            <a:ext cx="1371904" cy="863387"/>
            <a:chOff x="8732756" y="4632646"/>
            <a:chExt cx="1371904" cy="863385"/>
          </a:xfrm>
        </p:grpSpPr>
        <p:grpSp>
          <p:nvGrpSpPr>
            <p:cNvPr id="377" name="Groupe 376"/>
            <p:cNvGrpSpPr/>
            <p:nvPr/>
          </p:nvGrpSpPr>
          <p:grpSpPr>
            <a:xfrm>
              <a:off x="8732756" y="4772341"/>
              <a:ext cx="1371904" cy="723690"/>
              <a:chOff x="9591914" y="821112"/>
              <a:chExt cx="2333250" cy="1444459"/>
            </a:xfrm>
          </p:grpSpPr>
          <p:grpSp>
            <p:nvGrpSpPr>
              <p:cNvPr id="384" name="Groupe 383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386" name="Connecteur droit avec flèche 38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Connecteur droit avec flèche 38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ZoneTexte 384"/>
              <p:cNvSpPr txBox="1"/>
              <p:nvPr/>
            </p:nvSpPr>
            <p:spPr>
              <a:xfrm>
                <a:off x="11643813" y="1804840"/>
                <a:ext cx="281351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ZoneTexte 377"/>
                <p:cNvSpPr txBox="1"/>
                <p:nvPr/>
              </p:nvSpPr>
              <p:spPr>
                <a:xfrm>
                  <a:off x="9247752" y="4632646"/>
                  <a:ext cx="15113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9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900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900" b="1" dirty="0"/>
                </a:p>
              </p:txBody>
            </p:sp>
          </mc:Choice>
          <mc:Fallback xmlns="">
            <p:sp>
              <p:nvSpPr>
                <p:cNvPr id="378" name="ZoneTexte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752" y="4632646"/>
                  <a:ext cx="151132" cy="138499"/>
                </a:xfrm>
                <a:prstGeom prst="rect">
                  <a:avLst/>
                </a:prstGeom>
                <a:blipFill>
                  <a:blip r:embed="rId10"/>
                  <a:stretch>
                    <a:fillRect l="-15385" t="-16667" b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8" name="Groupe 387"/>
          <p:cNvGrpSpPr/>
          <p:nvPr/>
        </p:nvGrpSpPr>
        <p:grpSpPr>
          <a:xfrm>
            <a:off x="6295911" y="4630840"/>
            <a:ext cx="1374619" cy="874125"/>
            <a:chOff x="6868974" y="4621899"/>
            <a:chExt cx="1374619" cy="874123"/>
          </a:xfrm>
        </p:grpSpPr>
        <p:grpSp>
          <p:nvGrpSpPr>
            <p:cNvPr id="389" name="Groupe 388"/>
            <p:cNvGrpSpPr/>
            <p:nvPr/>
          </p:nvGrpSpPr>
          <p:grpSpPr>
            <a:xfrm>
              <a:off x="6868974" y="4772341"/>
              <a:ext cx="1374619" cy="723681"/>
              <a:chOff x="6433077" y="821112"/>
              <a:chExt cx="2337868" cy="1444440"/>
            </a:xfrm>
          </p:grpSpPr>
          <p:grpSp>
            <p:nvGrpSpPr>
              <p:cNvPr id="427" name="Groupe 426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29" name="Connecteur droit avec flèche 42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Connecteur droit avec flèche 42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8" name="ZoneTexte 427"/>
              <p:cNvSpPr txBox="1"/>
              <p:nvPr/>
            </p:nvSpPr>
            <p:spPr>
              <a:xfrm>
                <a:off x="8489593" y="1804821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ZoneTexte 389"/>
                <p:cNvSpPr txBox="1"/>
                <p:nvPr/>
              </p:nvSpPr>
              <p:spPr>
                <a:xfrm>
                  <a:off x="7413479" y="4621899"/>
                  <a:ext cx="15376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390" name="ZoneTexte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79" y="4621899"/>
                  <a:ext cx="153760" cy="138499"/>
                </a:xfrm>
                <a:prstGeom prst="rect">
                  <a:avLst/>
                </a:prstGeom>
                <a:blipFill>
                  <a:blip r:embed="rId11"/>
                  <a:stretch>
                    <a:fillRect l="-15385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1" name="Groupe 390"/>
            <p:cNvGrpSpPr/>
            <p:nvPr/>
          </p:nvGrpSpPr>
          <p:grpSpPr>
            <a:xfrm>
              <a:off x="6964217" y="4971789"/>
              <a:ext cx="249494" cy="380668"/>
              <a:chOff x="731294" y="1167210"/>
              <a:chExt cx="424325" cy="1230992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392" name="Rectangle 391"/>
            <p:cNvSpPr/>
            <p:nvPr/>
          </p:nvSpPr>
          <p:spPr>
            <a:xfrm>
              <a:off x="6963977" y="5149526"/>
              <a:ext cx="62977" cy="2027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025928" y="5212756"/>
              <a:ext cx="62977" cy="13953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7089612" y="4971764"/>
              <a:ext cx="62977" cy="3805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152361" y="5249741"/>
              <a:ext cx="62977" cy="10255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221909" y="5057936"/>
              <a:ext cx="62977" cy="29433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283862" y="5318961"/>
              <a:ext cx="62977" cy="333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7347546" y="5149526"/>
              <a:ext cx="62977" cy="202769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7410294" y="5265203"/>
              <a:ext cx="62977" cy="87068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496890" y="5171057"/>
              <a:ext cx="62977" cy="17999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7558842" y="4942286"/>
              <a:ext cx="62977" cy="40876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7622525" y="5295100"/>
              <a:ext cx="62977" cy="55970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7685274" y="5137620"/>
              <a:ext cx="62977" cy="21342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7756392" y="5112438"/>
              <a:ext cx="62977" cy="23858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7818343" y="5265203"/>
              <a:ext cx="62977" cy="8581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882027" y="5202939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944776" y="5057936"/>
              <a:ext cx="62977" cy="29308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6963270" y="5072881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087452" y="4843418"/>
              <a:ext cx="63282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151722" y="5214054"/>
              <a:ext cx="62977" cy="3572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221628" y="4965417"/>
              <a:ext cx="62977" cy="9718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7285012" y="5295099"/>
              <a:ext cx="62977" cy="2811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7348044" y="5060512"/>
              <a:ext cx="62977" cy="9198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410286" y="5202939"/>
              <a:ext cx="62977" cy="6986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497915" y="5099274"/>
              <a:ext cx="62977" cy="7583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7558204" y="4806608"/>
              <a:ext cx="62977" cy="1481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621437" y="5279996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685423" y="5082178"/>
              <a:ext cx="62977" cy="7552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756392" y="5026458"/>
              <a:ext cx="62977" cy="10180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818342" y="5236212"/>
              <a:ext cx="62977" cy="4075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7881161" y="5171057"/>
              <a:ext cx="62977" cy="4826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7945246" y="4954714"/>
              <a:ext cx="62977" cy="11649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431" name="Groupe 430"/>
          <p:cNvGrpSpPr/>
          <p:nvPr/>
        </p:nvGrpSpPr>
        <p:grpSpPr>
          <a:xfrm>
            <a:off x="3683341" y="3774854"/>
            <a:ext cx="1387777" cy="1371690"/>
            <a:chOff x="4256404" y="3765929"/>
            <a:chExt cx="1387777" cy="1371691"/>
          </a:xfrm>
        </p:grpSpPr>
        <p:sp>
          <p:nvSpPr>
            <p:cNvPr id="432" name="Ellipse 431"/>
            <p:cNvSpPr/>
            <p:nvPr/>
          </p:nvSpPr>
          <p:spPr>
            <a:xfrm>
              <a:off x="4753570" y="4909736"/>
              <a:ext cx="242040" cy="2278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433" name="Groupe 432"/>
            <p:cNvGrpSpPr/>
            <p:nvPr/>
          </p:nvGrpSpPr>
          <p:grpSpPr>
            <a:xfrm>
              <a:off x="4256404" y="3765929"/>
              <a:ext cx="1387777" cy="1335412"/>
              <a:chOff x="4256404" y="3765929"/>
              <a:chExt cx="1387777" cy="1335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ZoneTexte 433"/>
                  <p:cNvSpPr txBox="1"/>
                  <p:nvPr/>
                </p:nvSpPr>
                <p:spPr>
                  <a:xfrm>
                    <a:off x="4820843" y="4962842"/>
                    <a:ext cx="11221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900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fr-FR" sz="900" dirty="0"/>
                  </a:p>
                </p:txBody>
              </p:sp>
            </mc:Choice>
            <mc:Fallback xmlns="">
              <p:sp>
                <p:nvSpPr>
                  <p:cNvPr id="434" name="ZoneTexte 4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843" y="4962842"/>
                    <a:ext cx="112210" cy="1384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000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5" name="Connecteur droit avec flèche 434"/>
              <p:cNvCxnSpPr/>
              <p:nvPr/>
            </p:nvCxnSpPr>
            <p:spPr>
              <a:xfrm flipH="1">
                <a:off x="4871374" y="4542416"/>
                <a:ext cx="4140" cy="3673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6" name="Groupe 435"/>
              <p:cNvGrpSpPr/>
              <p:nvPr/>
            </p:nvGrpSpPr>
            <p:grpSpPr>
              <a:xfrm>
                <a:off x="4256404" y="3765929"/>
                <a:ext cx="1387777" cy="855010"/>
                <a:chOff x="4256404" y="3765929"/>
                <a:chExt cx="1387777" cy="855010"/>
              </a:xfrm>
            </p:grpSpPr>
            <p:grpSp>
              <p:nvGrpSpPr>
                <p:cNvPr id="437" name="Groupe 436"/>
                <p:cNvGrpSpPr/>
                <p:nvPr/>
              </p:nvGrpSpPr>
              <p:grpSpPr>
                <a:xfrm>
                  <a:off x="4256404" y="3897245"/>
                  <a:ext cx="1387777" cy="723694"/>
                  <a:chOff x="3269621" y="821112"/>
                  <a:chExt cx="2360247" cy="1444467"/>
                </a:xfrm>
              </p:grpSpPr>
              <p:grpSp>
                <p:nvGrpSpPr>
                  <p:cNvPr id="467" name="Groupe 466"/>
                  <p:cNvGrpSpPr/>
                  <p:nvPr/>
                </p:nvGrpSpPr>
                <p:grpSpPr>
                  <a:xfrm>
                    <a:off x="3269621" y="821112"/>
                    <a:ext cx="2105891" cy="1168400"/>
                    <a:chOff x="591127" y="568036"/>
                    <a:chExt cx="2105891" cy="1168400"/>
                  </a:xfrm>
                </p:grpSpPr>
                <p:cxnSp>
                  <p:nvCxnSpPr>
                    <p:cNvPr id="469" name="Connecteur droit avec flèche 468"/>
                    <p:cNvCxnSpPr/>
                    <p:nvPr/>
                  </p:nvCxnSpPr>
                  <p:spPr>
                    <a:xfrm>
                      <a:off x="591127" y="1736436"/>
                      <a:ext cx="2105891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0" name="Connecteur droit avec flèche 469"/>
                    <p:cNvCxnSpPr/>
                    <p:nvPr/>
                  </p:nvCxnSpPr>
                  <p:spPr>
                    <a:xfrm flipV="1">
                      <a:off x="1639454" y="568036"/>
                      <a:ext cx="4618" cy="116840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8" name="ZoneTexte 467"/>
                  <p:cNvSpPr txBox="1"/>
                  <p:nvPr/>
                </p:nvSpPr>
                <p:spPr>
                  <a:xfrm>
                    <a:off x="5348516" y="1804846"/>
                    <a:ext cx="281352" cy="460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latin typeface="Lucida Bright" panose="02040602050505020304" pitchFamily="18" charset="0"/>
                      </a:rPr>
                      <a:t>f</a:t>
                    </a:r>
                  </a:p>
                </p:txBody>
              </p:sp>
            </p:grpSp>
            <p:grpSp>
              <p:nvGrpSpPr>
                <p:cNvPr id="438" name="Groupe 437"/>
                <p:cNvGrpSpPr/>
                <p:nvPr/>
              </p:nvGrpSpPr>
              <p:grpSpPr>
                <a:xfrm>
                  <a:off x="4352493" y="3765929"/>
                  <a:ext cx="1046512" cy="711823"/>
                  <a:chOff x="4352493" y="3765929"/>
                  <a:chExt cx="1046512" cy="711823"/>
                </a:xfrm>
              </p:grpSpPr>
              <p:grpSp>
                <p:nvGrpSpPr>
                  <p:cNvPr id="439" name="Groupe 438"/>
                  <p:cNvGrpSpPr/>
                  <p:nvPr/>
                </p:nvGrpSpPr>
                <p:grpSpPr>
                  <a:xfrm>
                    <a:off x="4885536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5" name="Rectangle 464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</p:grpSp>
              <p:grpSp>
                <p:nvGrpSpPr>
                  <p:cNvPr id="440" name="Groupe 439"/>
                  <p:cNvGrpSpPr/>
                  <p:nvPr/>
                </p:nvGrpSpPr>
                <p:grpSpPr>
                  <a:xfrm>
                    <a:off x="5145543" y="4329622"/>
                    <a:ext cx="251362" cy="148130"/>
                    <a:chOff x="734469" y="1919182"/>
                    <a:chExt cx="427500" cy="479020"/>
                  </a:xfrm>
                </p:grpSpPr>
                <p:sp>
                  <p:nvSpPr>
                    <p:cNvPr id="459" name="Rectangle 458"/>
                    <p:cNvSpPr/>
                    <p:nvPr/>
                  </p:nvSpPr>
                  <p:spPr>
                    <a:xfrm>
                      <a:off x="734469" y="1919182"/>
                      <a:ext cx="107107" cy="47894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0" name="Rectangle 459"/>
                    <p:cNvSpPr/>
                    <p:nvPr/>
                  </p:nvSpPr>
                  <p:spPr>
                    <a:xfrm>
                      <a:off x="839833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1" name="Rectangle 460"/>
                    <p:cNvSpPr/>
                    <p:nvPr/>
                  </p:nvSpPr>
                  <p:spPr>
                    <a:xfrm>
                      <a:off x="948143" y="1919260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1054862" y="1919182"/>
                      <a:ext cx="107107" cy="47894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</p:grpSp>
              <p:grpSp>
                <p:nvGrpSpPr>
                  <p:cNvPr id="441" name="Groupe 440"/>
                  <p:cNvGrpSpPr/>
                  <p:nvPr/>
                </p:nvGrpSpPr>
                <p:grpSpPr>
                  <a:xfrm>
                    <a:off x="4352493" y="4329473"/>
                    <a:ext cx="1046512" cy="148279"/>
                    <a:chOff x="3869070" y="1237934"/>
                    <a:chExt cx="1498610" cy="241646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869070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4" name="Rectangle 443"/>
                    <p:cNvSpPr/>
                    <p:nvPr/>
                  </p:nvSpPr>
                  <p:spPr>
                    <a:xfrm>
                      <a:off x="3957786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5" name="Rectangle 444"/>
                    <p:cNvSpPr/>
                    <p:nvPr/>
                  </p:nvSpPr>
                  <p:spPr>
                    <a:xfrm>
                      <a:off x="4048982" y="1238216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413883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7" name="Rectangle 446"/>
                    <p:cNvSpPr/>
                    <p:nvPr/>
                  </p:nvSpPr>
                  <p:spPr>
                    <a:xfrm>
                      <a:off x="4237677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8" name="Rectangle 447"/>
                    <p:cNvSpPr/>
                    <p:nvPr/>
                  </p:nvSpPr>
                  <p:spPr>
                    <a:xfrm>
                      <a:off x="4326392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49" name="Rectangle 448"/>
                    <p:cNvSpPr/>
                    <p:nvPr/>
                  </p:nvSpPr>
                  <p:spPr>
                    <a:xfrm>
                      <a:off x="4417588" y="1238177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0" name="Rectangle 449"/>
                    <p:cNvSpPr/>
                    <p:nvPr/>
                  </p:nvSpPr>
                  <p:spPr>
                    <a:xfrm>
                      <a:off x="4507444" y="1238138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1" name="Rectangle 450"/>
                    <p:cNvSpPr/>
                    <p:nvPr/>
                  </p:nvSpPr>
                  <p:spPr>
                    <a:xfrm>
                      <a:off x="4638839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2" name="Rectangle 451"/>
                    <p:cNvSpPr/>
                    <p:nvPr/>
                  </p:nvSpPr>
                  <p:spPr>
                    <a:xfrm>
                      <a:off x="4727554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3" name="Rectangle 452"/>
                    <p:cNvSpPr/>
                    <p:nvPr/>
                  </p:nvSpPr>
                  <p:spPr>
                    <a:xfrm>
                      <a:off x="4818750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4" name="Rectangle 453"/>
                    <p:cNvSpPr/>
                    <p:nvPr/>
                  </p:nvSpPr>
                  <p:spPr>
                    <a:xfrm>
                      <a:off x="4908606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5007730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6" name="Rectangle 455"/>
                    <p:cNvSpPr/>
                    <p:nvPr/>
                  </p:nvSpPr>
                  <p:spPr>
                    <a:xfrm>
                      <a:off x="5096445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7" name="Rectangle 456"/>
                    <p:cNvSpPr/>
                    <p:nvPr/>
                  </p:nvSpPr>
                  <p:spPr>
                    <a:xfrm>
                      <a:off x="5187641" y="1237973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  <p:sp>
                  <p:nvSpPr>
                    <p:cNvPr id="458" name="Rectangle 457"/>
                    <p:cNvSpPr/>
                    <p:nvPr/>
                  </p:nvSpPr>
                  <p:spPr>
                    <a:xfrm>
                      <a:off x="5277497" y="1237934"/>
                      <a:ext cx="90183" cy="241364"/>
                    </a:xfrm>
                    <a:prstGeom prst="rect">
                      <a:avLst/>
                    </a:prstGeom>
                    <a:solidFill>
                      <a:srgbClr val="FF00F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90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2" name="ZoneTexte 441"/>
                      <p:cNvSpPr txBox="1"/>
                      <p:nvPr/>
                    </p:nvSpPr>
                    <p:spPr>
                      <a:xfrm>
                        <a:off x="4797838" y="3765929"/>
                        <a:ext cx="193963" cy="1384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900" b="1" dirty="0">
                                  <a:latin typeface="Cambria Math" panose="02040503050406030204" pitchFamily="18" charset="0"/>
                                </a:rPr>
                                <m:t>𝐀𝐍</m:t>
                              </m:r>
                            </m:oMath>
                          </m:oMathPara>
                        </a14:m>
                        <a:endParaRPr lang="fr-FR" sz="900" b="1" dirty="0">
                          <a:latin typeface="Lucida Bright" panose="020406020505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2" name="ZoneTexte 4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7838" y="3765929"/>
                        <a:ext cx="193963" cy="13849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6250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471" name="Groupe 470"/>
          <p:cNvGrpSpPr/>
          <p:nvPr/>
        </p:nvGrpSpPr>
        <p:grpSpPr>
          <a:xfrm>
            <a:off x="4490485" y="4636672"/>
            <a:ext cx="1387777" cy="868295"/>
            <a:chOff x="5063547" y="4627738"/>
            <a:chExt cx="1387777" cy="868293"/>
          </a:xfrm>
        </p:grpSpPr>
        <p:grpSp>
          <p:nvGrpSpPr>
            <p:cNvPr id="472" name="Groupe 471"/>
            <p:cNvGrpSpPr/>
            <p:nvPr/>
          </p:nvGrpSpPr>
          <p:grpSpPr>
            <a:xfrm>
              <a:off x="5063547" y="4772341"/>
              <a:ext cx="1387777" cy="723690"/>
              <a:chOff x="3269621" y="821112"/>
              <a:chExt cx="2360247" cy="1444459"/>
            </a:xfrm>
          </p:grpSpPr>
          <p:grpSp>
            <p:nvGrpSpPr>
              <p:cNvPr id="519" name="Groupe 518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21" name="Connecteur droit avec flèche 52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avec flèche 52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ZoneTexte 519"/>
              <p:cNvSpPr txBox="1"/>
              <p:nvPr/>
            </p:nvSpPr>
            <p:spPr>
              <a:xfrm>
                <a:off x="5348516" y="1804840"/>
                <a:ext cx="281352" cy="4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ZoneTexte 472"/>
                <p:cNvSpPr txBox="1"/>
                <p:nvPr/>
              </p:nvSpPr>
              <p:spPr>
                <a:xfrm>
                  <a:off x="5603880" y="4627738"/>
                  <a:ext cx="21685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𝐓𝐑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473" name="ZoneTexte 4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880" y="4627738"/>
                  <a:ext cx="216854" cy="138499"/>
                </a:xfrm>
                <a:prstGeom prst="rect">
                  <a:avLst/>
                </a:prstGeom>
                <a:blipFill>
                  <a:blip r:embed="rId14"/>
                  <a:stretch>
                    <a:fillRect l="-5882"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4" name="Groupe 473"/>
            <p:cNvGrpSpPr/>
            <p:nvPr/>
          </p:nvGrpSpPr>
          <p:grpSpPr>
            <a:xfrm>
              <a:off x="5156074" y="5204338"/>
              <a:ext cx="1047736" cy="148130"/>
              <a:chOff x="3453179" y="2178661"/>
              <a:chExt cx="1781926" cy="29566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04" name="Groupe 503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5" name="Rectangle 51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505" name="Groupe 504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11" name="Rectangle 510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  <p:grpSp>
            <p:nvGrpSpPr>
              <p:cNvPr id="506" name="Groupe 505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  <p:sp>
              <p:nvSpPr>
                <p:cNvPr id="510" name="Rectangle 509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/>
                </a:p>
              </p:txBody>
            </p:sp>
          </p:grpSp>
        </p:grpSp>
        <p:sp>
          <p:nvSpPr>
            <p:cNvPr id="475" name="Rectangle 474"/>
            <p:cNvSpPr/>
            <p:nvPr/>
          </p:nvSpPr>
          <p:spPr>
            <a:xfrm>
              <a:off x="5413480" y="5204314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5475432" y="5204314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5539116" y="5204338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601864" y="5204314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693620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755572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819256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882004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951225" y="5204189"/>
              <a:ext cx="62977" cy="148106"/>
            </a:xfrm>
            <a:prstGeom prst="rect">
              <a:avLst/>
            </a:prstGeom>
            <a:solidFill>
              <a:srgbClr val="FF0000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6013177" y="5204189"/>
              <a:ext cx="62977" cy="148106"/>
            </a:xfrm>
            <a:prstGeom prst="rect">
              <a:avLst/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6076861" y="5204213"/>
              <a:ext cx="62977" cy="148106"/>
            </a:xfrm>
            <a:prstGeom prst="rect">
              <a:avLst/>
            </a:prstGeom>
            <a:solidFill>
              <a:schemeClr val="accent4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6139609" y="5204189"/>
              <a:ext cx="62977" cy="148106"/>
            </a:xfrm>
            <a:prstGeom prst="rect">
              <a:avLst/>
            </a:prstGeom>
            <a:solidFill>
              <a:schemeClr val="accent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grpSp>
          <p:nvGrpSpPr>
            <p:cNvPr id="487" name="Groupe 486"/>
            <p:cNvGrpSpPr/>
            <p:nvPr/>
          </p:nvGrpSpPr>
          <p:grpSpPr>
            <a:xfrm>
              <a:off x="5155370" y="5056477"/>
              <a:ext cx="1046512" cy="148279"/>
              <a:chOff x="3869070" y="1237934"/>
              <a:chExt cx="1498610" cy="24164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8" name="Rectangle 487"/>
              <p:cNvSpPr/>
              <p:nvPr/>
            </p:nvSpPr>
            <p:spPr>
              <a:xfrm>
                <a:off x="3869070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3957786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048982" y="1238216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13883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4237677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4326392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417588" y="1238177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4507444" y="1238138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4638839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4727554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4818750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4908606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5007730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5096445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187641" y="1237973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5277497" y="1237934"/>
                <a:ext cx="90183" cy="241364"/>
              </a:xfrm>
              <a:prstGeom prst="rect">
                <a:avLst/>
              </a:prstGeom>
              <a:solidFill>
                <a:srgbClr val="FF00F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</p:grpSp>
      <p:grpSp>
        <p:nvGrpSpPr>
          <p:cNvPr id="523" name="Groupe 522"/>
          <p:cNvGrpSpPr/>
          <p:nvPr/>
        </p:nvGrpSpPr>
        <p:grpSpPr>
          <a:xfrm>
            <a:off x="6295911" y="5707201"/>
            <a:ext cx="1374619" cy="875945"/>
            <a:chOff x="6868974" y="5698276"/>
            <a:chExt cx="1374619" cy="875945"/>
          </a:xfrm>
        </p:grpSpPr>
        <p:grpSp>
          <p:nvGrpSpPr>
            <p:cNvPr id="524" name="Groupe 523"/>
            <p:cNvGrpSpPr/>
            <p:nvPr/>
          </p:nvGrpSpPr>
          <p:grpSpPr>
            <a:xfrm>
              <a:off x="6868974" y="5850529"/>
              <a:ext cx="1374619" cy="723692"/>
              <a:chOff x="6433077" y="2973134"/>
              <a:chExt cx="2337868" cy="1444462"/>
            </a:xfrm>
          </p:grpSpPr>
          <p:grpSp>
            <p:nvGrpSpPr>
              <p:cNvPr id="558" name="Groupe 55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60" name="Connecteur droit avec flèche 55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Connecteur droit avec flèche 56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9" name="ZoneTexte 558"/>
              <p:cNvSpPr txBox="1"/>
              <p:nvPr/>
            </p:nvSpPr>
            <p:spPr>
              <a:xfrm>
                <a:off x="8489593" y="3956864"/>
                <a:ext cx="281352" cy="46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ZoneTexte 524"/>
                <p:cNvSpPr txBox="1"/>
                <p:nvPr/>
              </p:nvSpPr>
              <p:spPr>
                <a:xfrm>
                  <a:off x="7411918" y="5698276"/>
                  <a:ext cx="14734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900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9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525" name="ZoneTexte 5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8" y="5698276"/>
                  <a:ext cx="147348" cy="138499"/>
                </a:xfrm>
                <a:prstGeom prst="rect">
                  <a:avLst/>
                </a:prstGeom>
                <a:blipFill>
                  <a:blip r:embed="rId15"/>
                  <a:stretch>
                    <a:fillRect l="-7692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6" name="Rectangle 525"/>
            <p:cNvSpPr/>
            <p:nvPr/>
          </p:nvSpPr>
          <p:spPr>
            <a:xfrm>
              <a:off x="6965001" y="6307959"/>
              <a:ext cx="62977" cy="12474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026953" y="6119164"/>
              <a:ext cx="62977" cy="31354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090637" y="6189874"/>
              <a:ext cx="62977" cy="24285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7153386" y="6409799"/>
              <a:ext cx="62977" cy="2290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222934" y="6387917"/>
              <a:ext cx="62977" cy="4476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284886" y="6249133"/>
              <a:ext cx="62977" cy="18354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348570" y="5988252"/>
              <a:ext cx="62977" cy="444454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7411319" y="6101591"/>
              <a:ext cx="62977" cy="331091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7497915" y="6343389"/>
              <a:ext cx="62977" cy="8806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7559866" y="6177603"/>
              <a:ext cx="62977" cy="253853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7623550" y="6160049"/>
              <a:ext cx="62977" cy="27143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7686299" y="6343390"/>
              <a:ext cx="62977" cy="8806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7757416" y="5936404"/>
              <a:ext cx="62977" cy="49502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7819368" y="6126720"/>
              <a:ext cx="62977" cy="30471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883052" y="6399371"/>
              <a:ext cx="62977" cy="3208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7945801" y="6249133"/>
              <a:ext cx="62977" cy="18229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7026372" y="5984643"/>
              <a:ext cx="62977" cy="13959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965851" y="6238665"/>
              <a:ext cx="62977" cy="7961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7089718" y="6097356"/>
              <a:ext cx="63246" cy="10560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7152018" y="6385438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7221202" y="6356336"/>
              <a:ext cx="62534" cy="3155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7285203" y="6156614"/>
              <a:ext cx="63246" cy="9738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7346838" y="5806929"/>
              <a:ext cx="63246" cy="19378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7411184" y="5960776"/>
              <a:ext cx="63246" cy="159740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7497930" y="6253292"/>
              <a:ext cx="63246" cy="97236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7560952" y="6067530"/>
              <a:ext cx="63246" cy="13000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7622323" y="6011769"/>
              <a:ext cx="63246" cy="16184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756257" y="5744097"/>
              <a:ext cx="63246" cy="21182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7820444" y="5948674"/>
              <a:ext cx="63246" cy="194545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7882719" y="6371611"/>
              <a:ext cx="63246" cy="30729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7686637" y="6258998"/>
              <a:ext cx="63246" cy="94638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946586" y="6124236"/>
              <a:ext cx="63246" cy="139867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562" name="Groupe 561"/>
          <p:cNvGrpSpPr/>
          <p:nvPr/>
        </p:nvGrpSpPr>
        <p:grpSpPr>
          <a:xfrm>
            <a:off x="8159693" y="5719358"/>
            <a:ext cx="1375081" cy="863788"/>
            <a:chOff x="8732756" y="5710433"/>
            <a:chExt cx="1375081" cy="863788"/>
          </a:xfrm>
        </p:grpSpPr>
        <p:grpSp>
          <p:nvGrpSpPr>
            <p:cNvPr id="563" name="Groupe 562"/>
            <p:cNvGrpSpPr/>
            <p:nvPr/>
          </p:nvGrpSpPr>
          <p:grpSpPr>
            <a:xfrm>
              <a:off x="8732756" y="5850529"/>
              <a:ext cx="1375081" cy="723692"/>
              <a:chOff x="9591914" y="2973134"/>
              <a:chExt cx="2338654" cy="1444462"/>
            </a:xfrm>
          </p:grpSpPr>
          <p:grpSp>
            <p:nvGrpSpPr>
              <p:cNvPr id="574" name="Groupe 573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576" name="Connecteur droit avec flèche 575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Connecteur droit avec flèche 576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5" name="ZoneTexte 574"/>
              <p:cNvSpPr txBox="1"/>
              <p:nvPr/>
            </p:nvSpPr>
            <p:spPr>
              <a:xfrm>
                <a:off x="11649216" y="3956864"/>
                <a:ext cx="281352" cy="46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ZoneTexte 563"/>
                <p:cNvSpPr txBox="1"/>
                <p:nvPr/>
              </p:nvSpPr>
              <p:spPr>
                <a:xfrm>
                  <a:off x="9256977" y="5710433"/>
                  <a:ext cx="14472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9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9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900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900" b="1" dirty="0"/>
                </a:p>
              </p:txBody>
            </p:sp>
          </mc:Choice>
          <mc:Fallback xmlns="">
            <p:sp>
              <p:nvSpPr>
                <p:cNvPr id="564" name="ZoneTexte 5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977" y="5710433"/>
                  <a:ext cx="144720" cy="138499"/>
                </a:xfrm>
                <a:prstGeom prst="rect">
                  <a:avLst/>
                </a:prstGeom>
                <a:blipFill>
                  <a:blip r:embed="rId16"/>
                  <a:stretch>
                    <a:fillRect l="-27273" t="-25000" r="-9091" b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5" name="Groupe 564"/>
            <p:cNvGrpSpPr/>
            <p:nvPr/>
          </p:nvGrpSpPr>
          <p:grpSpPr>
            <a:xfrm>
              <a:off x="9217564" y="6371611"/>
              <a:ext cx="251361" cy="59818"/>
              <a:chOff x="10453609" y="2415359"/>
              <a:chExt cx="427500" cy="6249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/>
              </a:p>
            </p:txBody>
          </p:sp>
        </p:grpSp>
        <p:sp>
          <p:nvSpPr>
            <p:cNvPr id="566" name="Rectangle 565"/>
            <p:cNvSpPr/>
            <p:nvPr/>
          </p:nvSpPr>
          <p:spPr>
            <a:xfrm>
              <a:off x="9216263" y="6318276"/>
              <a:ext cx="62977" cy="56731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9279681" y="6350529"/>
              <a:ext cx="62977" cy="42372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9342972" y="6335329"/>
              <a:ext cx="62977" cy="43143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9405948" y="6381531"/>
              <a:ext cx="62977" cy="28054"/>
            </a:xfrm>
            <a:prstGeom prst="rect">
              <a:avLst/>
            </a:prstGeom>
            <a:solidFill>
              <a:srgbClr val="FF00FF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</p:grpSp>
      <p:grpSp>
        <p:nvGrpSpPr>
          <p:cNvPr id="578" name="Groupe 577"/>
          <p:cNvGrpSpPr/>
          <p:nvPr/>
        </p:nvGrpSpPr>
        <p:grpSpPr>
          <a:xfrm>
            <a:off x="1520033" y="4943764"/>
            <a:ext cx="354945" cy="403805"/>
            <a:chOff x="1167115" y="3549549"/>
            <a:chExt cx="266209" cy="302854"/>
          </a:xfrm>
        </p:grpSpPr>
        <p:sp>
          <p:nvSpPr>
            <p:cNvPr id="579" name="Rectangle 578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583" name="Groupe 582"/>
          <p:cNvGrpSpPr/>
          <p:nvPr/>
        </p:nvGrpSpPr>
        <p:grpSpPr>
          <a:xfrm>
            <a:off x="8611450" y="4955798"/>
            <a:ext cx="354945" cy="403805"/>
            <a:chOff x="1167115" y="3549549"/>
            <a:chExt cx="266209" cy="302854"/>
          </a:xfrm>
        </p:grpSpPr>
        <p:sp>
          <p:nvSpPr>
            <p:cNvPr id="584" name="Rectangle 58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</p:spTree>
    <p:extLst>
      <p:ext uri="{BB962C8B-B14F-4D97-AF65-F5344CB8AC3E}">
        <p14:creationId xmlns:p14="http://schemas.microsoft.com/office/powerpoint/2010/main" val="10188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</a:t>
            </a:r>
            <a:r>
              <a:rPr lang="fr-FR"/>
              <a:t>Communication Protocol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  <p:sp>
        <p:nvSpPr>
          <p:cNvPr id="42" name="Espace réservé du texte 2"/>
          <p:cNvSpPr txBox="1">
            <a:spLocks/>
          </p:cNvSpPr>
          <p:nvPr/>
        </p:nvSpPr>
        <p:spPr bwMode="auto">
          <a:xfrm>
            <a:off x="403339" y="994560"/>
            <a:ext cx="52401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rgbClr val="1D4C7E"/>
                </a:solidFill>
                <a:latin typeface="+mj-lt"/>
              </a:rPr>
              <a:t>2.2 FD TR SISO OFDM system </a:t>
            </a:r>
            <a:r>
              <a:rPr lang="fr-FR" sz="2400" dirty="0" err="1">
                <a:solidFill>
                  <a:srgbClr val="1D4C7E"/>
                </a:solidFill>
                <a:latin typeface="+mj-lt"/>
              </a:rPr>
              <a:t>with</a:t>
            </a:r>
            <a:r>
              <a:rPr lang="fr-FR" sz="2400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rgbClr val="1D4C7E"/>
                </a:solidFill>
                <a:latin typeface="+mj-lt"/>
              </a:rPr>
              <a:t>added</a:t>
            </a:r>
            <a:r>
              <a:rPr lang="fr-FR" sz="2400" dirty="0">
                <a:solidFill>
                  <a:srgbClr val="1D4C7E"/>
                </a:solidFill>
                <a:latin typeface="+mj-lt"/>
              </a:rPr>
              <a:t> AN (3)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2329974" y="1603480"/>
            <a:ext cx="519348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256234" y="1603480"/>
            <a:ext cx="393676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709669" y="1603480"/>
            <a:ext cx="1519319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46" name="Rectangle à coins arrondis 45"/>
          <p:cNvSpPr/>
          <p:nvPr/>
        </p:nvSpPr>
        <p:spPr>
          <a:xfrm>
            <a:off x="5439527" y="1603480"/>
            <a:ext cx="677573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4607447" y="1603480"/>
            <a:ext cx="632559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049077" y="1603480"/>
            <a:ext cx="396076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3196114" y="1603480"/>
            <a:ext cx="777615" cy="159814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4" y="1662403"/>
            <a:ext cx="6304275" cy="1360107"/>
          </a:xfrm>
          <a:prstGeom prst="rect">
            <a:avLst/>
          </a:prstGeom>
          <a:noFill/>
        </p:spPr>
      </p:pic>
      <p:sp>
        <p:nvSpPr>
          <p:cNvPr id="51" name="ZoneTexte 50"/>
          <p:cNvSpPr txBox="1"/>
          <p:nvPr/>
        </p:nvSpPr>
        <p:spPr>
          <a:xfrm>
            <a:off x="220744" y="3240696"/>
            <a:ext cx="621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43188" y="3232426"/>
            <a:ext cx="1418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996670" y="3240697"/>
            <a:ext cx="118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898380" y="3243211"/>
            <a:ext cx="58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RX</a:t>
            </a:r>
            <a:r>
              <a:rPr lang="fr-FR" sz="9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9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543172" y="3240697"/>
            <a:ext cx="880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5377826" y="3221705"/>
            <a:ext cx="9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SYMBOL</a:t>
            </a:r>
            <a:r>
              <a:rPr lang="fr-FR" sz="9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9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2162015" y="3240697"/>
            <a:ext cx="8934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Lucida Bright" panose="02040602050505020304" pitchFamily="18" charset="0"/>
              </a:rPr>
              <a:t>ARTIFICIAL NOISE INJECTION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49910" y="2255421"/>
            <a:ext cx="870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375257" y="2255421"/>
            <a:ext cx="883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179118" y="2013907"/>
            <a:ext cx="621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  <a:endParaRPr lang="fr-FR" sz="900" b="1" dirty="0">
              <a:solidFill>
                <a:schemeClr val="accent6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390816" y="1865063"/>
            <a:ext cx="518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410531" y="2466675"/>
            <a:ext cx="499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7129355" y="1116247"/>
            <a:ext cx="4448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>
                <a:solidFill>
                  <a:srgbClr val="1D4C7E"/>
                </a:solidFill>
              </a:rPr>
              <a:t>At Bob: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B050"/>
                </a:solidFill>
              </a:rPr>
              <a:t>Real gain for </a:t>
            </a:r>
            <a:r>
              <a:rPr lang="fr-FR" sz="1600" dirty="0" err="1">
                <a:solidFill>
                  <a:srgbClr val="00B050"/>
                </a:solidFill>
              </a:rPr>
              <a:t>each</a:t>
            </a:r>
            <a:r>
              <a:rPr lang="fr-FR" sz="1600" dirty="0">
                <a:solidFill>
                  <a:srgbClr val="00B050"/>
                </a:solidFill>
              </a:rPr>
              <a:t> RX </a:t>
            </a:r>
            <a:r>
              <a:rPr lang="fr-FR" sz="1600" dirty="0" err="1">
                <a:solidFill>
                  <a:srgbClr val="00B050"/>
                </a:solidFill>
              </a:rPr>
              <a:t>symbol</a:t>
            </a:r>
            <a:endParaRPr lang="fr-FR" sz="1600" dirty="0">
              <a:solidFill>
                <a:srgbClr val="00B050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FF0000"/>
                </a:solidFill>
              </a:rPr>
              <a:t>Gain </a:t>
            </a:r>
            <a:r>
              <a:rPr lang="fr-FR" sz="1600" dirty="0" err="1">
                <a:solidFill>
                  <a:srgbClr val="FF0000"/>
                </a:solidFill>
              </a:rPr>
              <a:t>depends</a:t>
            </a:r>
            <a:r>
              <a:rPr lang="fr-FR" sz="1600" dirty="0">
                <a:solidFill>
                  <a:srgbClr val="FF0000"/>
                </a:solidFill>
              </a:rPr>
              <a:t> on BOR value (</a:t>
            </a:r>
            <a:r>
              <a:rPr lang="fr-FR" sz="1600" dirty="0" err="1">
                <a:solidFill>
                  <a:srgbClr val="FF0000"/>
                </a:solidFill>
              </a:rPr>
              <a:t>frequency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diversity</a:t>
            </a:r>
            <a:r>
              <a:rPr lang="fr-FR" sz="1600" dirty="0">
                <a:solidFill>
                  <a:srgbClr val="FF0000"/>
                </a:solidFill>
              </a:rPr>
              <a:t>)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</a:rPr>
              <a:t>Perfect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 data 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</a:rPr>
              <a:t>recovery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 if high SNR scenario 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</a:rPr>
              <a:t>after</a:t>
            </a:r>
            <a:r>
              <a:rPr lang="fr-FR" sz="1600" dirty="0">
                <a:solidFill>
                  <a:schemeClr val="accent2">
                    <a:lumMod val="50000"/>
                  </a:schemeClr>
                </a:solidFill>
              </a:rPr>
              <a:t> ZF </a:t>
            </a:r>
            <a:r>
              <a:rPr lang="fr-FR" sz="1600" dirty="0" err="1">
                <a:solidFill>
                  <a:schemeClr val="accent2">
                    <a:lumMod val="50000"/>
                  </a:schemeClr>
                </a:solidFill>
              </a:rPr>
              <a:t>equalization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129357" y="2863443"/>
            <a:ext cx="4448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>
                <a:solidFill>
                  <a:srgbClr val="002060"/>
                </a:solidFill>
              </a:rPr>
              <a:t>At Eve: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accent2"/>
                </a:solidFill>
              </a:rPr>
              <a:t>No </a:t>
            </a:r>
            <a:r>
              <a:rPr lang="fr-FR" sz="1600" dirty="0" err="1">
                <a:solidFill>
                  <a:schemeClr val="accent2"/>
                </a:solidFill>
              </a:rPr>
              <a:t>frequency</a:t>
            </a:r>
            <a:r>
              <a:rPr lang="fr-FR" sz="1600" dirty="0">
                <a:solidFill>
                  <a:schemeClr val="accent2"/>
                </a:solidFill>
              </a:rPr>
              <a:t> </a:t>
            </a:r>
            <a:r>
              <a:rPr lang="fr-FR" sz="1600" dirty="0" err="1">
                <a:solidFill>
                  <a:schemeClr val="accent2"/>
                </a:solidFill>
              </a:rPr>
              <a:t>diversity</a:t>
            </a:r>
            <a:endParaRPr lang="fr-FR" sz="1600" dirty="0">
              <a:solidFill>
                <a:schemeClr val="accent2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7030A0"/>
                </a:solidFill>
              </a:rPr>
              <a:t>Decoding</a:t>
            </a:r>
            <a:r>
              <a:rPr lang="fr-FR" sz="1600" dirty="0">
                <a:solidFill>
                  <a:srgbClr val="7030A0"/>
                </a:solidFill>
              </a:rPr>
              <a:t> performance </a:t>
            </a:r>
            <a:r>
              <a:rPr lang="fr-FR" sz="1600" dirty="0" err="1">
                <a:solidFill>
                  <a:srgbClr val="7030A0"/>
                </a:solidFill>
              </a:rPr>
              <a:t>depends</a:t>
            </a:r>
            <a:r>
              <a:rPr lang="fr-FR" sz="1600" dirty="0">
                <a:solidFill>
                  <a:srgbClr val="7030A0"/>
                </a:solidFill>
              </a:rPr>
              <a:t> on </a:t>
            </a:r>
            <a:r>
              <a:rPr lang="fr-FR" sz="1600" b="1" dirty="0">
                <a:solidFill>
                  <a:srgbClr val="7030A0"/>
                </a:solidFill>
              </a:rPr>
              <a:t>G</a:t>
            </a:r>
            <a:endParaRPr lang="fr-FR" sz="1600" dirty="0">
              <a:solidFill>
                <a:srgbClr val="7030A0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0070C0"/>
                </a:solidFill>
              </a:rPr>
              <a:t>Received</a:t>
            </a:r>
            <a:r>
              <a:rPr lang="fr-FR" sz="1600" dirty="0">
                <a:solidFill>
                  <a:srgbClr val="0070C0"/>
                </a:solidFill>
              </a:rPr>
              <a:t> data </a:t>
            </a:r>
            <a:r>
              <a:rPr lang="fr-FR" sz="1600" dirty="0" err="1">
                <a:solidFill>
                  <a:srgbClr val="0070C0"/>
                </a:solidFill>
              </a:rPr>
              <a:t>corrupted</a:t>
            </a:r>
            <a:r>
              <a:rPr lang="fr-FR" sz="1600" dirty="0">
                <a:solidFill>
                  <a:srgbClr val="0070C0"/>
                </a:solidFill>
              </a:rPr>
              <a:t> by AN </a:t>
            </a:r>
            <a:r>
              <a:rPr lang="fr-FR" sz="1600" dirty="0" err="1">
                <a:solidFill>
                  <a:srgbClr val="0070C0"/>
                </a:solidFill>
              </a:rPr>
              <a:t>term</a:t>
            </a:r>
            <a:r>
              <a:rPr lang="fr-FR" sz="1600" dirty="0">
                <a:solidFill>
                  <a:srgbClr val="0070C0"/>
                </a:solidFill>
              </a:rPr>
              <a:t> </a:t>
            </a:r>
            <a:r>
              <a:rPr lang="fr-FR" sz="1600" dirty="0" err="1">
                <a:solidFill>
                  <a:srgbClr val="0070C0"/>
                </a:solidFill>
              </a:rPr>
              <a:t>even</a:t>
            </a:r>
            <a:r>
              <a:rPr lang="fr-FR" sz="1600" dirty="0">
                <a:solidFill>
                  <a:srgbClr val="0070C0"/>
                </a:solidFill>
              </a:rPr>
              <a:t> if high SNR scenario</a:t>
            </a:r>
            <a:r>
              <a:rPr lang="fr-FR" sz="1600" b="1" i="1" dirty="0">
                <a:solidFill>
                  <a:srgbClr val="0070C0"/>
                </a:solidFill>
                <a:sym typeface="Wingdings" panose="05000000000000000000" pitchFamily="2" charset="2"/>
              </a:rPr>
              <a:t> SECURE</a:t>
            </a:r>
            <a:endParaRPr lang="fr-FR" sz="1600" b="1" i="1" dirty="0">
              <a:solidFill>
                <a:srgbClr val="0070C0"/>
              </a:solidFill>
            </a:endParaRPr>
          </a:p>
          <a:p>
            <a:endParaRPr lang="fr-FR" sz="1600" b="1" dirty="0">
              <a:solidFill>
                <a:srgbClr val="00206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354869" y="3728033"/>
            <a:ext cx="5048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1D4C7E"/>
                </a:solidFill>
              </a:rPr>
              <a:t>RX signal at Bob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1D4C7E"/>
                </a:solidFill>
              </a:rPr>
              <a:t>Before</a:t>
            </a:r>
            <a:r>
              <a:rPr lang="fr-FR" sz="1600" dirty="0">
                <a:solidFill>
                  <a:srgbClr val="1D4C7E"/>
                </a:solidFill>
              </a:rPr>
              <a:t> ZF </a:t>
            </a:r>
            <a:r>
              <a:rPr lang="fr-FR" sz="1600" dirty="0" err="1">
                <a:solidFill>
                  <a:srgbClr val="1D4C7E"/>
                </a:solidFill>
              </a:rPr>
              <a:t>Equalization</a:t>
            </a:r>
            <a:r>
              <a:rPr lang="fr-FR" sz="1600" dirty="0">
                <a:solidFill>
                  <a:srgbClr val="1D4C7E"/>
                </a:solidFill>
              </a:rPr>
              <a:t>: </a:t>
            </a:r>
          </a:p>
          <a:p>
            <a:endParaRPr lang="fr-FR" sz="1600" dirty="0">
              <a:solidFill>
                <a:srgbClr val="1D4C7E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1D4C7E"/>
                </a:solidFill>
              </a:rPr>
              <a:t>Estimated</a:t>
            </a:r>
            <a:r>
              <a:rPr lang="fr-FR" sz="1600" dirty="0">
                <a:solidFill>
                  <a:srgbClr val="1D4C7E"/>
                </a:solidFill>
              </a:rPr>
              <a:t> </a:t>
            </a:r>
            <a:r>
              <a:rPr lang="fr-FR" sz="1600" dirty="0" err="1">
                <a:solidFill>
                  <a:srgbClr val="1D4C7E"/>
                </a:solidFill>
              </a:rPr>
              <a:t>symbol</a:t>
            </a:r>
            <a:r>
              <a:rPr lang="fr-FR" sz="1600" dirty="0">
                <a:solidFill>
                  <a:srgbClr val="1D4C7E"/>
                </a:solidFill>
              </a:rPr>
              <a:t>: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54869" y="5080761"/>
            <a:ext cx="5048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1D4C7E"/>
                </a:solidFill>
              </a:rPr>
              <a:t>RX signal at Eve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1D4C7E"/>
                </a:solidFill>
              </a:rPr>
              <a:t>Before</a:t>
            </a:r>
            <a:r>
              <a:rPr lang="fr-FR" sz="1600" dirty="0">
                <a:solidFill>
                  <a:srgbClr val="1D4C7E"/>
                </a:solidFill>
              </a:rPr>
              <a:t> ZF </a:t>
            </a:r>
            <a:r>
              <a:rPr lang="fr-FR" sz="1600" dirty="0" err="1">
                <a:solidFill>
                  <a:srgbClr val="1D4C7E"/>
                </a:solidFill>
              </a:rPr>
              <a:t>Equalization</a:t>
            </a:r>
            <a:r>
              <a:rPr lang="fr-FR" sz="1600" dirty="0">
                <a:solidFill>
                  <a:srgbClr val="1D4C7E"/>
                </a:solidFill>
              </a:rPr>
              <a:t>: </a:t>
            </a:r>
          </a:p>
          <a:p>
            <a:endParaRPr lang="fr-FR" sz="1600" dirty="0">
              <a:solidFill>
                <a:srgbClr val="1D4C7E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1D4C7E"/>
                </a:solidFill>
              </a:rPr>
              <a:t>Estimated</a:t>
            </a:r>
            <a:r>
              <a:rPr lang="fr-FR" sz="1600" dirty="0">
                <a:solidFill>
                  <a:srgbClr val="1D4C7E"/>
                </a:solidFill>
              </a:rPr>
              <a:t> </a:t>
            </a:r>
            <a:r>
              <a:rPr lang="fr-FR" sz="1600" dirty="0" err="1">
                <a:solidFill>
                  <a:srgbClr val="1D4C7E"/>
                </a:solidFill>
              </a:rPr>
              <a:t>symbol</a:t>
            </a:r>
            <a:r>
              <a:rPr lang="fr-FR" sz="1600" dirty="0">
                <a:solidFill>
                  <a:srgbClr val="1D4C7E"/>
                </a:solidFill>
              </a:rPr>
              <a:t>:</a:t>
            </a: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81" y="4535075"/>
            <a:ext cx="6716743" cy="393288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75" y="5945671"/>
            <a:ext cx="5197063" cy="670837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64" y="4039873"/>
            <a:ext cx="2546163" cy="363739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92" y="5368864"/>
            <a:ext cx="3358371" cy="440560"/>
          </a:xfrm>
          <a:prstGeom prst="rect">
            <a:avLst/>
          </a:prstGeom>
        </p:spPr>
      </p:pic>
      <p:sp>
        <p:nvSpPr>
          <p:cNvPr id="71" name="Rectangle à coins arrondis 70"/>
          <p:cNvSpPr/>
          <p:nvPr/>
        </p:nvSpPr>
        <p:spPr>
          <a:xfrm>
            <a:off x="3951693" y="4060173"/>
            <a:ext cx="426875" cy="40088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4394010" y="4060173"/>
            <a:ext cx="149161" cy="4008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3672221" y="4066536"/>
            <a:ext cx="246563" cy="4008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7258276" y="4516288"/>
            <a:ext cx="2354045" cy="40088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3835639" y="5420920"/>
            <a:ext cx="488712" cy="40088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3695280" y="5424628"/>
            <a:ext cx="140360" cy="40088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3422315" y="6248360"/>
            <a:ext cx="4726655" cy="40088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37600" y="6421998"/>
            <a:ext cx="2844800" cy="366183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413889" y="897107"/>
            <a:ext cx="3108872" cy="37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1D4C7E"/>
                </a:solidFill>
                <a:latin typeface="+mj-lt"/>
              </a:rPr>
              <a:t>3.1 </a:t>
            </a:r>
            <a:r>
              <a:rPr lang="fr-FR" sz="200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2000" b="1" dirty="0">
                <a:solidFill>
                  <a:srgbClr val="1D4C7E"/>
                </a:solidFill>
                <a:latin typeface="+mj-lt"/>
              </a:rPr>
              <a:t> </a:t>
            </a:r>
            <a:r>
              <a:rPr lang="fr-FR" sz="2000" b="1" dirty="0" err="1">
                <a:solidFill>
                  <a:srgbClr val="1D4C7E"/>
                </a:solidFill>
                <a:latin typeface="+mj-lt"/>
              </a:rPr>
              <a:t>Capacity</a:t>
            </a:r>
            <a:endParaRPr lang="fr-FR" sz="2000" b="1" dirty="0">
              <a:solidFill>
                <a:srgbClr val="1D4C7E"/>
              </a:solidFill>
              <a:latin typeface="+mj-lt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4" y="1287304"/>
            <a:ext cx="4844785" cy="855821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FA8DE8A4-3227-544C-B2B4-10142258D413}"/>
              </a:ext>
            </a:extLst>
          </p:cNvPr>
          <p:cNvSpPr txBox="1"/>
          <p:nvPr/>
        </p:nvSpPr>
        <p:spPr>
          <a:xfrm>
            <a:off x="328163" y="1333893"/>
            <a:ext cx="5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600" dirty="0">
                <a:solidFill>
                  <a:schemeClr val="tx2"/>
                </a:solidFill>
              </a:rPr>
              <a:t>Maximum transmission rate that can be supported by the</a:t>
            </a:r>
          </a:p>
          <a:p>
            <a:r>
              <a:rPr lang="en-BZ" sz="1600" dirty="0">
                <a:solidFill>
                  <a:schemeClr val="tx2"/>
                </a:solidFill>
              </a:rPr>
              <a:t>legitimate receiver’s channel while ensuring the impossibility for the eavesdropper to retrieve the data</a:t>
            </a:r>
          </a:p>
          <a:p>
            <a:endParaRPr lang="fr-FR" sz="1600" b="1" dirty="0">
              <a:solidFill>
                <a:srgbClr val="00206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54204E0-2A8A-EA47-914C-4C024F0BF47E}"/>
              </a:ext>
            </a:extLst>
          </p:cNvPr>
          <p:cNvSpPr txBox="1"/>
          <p:nvPr/>
        </p:nvSpPr>
        <p:spPr>
          <a:xfrm>
            <a:off x="413889" y="2376847"/>
            <a:ext cx="3060390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67" b="1" dirty="0">
                <a:solidFill>
                  <a:schemeClr val="tx2"/>
                </a:solidFill>
              </a:rPr>
              <a:t>At Bob:</a:t>
            </a:r>
          </a:p>
          <a:p>
            <a:r>
              <a:rPr lang="fr-FR" sz="1600" dirty="0" err="1">
                <a:solidFill>
                  <a:schemeClr val="tx2"/>
                </a:solidFill>
              </a:rPr>
              <a:t>Analytic</a:t>
            </a:r>
            <a:r>
              <a:rPr lang="fr-FR" sz="1600" dirty="0">
                <a:solidFill>
                  <a:schemeClr val="tx2"/>
                </a:solidFill>
              </a:rPr>
              <a:t> expression of the </a:t>
            </a:r>
            <a:r>
              <a:rPr lang="fr-FR" sz="1600" dirty="0" err="1">
                <a:solidFill>
                  <a:schemeClr val="tx2"/>
                </a:solidFill>
              </a:rPr>
              <a:t>capacity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F345B22-2B12-074C-A977-BC4EB8BC94D2}"/>
              </a:ext>
            </a:extLst>
          </p:cNvPr>
          <p:cNvSpPr txBox="1"/>
          <p:nvPr/>
        </p:nvSpPr>
        <p:spPr>
          <a:xfrm>
            <a:off x="6353180" y="2220834"/>
            <a:ext cx="6031361" cy="460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chemeClr val="tx2"/>
                </a:solidFill>
              </a:rPr>
              <a:t>At Eve:</a:t>
            </a:r>
          </a:p>
          <a:p>
            <a:r>
              <a:rPr lang="fr-FR" sz="1600" dirty="0">
                <a:solidFill>
                  <a:schemeClr val="tx2"/>
                </a:solidFill>
              </a:rPr>
              <a:t>Four </a:t>
            </a:r>
            <a:r>
              <a:rPr lang="fr-FR" sz="1600" dirty="0" err="1">
                <a:solidFill>
                  <a:schemeClr val="tx2"/>
                </a:solidFill>
              </a:rPr>
              <a:t>decoding</a:t>
            </a:r>
            <a:r>
              <a:rPr lang="fr-FR" sz="1600" dirty="0">
                <a:solidFill>
                  <a:schemeClr val="tx2"/>
                </a:solidFill>
              </a:rPr>
              <a:t> structures </a:t>
            </a:r>
            <a:r>
              <a:rPr lang="fr-FR" sz="1600" dirty="0" err="1">
                <a:solidFill>
                  <a:schemeClr val="tx2"/>
                </a:solidFill>
              </a:rPr>
              <a:t>investigated</a:t>
            </a:r>
            <a:r>
              <a:rPr lang="fr-FR" sz="1600" dirty="0">
                <a:solidFill>
                  <a:schemeClr val="tx2"/>
                </a:solidFill>
              </a:rPr>
              <a:t>:</a:t>
            </a:r>
          </a:p>
          <a:p>
            <a:pPr marL="457189" indent="-457189">
              <a:buFont typeface="+mj-lt"/>
              <a:buAutoNum type="arabicPeriod"/>
            </a:pPr>
            <a:r>
              <a:rPr lang="fr-FR" sz="1600" b="1" dirty="0" err="1">
                <a:solidFill>
                  <a:schemeClr val="tx2"/>
                </a:solidFill>
              </a:rPr>
              <a:t>Same</a:t>
            </a:r>
            <a:r>
              <a:rPr lang="fr-FR" sz="1600" b="1" dirty="0">
                <a:solidFill>
                  <a:schemeClr val="tx2"/>
                </a:solidFill>
              </a:rPr>
              <a:t> as Bob: 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Easy</a:t>
            </a:r>
            <a:r>
              <a:rPr lang="fr-FR" sz="1600" dirty="0">
                <a:solidFill>
                  <a:schemeClr val="tx2"/>
                </a:solidFill>
              </a:rPr>
              <a:t> to </a:t>
            </a:r>
            <a:r>
              <a:rPr lang="fr-FR" sz="1600" dirty="0" err="1">
                <a:solidFill>
                  <a:schemeClr val="tx2"/>
                </a:solidFill>
              </a:rPr>
              <a:t>implement</a:t>
            </a:r>
            <a:endParaRPr lang="fr-FR" sz="1600" dirty="0">
              <a:solidFill>
                <a:schemeClr val="tx2"/>
              </a:solidFill>
            </a:endParaRP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Little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knowledge</a:t>
            </a:r>
            <a:r>
              <a:rPr lang="fr-FR" sz="1600" dirty="0">
                <a:solidFill>
                  <a:schemeClr val="tx2"/>
                </a:solidFill>
              </a:rPr>
              <a:t> @ Eve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Low</a:t>
            </a:r>
            <a:r>
              <a:rPr lang="fr-FR" sz="1600" dirty="0">
                <a:solidFill>
                  <a:schemeClr val="tx2"/>
                </a:solidFill>
              </a:rPr>
              <a:t> performance @ Eve (high SR)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Analytic</a:t>
            </a:r>
            <a:r>
              <a:rPr lang="fr-FR" sz="1600" dirty="0">
                <a:solidFill>
                  <a:schemeClr val="tx2"/>
                </a:solidFill>
              </a:rPr>
              <a:t> expression of the </a:t>
            </a:r>
            <a:r>
              <a:rPr lang="fr-FR" sz="1600" dirty="0" err="1">
                <a:solidFill>
                  <a:schemeClr val="tx2"/>
                </a:solidFill>
              </a:rPr>
              <a:t>capacity</a:t>
            </a:r>
            <a:endParaRPr lang="fr-FR" sz="1600" dirty="0">
              <a:solidFill>
                <a:schemeClr val="tx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fr-FR" sz="1600" b="1" dirty="0" err="1">
                <a:solidFill>
                  <a:schemeClr val="tx2"/>
                </a:solidFill>
              </a:rPr>
              <a:t>Matched</a:t>
            </a:r>
            <a:r>
              <a:rPr lang="fr-FR" sz="1600" b="1" dirty="0">
                <a:solidFill>
                  <a:schemeClr val="tx2"/>
                </a:solidFill>
              </a:rPr>
              <a:t> </a:t>
            </a:r>
            <a:r>
              <a:rPr lang="fr-FR" sz="1600" b="1" dirty="0" err="1">
                <a:solidFill>
                  <a:schemeClr val="tx2"/>
                </a:solidFill>
              </a:rPr>
              <a:t>filtering</a:t>
            </a:r>
            <a:r>
              <a:rPr lang="fr-FR" sz="1600" b="1" dirty="0">
                <a:solidFill>
                  <a:schemeClr val="tx2"/>
                </a:solidFill>
              </a:rPr>
              <a:t>: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>
                <a:solidFill>
                  <a:schemeClr val="tx2"/>
                </a:solidFill>
              </a:rPr>
              <a:t>Eve </a:t>
            </a:r>
            <a:r>
              <a:rPr lang="fr-FR" sz="1600" dirty="0" err="1">
                <a:solidFill>
                  <a:schemeClr val="tx2"/>
                </a:solidFill>
              </a:rPr>
              <a:t>needs</a:t>
            </a:r>
            <a:r>
              <a:rPr lang="fr-FR" sz="1600" dirty="0">
                <a:solidFill>
                  <a:schemeClr val="tx2"/>
                </a:solidFill>
              </a:rPr>
              <a:t> to know </a:t>
            </a:r>
            <a:r>
              <a:rPr lang="fr-FR" sz="1600" dirty="0" err="1">
                <a:solidFill>
                  <a:schemeClr val="tx2"/>
                </a:solidFill>
              </a:rPr>
              <a:t>its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equivalent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channel</a:t>
            </a:r>
            <a:endParaRPr lang="fr-FR" sz="1600" dirty="0">
              <a:solidFill>
                <a:schemeClr val="tx2"/>
              </a:solidFill>
            </a:endParaRP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>
                <a:solidFill>
                  <a:schemeClr val="tx2"/>
                </a:solidFill>
              </a:rPr>
              <a:t>Medium to high performance @ Eve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Analytic</a:t>
            </a:r>
            <a:r>
              <a:rPr lang="fr-FR" sz="1600" dirty="0">
                <a:solidFill>
                  <a:schemeClr val="tx2"/>
                </a:solidFill>
              </a:rPr>
              <a:t> expression of the </a:t>
            </a:r>
            <a:r>
              <a:rPr lang="fr-FR" sz="1600" dirty="0" err="1">
                <a:solidFill>
                  <a:schemeClr val="tx2"/>
                </a:solidFill>
              </a:rPr>
              <a:t>capacity</a:t>
            </a:r>
            <a:endParaRPr lang="fr-FR" sz="1600" dirty="0">
              <a:solidFill>
                <a:schemeClr val="tx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fr-FR" sz="1600" b="1" dirty="0">
                <a:solidFill>
                  <a:schemeClr val="tx2"/>
                </a:solidFill>
              </a:rPr>
              <a:t>AN killer: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Strong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knowledge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needed</a:t>
            </a:r>
            <a:r>
              <a:rPr lang="fr-FR" sz="1600" dirty="0">
                <a:solidFill>
                  <a:schemeClr val="tx2"/>
                </a:solidFill>
              </a:rPr>
              <a:t> @ Eve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>
                <a:solidFill>
                  <a:schemeClr val="tx2"/>
                </a:solidFill>
              </a:rPr>
              <a:t>High performance @ Eve</a:t>
            </a:r>
          </a:p>
          <a:p>
            <a:pPr marL="457189" indent="-457189">
              <a:buFont typeface="+mj-lt"/>
              <a:buAutoNum type="arabicPeriod"/>
            </a:pPr>
            <a:r>
              <a:rPr lang="fr-FR" sz="1600" b="1" dirty="0">
                <a:solidFill>
                  <a:schemeClr val="tx2"/>
                </a:solidFill>
              </a:rPr>
              <a:t>LMMSE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Strong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knowledge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needed</a:t>
            </a:r>
            <a:r>
              <a:rPr lang="fr-FR" sz="1600" dirty="0">
                <a:solidFill>
                  <a:schemeClr val="tx2"/>
                </a:solidFill>
              </a:rPr>
              <a:t> @ Eve</a:t>
            </a:r>
          </a:p>
          <a:p>
            <a:pPr marL="1066773" lvl="1" indent="-457189">
              <a:buFont typeface="+mj-lt"/>
              <a:buAutoNum type="arabicPeriod"/>
            </a:pPr>
            <a:r>
              <a:rPr lang="fr-FR" sz="1600" dirty="0" err="1">
                <a:solidFill>
                  <a:schemeClr val="tx2"/>
                </a:solidFill>
              </a:rPr>
              <a:t>Very</a:t>
            </a:r>
            <a:r>
              <a:rPr lang="fr-FR" sz="1600" dirty="0">
                <a:solidFill>
                  <a:schemeClr val="tx2"/>
                </a:solidFill>
              </a:rPr>
              <a:t> high performance @ Eve</a:t>
            </a:r>
          </a:p>
          <a:p>
            <a:pPr marL="457189" indent="-457189">
              <a:buFont typeface="+mj-lt"/>
              <a:buAutoNum type="arabicPeriod"/>
            </a:pPr>
            <a:endParaRPr lang="fr-FR" sz="1867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9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47200" y="6491818"/>
            <a:ext cx="2844800" cy="366183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13</a:t>
            </a:fld>
            <a:endParaRPr lang="fr-FR" alt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6238" y="6118183"/>
            <a:ext cx="55095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67" b="1" dirty="0" err="1">
                <a:solidFill>
                  <a:srgbClr val="1D4C7E"/>
                </a:solidFill>
              </a:rPr>
              <a:t>Secrecy</a:t>
            </a:r>
            <a:r>
              <a:rPr lang="fr-FR" sz="1067" b="1" dirty="0">
                <a:solidFill>
                  <a:srgbClr val="1D4C7E"/>
                </a:solidFill>
              </a:rPr>
              <a:t> rate comparaison </a:t>
            </a:r>
            <a:r>
              <a:rPr lang="fr-FR" sz="1067" b="1" dirty="0" err="1">
                <a:solidFill>
                  <a:srgbClr val="1D4C7E"/>
                </a:solidFill>
              </a:rPr>
              <a:t>between</a:t>
            </a:r>
            <a:r>
              <a:rPr lang="fr-FR" sz="1067" b="1" dirty="0">
                <a:solidFill>
                  <a:srgbClr val="1D4C7E"/>
                </a:solidFill>
              </a:rPr>
              <a:t> the </a:t>
            </a:r>
            <a:r>
              <a:rPr lang="fr-FR" sz="1067" b="1" dirty="0" err="1">
                <a:solidFill>
                  <a:srgbClr val="1D4C7E"/>
                </a:solidFill>
              </a:rPr>
              <a:t>different</a:t>
            </a:r>
            <a:r>
              <a:rPr lang="fr-FR" sz="1067" b="1" dirty="0">
                <a:solidFill>
                  <a:srgbClr val="1D4C7E"/>
                </a:solidFill>
              </a:rPr>
              <a:t> </a:t>
            </a:r>
            <a:r>
              <a:rPr lang="fr-FR" sz="1067" b="1" dirty="0" err="1">
                <a:solidFill>
                  <a:srgbClr val="1D4C7E"/>
                </a:solidFill>
              </a:rPr>
              <a:t>decoding</a:t>
            </a:r>
            <a:r>
              <a:rPr lang="fr-FR" sz="1067" b="1" dirty="0">
                <a:solidFill>
                  <a:srgbClr val="1D4C7E"/>
                </a:solidFill>
              </a:rPr>
              <a:t> structure, </a:t>
            </a:r>
            <a:r>
              <a:rPr lang="fr-FR" sz="1067" b="1" dirty="0" err="1">
                <a:solidFill>
                  <a:srgbClr val="1D4C7E"/>
                </a:solidFill>
              </a:rPr>
              <a:t>Eb</a:t>
            </a:r>
            <a:r>
              <a:rPr lang="fr-FR" sz="1067" b="1" dirty="0">
                <a:solidFill>
                  <a:srgbClr val="1D4C7E"/>
                </a:solidFill>
              </a:rPr>
              <a:t>/N0 = 20 dB, BOR = 4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064638" y="1785988"/>
            <a:ext cx="4737220" cy="333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67" b="1" dirty="0" err="1">
                <a:solidFill>
                  <a:srgbClr val="1D4C7E"/>
                </a:solidFill>
              </a:rPr>
              <a:t>Secrecy</a:t>
            </a:r>
            <a:r>
              <a:rPr lang="fr-FR" sz="1867" b="1" dirty="0">
                <a:solidFill>
                  <a:srgbClr val="1D4C7E"/>
                </a:solidFill>
              </a:rPr>
              <a:t> performances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u="sng" dirty="0" err="1">
                <a:solidFill>
                  <a:srgbClr val="1D4C7E"/>
                </a:solidFill>
              </a:rPr>
              <a:t>Despreading</a:t>
            </a:r>
            <a:r>
              <a:rPr lang="fr-FR" sz="1867" u="sng" dirty="0">
                <a:solidFill>
                  <a:srgbClr val="1D4C7E"/>
                </a:solidFill>
              </a:rPr>
              <a:t> </a:t>
            </a:r>
            <a:r>
              <a:rPr lang="fr-FR" sz="1867" u="sng" dirty="0" err="1">
                <a:solidFill>
                  <a:srgbClr val="1D4C7E"/>
                </a:solidFill>
              </a:rPr>
              <a:t>only</a:t>
            </a:r>
            <a:r>
              <a:rPr lang="fr-FR" sz="1867" dirty="0">
                <a:solidFill>
                  <a:srgbClr val="1D4C7E"/>
                </a:solidFill>
              </a:rPr>
              <a:t>: high SR </a:t>
            </a:r>
            <a:r>
              <a:rPr lang="fr-FR" sz="1867" dirty="0" err="1">
                <a:solidFill>
                  <a:srgbClr val="1D4C7E"/>
                </a:solidFill>
              </a:rPr>
              <a:t>since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poor</a:t>
            </a:r>
            <a:r>
              <a:rPr lang="fr-FR" sz="1867" dirty="0">
                <a:solidFill>
                  <a:srgbClr val="1D4C7E"/>
                </a:solidFill>
              </a:rPr>
              <a:t> performance at Eve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u="sng" dirty="0">
                <a:solidFill>
                  <a:srgbClr val="1D4C7E"/>
                </a:solidFill>
              </a:rPr>
              <a:t>AN killer</a:t>
            </a:r>
            <a:r>
              <a:rPr lang="fr-FR" sz="1867" dirty="0">
                <a:solidFill>
                  <a:srgbClr val="1D4C7E"/>
                </a:solidFill>
              </a:rPr>
              <a:t>: flat </a:t>
            </a:r>
            <a:r>
              <a:rPr lang="fr-FR" sz="1867" dirty="0" err="1">
                <a:solidFill>
                  <a:srgbClr val="1D4C7E"/>
                </a:solidFill>
              </a:rPr>
              <a:t>curve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since</a:t>
            </a:r>
            <a:r>
              <a:rPr lang="fr-FR" sz="1867" dirty="0">
                <a:solidFill>
                  <a:srgbClr val="1D4C7E"/>
                </a:solidFill>
              </a:rPr>
              <a:t> AN </a:t>
            </a:r>
            <a:r>
              <a:rPr lang="fr-FR" sz="1867" dirty="0" err="1">
                <a:solidFill>
                  <a:srgbClr val="1D4C7E"/>
                </a:solidFill>
              </a:rPr>
              <a:t>suppressed</a:t>
            </a:r>
            <a:r>
              <a:rPr lang="fr-FR" sz="1867" dirty="0">
                <a:solidFill>
                  <a:srgbClr val="1D4C7E"/>
                </a:solidFill>
              </a:rPr>
              <a:t> and noise </a:t>
            </a:r>
            <a:r>
              <a:rPr lang="fr-FR" sz="1867" dirty="0" err="1">
                <a:solidFill>
                  <a:srgbClr val="1D4C7E"/>
                </a:solidFill>
              </a:rPr>
              <a:t>amplified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whatever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el-GR" sz="1867" dirty="0">
                <a:solidFill>
                  <a:srgbClr val="1D4C7E"/>
                </a:solidFill>
              </a:rPr>
              <a:t>α</a:t>
            </a:r>
            <a:endParaRPr lang="fr-FR" sz="1867" dirty="0">
              <a:solidFill>
                <a:srgbClr val="1D4C7E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u="sng" dirty="0">
                <a:solidFill>
                  <a:srgbClr val="1D4C7E"/>
                </a:solidFill>
              </a:rPr>
              <a:t>LMMSE</a:t>
            </a:r>
            <a:r>
              <a:rPr lang="fr-FR" sz="1867" b="1" dirty="0">
                <a:solidFill>
                  <a:srgbClr val="1D4C7E"/>
                </a:solidFill>
              </a:rPr>
              <a:t>: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low</a:t>
            </a:r>
            <a:r>
              <a:rPr lang="fr-FR" sz="1867" dirty="0">
                <a:solidFill>
                  <a:srgbClr val="1D4C7E"/>
                </a:solidFill>
              </a:rPr>
              <a:t> SR (high performance at Eve) </a:t>
            </a:r>
            <a:r>
              <a:rPr lang="fr-FR" sz="1867" dirty="0" err="1">
                <a:solidFill>
                  <a:srgbClr val="1D4C7E"/>
                </a:solidFill>
              </a:rPr>
              <a:t>since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tradeoff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between</a:t>
            </a:r>
            <a:r>
              <a:rPr lang="fr-FR" sz="1867" dirty="0">
                <a:solidFill>
                  <a:srgbClr val="1D4C7E"/>
                </a:solidFill>
              </a:rPr>
              <a:t> AN </a:t>
            </a:r>
            <a:r>
              <a:rPr lang="fr-FR" sz="1867" dirty="0" err="1">
                <a:solidFill>
                  <a:srgbClr val="1D4C7E"/>
                </a:solidFill>
              </a:rPr>
              <a:t>supression</a:t>
            </a:r>
            <a:r>
              <a:rPr lang="fr-FR" sz="1867" dirty="0">
                <a:solidFill>
                  <a:srgbClr val="1D4C7E"/>
                </a:solidFill>
              </a:rPr>
              <a:t> and noise amplification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u="sng" dirty="0" err="1">
                <a:solidFill>
                  <a:srgbClr val="1D4C7E"/>
                </a:solidFill>
              </a:rPr>
              <a:t>Matched</a:t>
            </a:r>
            <a:r>
              <a:rPr lang="fr-FR" sz="1867" u="sng" dirty="0">
                <a:solidFill>
                  <a:srgbClr val="1D4C7E"/>
                </a:solidFill>
              </a:rPr>
              <a:t> </a:t>
            </a:r>
            <a:r>
              <a:rPr lang="fr-FR" sz="1867" u="sng" dirty="0" err="1">
                <a:solidFill>
                  <a:srgbClr val="1D4C7E"/>
                </a:solidFill>
              </a:rPr>
              <a:t>filter</a:t>
            </a:r>
            <a:r>
              <a:rPr lang="fr-FR" sz="1867" dirty="0">
                <a:solidFill>
                  <a:srgbClr val="1D4C7E"/>
                </a:solidFill>
              </a:rPr>
              <a:t>: </a:t>
            </a:r>
            <a:r>
              <a:rPr lang="fr-FR" sz="1867" dirty="0" err="1">
                <a:solidFill>
                  <a:srgbClr val="1D4C7E"/>
                </a:solidFill>
              </a:rPr>
              <a:t>Relatively</a:t>
            </a:r>
            <a:r>
              <a:rPr lang="fr-FR" sz="1867" dirty="0">
                <a:solidFill>
                  <a:srgbClr val="1D4C7E"/>
                </a:solidFill>
              </a:rPr>
              <a:t> </a:t>
            </a:r>
            <a:r>
              <a:rPr lang="fr-FR" sz="1867" dirty="0" err="1">
                <a:solidFill>
                  <a:srgbClr val="1D4C7E"/>
                </a:solidFill>
              </a:rPr>
              <a:t>low</a:t>
            </a:r>
            <a:r>
              <a:rPr lang="fr-FR" sz="1867" dirty="0">
                <a:solidFill>
                  <a:srgbClr val="1D4C7E"/>
                </a:solidFill>
              </a:rPr>
              <a:t> SR, </a:t>
            </a:r>
            <a:r>
              <a:rPr lang="fr-FR" sz="1867" dirty="0" err="1">
                <a:solidFill>
                  <a:srgbClr val="1D4C7E"/>
                </a:solidFill>
              </a:rPr>
              <a:t>negative</a:t>
            </a:r>
            <a:r>
              <a:rPr lang="fr-FR" sz="1867" dirty="0">
                <a:solidFill>
                  <a:srgbClr val="1D4C7E"/>
                </a:solidFill>
              </a:rPr>
              <a:t> SR </a:t>
            </a:r>
            <a:r>
              <a:rPr lang="fr-FR" sz="1867" dirty="0" err="1">
                <a:solidFill>
                  <a:srgbClr val="1D4C7E"/>
                </a:solidFill>
              </a:rPr>
              <a:t>when</a:t>
            </a:r>
            <a:r>
              <a:rPr lang="fr-FR" sz="1867" dirty="0">
                <a:solidFill>
                  <a:srgbClr val="1D4C7E"/>
                </a:solidFill>
              </a:rPr>
              <a:t> high </a:t>
            </a:r>
            <a:r>
              <a:rPr lang="fr-FR" sz="1867" dirty="0" err="1">
                <a:solidFill>
                  <a:srgbClr val="1D4C7E"/>
                </a:solidFill>
              </a:rPr>
              <a:t>percentage</a:t>
            </a:r>
            <a:r>
              <a:rPr lang="fr-FR" sz="1867" dirty="0">
                <a:solidFill>
                  <a:srgbClr val="1D4C7E"/>
                </a:solidFill>
              </a:rPr>
              <a:t> of data </a:t>
            </a:r>
            <a:r>
              <a:rPr lang="fr-FR" sz="1867" dirty="0" err="1">
                <a:solidFill>
                  <a:srgbClr val="1D4C7E"/>
                </a:solidFill>
              </a:rPr>
              <a:t>injected</a:t>
            </a:r>
            <a:endParaRPr lang="fr-FR" sz="1867" dirty="0">
              <a:solidFill>
                <a:srgbClr val="1D4C7E"/>
              </a:solidFill>
            </a:endParaRPr>
          </a:p>
          <a:p>
            <a:endParaRPr lang="fr-FR" sz="2400" b="1" dirty="0">
              <a:solidFill>
                <a:srgbClr val="1D4C7E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0" y="1398210"/>
            <a:ext cx="6626349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3) Performance </a:t>
            </a:r>
            <a:r>
              <a:rPr lang="fr-FR" dirty="0" err="1"/>
              <a:t>Assessement</a:t>
            </a:r>
            <a:r>
              <a:rPr lang="fr-FR" dirty="0"/>
              <a:t> (3)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855244" y="6264687"/>
            <a:ext cx="2844800" cy="366183"/>
          </a:xfrm>
        </p:spPr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14</a:t>
            </a:fld>
            <a:endParaRPr lang="fr-FR" altLang="fr-FR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95425" y="967522"/>
            <a:ext cx="4185559" cy="41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b="1" dirty="0">
                <a:solidFill>
                  <a:srgbClr val="1D4C7E"/>
                </a:solidFill>
                <a:latin typeface="+mj-lt"/>
              </a:rPr>
              <a:t>3.2 Optimal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amount</a:t>
            </a:r>
            <a:r>
              <a:rPr lang="fr-FR" sz="2200" b="1" dirty="0">
                <a:solidFill>
                  <a:srgbClr val="1D4C7E"/>
                </a:solidFill>
                <a:latin typeface="+mj-lt"/>
              </a:rPr>
              <a:t> of AN to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inject</a:t>
            </a:r>
            <a:endParaRPr lang="fr-FR" sz="220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6064799" y="967522"/>
            <a:ext cx="5075104" cy="392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b="1" dirty="0">
                <a:solidFill>
                  <a:srgbClr val="1D4C7E"/>
                </a:solidFill>
                <a:latin typeface="+mj-lt"/>
              </a:rPr>
              <a:t>3.3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Secrecy</a:t>
            </a:r>
            <a:r>
              <a:rPr lang="fr-FR" sz="2200" b="1" dirty="0">
                <a:solidFill>
                  <a:srgbClr val="1D4C7E"/>
                </a:solidFill>
                <a:latin typeface="+mj-lt"/>
              </a:rPr>
              <a:t> rate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optimization</a:t>
            </a:r>
            <a:r>
              <a:rPr lang="fr-FR" sz="2200" b="1" dirty="0">
                <a:solidFill>
                  <a:srgbClr val="1D4C7E"/>
                </a:solidFill>
                <a:latin typeface="+mj-lt"/>
              </a:rPr>
              <a:t> via </a:t>
            </a:r>
            <a:r>
              <a:rPr lang="fr-FR" sz="2200" b="1" dirty="0" err="1">
                <a:solidFill>
                  <a:srgbClr val="1D4C7E"/>
                </a:solidFill>
                <a:latin typeface="+mj-lt"/>
              </a:rPr>
              <a:t>waterfilling</a:t>
            </a:r>
            <a:endParaRPr lang="fr-FR" sz="2200" b="1" dirty="0">
              <a:solidFill>
                <a:srgbClr val="1D4C7E"/>
              </a:solidFill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31663" y="1413958"/>
            <a:ext cx="589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>
                <a:solidFill>
                  <a:srgbClr val="1D4C7E"/>
                </a:solidFill>
              </a:rPr>
              <a:t>Optimal </a:t>
            </a:r>
            <a:r>
              <a:rPr lang="fr-FR" sz="1400" dirty="0" err="1">
                <a:solidFill>
                  <a:srgbClr val="1D4C7E"/>
                </a:solidFill>
              </a:rPr>
              <a:t>amount</a:t>
            </a:r>
            <a:r>
              <a:rPr lang="fr-FR" sz="1400" dirty="0">
                <a:solidFill>
                  <a:srgbClr val="1D4C7E"/>
                </a:solidFill>
              </a:rPr>
              <a:t> of AN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same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400" dirty="0">
                <a:solidFill>
                  <a:srgbClr val="1D4C7E"/>
                </a:solidFill>
              </a:rPr>
              <a:t>coefficient on </a:t>
            </a:r>
            <a:r>
              <a:rPr lang="fr-FR" sz="1400" dirty="0" err="1">
                <a:solidFill>
                  <a:srgbClr val="1D4C7E"/>
                </a:solidFill>
              </a:rPr>
              <a:t>each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subcarrier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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capacity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proportional</a:t>
            </a:r>
            <a:r>
              <a:rPr lang="fr-FR" sz="1400" dirty="0">
                <a:solidFill>
                  <a:srgbClr val="1D4C7E"/>
                </a:solidFill>
              </a:rPr>
              <a:t> to </a:t>
            </a:r>
            <a:r>
              <a:rPr lang="fr-FR" sz="1400" dirty="0" err="1">
                <a:solidFill>
                  <a:srgbClr val="1D4C7E"/>
                </a:solidFill>
              </a:rPr>
              <a:t>subcarrier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 err="1">
                <a:solidFill>
                  <a:srgbClr val="1D4C7E"/>
                </a:solidFill>
              </a:rPr>
              <a:t>energy</a:t>
            </a:r>
            <a:r>
              <a:rPr lang="fr-FR" sz="1400" dirty="0">
                <a:solidFill>
                  <a:srgbClr val="1D4C7E"/>
                </a:solidFill>
              </a:rPr>
              <a:t> 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 Tune the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weights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at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each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subcarrier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to </a:t>
            </a:r>
            <a:r>
              <a:rPr lang="fr-FR" sz="1400" dirty="0" err="1">
                <a:solidFill>
                  <a:srgbClr val="1D4C7E"/>
                </a:solidFill>
                <a:sym typeface="Wingdings" panose="05000000000000000000" pitchFamily="2" charset="2"/>
              </a:rPr>
              <a:t>increase</a:t>
            </a:r>
            <a:r>
              <a:rPr lang="fr-FR" sz="1400" dirty="0">
                <a:solidFill>
                  <a:srgbClr val="1D4C7E"/>
                </a:solidFill>
                <a:sym typeface="Wingdings" panose="05000000000000000000" pitchFamily="2" charset="2"/>
              </a:rPr>
              <a:t> SR)</a:t>
            </a:r>
            <a:endParaRPr lang="fr-FR" sz="1400" dirty="0">
              <a:solidFill>
                <a:srgbClr val="1D4C7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95423" y="1344591"/>
                <a:ext cx="46739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>
                    <a:solidFill>
                      <a:srgbClr val="1D4C7E"/>
                    </a:solidFill>
                  </a:rPr>
                  <a:t>Analytic</a:t>
                </a:r>
                <a:r>
                  <a:rPr lang="fr-FR" sz="1400" dirty="0">
                    <a:solidFill>
                      <a:srgbClr val="1D4C7E"/>
                    </a:solidFill>
                  </a:rPr>
                  <a:t> expression of SR to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maximize</a:t>
                </a:r>
                <a:r>
                  <a:rPr lang="fr-FR" sz="1400" dirty="0">
                    <a:solidFill>
                      <a:srgbClr val="1D4C7E"/>
                    </a:solidFill>
                  </a:rPr>
                  <a:t> as a </a:t>
                </a:r>
                <a:r>
                  <a:rPr lang="fr-FR" sz="1400" dirty="0" err="1">
                    <a:solidFill>
                      <a:srgbClr val="1D4C7E"/>
                    </a:solidFill>
                  </a:rPr>
                  <a:t>function</a:t>
                </a:r>
                <a:r>
                  <a:rPr lang="fr-FR" sz="1400" dirty="0">
                    <a:solidFill>
                      <a:srgbClr val="1D4C7E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rgbClr val="1D4C7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400" dirty="0">
                    <a:solidFill>
                      <a:srgbClr val="1D4C7E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3" y="1344591"/>
                <a:ext cx="4673935" cy="307777"/>
              </a:xfrm>
              <a:prstGeom prst="rect">
                <a:avLst/>
              </a:prstGeom>
              <a:blipFill>
                <a:blip r:embed="rId3"/>
                <a:stretch>
                  <a:fillRect l="-54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337931" y="6264687"/>
            <a:ext cx="568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1D4C7E"/>
                </a:solidFill>
              </a:rPr>
              <a:t>Model vs simulation, BOR = 2, </a:t>
            </a:r>
            <a:r>
              <a:rPr lang="fr-FR" sz="1000" b="1" dirty="0" err="1">
                <a:solidFill>
                  <a:srgbClr val="1D4C7E"/>
                </a:solidFill>
              </a:rPr>
              <a:t>Eb</a:t>
            </a:r>
            <a:r>
              <a:rPr lang="fr-FR" sz="1000" b="1" dirty="0">
                <a:solidFill>
                  <a:srgbClr val="1D4C7E"/>
                </a:solidFill>
              </a:rPr>
              <a:t>/N0 = 25dB @Bob and @Eve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75" y="2947205"/>
            <a:ext cx="4426547" cy="320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6170899" y="6222643"/>
            <a:ext cx="5683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1D4C7E"/>
                </a:solidFill>
              </a:rPr>
              <a:t>SR </a:t>
            </a:r>
            <a:r>
              <a:rPr lang="fr-FR" sz="1000" b="1" dirty="0" err="1">
                <a:solidFill>
                  <a:srgbClr val="1D4C7E"/>
                </a:solidFill>
              </a:rPr>
              <a:t>optimization</a:t>
            </a:r>
            <a:r>
              <a:rPr lang="fr-FR" sz="1000" b="1" dirty="0">
                <a:solidFill>
                  <a:srgbClr val="1D4C7E"/>
                </a:solidFill>
              </a:rPr>
              <a:t> via </a:t>
            </a:r>
            <a:r>
              <a:rPr lang="fr-FR" sz="1000" b="1" dirty="0" err="1">
                <a:solidFill>
                  <a:srgbClr val="1D4C7E"/>
                </a:solidFill>
              </a:rPr>
              <a:t>waterfilling</a:t>
            </a:r>
            <a:r>
              <a:rPr lang="fr-FR" sz="1000" b="1" dirty="0">
                <a:solidFill>
                  <a:srgbClr val="1D4C7E"/>
                </a:solidFill>
              </a:rPr>
              <a:t>, </a:t>
            </a:r>
            <a:r>
              <a:rPr lang="fr-FR" sz="1000" b="1" dirty="0" err="1">
                <a:solidFill>
                  <a:srgbClr val="1D4C7E"/>
                </a:solidFill>
              </a:rPr>
              <a:t>Eb</a:t>
            </a:r>
            <a:r>
              <a:rPr lang="fr-FR" sz="1000" b="1" dirty="0">
                <a:solidFill>
                  <a:srgbClr val="1D4C7E"/>
                </a:solidFill>
              </a:rPr>
              <a:t>/N0 = 20 dB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5" y="1625993"/>
            <a:ext cx="4271540" cy="50392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7B4AAB9-7DA3-1343-98FB-A2BFAE479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38" y="2947205"/>
            <a:ext cx="4499103" cy="320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3EE116C-1AF6-9C41-9C43-F75116085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17" y="2167262"/>
            <a:ext cx="4292337" cy="65167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A6A47D8-8C9C-074E-BEF8-796071562F34}"/>
              </a:ext>
            </a:extLst>
          </p:cNvPr>
          <p:cNvSpPr txBox="1"/>
          <p:nvPr/>
        </p:nvSpPr>
        <p:spPr>
          <a:xfrm>
            <a:off x="7079049" y="2493098"/>
            <a:ext cx="379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tx2"/>
                </a:solidFill>
              </a:rPr>
              <a:t>Example</a:t>
            </a:r>
            <a:r>
              <a:rPr lang="fr-FR" sz="1400" dirty="0">
                <a:solidFill>
                  <a:schemeClr val="tx2"/>
                </a:solidFill>
              </a:rPr>
              <a:t> for </a:t>
            </a:r>
            <a:r>
              <a:rPr lang="fr-FR" sz="1400" dirty="0" err="1">
                <a:solidFill>
                  <a:schemeClr val="tx2"/>
                </a:solidFill>
              </a:rPr>
              <a:t>same</a:t>
            </a:r>
            <a:r>
              <a:rPr lang="fr-FR" sz="1400" dirty="0">
                <a:solidFill>
                  <a:schemeClr val="tx2"/>
                </a:solidFill>
              </a:rPr>
              <a:t> </a:t>
            </a:r>
            <a:r>
              <a:rPr lang="fr-FR" sz="1400" dirty="0" err="1">
                <a:solidFill>
                  <a:schemeClr val="tx2"/>
                </a:solidFill>
              </a:rPr>
              <a:t>decoding</a:t>
            </a:r>
            <a:r>
              <a:rPr lang="fr-FR" sz="1400" dirty="0">
                <a:solidFill>
                  <a:schemeClr val="tx2"/>
                </a:solidFill>
              </a:rPr>
              <a:t> structure @B and @E</a:t>
            </a:r>
          </a:p>
        </p:txBody>
      </p:sp>
    </p:spTree>
    <p:extLst>
      <p:ext uri="{BB962C8B-B14F-4D97-AF65-F5344CB8AC3E}">
        <p14:creationId xmlns:p14="http://schemas.microsoft.com/office/powerpoint/2010/main" val="22656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Conclusions &amp; Future Works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  <p:sp>
        <p:nvSpPr>
          <p:cNvPr id="5" name="Espace réservé du contenu 4"/>
          <p:cNvSpPr txBox="1">
            <a:spLocks noGrp="1"/>
          </p:cNvSpPr>
          <p:nvPr>
            <p:ph idx="1"/>
          </p:nvPr>
        </p:nvSpPr>
        <p:spPr>
          <a:xfrm>
            <a:off x="22512" y="1354911"/>
            <a:ext cx="12169489" cy="641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D4C7E"/>
                </a:solidFill>
              </a:rPr>
              <a:t>Conclusions:</a:t>
            </a:r>
          </a:p>
          <a:p>
            <a:pPr marL="285744" indent="-285744"/>
            <a:r>
              <a:rPr lang="fr-FR" dirty="0" err="1">
                <a:solidFill>
                  <a:srgbClr val="1D4C7E"/>
                </a:solidFill>
              </a:rPr>
              <a:t>Enhancement</a:t>
            </a:r>
            <a:r>
              <a:rPr lang="fr-FR" dirty="0">
                <a:solidFill>
                  <a:srgbClr val="1D4C7E"/>
                </a:solidFill>
              </a:rPr>
              <a:t> of PLS for FD TR SISO OFDM communication </a:t>
            </a:r>
            <a:r>
              <a:rPr lang="fr-FR" dirty="0" err="1">
                <a:solidFill>
                  <a:srgbClr val="1D4C7E"/>
                </a:solidFill>
              </a:rPr>
              <a:t>scheme</a:t>
            </a:r>
            <a:r>
              <a:rPr lang="fr-FR" dirty="0">
                <a:solidFill>
                  <a:srgbClr val="1D4C7E"/>
                </a:solidFill>
              </a:rPr>
              <a:t> via AN injection</a:t>
            </a:r>
          </a:p>
          <a:p>
            <a:pPr marL="285744" indent="-285744"/>
            <a:r>
              <a:rPr lang="fr-FR" dirty="0" err="1">
                <a:solidFill>
                  <a:srgbClr val="1D4C7E"/>
                </a:solidFill>
              </a:rPr>
              <a:t>Different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eavesdropper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 err="1">
                <a:solidFill>
                  <a:srgbClr val="1D4C7E"/>
                </a:solidFill>
              </a:rPr>
              <a:t>decoding</a:t>
            </a:r>
            <a:r>
              <a:rPr lang="fr-FR" dirty="0">
                <a:solidFill>
                  <a:srgbClr val="1D4C7E"/>
                </a:solidFill>
              </a:rPr>
              <a:t> structures </a:t>
            </a:r>
            <a:r>
              <a:rPr lang="fr-FR" dirty="0" err="1">
                <a:solidFill>
                  <a:srgbClr val="1D4C7E"/>
                </a:solidFill>
              </a:rPr>
              <a:t>investigated</a:t>
            </a:r>
            <a:r>
              <a:rPr lang="fr-FR" dirty="0">
                <a:solidFill>
                  <a:srgbClr val="1D4C7E"/>
                </a:solidFill>
              </a:rPr>
              <a:t> 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different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performances/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hypothesis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2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analytic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models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of the SR</a:t>
            </a:r>
          </a:p>
          <a:p>
            <a:pPr marL="285744" indent="-285744"/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Waterfilling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optimization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of the SR</a:t>
            </a:r>
          </a:p>
          <a:p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rgbClr val="1D4C7E"/>
                </a:solidFill>
                <a:sym typeface="Wingdings" panose="05000000000000000000" pitchFamily="2" charset="2"/>
              </a:rPr>
              <a:t>Future Works:</a:t>
            </a: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robust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precoding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and/or AN injection) to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improve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the PLS</a:t>
            </a: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Extension to MIMO system</a:t>
            </a: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Multi-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users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communication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scheme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More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realistic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channel</a:t>
            </a:r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 model</a:t>
            </a:r>
          </a:p>
          <a:p>
            <a:pPr marL="285744" indent="-285744"/>
            <a:r>
              <a:rPr lang="fr-FR" dirty="0">
                <a:solidFill>
                  <a:srgbClr val="1D4C7E"/>
                </a:solidFill>
                <a:sym typeface="Wingdings" panose="05000000000000000000" pitchFamily="2" charset="2"/>
              </a:rPr>
              <a:t>Real </a:t>
            </a:r>
            <a:r>
              <a:rPr lang="fr-FR" dirty="0" err="1">
                <a:solidFill>
                  <a:srgbClr val="1D4C7E"/>
                </a:solidFill>
                <a:sym typeface="Wingdings" panose="05000000000000000000" pitchFamily="2" charset="2"/>
              </a:rPr>
              <a:t>demonstrator</a:t>
            </a:r>
            <a:endParaRPr lang="fr-FR" dirty="0">
              <a:solidFill>
                <a:srgbClr val="1D4C7E"/>
              </a:solidFill>
              <a:sym typeface="Wingdings" panose="05000000000000000000" pitchFamily="2" charset="2"/>
            </a:endParaRPr>
          </a:p>
          <a:p>
            <a:pPr marL="285744" indent="-285744"/>
            <a:endParaRPr lang="fr-FR" dirty="0">
              <a:solidFill>
                <a:srgbClr val="1D4C7E"/>
              </a:solidFill>
            </a:endParaRPr>
          </a:p>
          <a:p>
            <a:pPr marL="285744" indent="-285744"/>
            <a:endParaRPr lang="en-BZ" b="1" dirty="0">
              <a:solidFill>
                <a:srgbClr val="1D4C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5A4DE-D7A6-E447-B5B0-80F28B21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4DE758-8FF6-8D4D-BFEC-6FF04270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9" y="1191150"/>
            <a:ext cx="7227907" cy="55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0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E218F-D995-1C44-84D0-DFE0E4C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3972303" y="668379"/>
            <a:ext cx="2815303" cy="91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4387"/>
                </a:solidFill>
                <a:latin typeface="+mn-l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387"/>
                </a:solidFill>
                <a:latin typeface="Calibri" charset="0"/>
                <a:ea typeface="ＭＳ Ｐゴシック" charset="0"/>
                <a:cs typeface="Calibri Light" panose="020F030202020403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fr-FR" sz="2667" dirty="0" err="1">
                <a:solidFill>
                  <a:srgbClr val="1D4C7E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Outline</a:t>
            </a:r>
            <a:endParaRPr lang="fr-FR" sz="2667" dirty="0">
              <a:solidFill>
                <a:srgbClr val="1D4C7E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3972304" y="1614593"/>
            <a:ext cx="11290593" cy="66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1" indent="-761981">
              <a:buFont typeface="+mj-lt"/>
              <a:buAutoNum type="arabicPeriod"/>
            </a:pPr>
            <a:r>
              <a:rPr lang="fr-FR" sz="2667" b="1" dirty="0" err="1">
                <a:solidFill>
                  <a:srgbClr val="1D4C7E"/>
                </a:solidFill>
              </a:rPr>
              <a:t>Problem</a:t>
            </a:r>
            <a:r>
              <a:rPr lang="fr-FR" sz="2667" b="1" dirty="0">
                <a:solidFill>
                  <a:srgbClr val="1D4C7E"/>
                </a:solidFill>
              </a:rPr>
              <a:t> </a:t>
            </a:r>
            <a:r>
              <a:rPr lang="fr-FR" sz="2667" b="1" dirty="0" err="1">
                <a:solidFill>
                  <a:srgbClr val="1D4C7E"/>
                </a:solidFill>
              </a:rPr>
              <a:t>Statement</a:t>
            </a:r>
            <a:endParaRPr lang="fr-FR" sz="2667" b="1" dirty="0">
              <a:solidFill>
                <a:srgbClr val="1D4C7E"/>
              </a:solidFill>
            </a:endParaRPr>
          </a:p>
          <a:p>
            <a:pPr marL="761981" indent="-761981">
              <a:buFont typeface="+mj-lt"/>
              <a:buAutoNum type="arabicPeriod"/>
            </a:pPr>
            <a:r>
              <a:rPr lang="fr-FR" sz="2667" b="1" dirty="0" err="1">
                <a:solidFill>
                  <a:srgbClr val="1D4C7E"/>
                </a:solidFill>
              </a:rPr>
              <a:t>Handshaking</a:t>
            </a:r>
            <a:r>
              <a:rPr lang="fr-FR" sz="2667" b="1" dirty="0">
                <a:solidFill>
                  <a:srgbClr val="1D4C7E"/>
                </a:solidFill>
              </a:rPr>
              <a:t> </a:t>
            </a:r>
            <a:r>
              <a:rPr lang="fr-FR" sz="2667" b="1" dirty="0" err="1">
                <a:solidFill>
                  <a:srgbClr val="1D4C7E"/>
                </a:solidFill>
              </a:rPr>
              <a:t>protocol</a:t>
            </a:r>
            <a:endParaRPr lang="fr-FR" sz="2667" b="1" dirty="0">
              <a:solidFill>
                <a:srgbClr val="1D4C7E"/>
              </a:solidFill>
            </a:endParaRPr>
          </a:p>
          <a:p>
            <a:pPr marL="761981" indent="-761981">
              <a:buFont typeface="+mj-lt"/>
              <a:buAutoNum type="arabicPeriod"/>
            </a:pPr>
            <a:r>
              <a:rPr lang="fr-FR" sz="2667" b="1" dirty="0">
                <a:solidFill>
                  <a:srgbClr val="1D4C7E"/>
                </a:solidFill>
              </a:rPr>
              <a:t>Communication </a:t>
            </a:r>
            <a:r>
              <a:rPr lang="fr-FR" sz="2667" b="1" dirty="0" err="1">
                <a:solidFill>
                  <a:srgbClr val="1D4C7E"/>
                </a:solidFill>
              </a:rPr>
              <a:t>protocol</a:t>
            </a:r>
            <a:endParaRPr lang="fr-FR" sz="2667" b="1" dirty="0">
              <a:solidFill>
                <a:srgbClr val="1D4C7E"/>
              </a:solidFill>
            </a:endParaRPr>
          </a:p>
          <a:p>
            <a:pPr marL="761981" indent="-761981">
              <a:buFont typeface="+mj-lt"/>
              <a:buAutoNum type="arabicPeriod"/>
            </a:pPr>
            <a:r>
              <a:rPr lang="fr-FR" sz="2667" b="1" dirty="0">
                <a:solidFill>
                  <a:srgbClr val="1D4C7E"/>
                </a:solidFill>
              </a:rPr>
              <a:t>Performance </a:t>
            </a:r>
            <a:r>
              <a:rPr lang="fr-FR" sz="2667" b="1" dirty="0" err="1">
                <a:solidFill>
                  <a:srgbClr val="1D4C7E"/>
                </a:solidFill>
              </a:rPr>
              <a:t>Assessement</a:t>
            </a:r>
            <a:endParaRPr lang="fr-FR" sz="2667" b="1" dirty="0">
              <a:solidFill>
                <a:srgbClr val="1D4C7E"/>
              </a:solidFill>
            </a:endParaRPr>
          </a:p>
          <a:p>
            <a:pPr marL="609585" lvl="1" indent="0">
              <a:buNone/>
            </a:pPr>
            <a:r>
              <a:rPr lang="fr-FR" sz="2400" b="1" dirty="0">
                <a:solidFill>
                  <a:srgbClr val="1D4C7E"/>
                </a:solidFill>
              </a:rPr>
              <a:t>3.1. </a:t>
            </a:r>
            <a:r>
              <a:rPr lang="fr-FR" sz="2400" b="1" dirty="0" err="1">
                <a:solidFill>
                  <a:srgbClr val="1D4C7E"/>
                </a:solidFill>
              </a:rPr>
              <a:t>Secrecy</a:t>
            </a:r>
            <a:r>
              <a:rPr lang="fr-FR" sz="2400" b="1" dirty="0">
                <a:solidFill>
                  <a:srgbClr val="1D4C7E"/>
                </a:solidFill>
              </a:rPr>
              <a:t> </a:t>
            </a:r>
            <a:r>
              <a:rPr lang="fr-FR" sz="2400" b="1" dirty="0" err="1">
                <a:solidFill>
                  <a:srgbClr val="1D4C7E"/>
                </a:solidFill>
              </a:rPr>
              <a:t>Capacity</a:t>
            </a:r>
            <a:endParaRPr lang="fr-FR" sz="2400" b="1" dirty="0">
              <a:solidFill>
                <a:srgbClr val="1D4C7E"/>
              </a:solidFill>
            </a:endParaRPr>
          </a:p>
          <a:p>
            <a:pPr marL="609585" lvl="1" indent="0">
              <a:buNone/>
            </a:pPr>
            <a:r>
              <a:rPr lang="fr-FR" sz="2400" b="1" dirty="0">
                <a:solidFill>
                  <a:srgbClr val="1D4C7E"/>
                </a:solidFill>
              </a:rPr>
              <a:t>3.2. Optimal </a:t>
            </a:r>
            <a:r>
              <a:rPr lang="fr-FR" sz="2400" b="1" dirty="0" err="1">
                <a:solidFill>
                  <a:srgbClr val="1D4C7E"/>
                </a:solidFill>
              </a:rPr>
              <a:t>amount</a:t>
            </a:r>
            <a:r>
              <a:rPr lang="fr-FR" sz="2400" b="1" dirty="0">
                <a:solidFill>
                  <a:srgbClr val="1D4C7E"/>
                </a:solidFill>
              </a:rPr>
              <a:t> of </a:t>
            </a:r>
            <a:r>
              <a:rPr lang="fr-FR" sz="2400" b="1" dirty="0" err="1">
                <a:solidFill>
                  <a:srgbClr val="1D4C7E"/>
                </a:solidFill>
              </a:rPr>
              <a:t>useful</a:t>
            </a:r>
            <a:r>
              <a:rPr lang="fr-FR" sz="2400" b="1" dirty="0">
                <a:solidFill>
                  <a:srgbClr val="1D4C7E"/>
                </a:solidFill>
              </a:rPr>
              <a:t> data </a:t>
            </a:r>
            <a:r>
              <a:rPr lang="fr-FR" sz="2400" b="1" dirty="0" err="1">
                <a:solidFill>
                  <a:srgbClr val="1D4C7E"/>
                </a:solidFill>
              </a:rPr>
              <a:t>energy</a:t>
            </a:r>
            <a:r>
              <a:rPr lang="fr-FR" sz="2400" b="1" dirty="0">
                <a:solidFill>
                  <a:srgbClr val="1D4C7E"/>
                </a:solidFill>
              </a:rPr>
              <a:t> to transmit</a:t>
            </a:r>
          </a:p>
          <a:p>
            <a:pPr marL="609585" lvl="1" indent="0">
              <a:buNone/>
            </a:pPr>
            <a:r>
              <a:rPr lang="fr-FR" sz="2400" b="1" dirty="0">
                <a:solidFill>
                  <a:srgbClr val="1D4C7E"/>
                </a:solidFill>
              </a:rPr>
              <a:t>3.3. </a:t>
            </a:r>
            <a:r>
              <a:rPr lang="fr-FR" sz="2400" b="1" dirty="0" err="1">
                <a:solidFill>
                  <a:srgbClr val="1D4C7E"/>
                </a:solidFill>
              </a:rPr>
              <a:t>Secrecy</a:t>
            </a:r>
            <a:r>
              <a:rPr lang="fr-FR" sz="2400" b="1" dirty="0">
                <a:solidFill>
                  <a:srgbClr val="1D4C7E"/>
                </a:solidFill>
              </a:rPr>
              <a:t> rate </a:t>
            </a:r>
            <a:r>
              <a:rPr lang="fr-FR" sz="2400" b="1" dirty="0" err="1">
                <a:solidFill>
                  <a:srgbClr val="1D4C7E"/>
                </a:solidFill>
              </a:rPr>
              <a:t>optimization</a:t>
            </a:r>
            <a:r>
              <a:rPr lang="fr-FR" sz="2400" b="1" dirty="0">
                <a:solidFill>
                  <a:srgbClr val="1D4C7E"/>
                </a:solidFill>
              </a:rPr>
              <a:t> via </a:t>
            </a:r>
            <a:r>
              <a:rPr lang="fr-FR" sz="2400" b="1" dirty="0" err="1">
                <a:solidFill>
                  <a:srgbClr val="1D4C7E"/>
                </a:solidFill>
              </a:rPr>
              <a:t>waterfilling</a:t>
            </a:r>
            <a:endParaRPr lang="fr-FR" sz="2400" b="1" dirty="0">
              <a:solidFill>
                <a:srgbClr val="1D4C7E"/>
              </a:solidFill>
            </a:endParaRPr>
          </a:p>
          <a:p>
            <a:pPr marL="761981" indent="-761981">
              <a:buFont typeface="+mj-lt"/>
              <a:buAutoNum type="arabicPeriod"/>
            </a:pPr>
            <a:r>
              <a:rPr lang="fr-FR" sz="2667" b="1" dirty="0">
                <a:solidFill>
                  <a:srgbClr val="1D4C7E"/>
                </a:solidFill>
              </a:rPr>
              <a:t>Conclusion &amp; Future Works</a:t>
            </a:r>
          </a:p>
        </p:txBody>
      </p:sp>
    </p:spTree>
    <p:extLst>
      <p:ext uri="{BB962C8B-B14F-4D97-AF65-F5344CB8AC3E}">
        <p14:creationId xmlns:p14="http://schemas.microsoft.com/office/powerpoint/2010/main" val="284529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Problem Statement (1)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en-GB" altLang="fr-FR" smtClean="0"/>
              <a:pPr>
                <a:defRPr/>
              </a:pPr>
              <a:t>3</a:t>
            </a:fld>
            <a:endParaRPr lang="en-GB" altLang="fr-FR" dirty="0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480860" y="1056920"/>
            <a:ext cx="112015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33" b="1" dirty="0">
                <a:solidFill>
                  <a:srgbClr val="004387"/>
                </a:solidFill>
                <a:latin typeface="Calibri" panose="020F0502020204030204" pitchFamily="34" charset="0"/>
              </a:rPr>
              <a:t>The Network</a:t>
            </a:r>
          </a:p>
          <a:p>
            <a:endParaRPr lang="en-GB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6949810" y="3631380"/>
            <a:ext cx="5151967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Security is an issue:</a:t>
            </a:r>
            <a:endParaRPr lang="en-GB" sz="16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Deals with trusting the elements/users in the network  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Importance of multi-layer security implementation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659C3C9-5B93-8D45-A63C-49FD2955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2" y="1564827"/>
            <a:ext cx="6100739" cy="4636052"/>
          </a:xfrm>
          <a:prstGeom prst="rect">
            <a:avLst/>
          </a:prstGeom>
        </p:spPr>
      </p:pic>
      <p:sp>
        <p:nvSpPr>
          <p:cNvPr id="8" name="ZoneTexte 18">
            <a:extLst>
              <a:ext uri="{FF2B5EF4-FFF2-40B4-BE49-F238E27FC236}">
                <a16:creationId xmlns:a16="http://schemas.microsoft.com/office/drawing/2014/main" id="{7676F32D-C5A0-8D46-8906-C8E79A65AAF5}"/>
              </a:ext>
            </a:extLst>
          </p:cNvPr>
          <p:cNvSpPr txBox="1"/>
          <p:nvPr/>
        </p:nvSpPr>
        <p:spPr>
          <a:xfrm>
            <a:off x="6949810" y="2065160"/>
            <a:ext cx="8453439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Worldwide deployed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Composed of many different elements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GB" sz="1867" dirty="0">
                <a:solidFill>
                  <a:srgbClr val="004387"/>
                </a:solidFill>
                <a:latin typeface="Calibri" panose="020F0502020204030204" pitchFamily="34" charset="0"/>
              </a:rPr>
              <a:t>Wireless edge becomes larger and larger</a:t>
            </a:r>
          </a:p>
        </p:txBody>
      </p:sp>
    </p:spTree>
    <p:extLst>
      <p:ext uri="{BB962C8B-B14F-4D97-AF65-F5344CB8AC3E}">
        <p14:creationId xmlns:p14="http://schemas.microsoft.com/office/powerpoint/2010/main" val="4248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  <p:sp>
        <p:nvSpPr>
          <p:cNvPr id="51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480857" y="3014097"/>
            <a:ext cx="11201529" cy="120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Classical technique: encryption/cryptography</a:t>
            </a:r>
            <a:endParaRPr lang="en-US" sz="1867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  <a:latin typeface="Calibri" panose="020F0502020204030204" pitchFamily="34" charset="0"/>
              </a:rPr>
              <a:t>Algorithms based on mathematical operations </a:t>
            </a:r>
            <a:r>
              <a:rPr lang="en-US" sz="1867" i="1" dirty="0">
                <a:solidFill>
                  <a:srgbClr val="004387"/>
                </a:solidFill>
                <a:latin typeface="Calibri" panose="020F0502020204030204" pitchFamily="34" charset="0"/>
              </a:rPr>
              <a:t>hard to compute</a:t>
            </a:r>
            <a:endParaRPr lang="en-US" sz="1867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  <a:latin typeface="Calibri" panose="020F0502020204030204" pitchFamily="34" charset="0"/>
              </a:rPr>
              <a:t>Computational capability increases fast </a:t>
            </a:r>
            <a:r>
              <a:rPr lang="en-US" sz="1867" dirty="0">
                <a:solidFill>
                  <a:srgbClr val="004387"/>
                </a:solidFill>
                <a:latin typeface="Calibri" panose="020F0502020204030204" pitchFamily="34" charset="0"/>
                <a:sym typeface="Wingdings" pitchFamily="2" charset="2"/>
              </a:rPr>
              <a:t> brut force attack now within reach </a:t>
            </a:r>
            <a:endParaRPr lang="en-US" sz="1867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ZoneTexte 18">
            <a:extLst>
              <a:ext uri="{FF2B5EF4-FFF2-40B4-BE49-F238E27FC236}">
                <a16:creationId xmlns:a16="http://schemas.microsoft.com/office/drawing/2014/main" id="{758FCEE7-E9C1-5441-ACB8-92531AAE85B2}"/>
              </a:ext>
            </a:extLst>
          </p:cNvPr>
          <p:cNvSpPr txBox="1"/>
          <p:nvPr/>
        </p:nvSpPr>
        <p:spPr>
          <a:xfrm>
            <a:off x="480860" y="1056921"/>
            <a:ext cx="11201529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Goals of security [</a:t>
            </a:r>
            <a:r>
              <a:rPr lang="en-US" sz="1867" b="1" i="1" dirty="0">
                <a:solidFill>
                  <a:srgbClr val="004387"/>
                </a:solidFill>
                <a:latin typeface="Calibri" panose="020F0502020204030204" pitchFamily="34" charset="0"/>
              </a:rPr>
              <a:t>Shannon, 1949</a:t>
            </a:r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]</a:t>
            </a:r>
          </a:p>
          <a:p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587556-605B-2E44-B995-01F00D037540}"/>
              </a:ext>
            </a:extLst>
          </p:cNvPr>
          <p:cNvSpPr txBox="1"/>
          <p:nvPr/>
        </p:nvSpPr>
        <p:spPr>
          <a:xfrm>
            <a:off x="480856" y="4255104"/>
            <a:ext cx="11201531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4387"/>
                </a:solidFill>
              </a:rPr>
              <a:t>Physical Layer Security (PLS) as an alternative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</a:rPr>
              <a:t>Wireless communication: unsecure in nature (broadcasting)</a:t>
            </a:r>
            <a:endParaRPr lang="en-US" sz="1867" b="1" dirty="0">
              <a:solidFill>
                <a:srgbClr val="004387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</a:rPr>
              <a:t>Security needs randomness: PLS exploits randomness available in the physical nature of channel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004387"/>
                </a:solidFill>
              </a:rPr>
              <a:t>Secure communication if Eve channel degraded compared to Bob’s </a:t>
            </a:r>
            <a:r>
              <a:rPr lang="en-US" sz="1867" dirty="0">
                <a:solidFill>
                  <a:srgbClr val="004387"/>
                </a:solidFill>
                <a:sym typeface="Wingdings" panose="05000000000000000000" pitchFamily="2" charset="2"/>
              </a:rPr>
              <a:t></a:t>
            </a:r>
            <a:r>
              <a:rPr lang="en-US" sz="1867" dirty="0">
                <a:solidFill>
                  <a:srgbClr val="004387"/>
                </a:solidFill>
              </a:rPr>
              <a:t>SINR degradation and/or AN injection in the null space of Bob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1867" dirty="0">
                <a:solidFill>
                  <a:srgbClr val="004387"/>
                </a:solidFill>
              </a:rPr>
              <a:t>PLS on top of </a:t>
            </a:r>
            <a:r>
              <a:rPr lang="fr-FR" sz="1867" dirty="0" err="1">
                <a:solidFill>
                  <a:srgbClr val="004387"/>
                </a:solidFill>
              </a:rPr>
              <a:t>upper</a:t>
            </a:r>
            <a:r>
              <a:rPr lang="fr-FR" sz="1867" dirty="0">
                <a:solidFill>
                  <a:srgbClr val="004387"/>
                </a:solidFill>
              </a:rPr>
              <a:t> layer </a:t>
            </a:r>
            <a:r>
              <a:rPr lang="fr-FR" sz="1867" dirty="0" err="1">
                <a:solidFill>
                  <a:srgbClr val="004387"/>
                </a:solidFill>
              </a:rPr>
              <a:t>security</a:t>
            </a:r>
            <a:r>
              <a:rPr lang="fr-FR" sz="1867" dirty="0">
                <a:solidFill>
                  <a:srgbClr val="004387"/>
                </a:solidFill>
              </a:rPr>
              <a:t> </a:t>
            </a:r>
            <a:r>
              <a:rPr lang="fr-FR" sz="1867" dirty="0" err="1">
                <a:solidFill>
                  <a:srgbClr val="004387"/>
                </a:solidFill>
              </a:rPr>
              <a:t>scheme</a:t>
            </a:r>
            <a:r>
              <a:rPr lang="fr-FR" sz="1867" dirty="0">
                <a:solidFill>
                  <a:srgbClr val="004387"/>
                </a:solidFill>
              </a:rPr>
              <a:t> to </a:t>
            </a:r>
            <a:r>
              <a:rPr lang="fr-FR" sz="1867" dirty="0" err="1">
                <a:solidFill>
                  <a:srgbClr val="004387"/>
                </a:solidFill>
              </a:rPr>
              <a:t>further</a:t>
            </a:r>
            <a:r>
              <a:rPr lang="fr-FR" sz="1867" dirty="0">
                <a:solidFill>
                  <a:srgbClr val="004387"/>
                </a:solidFill>
              </a:rPr>
              <a:t> </a:t>
            </a:r>
            <a:r>
              <a:rPr lang="fr-FR" sz="1867" dirty="0" err="1">
                <a:solidFill>
                  <a:srgbClr val="004387"/>
                </a:solidFill>
              </a:rPr>
              <a:t>enhance</a:t>
            </a:r>
            <a:r>
              <a:rPr lang="fr-FR" sz="1867" dirty="0">
                <a:solidFill>
                  <a:srgbClr val="004387"/>
                </a:solidFill>
              </a:rPr>
              <a:t> </a:t>
            </a:r>
            <a:r>
              <a:rPr lang="fr-FR" sz="1867" dirty="0" err="1">
                <a:solidFill>
                  <a:srgbClr val="004387"/>
                </a:solidFill>
              </a:rPr>
              <a:t>security</a:t>
            </a:r>
            <a:endParaRPr lang="en-US" sz="1867" dirty="0">
              <a:solidFill>
                <a:srgbClr val="004387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4387"/>
              </a:solidFill>
            </a:endParaRPr>
          </a:p>
          <a:p>
            <a:endParaRPr lang="en-US" sz="1867" dirty="0">
              <a:solidFill>
                <a:srgbClr val="004387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004387"/>
              </a:solidFill>
            </a:endParaRPr>
          </a:p>
        </p:txBody>
      </p:sp>
      <p:pic>
        <p:nvPicPr>
          <p:cNvPr id="8" name="Espace réservé du contenu 12">
            <a:extLst>
              <a:ext uri="{FF2B5EF4-FFF2-40B4-BE49-F238E27FC236}">
                <a16:creationId xmlns:a16="http://schemas.microsoft.com/office/drawing/2014/main" id="{88C96030-E874-9E4A-BA19-788A084D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0838" y="957945"/>
            <a:ext cx="4761789" cy="224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7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  <p:pic>
        <p:nvPicPr>
          <p:cNvPr id="7" name="Espace réservé du contenu 12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2" y="2324814"/>
            <a:ext cx="5425865" cy="2554477"/>
          </a:xfrm>
          <a:prstGeom prst="rect">
            <a:avLst/>
          </a:prstGeom>
        </p:spPr>
      </p:pic>
      <p:sp>
        <p:nvSpPr>
          <p:cNvPr id="8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6751329" y="1399529"/>
            <a:ext cx="4716835" cy="450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Goal</a:t>
            </a:r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Secure communication between Alice and Bob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Eve tries to eavesdrop the data</a:t>
            </a:r>
          </a:p>
          <a:p>
            <a:pPr algn="just"/>
            <a:endParaRPr lang="en-US" sz="1600" i="1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6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Concept</a:t>
            </a:r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One antenna at TX, one antenna at RX’s (SISO)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Data precoding at Alice to reach Bob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Addition of Artificial Noise to corrupt Eve’s data decoding</a:t>
            </a:r>
          </a:p>
          <a:p>
            <a:pPr algn="just"/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600" b="1" u="sng" dirty="0">
                <a:solidFill>
                  <a:srgbClr val="004387"/>
                </a:solidFill>
                <a:latin typeface="Calibri" panose="020F0502020204030204" pitchFamily="34" charset="0"/>
              </a:rPr>
              <a:t>Hypothesis: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Alice knows Bob instantaneous CSI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Alice does not know Eve instantaneous CSI (Eve is passive)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No spatial correlation between Bob and Eve channels</a:t>
            </a: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No frequency correlation between subcarriers</a:t>
            </a:r>
          </a:p>
          <a:p>
            <a:endParaRPr lang="en-US" sz="1467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CD288-9089-B341-871E-2B884BE0A935}"/>
              </a:ext>
            </a:extLst>
          </p:cNvPr>
          <p:cNvSpPr/>
          <p:nvPr/>
        </p:nvSpPr>
        <p:spPr>
          <a:xfrm>
            <a:off x="6751329" y="593410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srgbClr val="004387"/>
                </a:solidFill>
              </a:rPr>
              <a:t>Investigated scheme: </a:t>
            </a:r>
            <a:r>
              <a:rPr lang="en-US" sz="1600" dirty="0">
                <a:solidFill>
                  <a:srgbClr val="004387"/>
                </a:solidFill>
              </a:rPr>
              <a:t>AN</a:t>
            </a:r>
            <a:r>
              <a:rPr lang="en-US" sz="1600" b="1" dirty="0">
                <a:solidFill>
                  <a:srgbClr val="004387"/>
                </a:solidFill>
              </a:rPr>
              <a:t> </a:t>
            </a:r>
            <a:r>
              <a:rPr lang="en-US" sz="1600" dirty="0">
                <a:solidFill>
                  <a:srgbClr val="004387"/>
                </a:solidFill>
              </a:rPr>
              <a:t>injection in FD </a:t>
            </a:r>
            <a:r>
              <a:rPr lang="en-US" sz="1600" b="1" dirty="0">
                <a:solidFill>
                  <a:srgbClr val="004387"/>
                </a:solidFill>
              </a:rPr>
              <a:t>TR</a:t>
            </a:r>
            <a:r>
              <a:rPr lang="en-US" sz="1600" dirty="0">
                <a:solidFill>
                  <a:srgbClr val="004387"/>
                </a:solidFill>
              </a:rPr>
              <a:t> SISO </a:t>
            </a:r>
            <a:r>
              <a:rPr lang="en-US" sz="1600" b="1" dirty="0">
                <a:solidFill>
                  <a:srgbClr val="004387"/>
                </a:solidFill>
              </a:rPr>
              <a:t>OFDM </a:t>
            </a:r>
            <a:r>
              <a:rPr lang="en-US" sz="1600" dirty="0">
                <a:solidFill>
                  <a:srgbClr val="004387"/>
                </a:solidFill>
              </a:rPr>
              <a:t>system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902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(4)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480859" y="2062509"/>
            <a:ext cx="5722717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Reminder on Time Reversal</a:t>
            </a:r>
            <a:endParaRPr lang="en-US" sz="16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457189" indent="-457189">
              <a:buFont typeface="+mj-lt"/>
              <a:buAutoNum type="arabicPeriod"/>
            </a:pPr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480859" y="2958427"/>
                <a:ext cx="5226405" cy="1957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u="sng" dirty="0">
                    <a:solidFill>
                      <a:srgbClr val="004387"/>
                    </a:solidFill>
                  </a:rPr>
                  <a:t>Time Domain:</a:t>
                </a:r>
              </a:p>
              <a:p>
                <a:pPr marL="457189" indent="-457189" algn="just">
                  <a:buFont typeface="+mj-lt"/>
                  <a:buAutoNum type="arabicPeriod"/>
                </a:pPr>
                <a:r>
                  <a:rPr lang="en-US" sz="1600" dirty="0" err="1">
                    <a:solidFill>
                      <a:srgbClr val="004387"/>
                    </a:solidFill>
                  </a:rPr>
                  <a:t>Upsampling</a:t>
                </a:r>
                <a:r>
                  <a:rPr lang="en-US" sz="1600" dirty="0">
                    <a:solidFill>
                      <a:srgbClr val="004387"/>
                    </a:solidFill>
                  </a:rPr>
                  <a:t> TX signal by a factor (BOR=U)</a:t>
                </a:r>
              </a:p>
              <a:p>
                <a:pPr marL="457189" indent="-457189" algn="just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4387"/>
                    </a:solidFill>
                  </a:rPr>
                  <a:t>Precoding with time reversed version of legitimate receiver channel </a:t>
                </a:r>
                <a:r>
                  <a:rPr lang="en-US" sz="16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focusing gain at the intended position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solidFill>
                    <a:srgbClr val="004387"/>
                  </a:solidFill>
                </a:endParaRPr>
              </a:p>
              <a:p>
                <a:endParaRPr lang="en-BZ" sz="24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9" y="2958427"/>
                <a:ext cx="5226405" cy="1957972"/>
              </a:xfrm>
              <a:prstGeom prst="rect">
                <a:avLst/>
              </a:prstGeom>
              <a:blipFill>
                <a:blip r:embed="rId2"/>
                <a:stretch>
                  <a:fillRect l="-485" t="-645" r="-7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096001" y="2958428"/>
                <a:ext cx="5976079" cy="158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u="sng" dirty="0">
                    <a:solidFill>
                      <a:srgbClr val="004387"/>
                    </a:solidFill>
                  </a:rPr>
                  <a:t>Frequency Domain:</a:t>
                </a:r>
              </a:p>
              <a:p>
                <a:pPr marL="457189" indent="-457189" algn="just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4387"/>
                    </a:solidFill>
                  </a:rPr>
                  <a:t>Repeating and shifting TX spectrum by a factor (BOR=U)</a:t>
                </a:r>
              </a:p>
              <a:p>
                <a:pPr marL="457189" indent="-457189" algn="just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4387"/>
                    </a:solidFill>
                  </a:rPr>
                  <a:t>Precoding data with complex conjugate of legitimate receiver channel </a:t>
                </a:r>
                <a:r>
                  <a:rPr lang="en-US" sz="1600" dirty="0">
                    <a:solidFill>
                      <a:srgbClr val="004387"/>
                    </a:solidFill>
                    <a:sym typeface="Wingdings" panose="05000000000000000000" pitchFamily="2" charset="2"/>
                  </a:rPr>
                  <a:t> gain at the intended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00438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fr-FR" sz="1600" i="1">
                          <a:solidFill>
                            <a:srgbClr val="0043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solidFill>
                    <a:srgbClr val="004387"/>
                  </a:solidFill>
                </a:endParaRPr>
              </a:p>
              <a:p>
                <a:endParaRPr lang="en-BZ" sz="16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958428"/>
                <a:ext cx="5976079" cy="1588640"/>
              </a:xfrm>
              <a:prstGeom prst="rect">
                <a:avLst/>
              </a:prstGeom>
              <a:blipFill>
                <a:blip r:embed="rId3"/>
                <a:stretch>
                  <a:fillRect l="-637" t="-794" r="-4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E27F9A56-08FC-614B-876F-133BAC23477B}"/>
              </a:ext>
            </a:extLst>
          </p:cNvPr>
          <p:cNvSpPr txBox="1"/>
          <p:nvPr/>
        </p:nvSpPr>
        <p:spPr>
          <a:xfrm>
            <a:off x="872836" y="181217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 SUPPRIMER</a:t>
            </a:r>
          </a:p>
        </p:txBody>
      </p:sp>
    </p:spTree>
    <p:extLst>
      <p:ext uri="{BB962C8B-B14F-4D97-AF65-F5344CB8AC3E}">
        <p14:creationId xmlns:p14="http://schemas.microsoft.com/office/powerpoint/2010/main" val="22609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FFF63-FCAB-3A4B-8230-5D51178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Problem Statement (5)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9D4ED1-204F-DB44-B348-0CC5A1E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2184963C-0C58-D84D-B4FE-1439D79DE82E}"/>
              </a:ext>
            </a:extLst>
          </p:cNvPr>
          <p:cNvSpPr txBox="1"/>
          <p:nvPr/>
        </p:nvSpPr>
        <p:spPr>
          <a:xfrm>
            <a:off x="505386" y="2240961"/>
            <a:ext cx="5673663" cy="382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86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73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159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546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9325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3190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7054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30919" algn="l" defTabSz="3507730" rtl="0" eaLnBrk="1" latinLnBrk="0" hangingPunct="1">
              <a:defRPr sz="6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>
                <a:solidFill>
                  <a:srgbClr val="004387"/>
                </a:solidFill>
                <a:latin typeface="Calibri" panose="020F0502020204030204" pitchFamily="34" charset="0"/>
              </a:rPr>
              <a:t>Reminder on OFDM</a:t>
            </a:r>
            <a:endParaRPr lang="en-US" sz="1600" u="sng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600" u="sng" dirty="0">
                <a:solidFill>
                  <a:srgbClr val="004387"/>
                </a:solidFill>
                <a:latin typeface="Calibri" panose="020F0502020204030204" pitchFamily="34" charset="0"/>
              </a:rPr>
              <a:t>Idea: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Frequency division multiplexing scheme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Decompose signal spectrum in multiple subcarriers (multi-carriers modulation)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4387"/>
                </a:solidFill>
                <a:latin typeface="Calibri" panose="020F0502020204030204" pitchFamily="34" charset="0"/>
              </a:rPr>
              <a:t>Data carried on orthogonal subcarriers</a:t>
            </a:r>
          </a:p>
          <a:p>
            <a:pPr algn="just"/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1600" u="sng" dirty="0">
                <a:solidFill>
                  <a:srgbClr val="004387"/>
                </a:solidFill>
                <a:latin typeface="Calibri" panose="020F0502020204030204" pitchFamily="34" charset="0"/>
              </a:rPr>
              <a:t>Advantage:</a:t>
            </a:r>
          </a:p>
          <a:p>
            <a:pPr algn="just"/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Allow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to deal 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with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fading 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channels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(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frequency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non-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selective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on 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each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004387"/>
                </a:solidFill>
                <a:latin typeface="Calibri" panose="020F0502020204030204" pitchFamily="34" charset="0"/>
              </a:rPr>
              <a:t>subcarrier</a:t>
            </a:r>
            <a:r>
              <a:rPr lang="fr-FR" sz="1600" dirty="0">
                <a:solidFill>
                  <a:srgbClr val="004387"/>
                </a:solidFill>
                <a:latin typeface="Calibri" panose="020F0502020204030204" pitchFamily="34" charset="0"/>
              </a:rPr>
              <a:t>)</a:t>
            </a:r>
          </a:p>
          <a:p>
            <a:pPr algn="just"/>
            <a:endParaRPr lang="fr-FR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algn="just"/>
            <a:endParaRPr lang="fr-FR" sz="1600" dirty="0">
              <a:solidFill>
                <a:srgbClr val="004387"/>
              </a:solidFill>
              <a:latin typeface="Calibri" panose="020F0502020204030204" pitchFamily="34" charset="0"/>
            </a:endParaRPr>
          </a:p>
          <a:p>
            <a:pPr marL="457189" indent="-457189">
              <a:buFont typeface="+mj-lt"/>
              <a:buAutoNum type="arabicPeriod"/>
            </a:pPr>
            <a:endParaRPr lang="en-US" sz="1600" dirty="0">
              <a:solidFill>
                <a:srgbClr val="004387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22" y="2399327"/>
            <a:ext cx="4588757" cy="36991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E083EE-32C8-8749-965D-242C607C2170}"/>
              </a:ext>
            </a:extLst>
          </p:cNvPr>
          <p:cNvSpPr txBox="1"/>
          <p:nvPr/>
        </p:nvSpPr>
        <p:spPr>
          <a:xfrm>
            <a:off x="2385276" y="5658724"/>
            <a:ext cx="529934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 FD TR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can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easily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be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implemented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</a:t>
            </a:r>
            <a:r>
              <a:rPr lang="fr-FR" sz="1867" b="1" dirty="0" err="1">
                <a:solidFill>
                  <a:srgbClr val="004387"/>
                </a:solidFill>
                <a:sym typeface="Wingdings" panose="05000000000000000000" pitchFamily="2" charset="2"/>
              </a:rPr>
              <a:t>using</a:t>
            </a:r>
            <a:r>
              <a:rPr lang="fr-FR" sz="1867" b="1" dirty="0">
                <a:solidFill>
                  <a:srgbClr val="004387"/>
                </a:solidFill>
                <a:sym typeface="Wingdings" panose="05000000000000000000" pitchFamily="2" charset="2"/>
              </a:rPr>
              <a:t> OFDM</a:t>
            </a:r>
            <a:endParaRPr lang="en-US" sz="1867" b="1" dirty="0">
              <a:solidFill>
                <a:srgbClr val="004387"/>
              </a:solidFill>
            </a:endParaRPr>
          </a:p>
          <a:p>
            <a:endParaRPr lang="en-BZ" sz="1867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99B09B-4B57-5C4A-B4DE-8C9F970F2704}"/>
              </a:ext>
            </a:extLst>
          </p:cNvPr>
          <p:cNvSpPr txBox="1"/>
          <p:nvPr/>
        </p:nvSpPr>
        <p:spPr>
          <a:xfrm>
            <a:off x="872836" y="181217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 SUPPRIMER</a:t>
            </a:r>
          </a:p>
        </p:txBody>
      </p:sp>
    </p:spTree>
    <p:extLst>
      <p:ext uri="{BB962C8B-B14F-4D97-AF65-F5344CB8AC3E}">
        <p14:creationId xmlns:p14="http://schemas.microsoft.com/office/powerpoint/2010/main" val="18201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Communication Protocol 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 bwMode="auto">
          <a:xfrm>
            <a:off x="718764" y="950578"/>
            <a:ext cx="52401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33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FD TR SISO OFDM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48746" y="1202991"/>
                <a:ext cx="5048764" cy="152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67" b="1" dirty="0">
                    <a:solidFill>
                      <a:srgbClr val="1D4C7E"/>
                    </a:solidFill>
                  </a:rPr>
                  <a:t>At Alice: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>
                    <a:solidFill>
                      <a:srgbClr val="1D4C7E"/>
                    </a:solidFill>
                  </a:rPr>
                  <a:t>A block </a:t>
                </a:r>
                <a:r>
                  <a:rPr lang="fr-FR" sz="1867" b="1" dirty="0">
                    <a:solidFill>
                      <a:srgbClr val="1D4C7E"/>
                    </a:solidFill>
                  </a:rPr>
                  <a:t>x </a:t>
                </a:r>
                <a:r>
                  <a:rPr lang="fr-FR" sz="1867" dirty="0">
                    <a:solidFill>
                      <a:srgbClr val="1D4C7E"/>
                    </a:solidFill>
                  </a:rPr>
                  <a:t>of N data 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symbols</a:t>
                </a:r>
                <a:r>
                  <a:rPr lang="fr-FR" sz="1867" dirty="0">
                    <a:solidFill>
                      <a:srgbClr val="1D4C7E"/>
                    </a:solidFill>
                  </a:rPr>
                  <a:t> 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is</a:t>
                </a:r>
                <a:r>
                  <a:rPr lang="fr-FR" sz="1867" dirty="0">
                    <a:solidFill>
                      <a:srgbClr val="1D4C7E"/>
                    </a:solidFill>
                  </a:rPr>
                  <a:t> sent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>
                    <a:solidFill>
                      <a:srgbClr val="1D4C7E"/>
                    </a:solidFill>
                  </a:rPr>
                  <a:t>Block spread by a factor U via </a:t>
                </a:r>
                <a:r>
                  <a:rPr lang="fr-FR" sz="1867" b="1" dirty="0">
                    <a:solidFill>
                      <a:srgbClr val="1D4C7E"/>
                    </a:solidFill>
                  </a:rPr>
                  <a:t>S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>
                    <a:solidFill>
                      <a:srgbClr val="1D4C7E"/>
                    </a:solidFill>
                  </a:rPr>
                  <a:t>Precoding 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with</a:t>
                </a:r>
                <a:r>
                  <a:rPr lang="fr-FR" sz="1867" dirty="0">
                    <a:solidFill>
                      <a:srgbClr val="1D4C7E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BZ" sz="1867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BZ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BZ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𝐁</m:t>
                        </m:r>
                      </m:sub>
                      <m:sup>
                        <m:r>
                          <a:rPr lang="en-BZ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BZ" sz="1867" dirty="0">
                    <a:solidFill>
                      <a:srgbClr val="1D4C7E"/>
                    </a:solidFill>
                  </a:rPr>
                  <a:t> (Q=NU subcarriers)</a:t>
                </a:r>
                <a:endParaRPr lang="fr-FR" sz="1867" dirty="0">
                  <a:solidFill>
                    <a:srgbClr val="1D4C7E"/>
                  </a:solidFill>
                </a:endParaRP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endParaRPr lang="en-BZ" sz="1867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746" y="1202991"/>
                <a:ext cx="5048764" cy="1528945"/>
              </a:xfrm>
              <a:prstGeom prst="rect">
                <a:avLst/>
              </a:prstGeom>
              <a:blipFill>
                <a:blip r:embed="rId3"/>
                <a:stretch>
                  <a:fillRect l="-1005" t="-1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4730205" y="4452575"/>
            <a:ext cx="1009769" cy="321925"/>
            <a:chOff x="4942830" y="4320788"/>
            <a:chExt cx="1009769" cy="32192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60" y="4320788"/>
              <a:ext cx="498311" cy="321925"/>
            </a:xfrm>
            <a:prstGeom prst="rect">
              <a:avLst/>
            </a:prstGeom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5696870" y="447660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942830" y="4488564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2367297" y="4464697"/>
            <a:ext cx="990831" cy="309804"/>
            <a:chOff x="2913303" y="4332909"/>
            <a:chExt cx="990830" cy="309804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033" y="4332909"/>
              <a:ext cx="479371" cy="309804"/>
            </a:xfrm>
            <a:prstGeom prst="rect">
              <a:avLst/>
            </a:prstGeom>
          </p:spPr>
        </p:pic>
        <p:cxnSp>
          <p:nvCxnSpPr>
            <p:cNvPr id="13" name="Connecteur droit avec flèche 12"/>
            <p:cNvCxnSpPr/>
            <p:nvPr/>
          </p:nvCxnSpPr>
          <p:spPr>
            <a:xfrm>
              <a:off x="3648404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2913303" y="448872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7210264" y="4577831"/>
            <a:ext cx="990829" cy="309804"/>
            <a:chOff x="7352503" y="4320788"/>
            <a:chExt cx="990829" cy="309804"/>
          </a:xfrm>
        </p:grpSpPr>
        <p:grpSp>
          <p:nvGrpSpPr>
            <p:cNvPr id="16" name="Groupe 15"/>
            <p:cNvGrpSpPr/>
            <p:nvPr/>
          </p:nvGrpSpPr>
          <p:grpSpPr>
            <a:xfrm>
              <a:off x="7608232" y="4320788"/>
              <a:ext cx="479371" cy="309804"/>
              <a:chOff x="8997623" y="1302318"/>
              <a:chExt cx="643667" cy="488661"/>
            </a:xfrm>
          </p:grpSpPr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7623" y="1302318"/>
                <a:ext cx="643667" cy="488661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9274486" y="1353482"/>
                <a:ext cx="230383" cy="267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latin typeface="Lucida Bright" panose="02040602050505020304" pitchFamily="18" charset="0"/>
                  </a:rPr>
                  <a:t>H</a:t>
                </a:r>
              </a:p>
            </p:txBody>
          </p:sp>
        </p:grpSp>
        <p:cxnSp>
          <p:nvCxnSpPr>
            <p:cNvPr id="17" name="Connecteur droit avec flèche 16"/>
            <p:cNvCxnSpPr/>
            <p:nvPr/>
          </p:nvCxnSpPr>
          <p:spPr>
            <a:xfrm>
              <a:off x="73525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8087603" y="4499569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4813521" y="5954162"/>
            <a:ext cx="991264" cy="309804"/>
            <a:chOff x="4955761" y="5697119"/>
            <a:chExt cx="991264" cy="30980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491" y="5697119"/>
              <a:ext cx="482603" cy="309804"/>
            </a:xfrm>
            <a:prstGeom prst="rect">
              <a:avLst/>
            </a:prstGeom>
          </p:spPr>
        </p:pic>
        <p:cxnSp>
          <p:nvCxnSpPr>
            <p:cNvPr id="23" name="Connecteur droit avec flèche 22"/>
            <p:cNvCxnSpPr/>
            <p:nvPr/>
          </p:nvCxnSpPr>
          <p:spPr>
            <a:xfrm>
              <a:off x="4955761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5691296" y="5852021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7193017" y="5933839"/>
            <a:ext cx="959943" cy="438970"/>
            <a:chOff x="7335256" y="5676788"/>
            <a:chExt cx="959942" cy="438969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7335256" y="5852020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8039469" y="5842458"/>
              <a:ext cx="2557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/>
            <p:cNvGrpSpPr/>
            <p:nvPr/>
          </p:nvGrpSpPr>
          <p:grpSpPr>
            <a:xfrm>
              <a:off x="7586869" y="5676788"/>
              <a:ext cx="479371" cy="438969"/>
              <a:chOff x="8873550" y="3248013"/>
              <a:chExt cx="643667" cy="692398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8873550" y="3248013"/>
                <a:ext cx="643667" cy="692398"/>
                <a:chOff x="8983842" y="1049455"/>
                <a:chExt cx="643667" cy="692398"/>
              </a:xfrm>
            </p:grpSpPr>
            <p:pic>
              <p:nvPicPr>
                <p:cNvPr id="31" name="Image 3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3842" y="1049455"/>
                  <a:ext cx="643667" cy="488660"/>
                </a:xfrm>
                <a:prstGeom prst="rect">
                  <a:avLst/>
                </a:prstGeom>
              </p:spPr>
            </p:pic>
            <p:sp>
              <p:nvSpPr>
                <p:cNvPr id="32" name="ZoneTexte 31"/>
                <p:cNvSpPr txBox="1"/>
                <p:nvPr/>
              </p:nvSpPr>
              <p:spPr>
                <a:xfrm>
                  <a:off x="9274486" y="1353483"/>
                  <a:ext cx="230383" cy="388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sz="1000" dirty="0">
                    <a:latin typeface="Lucida Bright" panose="02040602050505020304" pitchFamily="18" charset="0"/>
                  </a:endParaRPr>
                </a:p>
              </p:txBody>
            </p:sp>
          </p:grpSp>
          <p:sp>
            <p:nvSpPr>
              <p:cNvPr id="30" name="ZoneTexte 29"/>
              <p:cNvSpPr txBox="1"/>
              <p:nvPr/>
            </p:nvSpPr>
            <p:spPr>
              <a:xfrm>
                <a:off x="9102975" y="3299825"/>
                <a:ext cx="184816" cy="3398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>
                    <a:latin typeface="Lucida Bright" panose="02040602050505020304" pitchFamily="18" charset="0"/>
                  </a:rPr>
                  <a:t>G</a:t>
                </a:r>
                <a:endParaRPr lang="fr-FR" sz="1000" b="1" dirty="0">
                  <a:latin typeface="Lucida Bright" panose="02040602050505020304" pitchFamily="18" charset="0"/>
                </a:endParaRPr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935093" y="4204855"/>
            <a:ext cx="1749195" cy="1060260"/>
            <a:chOff x="1077333" y="3947810"/>
            <a:chExt cx="1749194" cy="1060259"/>
          </a:xfrm>
        </p:grpSpPr>
        <p:grpSp>
          <p:nvGrpSpPr>
            <p:cNvPr id="35" name="Groupe 34"/>
            <p:cNvGrpSpPr/>
            <p:nvPr/>
          </p:nvGrpSpPr>
          <p:grpSpPr>
            <a:xfrm>
              <a:off x="1077333" y="4138175"/>
              <a:ext cx="1749194" cy="869894"/>
              <a:chOff x="113093" y="821112"/>
              <a:chExt cx="2348700" cy="1372105"/>
            </a:xfrm>
          </p:grpSpPr>
          <p:grpSp>
            <p:nvGrpSpPr>
              <p:cNvPr id="42" name="Groupe 41"/>
              <p:cNvGrpSpPr/>
              <p:nvPr/>
            </p:nvGrpSpPr>
            <p:grpSpPr>
              <a:xfrm>
                <a:off x="113093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44" name="Connecteur droit avec flèche 43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ZoneTexte 42"/>
              <p:cNvSpPr txBox="1"/>
              <p:nvPr/>
            </p:nvSpPr>
            <p:spPr>
              <a:xfrm>
                <a:off x="2180440" y="1804847"/>
                <a:ext cx="281353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1786443" y="3947810"/>
                  <a:ext cx="1074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1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fr-FR" sz="10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443" y="3947810"/>
                  <a:ext cx="107402" cy="153888"/>
                </a:xfrm>
                <a:prstGeom prst="rect">
                  <a:avLst/>
                </a:prstGeom>
                <a:blipFill>
                  <a:blip r:embed="rId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e 45"/>
          <p:cNvGrpSpPr/>
          <p:nvPr/>
        </p:nvGrpSpPr>
        <p:grpSpPr>
          <a:xfrm>
            <a:off x="3256849" y="4190906"/>
            <a:ext cx="1757795" cy="1052875"/>
            <a:chOff x="3428157" y="3955193"/>
            <a:chExt cx="1757794" cy="1052876"/>
          </a:xfrm>
        </p:grpSpPr>
        <p:grpSp>
          <p:nvGrpSpPr>
            <p:cNvPr id="47" name="Groupe 46"/>
            <p:cNvGrpSpPr/>
            <p:nvPr/>
          </p:nvGrpSpPr>
          <p:grpSpPr>
            <a:xfrm>
              <a:off x="3428157" y="4138175"/>
              <a:ext cx="1757794" cy="869894"/>
              <a:chOff x="3269621" y="821112"/>
              <a:chExt cx="2360247" cy="1372105"/>
            </a:xfrm>
          </p:grpSpPr>
          <p:grpSp>
            <p:nvGrpSpPr>
              <p:cNvPr id="77" name="Groupe 76"/>
              <p:cNvGrpSpPr/>
              <p:nvPr/>
            </p:nvGrpSpPr>
            <p:grpSpPr>
              <a:xfrm>
                <a:off x="3269621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79" name="Connecteur droit avec flèche 78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avec flèche 79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ZoneTexte 77"/>
              <p:cNvSpPr txBox="1"/>
              <p:nvPr/>
            </p:nvSpPr>
            <p:spPr>
              <a:xfrm>
                <a:off x="5348516" y="1804846"/>
                <a:ext cx="281352" cy="388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4112555" y="3955193"/>
                  <a:ext cx="16645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fr-FR" sz="10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55" y="3955193"/>
                  <a:ext cx="166456" cy="153888"/>
                </a:xfrm>
                <a:prstGeom prst="rect">
                  <a:avLst/>
                </a:prstGeom>
                <a:blipFill>
                  <a:blip r:embed="rId8"/>
                  <a:stretch>
                    <a:fillRect r="-7143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e 48"/>
            <p:cNvGrpSpPr/>
            <p:nvPr/>
          </p:nvGrpSpPr>
          <p:grpSpPr>
            <a:xfrm>
              <a:off x="3545354" y="4684828"/>
              <a:ext cx="1327089" cy="187446"/>
              <a:chOff x="3453179" y="2178661"/>
              <a:chExt cx="1781926" cy="295663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4365400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</p:grpSp>
          <p:grpSp>
            <p:nvGrpSpPr>
              <p:cNvPr id="63" name="Groupe 62"/>
              <p:cNvGrpSpPr/>
              <p:nvPr/>
            </p:nvGrpSpPr>
            <p:grpSpPr>
              <a:xfrm>
                <a:off x="3453179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4807605" y="2178661"/>
                <a:ext cx="427500" cy="295663"/>
                <a:chOff x="734469" y="1919182"/>
                <a:chExt cx="427500" cy="47902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34469" y="1919182"/>
                  <a:ext cx="107107" cy="47894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39833" y="1919182"/>
                  <a:ext cx="107107" cy="47894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948143" y="1919260"/>
                  <a:ext cx="107107" cy="47894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1054862" y="1919182"/>
                  <a:ext cx="107107" cy="47894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871391" y="4684797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49861" y="4684797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30525" y="468482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10004" y="4684797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22235" y="4684639"/>
              <a:ext cx="87745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04694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85357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64836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52512" y="4684639"/>
              <a:ext cx="79768" cy="18741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30982" y="4684639"/>
              <a:ext cx="79768" cy="1874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11646" y="4684669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91125" y="4684639"/>
              <a:ext cx="79768" cy="18741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5641902" y="4204855"/>
            <a:ext cx="1741127" cy="1060260"/>
            <a:chOff x="5784141" y="3947810"/>
            <a:chExt cx="1741127" cy="1060259"/>
          </a:xfrm>
        </p:grpSpPr>
        <p:grpSp>
          <p:nvGrpSpPr>
            <p:cNvPr id="82" name="Groupe 81"/>
            <p:cNvGrpSpPr/>
            <p:nvPr/>
          </p:nvGrpSpPr>
          <p:grpSpPr>
            <a:xfrm>
              <a:off x="5784141" y="4138175"/>
              <a:ext cx="1741127" cy="869894"/>
              <a:chOff x="6433077" y="821112"/>
              <a:chExt cx="2337868" cy="1372105"/>
            </a:xfrm>
          </p:grpSpPr>
          <p:grpSp>
            <p:nvGrpSpPr>
              <p:cNvPr id="105" name="Groupe 104"/>
              <p:cNvGrpSpPr/>
              <p:nvPr/>
            </p:nvGrpSpPr>
            <p:grpSpPr>
              <a:xfrm>
                <a:off x="6433077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07" name="Connecteur droit avec flèche 106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avec flèche 107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/>
              <p:cNvSpPr txBox="1"/>
              <p:nvPr/>
            </p:nvSpPr>
            <p:spPr>
              <a:xfrm>
                <a:off x="8489591" y="1804847"/>
                <a:ext cx="281354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6473826" y="3947810"/>
                  <a:ext cx="17132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10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826" y="3947810"/>
                  <a:ext cx="171329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14286" b="-3076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e 83"/>
            <p:cNvGrpSpPr/>
            <p:nvPr/>
          </p:nvGrpSpPr>
          <p:grpSpPr>
            <a:xfrm>
              <a:off x="5904777" y="4390557"/>
              <a:ext cx="316016" cy="481701"/>
              <a:chOff x="731294" y="1167210"/>
              <a:chExt cx="424325" cy="123099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31294" y="1742051"/>
                <a:ext cx="107107" cy="65607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36658" y="1946522"/>
                <a:ext cx="107107" cy="4516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41793" y="1167210"/>
                <a:ext cx="107107" cy="12309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48512" y="2066122"/>
                <a:ext cx="107107" cy="332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904473" y="4615468"/>
              <a:ext cx="79768" cy="256586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82943" y="4695480"/>
              <a:ext cx="79768" cy="17657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063607" y="4390527"/>
              <a:ext cx="79768" cy="481558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43086" y="4742281"/>
              <a:ext cx="79768" cy="12977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231178" y="4499569"/>
              <a:ext cx="79768" cy="3724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09648" y="4829872"/>
              <a:ext cx="79768" cy="4215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90311" y="4615468"/>
              <a:ext cx="79768" cy="25658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69790" y="4761847"/>
              <a:ext cx="79768" cy="110177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79474" y="4642714"/>
              <a:ext cx="79768" cy="22776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57944" y="4252153"/>
              <a:ext cx="79768" cy="61832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738608" y="4799679"/>
              <a:ext cx="79768" cy="7082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18087" y="4600402"/>
              <a:ext cx="79768" cy="27007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08166" y="4568536"/>
              <a:ext cx="79768" cy="301907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86636" y="4761847"/>
              <a:ext cx="79768" cy="10859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067300" y="4683058"/>
              <a:ext cx="79768" cy="187415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46779" y="4499569"/>
              <a:ext cx="79768" cy="370874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5641902" y="5566901"/>
            <a:ext cx="1741127" cy="1062561"/>
            <a:chOff x="5784141" y="5309859"/>
            <a:chExt cx="1741127" cy="1062560"/>
          </a:xfrm>
        </p:grpSpPr>
        <p:grpSp>
          <p:nvGrpSpPr>
            <p:cNvPr id="110" name="Groupe 109"/>
            <p:cNvGrpSpPr/>
            <p:nvPr/>
          </p:nvGrpSpPr>
          <p:grpSpPr>
            <a:xfrm>
              <a:off x="5784141" y="5502526"/>
              <a:ext cx="1741127" cy="869893"/>
              <a:chOff x="6433077" y="2973134"/>
              <a:chExt cx="2337868" cy="1372103"/>
            </a:xfrm>
          </p:grpSpPr>
          <p:grpSp>
            <p:nvGrpSpPr>
              <p:cNvPr id="128" name="Groupe 127"/>
              <p:cNvGrpSpPr/>
              <p:nvPr/>
            </p:nvGrpSpPr>
            <p:grpSpPr>
              <a:xfrm>
                <a:off x="6433077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30" name="Connecteur droit avec flèche 129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avec flèche 130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/>
              <p:cNvSpPr txBox="1"/>
              <p:nvPr/>
            </p:nvSpPr>
            <p:spPr>
              <a:xfrm>
                <a:off x="8489591" y="3956867"/>
                <a:ext cx="281354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6471846" y="5309859"/>
                  <a:ext cx="16491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fr-FR" sz="1000" b="1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1000" b="1" dirty="0">
                    <a:latin typeface="Lucida Bright" panose="020406020505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846" y="5309859"/>
                  <a:ext cx="164917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7143" r="-7143" b="-3076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 111"/>
            <p:cNvSpPr/>
            <p:nvPr/>
          </p:nvSpPr>
          <p:spPr>
            <a:xfrm>
              <a:off x="5905771" y="6081362"/>
              <a:ext cx="79768" cy="15785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84241" y="5842458"/>
              <a:ext cx="79768" cy="39675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64905" y="5931936"/>
              <a:ext cx="79768" cy="30731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144384" y="6210231"/>
              <a:ext cx="79768" cy="28985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232476" y="6182542"/>
              <a:ext cx="79768" cy="56645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310946" y="6006923"/>
              <a:ext cx="79768" cy="23226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391610" y="5676801"/>
              <a:ext cx="79768" cy="562416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71088" y="5820221"/>
              <a:ext cx="79768" cy="418966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580772" y="6126196"/>
              <a:ext cx="79768" cy="111440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59242" y="5916408"/>
              <a:ext cx="79768" cy="32122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39906" y="5894194"/>
              <a:ext cx="79768" cy="34347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819385" y="6126196"/>
              <a:ext cx="79768" cy="111439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09464" y="5611191"/>
              <a:ext cx="79768" cy="626414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87934" y="5852020"/>
              <a:ext cx="79768" cy="38558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068598" y="6197035"/>
              <a:ext cx="79768" cy="40601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148077" y="6006922"/>
              <a:ext cx="79768" cy="230683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143" name="Groupe 142"/>
          <p:cNvGrpSpPr/>
          <p:nvPr/>
        </p:nvGrpSpPr>
        <p:grpSpPr>
          <a:xfrm>
            <a:off x="7994445" y="5582283"/>
            <a:ext cx="1741712" cy="1047179"/>
            <a:chOff x="8136685" y="5325240"/>
            <a:chExt cx="1741712" cy="1047179"/>
          </a:xfrm>
        </p:grpSpPr>
        <p:grpSp>
          <p:nvGrpSpPr>
            <p:cNvPr id="144" name="Groupe 143"/>
            <p:cNvGrpSpPr/>
            <p:nvPr/>
          </p:nvGrpSpPr>
          <p:grpSpPr>
            <a:xfrm>
              <a:off x="8136685" y="5502526"/>
              <a:ext cx="1741712" cy="869893"/>
              <a:chOff x="9591914" y="2973134"/>
              <a:chExt cx="2338654" cy="1372103"/>
            </a:xfrm>
          </p:grpSpPr>
          <p:grpSp>
            <p:nvGrpSpPr>
              <p:cNvPr id="151" name="Groupe 150"/>
              <p:cNvGrpSpPr/>
              <p:nvPr/>
            </p:nvGrpSpPr>
            <p:grpSpPr>
              <a:xfrm>
                <a:off x="9591914" y="2973134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53" name="Connecteur droit avec flèche 152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ZoneTexte 151"/>
              <p:cNvSpPr txBox="1"/>
              <p:nvPr/>
            </p:nvSpPr>
            <p:spPr>
              <a:xfrm>
                <a:off x="11649214" y="3956867"/>
                <a:ext cx="281354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8808844" y="5325240"/>
                  <a:ext cx="16164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1000" b="1">
                                <a:latin typeface="Cambria Math"/>
                              </a:rPr>
                              <m:t>𝐄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44" y="5325240"/>
                  <a:ext cx="161647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7143" t="-23077" r="-7143" b="-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6" name="Groupe 145"/>
            <p:cNvGrpSpPr/>
            <p:nvPr/>
          </p:nvGrpSpPr>
          <p:grpSpPr>
            <a:xfrm>
              <a:off x="8758924" y="6161907"/>
              <a:ext cx="318381" cy="75695"/>
              <a:chOff x="10453609" y="2415359"/>
              <a:chExt cx="427500" cy="6249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10453609" y="2415359"/>
                <a:ext cx="107107" cy="6244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558973" y="2432391"/>
                <a:ext cx="107107" cy="4541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667283" y="2415359"/>
                <a:ext cx="107107" cy="62490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774002" y="2453872"/>
                <a:ext cx="107107" cy="23929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</p:grpSp>
      <p:sp>
        <p:nvSpPr>
          <p:cNvPr id="155" name="Rectangle à coins arrondis 154"/>
          <p:cNvSpPr/>
          <p:nvPr/>
        </p:nvSpPr>
        <p:spPr>
          <a:xfrm>
            <a:off x="5861080" y="1657114"/>
            <a:ext cx="788499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6" name="Rectangle à coins arrondis 155"/>
          <p:cNvSpPr/>
          <p:nvPr/>
        </p:nvSpPr>
        <p:spPr>
          <a:xfrm>
            <a:off x="4911498" y="1657114"/>
            <a:ext cx="73108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7" name="Rectangle à coins arrondis 156"/>
          <p:cNvSpPr/>
          <p:nvPr/>
        </p:nvSpPr>
        <p:spPr>
          <a:xfrm>
            <a:off x="4218081" y="1657114"/>
            <a:ext cx="483748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58" name="Rectangle à coins arrondis 157"/>
          <p:cNvSpPr/>
          <p:nvPr/>
        </p:nvSpPr>
        <p:spPr>
          <a:xfrm>
            <a:off x="3305915" y="1657114"/>
            <a:ext cx="84383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9" name="Rectangle à coins arrondis 158"/>
          <p:cNvSpPr/>
          <p:nvPr/>
        </p:nvSpPr>
        <p:spPr>
          <a:xfrm>
            <a:off x="695911" y="1657114"/>
            <a:ext cx="43725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160" name="Rectangle à coins arrondis 159"/>
          <p:cNvSpPr/>
          <p:nvPr/>
        </p:nvSpPr>
        <p:spPr>
          <a:xfrm>
            <a:off x="1199166" y="1657114"/>
            <a:ext cx="1766913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161" name="ZoneTexte 160"/>
          <p:cNvSpPr txBox="1"/>
          <p:nvPr/>
        </p:nvSpPr>
        <p:spPr>
          <a:xfrm>
            <a:off x="555860" y="3337037"/>
            <a:ext cx="643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DATA</a:t>
            </a:r>
          </a:p>
        </p:txBody>
      </p:sp>
      <p:sp>
        <p:nvSpPr>
          <p:cNvPr id="162" name="ZoneTexte 161"/>
          <p:cNvSpPr txBox="1"/>
          <p:nvPr/>
        </p:nvSpPr>
        <p:spPr>
          <a:xfrm>
            <a:off x="1225913" y="3337038"/>
            <a:ext cx="1740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pic>
        <p:nvPicPr>
          <p:cNvPr id="163" name="Image 162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" y="1693901"/>
            <a:ext cx="6425761" cy="1563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4" name="ZoneTexte 163"/>
          <p:cNvSpPr txBox="1"/>
          <p:nvPr/>
        </p:nvSpPr>
        <p:spPr>
          <a:xfrm>
            <a:off x="3206851" y="3337038"/>
            <a:ext cx="98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4183914" y="3337038"/>
            <a:ext cx="552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RX</a:t>
            </a:r>
            <a:r>
              <a:rPr lang="fr-FR" sz="8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166" name="ZoneTexte 165"/>
          <p:cNvSpPr txBox="1"/>
          <p:nvPr/>
        </p:nvSpPr>
        <p:spPr>
          <a:xfrm>
            <a:off x="4913831" y="3319591"/>
            <a:ext cx="8314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167" name="ZoneTexte 166"/>
          <p:cNvSpPr txBox="1"/>
          <p:nvPr/>
        </p:nvSpPr>
        <p:spPr>
          <a:xfrm>
            <a:off x="5891997" y="3337038"/>
            <a:ext cx="96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SYMBOL</a:t>
            </a:r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660578" y="2108659"/>
            <a:ext cx="600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169" name="ZoneTexte 168"/>
          <p:cNvSpPr txBox="1"/>
          <p:nvPr/>
        </p:nvSpPr>
        <p:spPr>
          <a:xfrm>
            <a:off x="6636252" y="2068355"/>
            <a:ext cx="46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6639363" y="2797359"/>
            <a:ext cx="46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2080471" y="2299290"/>
            <a:ext cx="788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72382" y="2299289"/>
            <a:ext cx="6832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Spreading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448746" y="2547044"/>
                <a:ext cx="5048764" cy="959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67" b="1" dirty="0">
                    <a:solidFill>
                      <a:srgbClr val="1D4C7E"/>
                    </a:solidFill>
                  </a:rPr>
                  <a:t>At </a:t>
                </a:r>
                <a:r>
                  <a:rPr lang="fr-FR" sz="1867" b="1" dirty="0" err="1">
                    <a:solidFill>
                      <a:srgbClr val="1D4C7E"/>
                    </a:solidFill>
                  </a:rPr>
                  <a:t>RX’s</a:t>
                </a:r>
                <a:endParaRPr lang="fr-FR" sz="1867" b="1" dirty="0">
                  <a:solidFill>
                    <a:srgbClr val="1D4C7E"/>
                  </a:solidFill>
                </a:endParaRP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 err="1">
                    <a:solidFill>
                      <a:srgbClr val="1D4C7E"/>
                    </a:solidFill>
                  </a:rPr>
                  <a:t>Despreading</a:t>
                </a:r>
                <a:r>
                  <a:rPr lang="fr-FR" sz="1867" dirty="0">
                    <a:solidFill>
                      <a:srgbClr val="1D4C7E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67" b="1" i="1">
                            <a:solidFill>
                              <a:srgbClr val="1D4C7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𝐒</m:t>
                        </m:r>
                      </m:e>
                      <m:sup>
                        <m:r>
                          <a:rPr lang="fr-FR" sz="1867" b="1">
                            <a:solidFill>
                              <a:srgbClr val="1D4C7E"/>
                            </a:solidFill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fr-FR" sz="1867" dirty="0">
                    <a:solidFill>
                      <a:srgbClr val="1D4C7E"/>
                    </a:solidFill>
                  </a:rPr>
                  <a:t> at Bob/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Decoding</a:t>
                </a:r>
                <a:r>
                  <a:rPr lang="fr-FR" sz="1867" dirty="0">
                    <a:solidFill>
                      <a:srgbClr val="1D4C7E"/>
                    </a:solidFill>
                  </a:rPr>
                  <a:t> </a:t>
                </a:r>
                <a:r>
                  <a:rPr lang="fr-FR" sz="1867" b="1" dirty="0">
                    <a:solidFill>
                      <a:srgbClr val="1D4C7E"/>
                    </a:solidFill>
                  </a:rPr>
                  <a:t>G </a:t>
                </a:r>
                <a:r>
                  <a:rPr lang="fr-FR" sz="1867" dirty="0">
                    <a:solidFill>
                      <a:srgbClr val="1D4C7E"/>
                    </a:solidFill>
                  </a:rPr>
                  <a:t>at Eve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fr-FR" sz="1867" dirty="0">
                    <a:solidFill>
                      <a:srgbClr val="1D4C7E"/>
                    </a:solidFill>
                  </a:rPr>
                  <a:t>ZF </a:t>
                </a:r>
                <a:r>
                  <a:rPr lang="fr-FR" sz="1867" dirty="0" err="1">
                    <a:solidFill>
                      <a:srgbClr val="1D4C7E"/>
                    </a:solidFill>
                  </a:rPr>
                  <a:t>equalization</a:t>
                </a:r>
                <a:r>
                  <a:rPr lang="fr-FR" sz="1867" dirty="0">
                    <a:solidFill>
                      <a:srgbClr val="1D4C7E"/>
                    </a:solidFill>
                  </a:rPr>
                  <a:t> </a:t>
                </a:r>
                <a:endParaRPr lang="en-BZ" sz="1867" b="1" dirty="0">
                  <a:solidFill>
                    <a:srgbClr val="1D4C7E"/>
                  </a:solidFill>
                </a:endParaRPr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746" y="2547044"/>
                <a:ext cx="5048764" cy="959237"/>
              </a:xfrm>
              <a:prstGeom prst="rect">
                <a:avLst/>
              </a:prstGeom>
              <a:blipFill>
                <a:blip r:embed="rId13"/>
                <a:stretch>
                  <a:fillRect l="-1005" t="-2632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556154" y="4732732"/>
            <a:ext cx="354945" cy="403805"/>
            <a:chOff x="1167115" y="3549549"/>
            <a:chExt cx="266209" cy="302854"/>
          </a:xfrm>
        </p:grpSpPr>
        <p:sp>
          <p:nvSpPr>
            <p:cNvPr id="174" name="Rectangle 173"/>
            <p:cNvSpPr/>
            <p:nvPr/>
          </p:nvSpPr>
          <p:spPr>
            <a:xfrm>
              <a:off x="1167115" y="3549549"/>
              <a:ext cx="92684" cy="30283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28959" y="3549549"/>
              <a:ext cx="84258" cy="30283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89456" y="3549571"/>
              <a:ext cx="84258" cy="302832"/>
            </a:xfrm>
            <a:prstGeom prst="rect">
              <a:avLst/>
            </a:prstGeom>
            <a:solidFill>
              <a:schemeClr val="accent4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349066" y="3549549"/>
              <a:ext cx="84258" cy="302832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  <p:grpSp>
        <p:nvGrpSpPr>
          <p:cNvPr id="187" name="Groupe 186"/>
          <p:cNvGrpSpPr/>
          <p:nvPr/>
        </p:nvGrpSpPr>
        <p:grpSpPr>
          <a:xfrm>
            <a:off x="7994445" y="4218445"/>
            <a:ext cx="1737688" cy="1046672"/>
            <a:chOff x="5995834" y="3163834"/>
            <a:chExt cx="1303266" cy="785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6491191" y="3163834"/>
                  <a:ext cx="126044" cy="1154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acc>
                          </m:e>
                          <m:sub>
                            <m:r>
                              <a:rPr lang="fr-FR" sz="1000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91" y="3163834"/>
                  <a:ext cx="126044" cy="115416"/>
                </a:xfrm>
                <a:prstGeom prst="rect">
                  <a:avLst/>
                </a:prstGeom>
                <a:blipFill>
                  <a:blip r:embed="rId14"/>
                  <a:stretch>
                    <a:fillRect l="-6667" t="-23077" r="-6667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Groupe 132"/>
            <p:cNvGrpSpPr/>
            <p:nvPr/>
          </p:nvGrpSpPr>
          <p:grpSpPr>
            <a:xfrm>
              <a:off x="5995834" y="3296416"/>
              <a:ext cx="1303266" cy="652422"/>
              <a:chOff x="9591914" y="821112"/>
              <a:chExt cx="2333250" cy="1372105"/>
            </a:xfrm>
          </p:grpSpPr>
          <p:grpSp>
            <p:nvGrpSpPr>
              <p:cNvPr id="139" name="Groupe 138"/>
              <p:cNvGrpSpPr/>
              <p:nvPr/>
            </p:nvGrpSpPr>
            <p:grpSpPr>
              <a:xfrm>
                <a:off x="9591914" y="821112"/>
                <a:ext cx="2105891" cy="1168400"/>
                <a:chOff x="591127" y="568036"/>
                <a:chExt cx="2105891" cy="1168400"/>
              </a:xfrm>
            </p:grpSpPr>
            <p:cxnSp>
              <p:nvCxnSpPr>
                <p:cNvPr id="141" name="Connecteur droit avec flèche 140"/>
                <p:cNvCxnSpPr/>
                <p:nvPr/>
              </p:nvCxnSpPr>
              <p:spPr>
                <a:xfrm>
                  <a:off x="591127" y="1736436"/>
                  <a:ext cx="210589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avec flèche 141"/>
                <p:cNvCxnSpPr/>
                <p:nvPr/>
              </p:nvCxnSpPr>
              <p:spPr>
                <a:xfrm flipV="1">
                  <a:off x="1639454" y="568036"/>
                  <a:ext cx="4618" cy="11684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ZoneTexte 139"/>
              <p:cNvSpPr txBox="1"/>
              <p:nvPr/>
            </p:nvSpPr>
            <p:spPr>
              <a:xfrm>
                <a:off x="11643811" y="1804847"/>
                <a:ext cx="281353" cy="38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Lucida Bright" panose="02040602050505020304" pitchFamily="18" charset="0"/>
                  </a:rPr>
                  <a:t>f</a:t>
                </a:r>
              </a:p>
            </p:txBody>
          </p:sp>
        </p:grpSp>
        <p:grpSp>
          <p:nvGrpSpPr>
            <p:cNvPr id="182" name="Groupe 181"/>
            <p:cNvGrpSpPr/>
            <p:nvPr/>
          </p:nvGrpSpPr>
          <p:grpSpPr>
            <a:xfrm>
              <a:off x="6450865" y="3549549"/>
              <a:ext cx="266209" cy="302854"/>
              <a:chOff x="1167115" y="3549549"/>
              <a:chExt cx="266209" cy="30285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167115" y="3549549"/>
                <a:ext cx="92684" cy="302832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228959" y="3549549"/>
                <a:ext cx="84258" cy="30283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289456" y="3549571"/>
                <a:ext cx="84258" cy="302832"/>
              </a:xfrm>
              <a:prstGeom prst="rect">
                <a:avLst/>
              </a:prstGeom>
              <a:solidFill>
                <a:schemeClr val="accent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349066" y="3549549"/>
                <a:ext cx="84258" cy="302832"/>
              </a:xfrm>
              <a:prstGeom prst="rect">
                <a:avLst/>
              </a:prstGeom>
              <a:solidFill>
                <a:schemeClr val="accent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</p:grp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84B5D51-184D-FD48-AFDF-84DF43C79566}"/>
              </a:ext>
            </a:extLst>
          </p:cNvPr>
          <p:cNvSpPr txBox="1"/>
          <p:nvPr/>
        </p:nvSpPr>
        <p:spPr>
          <a:xfrm>
            <a:off x="681377" y="5845719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 SUPPRIMER</a:t>
            </a:r>
          </a:p>
        </p:txBody>
      </p:sp>
    </p:spTree>
    <p:extLst>
      <p:ext uri="{BB962C8B-B14F-4D97-AF65-F5344CB8AC3E}">
        <p14:creationId xmlns:p14="http://schemas.microsoft.com/office/powerpoint/2010/main" val="37976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2" grpId="0"/>
      <p:bldP spid="164" grpId="0"/>
      <p:bldP spid="165" grpId="0"/>
      <p:bldP spid="166" grpId="0"/>
      <p:bldP spid="167" grpId="0"/>
      <p:bldP spid="171" grpId="0"/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System Model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1480F-3503-DF4A-934F-5BBCAA188DA4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7578419" y="1053636"/>
            <a:ext cx="4448616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67" b="1" dirty="0">
                <a:solidFill>
                  <a:srgbClr val="1D4C7E"/>
                </a:solidFill>
              </a:rPr>
              <a:t>At Bob: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>
                <a:solidFill>
                  <a:srgbClr val="00B050"/>
                </a:solidFill>
              </a:rPr>
              <a:t>Real gain for </a:t>
            </a:r>
            <a:r>
              <a:rPr lang="fr-FR" sz="1867" dirty="0" err="1">
                <a:solidFill>
                  <a:srgbClr val="00B050"/>
                </a:solidFill>
              </a:rPr>
              <a:t>each</a:t>
            </a:r>
            <a:r>
              <a:rPr lang="fr-FR" sz="1867" dirty="0">
                <a:solidFill>
                  <a:srgbClr val="00B050"/>
                </a:solidFill>
              </a:rPr>
              <a:t> RX </a:t>
            </a:r>
            <a:r>
              <a:rPr lang="fr-FR" sz="1867" dirty="0" err="1">
                <a:solidFill>
                  <a:srgbClr val="00B050"/>
                </a:solidFill>
              </a:rPr>
              <a:t>symbol</a:t>
            </a:r>
            <a:endParaRPr lang="fr-FR" sz="1867" dirty="0">
              <a:solidFill>
                <a:srgbClr val="00B050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>
                <a:solidFill>
                  <a:srgbClr val="FF0000"/>
                </a:solidFill>
              </a:rPr>
              <a:t>Gain </a:t>
            </a:r>
            <a:r>
              <a:rPr lang="fr-FR" sz="1867" dirty="0" err="1">
                <a:solidFill>
                  <a:srgbClr val="FF0000"/>
                </a:solidFill>
              </a:rPr>
              <a:t>depends</a:t>
            </a:r>
            <a:r>
              <a:rPr lang="fr-FR" sz="1867" dirty="0">
                <a:solidFill>
                  <a:srgbClr val="FF0000"/>
                </a:solidFill>
              </a:rPr>
              <a:t> on BOR value (</a:t>
            </a:r>
            <a:r>
              <a:rPr lang="fr-FR" sz="1867" dirty="0" err="1">
                <a:solidFill>
                  <a:srgbClr val="FF0000"/>
                </a:solidFill>
              </a:rPr>
              <a:t>frequency</a:t>
            </a:r>
            <a:r>
              <a:rPr lang="fr-FR" sz="1867" dirty="0">
                <a:solidFill>
                  <a:srgbClr val="FF0000"/>
                </a:solidFill>
              </a:rPr>
              <a:t> </a:t>
            </a:r>
            <a:r>
              <a:rPr lang="fr-FR" sz="1867" dirty="0" err="1">
                <a:solidFill>
                  <a:srgbClr val="FF0000"/>
                </a:solidFill>
              </a:rPr>
              <a:t>diversity</a:t>
            </a:r>
            <a:r>
              <a:rPr lang="fr-FR" sz="1867" dirty="0">
                <a:solidFill>
                  <a:srgbClr val="FF0000"/>
                </a:solidFill>
              </a:rPr>
              <a:t>)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chemeClr val="accent4">
                    <a:lumMod val="50000"/>
                  </a:schemeClr>
                </a:solidFill>
              </a:rPr>
              <a:t>Perfect</a:t>
            </a:r>
            <a:r>
              <a:rPr lang="fr-FR" sz="1867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fr-FR" sz="1867" dirty="0" err="1">
                <a:solidFill>
                  <a:schemeClr val="accent4">
                    <a:lumMod val="50000"/>
                  </a:schemeClr>
                </a:solidFill>
              </a:rPr>
              <a:t>recovery</a:t>
            </a:r>
            <a:r>
              <a:rPr lang="fr-FR" sz="1867" dirty="0">
                <a:solidFill>
                  <a:schemeClr val="accent4">
                    <a:lumMod val="50000"/>
                  </a:schemeClr>
                </a:solidFill>
              </a:rPr>
              <a:t> if high SNR scenario </a:t>
            </a:r>
            <a:r>
              <a:rPr lang="fr-FR" sz="1867" dirty="0" err="1">
                <a:solidFill>
                  <a:schemeClr val="accent4">
                    <a:lumMod val="50000"/>
                  </a:schemeClr>
                </a:solidFill>
              </a:rPr>
              <a:t>after</a:t>
            </a:r>
            <a:r>
              <a:rPr lang="fr-FR" sz="1867" dirty="0">
                <a:solidFill>
                  <a:schemeClr val="accent4">
                    <a:lumMod val="50000"/>
                  </a:schemeClr>
                </a:solidFill>
              </a:rPr>
              <a:t> ZF </a:t>
            </a:r>
            <a:r>
              <a:rPr lang="fr-FR" sz="1867" dirty="0" err="1">
                <a:solidFill>
                  <a:schemeClr val="accent4">
                    <a:lumMod val="50000"/>
                  </a:schemeClr>
                </a:solidFill>
              </a:rPr>
              <a:t>equalization</a:t>
            </a:r>
            <a:endParaRPr lang="fr-FR" sz="1867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252221" y="3326248"/>
            <a:ext cx="1740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TIME REVRSAL PRECODING IN FREQUENCY DOMAIN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165404" y="3326248"/>
            <a:ext cx="107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PROPAGATION CHANNELS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210222" y="3326248"/>
            <a:ext cx="552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RX</a:t>
            </a:r>
            <a:r>
              <a:rPr lang="fr-FR" sz="800" dirty="0">
                <a:solidFill>
                  <a:srgbClr val="0070C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NOISE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5918305" y="3326248"/>
            <a:ext cx="880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SYMBOL</a:t>
            </a:r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 </a:t>
            </a:r>
            <a:r>
              <a:rPr lang="fr-FR" sz="800" dirty="0">
                <a:latin typeface="Lucida Bright" panose="02040602050505020304" pitchFamily="18" charset="0"/>
              </a:rPr>
              <a:t>ESTIMATION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5883480" y="1647698"/>
            <a:ext cx="788499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4933897" y="1647698"/>
            <a:ext cx="73108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4240479" y="1647698"/>
            <a:ext cx="483748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3328314" y="1647698"/>
            <a:ext cx="84383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718309" y="1647698"/>
            <a:ext cx="437251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1221565" y="1647698"/>
            <a:ext cx="1766913" cy="1637007"/>
          </a:xfrm>
          <a:prstGeom prst="round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800"/>
          </a:p>
        </p:txBody>
      </p:sp>
      <p:sp>
        <p:nvSpPr>
          <p:cNvPr id="48" name="ZoneTexte 47"/>
          <p:cNvSpPr txBox="1"/>
          <p:nvPr/>
        </p:nvSpPr>
        <p:spPr>
          <a:xfrm>
            <a:off x="662383" y="3327620"/>
            <a:ext cx="559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DATA</a:t>
            </a: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7" y="1684485"/>
            <a:ext cx="6425761" cy="1563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0" name="ZoneTexte 49"/>
          <p:cNvSpPr txBox="1"/>
          <p:nvPr/>
        </p:nvSpPr>
        <p:spPr>
          <a:xfrm>
            <a:off x="4936229" y="3324723"/>
            <a:ext cx="871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Lucida Bright" panose="02040602050505020304" pitchFamily="18" charset="0"/>
              </a:rPr>
              <a:t>DECODING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82975" y="2068102"/>
            <a:ext cx="538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  <a:latin typeface="Lucida Bright" panose="02040602050505020304" pitchFamily="18" charset="0"/>
              </a:rPr>
              <a:t>ALICE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6690320" y="2068102"/>
            <a:ext cx="46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5">
                    <a:lumMod val="75000"/>
                  </a:schemeClr>
                </a:solidFill>
                <a:latin typeface="Lucida Bright" panose="02040602050505020304" pitchFamily="18" charset="0"/>
              </a:rPr>
              <a:t>BOB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6690320" y="2795659"/>
            <a:ext cx="46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FF0000"/>
                </a:solidFill>
                <a:latin typeface="Lucida Bright" panose="02040602050505020304" pitchFamily="18" charset="0"/>
              </a:rPr>
              <a:t>EVE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128004" y="2289872"/>
            <a:ext cx="763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Precoding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94780" y="2289872"/>
            <a:ext cx="6832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>
                <a:latin typeface="Lucida Bright" panose="02040602050505020304" pitchFamily="18" charset="0"/>
              </a:rPr>
              <a:t>Spreading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7578421" y="2800832"/>
            <a:ext cx="4448615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67" b="1" dirty="0">
                <a:solidFill>
                  <a:srgbClr val="1D4C7E"/>
                </a:solidFill>
              </a:rPr>
              <a:t>At Eve: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>
                <a:solidFill>
                  <a:schemeClr val="accent2"/>
                </a:solidFill>
              </a:rPr>
              <a:t>No </a:t>
            </a:r>
            <a:r>
              <a:rPr lang="fr-FR" sz="1867" dirty="0" err="1">
                <a:solidFill>
                  <a:schemeClr val="accent2"/>
                </a:solidFill>
              </a:rPr>
              <a:t>frequency</a:t>
            </a:r>
            <a:r>
              <a:rPr lang="fr-FR" sz="1867" dirty="0">
                <a:solidFill>
                  <a:schemeClr val="accent2"/>
                </a:solidFill>
              </a:rPr>
              <a:t> </a:t>
            </a:r>
            <a:r>
              <a:rPr lang="fr-FR" sz="1867" dirty="0" err="1">
                <a:solidFill>
                  <a:schemeClr val="accent2"/>
                </a:solidFill>
              </a:rPr>
              <a:t>diversity</a:t>
            </a:r>
            <a:endParaRPr lang="fr-FR" sz="1867" dirty="0">
              <a:solidFill>
                <a:schemeClr val="accent2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7030A0"/>
                </a:solidFill>
              </a:rPr>
              <a:t>Decoding</a:t>
            </a:r>
            <a:r>
              <a:rPr lang="fr-FR" sz="1867" dirty="0">
                <a:solidFill>
                  <a:srgbClr val="7030A0"/>
                </a:solidFill>
              </a:rPr>
              <a:t> performance </a:t>
            </a:r>
            <a:r>
              <a:rPr lang="fr-FR" sz="1867" dirty="0" err="1">
                <a:solidFill>
                  <a:srgbClr val="7030A0"/>
                </a:solidFill>
              </a:rPr>
              <a:t>depends</a:t>
            </a:r>
            <a:r>
              <a:rPr lang="fr-FR" sz="1867" dirty="0">
                <a:solidFill>
                  <a:srgbClr val="7030A0"/>
                </a:solidFill>
              </a:rPr>
              <a:t> on </a:t>
            </a:r>
            <a:r>
              <a:rPr lang="fr-FR" sz="1867" b="1" dirty="0">
                <a:solidFill>
                  <a:srgbClr val="7030A0"/>
                </a:solidFill>
              </a:rPr>
              <a:t>G</a:t>
            </a:r>
            <a:endParaRPr lang="fr-FR" sz="1867" dirty="0">
              <a:solidFill>
                <a:srgbClr val="7030A0"/>
              </a:solidFill>
            </a:endParaRP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chemeClr val="accent1"/>
                </a:solidFill>
              </a:rPr>
              <a:t>Perfect</a:t>
            </a:r>
            <a:r>
              <a:rPr lang="fr-FR" sz="1867" dirty="0">
                <a:solidFill>
                  <a:schemeClr val="accent1"/>
                </a:solidFill>
              </a:rPr>
              <a:t> data </a:t>
            </a:r>
            <a:r>
              <a:rPr lang="fr-FR" sz="1867" dirty="0" err="1">
                <a:solidFill>
                  <a:schemeClr val="accent1"/>
                </a:solidFill>
              </a:rPr>
              <a:t>recovery</a:t>
            </a:r>
            <a:r>
              <a:rPr lang="fr-FR" sz="1867" dirty="0">
                <a:solidFill>
                  <a:schemeClr val="accent1"/>
                </a:solidFill>
              </a:rPr>
              <a:t> if high SNR scenario </a:t>
            </a:r>
            <a:r>
              <a:rPr lang="fr-FR" sz="1867" dirty="0" err="1">
                <a:solidFill>
                  <a:schemeClr val="accent1"/>
                </a:solidFill>
              </a:rPr>
              <a:t>after</a:t>
            </a:r>
            <a:r>
              <a:rPr lang="fr-FR" sz="1867" dirty="0">
                <a:solidFill>
                  <a:schemeClr val="accent1"/>
                </a:solidFill>
              </a:rPr>
              <a:t> ZF </a:t>
            </a:r>
            <a:r>
              <a:rPr lang="fr-FR" sz="1867" dirty="0" err="1">
                <a:solidFill>
                  <a:schemeClr val="accent1"/>
                </a:solidFill>
              </a:rPr>
              <a:t>equalization</a:t>
            </a:r>
            <a:r>
              <a:rPr lang="fr-FR" sz="1867" dirty="0">
                <a:solidFill>
                  <a:schemeClr val="accent1"/>
                </a:solidFill>
              </a:rPr>
              <a:t>  </a:t>
            </a:r>
            <a:r>
              <a:rPr lang="fr-FR" sz="1867" b="1" i="1" dirty="0">
                <a:solidFill>
                  <a:schemeClr val="accent1"/>
                </a:solidFill>
                <a:sym typeface="Wingdings" panose="05000000000000000000" pitchFamily="2" charset="2"/>
              </a:rPr>
              <a:t>  NOT SECURE</a:t>
            </a:r>
            <a:endParaRPr lang="fr-FR" sz="1867" b="1" i="1" dirty="0">
              <a:solidFill>
                <a:schemeClr val="accent1"/>
              </a:solidFill>
            </a:endParaRPr>
          </a:p>
          <a:p>
            <a:endParaRPr lang="fr-FR" sz="1867" b="1" dirty="0">
              <a:solidFill>
                <a:srgbClr val="00206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803933" y="3817821"/>
            <a:ext cx="504876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rgbClr val="002060"/>
                </a:solidFill>
              </a:rPr>
              <a:t>RX signal at Bob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002060"/>
                </a:solidFill>
              </a:rPr>
              <a:t>Before</a:t>
            </a:r>
            <a:r>
              <a:rPr lang="fr-FR" sz="1867" dirty="0">
                <a:solidFill>
                  <a:srgbClr val="002060"/>
                </a:solidFill>
              </a:rPr>
              <a:t> ZF </a:t>
            </a:r>
            <a:r>
              <a:rPr lang="fr-FR" sz="1867" dirty="0" err="1">
                <a:solidFill>
                  <a:srgbClr val="002060"/>
                </a:solidFill>
              </a:rPr>
              <a:t>Equalization</a:t>
            </a:r>
            <a:r>
              <a:rPr lang="fr-FR" sz="1867" dirty="0">
                <a:solidFill>
                  <a:srgbClr val="002060"/>
                </a:solidFill>
              </a:rPr>
              <a:t>: </a:t>
            </a:r>
          </a:p>
          <a:p>
            <a:endParaRPr lang="fr-FR" sz="1867" dirty="0">
              <a:solidFill>
                <a:srgbClr val="002060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002060"/>
                </a:solidFill>
              </a:rPr>
              <a:t>Estimated</a:t>
            </a:r>
            <a:r>
              <a:rPr lang="fr-FR" sz="1867" dirty="0">
                <a:solidFill>
                  <a:srgbClr val="002060"/>
                </a:solidFill>
              </a:rPr>
              <a:t> </a:t>
            </a:r>
            <a:r>
              <a:rPr lang="fr-FR" sz="1867" dirty="0" err="1">
                <a:solidFill>
                  <a:srgbClr val="002060"/>
                </a:solidFill>
              </a:rPr>
              <a:t>symbol</a:t>
            </a:r>
            <a:r>
              <a:rPr lang="fr-FR" sz="1867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93" y="4626097"/>
            <a:ext cx="6096055" cy="392055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16" y="4097691"/>
            <a:ext cx="2266513" cy="40088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03933" y="5170549"/>
            <a:ext cx="504876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>
                <a:solidFill>
                  <a:srgbClr val="002060"/>
                </a:solidFill>
              </a:rPr>
              <a:t>RX signal at Eve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002060"/>
                </a:solidFill>
              </a:rPr>
              <a:t>Before</a:t>
            </a:r>
            <a:r>
              <a:rPr lang="fr-FR" sz="1867" dirty="0">
                <a:solidFill>
                  <a:srgbClr val="002060"/>
                </a:solidFill>
              </a:rPr>
              <a:t> ZF </a:t>
            </a:r>
            <a:r>
              <a:rPr lang="fr-FR" sz="1867" dirty="0" err="1">
                <a:solidFill>
                  <a:srgbClr val="002060"/>
                </a:solidFill>
              </a:rPr>
              <a:t>Equalization</a:t>
            </a:r>
            <a:r>
              <a:rPr lang="fr-FR" sz="1867" dirty="0">
                <a:solidFill>
                  <a:srgbClr val="002060"/>
                </a:solidFill>
              </a:rPr>
              <a:t>: </a:t>
            </a:r>
          </a:p>
          <a:p>
            <a:endParaRPr lang="fr-FR" sz="1867" dirty="0">
              <a:solidFill>
                <a:srgbClr val="002060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sz="1867" dirty="0" err="1">
                <a:solidFill>
                  <a:srgbClr val="002060"/>
                </a:solidFill>
              </a:rPr>
              <a:t>Estimated</a:t>
            </a:r>
            <a:r>
              <a:rPr lang="fr-FR" sz="1867" dirty="0">
                <a:solidFill>
                  <a:srgbClr val="002060"/>
                </a:solidFill>
              </a:rPr>
              <a:t> </a:t>
            </a:r>
            <a:r>
              <a:rPr lang="fr-FR" sz="1867" dirty="0" err="1">
                <a:solidFill>
                  <a:srgbClr val="002060"/>
                </a:solidFill>
              </a:rPr>
              <a:t>symbol</a:t>
            </a:r>
            <a:r>
              <a:rPr lang="fr-FR" sz="1867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11" y="6050879"/>
            <a:ext cx="5709475" cy="32000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11" y="5511169"/>
            <a:ext cx="1896525" cy="309791"/>
          </a:xfrm>
          <a:prstGeom prst="rect">
            <a:avLst/>
          </a:prstGeom>
        </p:spPr>
      </p:pic>
      <p:sp>
        <p:nvSpPr>
          <p:cNvPr id="63" name="Rectangle à coins arrondis 62"/>
          <p:cNvSpPr/>
          <p:nvPr/>
        </p:nvSpPr>
        <p:spPr>
          <a:xfrm>
            <a:off x="4224641" y="4108992"/>
            <a:ext cx="468315" cy="40088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4682137" y="4097691"/>
            <a:ext cx="176151" cy="4008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3972603" y="4109293"/>
            <a:ext cx="237619" cy="4008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7201448" y="4626096"/>
            <a:ext cx="2244299" cy="400880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4117015" y="5465623"/>
            <a:ext cx="490045" cy="40088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B05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3879396" y="5463948"/>
            <a:ext cx="237619" cy="400880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18685" y="6010439"/>
            <a:ext cx="2244299" cy="40088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70" name="Espace réservé du numéro de diapositive 4"/>
          <p:cNvSpPr txBox="1">
            <a:spLocks/>
          </p:cNvSpPr>
          <p:nvPr/>
        </p:nvSpPr>
        <p:spPr>
          <a:xfrm>
            <a:off x="8725035" y="6354849"/>
            <a:ext cx="2844800" cy="366183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fr-FR" sz="1600" dirty="0"/>
          </a:p>
        </p:txBody>
      </p:sp>
      <p:sp>
        <p:nvSpPr>
          <p:cNvPr id="71" name="Espace réservé du texte 2"/>
          <p:cNvSpPr txBox="1">
            <a:spLocks/>
          </p:cNvSpPr>
          <p:nvPr/>
        </p:nvSpPr>
        <p:spPr bwMode="auto">
          <a:xfrm>
            <a:off x="723857" y="960308"/>
            <a:ext cx="540920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marL="596900" indent="-176213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 Light"/>
                <a:ea typeface="ＭＳ Ｐゴシック" charset="0"/>
                <a:cs typeface="Calibri Light"/>
              </a:defRPr>
            </a:lvl3pPr>
            <a:lvl4pPr marL="809625" indent="-1936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78B9"/>
                </a:solidFill>
                <a:latin typeface="Calibri Light"/>
                <a:ea typeface="ＭＳ Ｐゴシック" charset="0"/>
                <a:cs typeface="Calibri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33" dirty="0">
                <a:solidFill>
                  <a:srgbClr val="1D4C7E"/>
                </a:solidFill>
                <a:latin typeface="+mj-lt"/>
              </a:rPr>
              <a:t>2.1 </a:t>
            </a:r>
            <a:r>
              <a:rPr lang="fr-FR" sz="2133" dirty="0" err="1">
                <a:solidFill>
                  <a:srgbClr val="1D4C7E"/>
                </a:solidFill>
                <a:latin typeface="+mj-lt"/>
              </a:rPr>
              <a:t>Conventional</a:t>
            </a:r>
            <a:r>
              <a:rPr lang="fr-FR" sz="2133" dirty="0">
                <a:solidFill>
                  <a:srgbClr val="1D4C7E"/>
                </a:solidFill>
                <a:latin typeface="+mj-lt"/>
              </a:rPr>
              <a:t> FD TR SISO OFDM system (2)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289E89E-0736-F64B-8924-05872A8F4704}"/>
              </a:ext>
            </a:extLst>
          </p:cNvPr>
          <p:cNvSpPr txBox="1"/>
          <p:nvPr/>
        </p:nvSpPr>
        <p:spPr>
          <a:xfrm>
            <a:off x="758633" y="6370879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 SUPPRIMER</a:t>
            </a:r>
          </a:p>
        </p:txBody>
      </p:sp>
    </p:spTree>
    <p:extLst>
      <p:ext uri="{BB962C8B-B14F-4D97-AF65-F5344CB8AC3E}">
        <p14:creationId xmlns:p14="http://schemas.microsoft.com/office/powerpoint/2010/main" val="35939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2305</Words>
  <Application>Microsoft Macintosh PowerPoint</Application>
  <PresentationFormat>Grand écran</PresentationFormat>
  <Paragraphs>369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Lucida Bright</vt:lpstr>
      <vt:lpstr>Thème Office</vt:lpstr>
      <vt:lpstr>Présentation PowerPoint</vt:lpstr>
      <vt:lpstr>Présentation PowerPoint</vt:lpstr>
      <vt:lpstr>1) Problem Statement (1)</vt:lpstr>
      <vt:lpstr>1) Problem Statement (2)</vt:lpstr>
      <vt:lpstr>1) Problem Statement (3)</vt:lpstr>
      <vt:lpstr>1) Problem Statement (4)</vt:lpstr>
      <vt:lpstr>1) Problem Statement (5)</vt:lpstr>
      <vt:lpstr>3) Communication Protocol (1)</vt:lpstr>
      <vt:lpstr>2) System Model (2)</vt:lpstr>
      <vt:lpstr>3) Communication Protocol (1)</vt:lpstr>
      <vt:lpstr>3) Communication Protocol (2)</vt:lpstr>
      <vt:lpstr>3) Performance Assessement (1)</vt:lpstr>
      <vt:lpstr>3) Performance Assessement (2)</vt:lpstr>
      <vt:lpstr>3) Performance Assessement (3)</vt:lpstr>
      <vt:lpstr>4) Conclusions &amp; Future Works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golstein.sidney@gmail.com</dc:creator>
  <cp:lastModifiedBy>golstein.sidney@gmail.com</cp:lastModifiedBy>
  <cp:revision>5</cp:revision>
  <dcterms:created xsi:type="dcterms:W3CDTF">2020-07-27T14:47:52Z</dcterms:created>
  <dcterms:modified xsi:type="dcterms:W3CDTF">2020-09-12T09:33:51Z</dcterms:modified>
</cp:coreProperties>
</file>