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/>
    <p:restoredTop sz="94677"/>
  </p:normalViewPr>
  <p:slideViewPr>
    <p:cSldViewPr snapToGrid="0" snapToObjects="1">
      <p:cViewPr varScale="1">
        <p:scale>
          <a:sx n="127" d="100"/>
          <a:sy n="127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21F9A-F966-D047-9C6E-2E5FE7F52E36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41D49-27F6-5B44-B97B-9C1AAF158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66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338F9-CDE0-1242-938E-262B5D7AA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2021BA-5BC2-9443-A3EA-FB3907C55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C8D229-E206-B846-A492-4BA4C714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BD6C-B500-8C4E-A7A5-D3A68C05F62B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CC207-7B78-EC42-824C-116D3CA4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DEDFBE-032B-8F4C-BC68-05EB7DC0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6DA88-A81E-1646-8123-5D10098A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D7E181-E149-0241-9718-37A860B49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90648-1214-EA4B-8B55-A24D92A8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D827-E874-D34B-8D63-35616BA76A25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071F3-F98A-9743-B550-AECC172F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DBAF0-FBA6-9E46-8109-44394944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64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AAD56E-E833-3E49-80F7-60B62DFDF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8C2989-404C-DA46-BD31-8F4EEB0C7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24B2BD-4D2D-D748-84E3-F9956DAF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32D7-7291-2840-854F-164CC355A4E2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FA489-11D7-AE47-8DA7-5A769391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E7637-695F-C840-94DF-617C1A1C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AA899-7617-174D-B1DA-B5A12D3B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44531-E031-564A-B0D9-2E3E2070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31E63-5F0E-2942-B5F4-9A57885A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40273-AC54-F84A-9300-4876C38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B24902-0672-C54B-98AE-67BF51B3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0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A5A72-BD59-234C-90EB-7C72F505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6C42D-E978-2D46-88E4-E7C305A9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5E58F-8890-8646-BB4A-0AA7BF60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CB3F-D091-C142-96DB-2A7B061018FA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EDB118-24FC-D743-8AB4-8300B62A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594CF-684B-5D43-AA01-5968A05F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9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58B0C-59EB-A74E-B442-48007FD8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EBDD0-2342-6347-BA70-FBEF9E70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72CABC-1C3C-8E4E-960B-73331A568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0A522F-F57B-C442-AE7F-138CE6C3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C94-7832-3D46-93DD-487ED5A1DA82}" type="datetime1">
              <a:rPr lang="fr-BE" smtClean="0"/>
              <a:t>26/11/20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E8B44B-3983-8F4D-8872-9C49C58F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1C6B5A-0232-A643-B1F4-BF2052C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2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97709-53E0-2E47-9195-1E5F19D0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FCE81D-1FBB-0240-B59E-C698B1A5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E7DF46-09B4-E14D-8A4B-760EB747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0EC48D-46C4-2E43-BB57-241CC32C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A1B485-56F2-2841-95CB-4F8747CD8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542897-6D41-D249-AC4A-1A770249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B4-A681-9840-97BC-3735290F1CB4}" type="datetime1">
              <a:rPr lang="fr-BE" smtClean="0"/>
              <a:t>26/11/20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B91479-6B9C-3C4C-AAAE-B649FF33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309585-BFD8-ED4C-9898-CEA536C4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39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D51D6-9652-F14B-88C9-A9C2DD85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28704D-AB7D-4A46-BB2C-DECE58CC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764-3538-9B4D-9348-E54F4AD1E2A9}" type="datetime1">
              <a:rPr lang="fr-BE" smtClean="0"/>
              <a:t>26/11/20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AF1109-7F2B-0043-90C9-0AC0C51F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6A0016-2EA0-E346-A436-6FD67838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11EE9C-8C05-7A41-8B39-2B0F32A2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90-2FE3-B547-8869-4C4A7584C520}" type="datetime1">
              <a:rPr lang="fr-BE" smtClean="0"/>
              <a:t>26/11/20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E088A0-212A-8840-9304-7F90479A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6F01BD-830D-3B4C-9C65-6983071C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3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4E119-0570-2B4C-9646-A1D9F08F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26768-B6EB-BB4F-AADD-0299DDBC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746A87-D0A4-A345-A3AF-78B21F32E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D2AD73-3B67-5A42-B2F5-CA310001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CD8D-8859-7E48-869F-3361CEA736B5}" type="datetime1">
              <a:rPr lang="fr-BE" smtClean="0"/>
              <a:t>26/11/20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DC126D-15DF-5D48-846A-151CCAC6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F2F076-A588-BC49-B3F6-BD3A42CD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69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58981-3362-E442-9E66-3D235BFE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EA56AC-A4F3-5C4F-BCA0-73C3D96EC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8EF045-B304-4940-A440-B3A69E5F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E395B2-D0D7-7C4F-A88F-9AEDA112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4A56-DF82-684D-ADE4-808ECDAE29BE}" type="datetime1">
              <a:rPr lang="fr-BE" smtClean="0"/>
              <a:t>26/11/20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AE1096-AEAB-E046-8998-C37438B0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F4433-12BD-9F4F-AC45-7056C801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7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8C491A-F2AF-9B4F-B003-19FE37BE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83128E-2EC5-5A40-9BAF-2BFB7A5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8E232-5A09-BC4D-A680-CF40B061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329C-E303-3D40-8BCA-33CAF5A4019E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96708-D241-8A45-A41A-333686F2E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D8BAF8-2ED4-2A45-A4FB-780756612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4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F586A-34BA-E54E-BFD4-632B9EC1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639" y="967241"/>
            <a:ext cx="11432722" cy="2387600"/>
          </a:xfrm>
        </p:spPr>
        <p:txBody>
          <a:bodyPr>
            <a:normAutofit/>
          </a:bodyPr>
          <a:lstStyle/>
          <a:p>
            <a:r>
              <a:rPr lang="fr-FR" dirty="0"/>
              <a:t>Impact of </a:t>
            </a:r>
            <a:r>
              <a:rPr lang="fr-FR" dirty="0" err="1"/>
              <a:t>imperfect</a:t>
            </a:r>
            <a:r>
              <a:rPr lang="fr-FR" dirty="0"/>
              <a:t> </a:t>
            </a:r>
            <a:r>
              <a:rPr lang="fr-FR" dirty="0" err="1"/>
              <a:t>channel</a:t>
            </a:r>
            <a:r>
              <a:rPr lang="fr-FR" dirty="0"/>
              <a:t> estimation on the performances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53223B-A030-7E40-8EB7-095C6804E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Sidney </a:t>
            </a:r>
            <a:r>
              <a:rPr lang="fr-FR" dirty="0" err="1"/>
              <a:t>Golstein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DF430-A6B4-FF40-A30E-EBD76AB8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7F2-0330-D441-AC1E-CC43AC2766A0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F28B81-7508-FD4B-A854-920907C6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58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15689-A567-1F4A-A58A-1907BA3B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7734C-EE36-B248-8318-077EAB01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System model and </a:t>
            </a:r>
            <a:r>
              <a:rPr lang="fr-FR" dirty="0" err="1"/>
              <a:t>assumptions</a:t>
            </a:r>
            <a:endParaRPr lang="fr-FR" dirty="0"/>
          </a:p>
          <a:p>
            <a:r>
              <a:rPr lang="fr-FR" dirty="0"/>
              <a:t>Bob SINR </a:t>
            </a:r>
            <a:r>
              <a:rPr lang="fr-FR" dirty="0" err="1"/>
              <a:t>modeling</a:t>
            </a:r>
            <a:endParaRPr lang="fr-FR" dirty="0"/>
          </a:p>
          <a:p>
            <a:r>
              <a:rPr lang="fr-FR" dirty="0"/>
              <a:t>Performances </a:t>
            </a:r>
          </a:p>
          <a:p>
            <a:pPr lvl="1"/>
            <a:r>
              <a:rPr lang="fr-FR" dirty="0"/>
              <a:t>MF </a:t>
            </a:r>
            <a:r>
              <a:rPr lang="fr-FR" dirty="0" err="1"/>
              <a:t>Decoder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SDS </a:t>
            </a:r>
            <a:r>
              <a:rPr lang="fr-FR" dirty="0" err="1"/>
              <a:t>Decoder</a:t>
            </a:r>
            <a:r>
              <a:rPr lang="fr-FR" dirty="0"/>
              <a:t> (not </a:t>
            </a:r>
            <a:r>
              <a:rPr lang="fr-FR" dirty="0" err="1"/>
              <a:t>shown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procedure</a:t>
            </a:r>
            <a:r>
              <a:rPr lang="fr-FR" dirty="0"/>
              <a:t> as MF </a:t>
            </a:r>
            <a:r>
              <a:rPr lang="fr-FR" dirty="0" err="1"/>
              <a:t>Decoder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OC </a:t>
            </a:r>
            <a:r>
              <a:rPr lang="fr-FR" dirty="0" err="1"/>
              <a:t>Decoder</a:t>
            </a:r>
            <a:r>
              <a:rPr lang="fr-FR" dirty="0"/>
              <a:t> (not </a:t>
            </a:r>
            <a:r>
              <a:rPr lang="fr-FR" dirty="0" err="1"/>
              <a:t>shown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procedure</a:t>
            </a:r>
            <a:r>
              <a:rPr lang="fr-FR" dirty="0"/>
              <a:t> as MF </a:t>
            </a:r>
            <a:r>
              <a:rPr lang="fr-FR" dirty="0" err="1"/>
              <a:t>Decoder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020A3F-29A1-4547-B06C-9A0F7F80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26/11/20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F50224-6D3D-4543-8FDD-BC548BC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6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System Model and </a:t>
            </a:r>
            <a:r>
              <a:rPr lang="fr-FR" sz="3600" dirty="0" err="1"/>
              <a:t>assumptions</a:t>
            </a:r>
            <a:endParaRPr lang="fr-FR" sz="3600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0E12AA28-B8F8-C541-ADFB-714E49096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58" y="883920"/>
            <a:ext cx="7478087" cy="2826511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3</a:t>
            </a:fld>
            <a:endParaRPr lang="fr-FR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6DE7AC7-4845-1545-8F48-D7951CE04293}"/>
              </a:ext>
            </a:extLst>
          </p:cNvPr>
          <p:cNvGrpSpPr/>
          <p:nvPr/>
        </p:nvGrpSpPr>
        <p:grpSpPr>
          <a:xfrm>
            <a:off x="1022350" y="3759156"/>
            <a:ext cx="8959850" cy="682231"/>
            <a:chOff x="1022350" y="4159423"/>
            <a:chExt cx="8959850" cy="68223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CC64828-A34D-F54A-987A-70FC0FB99713}"/>
                </a:ext>
              </a:extLst>
            </p:cNvPr>
            <p:cNvSpPr txBox="1"/>
            <p:nvPr/>
          </p:nvSpPr>
          <p:spPr>
            <a:xfrm>
              <a:off x="1022350" y="4159423"/>
              <a:ext cx="165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Alice </a:t>
              </a:r>
              <a:r>
                <a:rPr lang="fr-FR" dirty="0" err="1"/>
                <a:t>estimates</a:t>
              </a:r>
              <a:r>
                <a:rPr lang="fr-FR" dirty="0"/>
                <a:t>:</a:t>
              </a:r>
            </a:p>
          </p:txBody>
        </p:sp>
        <p:pic>
          <p:nvPicPr>
            <p:cNvPr id="19" name="Image 1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37084A1D-FAA8-6948-A51A-CF12590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9407" y="4162349"/>
              <a:ext cx="2711093" cy="4444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1551581E-DC11-B84D-8145-CF0E01746725}"/>
                    </a:ext>
                  </a:extLst>
                </p:cNvPr>
                <p:cNvSpPr txBox="1"/>
                <p:nvPr/>
              </p:nvSpPr>
              <p:spPr>
                <a:xfrm>
                  <a:off x="5514951" y="4195323"/>
                  <a:ext cx="446724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b="0" dirty="0"/>
                    <a:t>with </a:t>
                  </a:r>
                  <a14:m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=0⇒ </m:t>
                      </m:r>
                    </m:oMath>
                  </a14:m>
                  <a:r>
                    <a:rPr lang="fr-FR" dirty="0"/>
                    <a:t>No estimation </a:t>
                  </a:r>
                  <a:r>
                    <a:rPr lang="fr-FR" dirty="0" err="1"/>
                    <a:t>error</a:t>
                  </a:r>
                  <a:endParaRPr lang="fr-FR" dirty="0"/>
                </a:p>
                <a:p>
                  <a:endParaRPr lang="fr-FR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1551581E-DC11-B84D-8145-CF0E01746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951" y="4195323"/>
                  <a:ext cx="4467249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1133" t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B4C2129-00F2-8148-934E-919DB1118544}"/>
              </a:ext>
            </a:extLst>
          </p:cNvPr>
          <p:cNvGrpSpPr/>
          <p:nvPr/>
        </p:nvGrpSpPr>
        <p:grpSpPr>
          <a:xfrm>
            <a:off x="1022350" y="4255248"/>
            <a:ext cx="6518241" cy="2282483"/>
            <a:chOff x="1022350" y="4633809"/>
            <a:chExt cx="6518241" cy="2282483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354F011-075D-B94B-9DEB-BAEFC14C606E}"/>
                </a:ext>
              </a:extLst>
            </p:cNvPr>
            <p:cNvSpPr txBox="1"/>
            <p:nvPr/>
          </p:nvSpPr>
          <p:spPr>
            <a:xfrm>
              <a:off x="1022350" y="4635282"/>
              <a:ext cx="1502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Assumptions: </a:t>
              </a:r>
            </a:p>
          </p:txBody>
        </p:sp>
        <p:pic>
          <p:nvPicPr>
            <p:cNvPr id="22" name="Image 2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EDC05A86-64C2-DD44-84D4-E43DAD1C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1391" y="4633809"/>
              <a:ext cx="5029200" cy="2282483"/>
            </a:xfrm>
            <a:prstGeom prst="rect">
              <a:avLst/>
            </a:prstGeom>
          </p:spPr>
        </p:pic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7C1CB922-A66A-854E-8446-6717297308AB}"/>
              </a:ext>
            </a:extLst>
          </p:cNvPr>
          <p:cNvSpPr txBox="1"/>
          <p:nvPr/>
        </p:nvSpPr>
        <p:spPr>
          <a:xfrm>
            <a:off x="5025991" y="5437610"/>
            <a:ext cx="6501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Eve </a:t>
            </a:r>
            <a:r>
              <a:rPr lang="fr-FR" dirty="0" err="1"/>
              <a:t>perfectly</a:t>
            </a:r>
            <a:r>
              <a:rPr lang="fr-FR" dirty="0"/>
              <a:t> </a:t>
            </a:r>
            <a:r>
              <a:rPr lang="fr-FR" dirty="0" err="1"/>
              <a:t>estimates</a:t>
            </a:r>
            <a:r>
              <a:rPr lang="fr-FR" dirty="0"/>
              <a:t> the </a:t>
            </a:r>
            <a:r>
              <a:rPr lang="fr-FR" dirty="0" err="1"/>
              <a:t>precoding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imperfect</a:t>
            </a:r>
            <a:r>
              <a:rPr lang="fr-FR" dirty="0">
                <a:sym typeface="Wingdings" pitchFamily="2" charset="2"/>
              </a:rPr>
              <a:t> CSI @Alice </a:t>
            </a:r>
            <a:r>
              <a:rPr lang="fr-FR" dirty="0" err="1">
                <a:sym typeface="Wingdings" pitchFamily="2" charset="2"/>
              </a:rPr>
              <a:t>does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not affect</a:t>
            </a:r>
            <a:r>
              <a:rPr lang="fr-FR" dirty="0"/>
              <a:t> </a:t>
            </a:r>
            <a:r>
              <a:rPr lang="fr-FR" dirty="0" err="1"/>
              <a:t>Eve’s</a:t>
            </a:r>
            <a:r>
              <a:rPr lang="fr-FR" dirty="0"/>
              <a:t> performances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DB5986-8C18-924D-8587-4DEFD4E522F9}"/>
              </a:ext>
            </a:extLst>
          </p:cNvPr>
          <p:cNvSpPr txBox="1"/>
          <p:nvPr/>
        </p:nvSpPr>
        <p:spPr>
          <a:xfrm>
            <a:off x="10903131" y="37795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3A5BC9-9A35-A74B-80F7-5C84327372CB}"/>
              </a:ext>
            </a:extLst>
          </p:cNvPr>
          <p:cNvSpPr txBox="1"/>
          <p:nvPr/>
        </p:nvSpPr>
        <p:spPr>
          <a:xfrm>
            <a:off x="5070441" y="6119938"/>
            <a:ext cx="308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Other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idea</a:t>
            </a:r>
            <a:r>
              <a:rPr lang="fr-FR" dirty="0">
                <a:solidFill>
                  <a:srgbClr val="FF0000"/>
                </a:solidFill>
              </a:rPr>
              <a:t> to model the </a:t>
            </a:r>
            <a:r>
              <a:rPr lang="fr-FR" dirty="0" err="1">
                <a:solidFill>
                  <a:srgbClr val="FF0000"/>
                </a:solidFill>
              </a:rPr>
              <a:t>error</a:t>
            </a:r>
            <a:r>
              <a:rPr lang="fr-F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88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Bob SINR </a:t>
            </a:r>
            <a:r>
              <a:rPr lang="fr-FR" sz="3600" dirty="0" err="1"/>
              <a:t>modeling</a:t>
            </a:r>
            <a:r>
              <a:rPr lang="fr-FR" sz="3600" dirty="0"/>
              <a:t> (1)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0E12AA28-B8F8-C541-ADFB-714E49096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58" y="883920"/>
            <a:ext cx="7478087" cy="2826511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4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C64828-A34D-F54A-987A-70FC0FB99713}"/>
              </a:ext>
            </a:extLst>
          </p:cNvPr>
          <p:cNvSpPr txBox="1"/>
          <p:nvPr/>
        </p:nvSpPr>
        <p:spPr>
          <a:xfrm>
            <a:off x="1022350" y="3744132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Received</a:t>
            </a:r>
            <a:r>
              <a:rPr lang="fr-FR" b="1" dirty="0"/>
              <a:t> signal at Bob: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A889FB-ACF0-794D-AB06-4A9407C4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22" y="3719385"/>
            <a:ext cx="6880280" cy="1406246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9FC9C05F-F461-5345-9F13-BE62B96CA84E}"/>
              </a:ext>
            </a:extLst>
          </p:cNvPr>
          <p:cNvGrpSpPr/>
          <p:nvPr/>
        </p:nvGrpSpPr>
        <p:grpSpPr>
          <a:xfrm>
            <a:off x="3762788" y="5134585"/>
            <a:ext cx="5997347" cy="348545"/>
            <a:chOff x="1109609" y="5173833"/>
            <a:chExt cx="5997347" cy="348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E208DB4-242C-7A4C-8D48-232095F0B815}"/>
                    </a:ext>
                  </a:extLst>
                </p:cNvPr>
                <p:cNvSpPr txBox="1"/>
                <p:nvPr/>
              </p:nvSpPr>
              <p:spPr>
                <a:xfrm>
                  <a:off x="1109609" y="5173833"/>
                  <a:ext cx="5997347" cy="3449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 err="1"/>
                    <a:t>with</a:t>
                  </a:r>
                  <a:r>
                    <a:rPr lang="fr-FR" sz="1600" dirty="0"/>
                    <a:t>:   	                      </a:t>
                  </a:r>
                  <a:r>
                    <a:rPr lang="fr-FR" sz="1600" dirty="0" err="1"/>
                    <a:t>since</a:t>
                  </a:r>
                  <a:r>
                    <a:rPr lang="fr-FR" sz="1600" dirty="0"/>
                    <a:t> AN </a:t>
                  </a:r>
                  <a:r>
                    <a:rPr lang="fr-FR" sz="1600" dirty="0" err="1"/>
                    <a:t>designed</a:t>
                  </a:r>
                  <a:r>
                    <a:rPr lang="fr-FR" sz="1600" dirty="0"/>
                    <a:t> to </a:t>
                  </a:r>
                  <a:r>
                    <a:rPr lang="fr-FR" sz="1600" dirty="0" err="1"/>
                    <a:t>be</a:t>
                  </a:r>
                  <a:r>
                    <a:rPr lang="fr-FR" sz="1600" dirty="0"/>
                    <a:t> in the </a:t>
                  </a:r>
                  <a:r>
                    <a:rPr lang="fr-FR" sz="1600" dirty="0" err="1"/>
                    <a:t>null</a:t>
                  </a:r>
                  <a:r>
                    <a:rPr lang="fr-FR" sz="1600" dirty="0"/>
                    <a:t> </a:t>
                  </a:r>
                  <a:r>
                    <a:rPr lang="fr-FR" sz="1600" dirty="0" err="1"/>
                    <a:t>space</a:t>
                  </a:r>
                  <a:r>
                    <a:rPr lang="fr-FR" sz="1600" dirty="0"/>
                    <a:t> of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nl-B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E208DB4-242C-7A4C-8D48-232095F0B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609" y="5173833"/>
                  <a:ext cx="5997347" cy="344966"/>
                </a:xfrm>
                <a:prstGeom prst="rect">
                  <a:avLst/>
                </a:prstGeom>
                <a:blipFill>
                  <a:blip r:embed="rId4"/>
                  <a:stretch>
                    <a:fillRect l="-634" t="-3571" b="-2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96B6A0BB-AB3C-284F-BBAE-1E51C25D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8560" y="5201737"/>
              <a:ext cx="1222910" cy="32064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FE1E766-10FB-B246-9886-0FA749583125}"/>
                  </a:ext>
                </a:extLst>
              </p:cNvPr>
              <p:cNvSpPr txBox="1"/>
              <p:nvPr/>
            </p:nvSpPr>
            <p:spPr>
              <a:xfrm>
                <a:off x="1022350" y="5934815"/>
                <a:ext cx="6355651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err="1"/>
                  <a:t>Received</a:t>
                </a:r>
                <a:r>
                  <a:rPr lang="fr-FR" b="1" dirty="0"/>
                  <a:t> signal at Eve: </a:t>
                </a:r>
                <a:r>
                  <a:rPr lang="fr-FR" dirty="0" err="1"/>
                  <a:t>Identical</a:t>
                </a:r>
                <a:r>
                  <a:rPr lang="fr-FR" dirty="0"/>
                  <a:t> (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fr-FR" dirty="0"/>
                  <a:t>) as for </a:t>
                </a:r>
                <a:r>
                  <a:rPr lang="fr-FR" dirty="0" err="1"/>
                  <a:t>classical</a:t>
                </a:r>
                <a:r>
                  <a:rPr lang="fr-FR" dirty="0"/>
                  <a:t> scenario 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FE1E766-10FB-B246-9886-0FA749583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0" y="5934815"/>
                <a:ext cx="6355651" cy="376450"/>
              </a:xfrm>
              <a:prstGeom prst="rect">
                <a:avLst/>
              </a:prstGeom>
              <a:blipFill>
                <a:blip r:embed="rId6"/>
                <a:stretch>
                  <a:fillRect l="-798" t="-3333" r="-798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dre 2">
            <a:extLst>
              <a:ext uri="{FF2B5EF4-FFF2-40B4-BE49-F238E27FC236}">
                <a16:creationId xmlns:a16="http://schemas.microsoft.com/office/drawing/2014/main" id="{D93305F0-13A5-E045-951F-91B37FCA2566}"/>
              </a:ext>
            </a:extLst>
          </p:cNvPr>
          <p:cNvSpPr/>
          <p:nvPr/>
        </p:nvSpPr>
        <p:spPr>
          <a:xfrm>
            <a:off x="9294725" y="4672484"/>
            <a:ext cx="906877" cy="361740"/>
          </a:xfrm>
          <a:prstGeom prst="fram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Cadre 13">
            <a:extLst>
              <a:ext uri="{FF2B5EF4-FFF2-40B4-BE49-F238E27FC236}">
                <a16:creationId xmlns:a16="http://schemas.microsoft.com/office/drawing/2014/main" id="{500CE6AE-7736-4548-B5FA-652A26F39441}"/>
              </a:ext>
            </a:extLst>
          </p:cNvPr>
          <p:cNvSpPr/>
          <p:nvPr/>
        </p:nvSpPr>
        <p:spPr>
          <a:xfrm>
            <a:off x="6471124" y="4672484"/>
            <a:ext cx="1838863" cy="361740"/>
          </a:xfrm>
          <a:prstGeom prst="fram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87326A-806C-1E4B-917A-328B57EE4BA0}"/>
              </a:ext>
            </a:extLst>
          </p:cNvPr>
          <p:cNvSpPr txBox="1"/>
          <p:nvPr/>
        </p:nvSpPr>
        <p:spPr>
          <a:xfrm>
            <a:off x="3765973" y="5483958"/>
            <a:ext cx="3491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fr-FR" sz="1600" dirty="0">
                <a:solidFill>
                  <a:srgbClr val="FF0000"/>
                </a:solidFill>
              </a:rPr>
              <a:t>New </a:t>
            </a:r>
            <a:r>
              <a:rPr lang="fr-FR" sz="1600" dirty="0" err="1">
                <a:solidFill>
                  <a:srgbClr val="FF0000"/>
                </a:solidFill>
              </a:rPr>
              <a:t>terms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compared</a:t>
            </a:r>
            <a:r>
              <a:rPr lang="fr-FR" sz="1600" dirty="0">
                <a:solidFill>
                  <a:srgbClr val="FF0000"/>
                </a:solidFill>
              </a:rPr>
              <a:t> to no CSI </a:t>
            </a:r>
            <a:r>
              <a:rPr lang="fr-FR" sz="1600" dirty="0" err="1">
                <a:solidFill>
                  <a:srgbClr val="FF0000"/>
                </a:solidFill>
              </a:rPr>
              <a:t>error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14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Bob SINR </a:t>
            </a:r>
            <a:r>
              <a:rPr lang="fr-FR" sz="3600" dirty="0" err="1"/>
              <a:t>modeling</a:t>
            </a:r>
            <a:r>
              <a:rPr lang="fr-FR" sz="3600" dirty="0"/>
              <a:t> (2)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5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C64828-A34D-F54A-987A-70FC0FB99713}"/>
              </a:ext>
            </a:extLst>
          </p:cNvPr>
          <p:cNvSpPr txBox="1"/>
          <p:nvPr/>
        </p:nvSpPr>
        <p:spPr>
          <a:xfrm>
            <a:off x="838200" y="1196254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Received</a:t>
            </a:r>
            <a:r>
              <a:rPr lang="fr-FR" b="1" dirty="0"/>
              <a:t> signal at Bob: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A889FB-ACF0-794D-AB06-4A9407C4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49" y="1160123"/>
            <a:ext cx="6880280" cy="14062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A0909D7-1856-9742-9ECC-AC84F3AFDF9C}"/>
                  </a:ext>
                </a:extLst>
              </p:cNvPr>
              <p:cNvSpPr txBox="1"/>
              <p:nvPr/>
            </p:nvSpPr>
            <p:spPr>
              <a:xfrm>
                <a:off x="6908133" y="2854986"/>
                <a:ext cx="270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err="1"/>
                  <a:t>Without</a:t>
                </a:r>
                <a:r>
                  <a:rPr lang="fr-FR" b="1" dirty="0"/>
                  <a:t> CSI </a:t>
                </a:r>
                <a:r>
                  <a:rPr lang="fr-FR" b="1" dirty="0" err="1"/>
                  <a:t>error</a:t>
                </a:r>
                <a:r>
                  <a:rPr lang="fr-FR" b="1" dirty="0"/>
                  <a:t> (</a:t>
                </a:r>
                <a14:m>
                  <m:oMath xmlns:m="http://schemas.openxmlformats.org/officeDocument/2006/math">
                    <m:r>
                      <a:rPr lang="nl-BE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nl-B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FR" b="1" dirty="0"/>
                  <a:t>):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A0909D7-1856-9742-9ECC-AC84F3AF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133" y="2854986"/>
                <a:ext cx="2706575" cy="369332"/>
              </a:xfrm>
              <a:prstGeom prst="rect">
                <a:avLst/>
              </a:prstGeom>
              <a:blipFill>
                <a:blip r:embed="rId3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05C4ED51-1561-AA4A-BD2C-1203DE0F3E2C}"/>
              </a:ext>
            </a:extLst>
          </p:cNvPr>
          <p:cNvSpPr txBox="1"/>
          <p:nvPr/>
        </p:nvSpPr>
        <p:spPr>
          <a:xfrm>
            <a:off x="838200" y="2854986"/>
            <a:ext cx="15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With</a:t>
            </a:r>
            <a:r>
              <a:rPr lang="fr-FR" b="1" dirty="0"/>
              <a:t> CSI </a:t>
            </a:r>
            <a:r>
              <a:rPr lang="fr-FR" b="1" dirty="0" err="1"/>
              <a:t>error</a:t>
            </a:r>
            <a:r>
              <a:rPr lang="fr-FR" b="1" dirty="0"/>
              <a:t>: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C3D6B25-1C52-C842-A63F-6EC1E98FD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17" y="3130846"/>
            <a:ext cx="4399627" cy="96126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C70F6BB-04F3-F340-BA5A-2C054D459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595" y="3619056"/>
            <a:ext cx="2262275" cy="70208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735A162-2B20-064B-8145-0301FD6F4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589" y="3865876"/>
            <a:ext cx="2034854" cy="57011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A9FAAFD-86C1-1942-963A-EF7CFF48A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507" y="4386212"/>
            <a:ext cx="2364282" cy="57011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77A8AAB-1CE5-E742-838E-1F32702541B7}"/>
              </a:ext>
            </a:extLst>
          </p:cNvPr>
          <p:cNvSpPr txBox="1"/>
          <p:nvPr/>
        </p:nvSpPr>
        <p:spPr>
          <a:xfrm>
            <a:off x="838200" y="521505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</a:t>
            </a:r>
            <a:endParaRPr lang="fr-FR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7CD1720-F0DE-A442-95CF-CAA298BFF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0808" y="4954740"/>
            <a:ext cx="3533324" cy="862399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8DE8643-3FC4-364C-8504-F2123B66D552}"/>
              </a:ext>
            </a:extLst>
          </p:cNvPr>
          <p:cNvSpPr txBox="1"/>
          <p:nvPr/>
        </p:nvSpPr>
        <p:spPr>
          <a:xfrm>
            <a:off x="9499342" y="37284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(2)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7364243-799B-464A-9312-38EF3928C218}"/>
              </a:ext>
            </a:extLst>
          </p:cNvPr>
          <p:cNvSpPr txBox="1"/>
          <p:nvPr/>
        </p:nvSpPr>
        <p:spPr>
          <a:xfrm>
            <a:off x="4926050" y="52012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0AB50BF-A45F-3F4D-90EA-75DC8F2E1526}"/>
                  </a:ext>
                </a:extLst>
              </p:cNvPr>
              <p:cNvSpPr txBox="1"/>
              <p:nvPr/>
            </p:nvSpPr>
            <p:spPr>
              <a:xfrm>
                <a:off x="4113962" y="5817139"/>
                <a:ext cx="3690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ym typeface="Wingdings" pitchFamily="2" charset="2"/>
                  </a:rPr>
                  <a:t> (1) = (2) if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  <m:r>
                      <a:rPr lang="fr-F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 0 </m:t>
                    </m:r>
                  </m:oMath>
                </a14:m>
                <a:r>
                  <a:rPr lang="fr-FR" dirty="0">
                    <a:sym typeface="Wingdings" pitchFamily="2" charset="2"/>
                  </a:rPr>
                  <a:t>(i.e. no CSI </a:t>
                </a:r>
                <a:r>
                  <a:rPr lang="fr-FR" dirty="0" err="1">
                    <a:sym typeface="Wingdings" pitchFamily="2" charset="2"/>
                  </a:rPr>
                  <a:t>error</a:t>
                </a:r>
                <a:r>
                  <a:rPr lang="fr-FR" dirty="0">
                    <a:sym typeface="Wingdings" pitchFamily="2" charset="2"/>
                  </a:rPr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0AB50BF-A45F-3F4D-90EA-75DC8F2E1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62" y="5817139"/>
                <a:ext cx="3690754" cy="369332"/>
              </a:xfrm>
              <a:prstGeom prst="rect">
                <a:avLst/>
              </a:prstGeom>
              <a:blipFill>
                <a:blip r:embed="rId9"/>
                <a:stretch>
                  <a:fillRect l="-1718" t="-3226" r="-344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C3297CAB-8556-F94A-B857-FEB55413BB5F}"/>
              </a:ext>
            </a:extLst>
          </p:cNvPr>
          <p:cNvSpPr/>
          <p:nvPr/>
        </p:nvSpPr>
        <p:spPr>
          <a:xfrm rot="16200000">
            <a:off x="6077549" y="387278"/>
            <a:ext cx="369333" cy="4296508"/>
          </a:xfrm>
          <a:prstGeom prst="leftBrace">
            <a:avLst>
              <a:gd name="adj1" fmla="val 8333"/>
              <a:gd name="adj2" fmla="val 493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2C8738-B65D-BE48-B8D8-CEEE6C10406E}"/>
              </a:ext>
            </a:extLst>
          </p:cNvPr>
          <p:cNvSpPr txBox="1"/>
          <p:nvPr/>
        </p:nvSpPr>
        <p:spPr>
          <a:xfrm>
            <a:off x="5974279" y="2689734"/>
            <a:ext cx="460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data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CBA7901-1BEE-1C4F-A627-93E7EA48B157}"/>
              </a:ext>
            </a:extLst>
          </p:cNvPr>
          <p:cNvSpPr txBox="1"/>
          <p:nvPr/>
        </p:nvSpPr>
        <p:spPr>
          <a:xfrm>
            <a:off x="8610600" y="2596884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noise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277BDA-F1C8-D843-B897-806C170D6DCF}"/>
              </a:ext>
            </a:extLst>
          </p:cNvPr>
          <p:cNvSpPr txBox="1"/>
          <p:nvPr/>
        </p:nvSpPr>
        <p:spPr>
          <a:xfrm>
            <a:off x="9666371" y="2625389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AN</a:t>
            </a: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48ECF2DE-013F-294C-8112-839DB10E1757}"/>
              </a:ext>
            </a:extLst>
          </p:cNvPr>
          <p:cNvSpPr/>
          <p:nvPr/>
        </p:nvSpPr>
        <p:spPr>
          <a:xfrm rot="16200000">
            <a:off x="8744954" y="2116194"/>
            <a:ext cx="276999" cy="842640"/>
          </a:xfrm>
          <a:prstGeom prst="leftBrace">
            <a:avLst>
              <a:gd name="adj1" fmla="val 8333"/>
              <a:gd name="adj2" fmla="val 493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ouvrante 26">
            <a:extLst>
              <a:ext uri="{FF2B5EF4-FFF2-40B4-BE49-F238E27FC236}">
                <a16:creationId xmlns:a16="http://schemas.microsoft.com/office/drawing/2014/main" id="{02E71599-D893-5E4D-953B-E10DBCD5EB42}"/>
              </a:ext>
            </a:extLst>
          </p:cNvPr>
          <p:cNvSpPr/>
          <p:nvPr/>
        </p:nvSpPr>
        <p:spPr>
          <a:xfrm rot="16200000">
            <a:off x="9753076" y="2078037"/>
            <a:ext cx="280964" cy="908542"/>
          </a:xfrm>
          <a:prstGeom prst="leftBrace">
            <a:avLst>
              <a:gd name="adj1" fmla="val 8333"/>
              <a:gd name="adj2" fmla="val 493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5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MF </a:t>
            </a:r>
            <a:r>
              <a:rPr lang="fr-FR" sz="3600" dirty="0" err="1"/>
              <a:t>Decoder</a:t>
            </a:r>
            <a:r>
              <a:rPr lang="fr-FR" sz="3600" dirty="0"/>
              <a:t> (1)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86DBC2-DE5B-1846-8C59-E2D5D9053269}"/>
              </a:ext>
            </a:extLst>
          </p:cNvPr>
          <p:cNvSpPr txBox="1"/>
          <p:nvPr/>
        </p:nvSpPr>
        <p:spPr>
          <a:xfrm>
            <a:off x="356171" y="902370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1. SR Expression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835B4E-9C3B-D24F-A64E-E65A4A23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9" y="2728608"/>
            <a:ext cx="5223890" cy="36267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39766D-BE52-B947-9DAE-56FECB733C78}"/>
              </a:ext>
            </a:extLst>
          </p:cNvPr>
          <p:cNvSpPr txBox="1"/>
          <p:nvPr/>
        </p:nvSpPr>
        <p:spPr>
          <a:xfrm>
            <a:off x="1713386" y="6261913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U = 4 ; SNR = 20dB @E and @B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997074F-190F-C348-85C1-02E5361B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49" y="1473896"/>
            <a:ext cx="6026935" cy="767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1A274A-80CE-594F-B399-AFA0BA1451C2}"/>
                  </a:ext>
                </a:extLst>
              </p:cNvPr>
              <p:cNvSpPr txBox="1"/>
              <p:nvPr/>
            </p:nvSpPr>
            <p:spPr>
              <a:xfrm>
                <a:off x="6647379" y="797137"/>
                <a:ext cx="5188450" cy="662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2. Maximal </a:t>
                </a:r>
                <a:r>
                  <a:rPr lang="fr-FR" u="sng" dirty="0" err="1"/>
                  <a:t>allowed</a:t>
                </a:r>
                <a:r>
                  <a:rPr lang="fr-FR" u="sng" dirty="0"/>
                  <a:t> </a:t>
                </a:r>
                <a14:m>
                  <m:oMath xmlns:m="http://schemas.openxmlformats.org/officeDocument/2006/math">
                    <m:r>
                      <a:rPr lang="nl-BE" b="0" i="1" u="sng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BE" b="0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0" u="sng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u="sng" dirty="0"/>
                  <a:t>in </a:t>
                </a:r>
                <a:r>
                  <a:rPr lang="fr-FR" u="sng" dirty="0" err="1"/>
                  <a:t>order</a:t>
                </a:r>
                <a:r>
                  <a:rPr lang="fr-FR" u="sng" dirty="0"/>
                  <a:t>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 u="sng" dirty="0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fr-FR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BE" b="0" i="0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 b="0" i="0" u="sng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fr-FR" u="sng" dirty="0"/>
                  <a:t>s a </a:t>
                </a:r>
                <a:r>
                  <a:rPr lang="fr-FR" u="sng" dirty="0" err="1"/>
                  <a:t>function</a:t>
                </a:r>
                <a:r>
                  <a:rPr lang="fr-FR" u="sng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u="sng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nl-BE" b="0" i="0" u="sng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 u="sng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i="1" u="sng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i="1" u="sng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 u="sng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i="1" u="sng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u="sng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1A274A-80CE-594F-B399-AFA0BA145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379" y="797137"/>
                <a:ext cx="5188450" cy="662361"/>
              </a:xfrm>
              <a:prstGeom prst="rect">
                <a:avLst/>
              </a:prstGeom>
              <a:blipFill>
                <a:blip r:embed="rId4"/>
                <a:stretch>
                  <a:fillRect l="-976" t="-3774" r="-1707" b="-15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>
            <a:extLst>
              <a:ext uri="{FF2B5EF4-FFF2-40B4-BE49-F238E27FC236}">
                <a16:creationId xmlns:a16="http://schemas.microsoft.com/office/drawing/2014/main" id="{61EBC58D-18A7-384A-84A7-4E455C513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164" y="1452635"/>
            <a:ext cx="2820879" cy="662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0EE9E991-C67D-D14C-999C-2770BE56E7FF}"/>
                  </a:ext>
                </a:extLst>
              </p:cNvPr>
              <p:cNvSpPr txBox="1"/>
              <p:nvPr/>
            </p:nvSpPr>
            <p:spPr>
              <a:xfrm>
                <a:off x="6862618" y="2241891"/>
                <a:ext cx="47579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For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=4, </m:t>
                    </m:r>
                    <m:d>
                      <m:d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 0.6</m:t>
                    </m:r>
                    <m:r>
                      <a:rPr lang="nl-BE" sz="16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𝑆𝑁</m:t>
                    </m:r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𝑆𝑁</m:t>
                    </m:r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 20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i="0" dirty="0">
                    <a:latin typeface="+mj-lt"/>
                  </a:rPr>
                  <a:t>:</a:t>
                </a:r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= 0.3868 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0EE9E991-C67D-D14C-999C-2770BE56E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18" y="2241891"/>
                <a:ext cx="4757969" cy="584775"/>
              </a:xfrm>
              <a:prstGeom prst="rect">
                <a:avLst/>
              </a:prstGeom>
              <a:blipFill>
                <a:blip r:embed="rId6"/>
                <a:stretch>
                  <a:fillRect l="-800" t="-2128" b="-8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 24">
            <a:extLst>
              <a:ext uri="{FF2B5EF4-FFF2-40B4-BE49-F238E27FC236}">
                <a16:creationId xmlns:a16="http://schemas.microsoft.com/office/drawing/2014/main" id="{9A25F03C-7272-564B-B31A-6D4640BFE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657" y="2728610"/>
            <a:ext cx="5223889" cy="36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MF </a:t>
            </a:r>
            <a:r>
              <a:rPr lang="fr-FR" sz="3600" dirty="0" err="1"/>
              <a:t>Decoder</a:t>
            </a:r>
            <a:r>
              <a:rPr lang="fr-FR" sz="3600" dirty="0"/>
              <a:t> (2)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86DBC2-DE5B-1846-8C59-E2D5D9053269}"/>
              </a:ext>
            </a:extLst>
          </p:cNvPr>
          <p:cNvSpPr txBox="1"/>
          <p:nvPr/>
        </p:nvSpPr>
        <p:spPr>
          <a:xfrm>
            <a:off x="452062" y="905500"/>
            <a:ext cx="23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3. </a:t>
            </a:r>
            <a:r>
              <a:rPr lang="fr-FR" b="1" u="sng" dirty="0" err="1"/>
              <a:t>Guaranteeing</a:t>
            </a:r>
            <a:r>
              <a:rPr lang="fr-FR" b="1" u="sng" dirty="0"/>
              <a:t> SR = 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11BA04F-A255-6D44-B4F9-3FE8A58DAA48}"/>
                  </a:ext>
                </a:extLst>
              </p:cNvPr>
              <p:cNvSpPr txBox="1"/>
              <p:nvPr/>
            </p:nvSpPr>
            <p:spPr>
              <a:xfrm>
                <a:off x="0" y="1352125"/>
                <a:ext cx="6790513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fr-FR" sz="1600" b="1" i="1" dirty="0"/>
                  <a:t>3.1 </a:t>
                </a:r>
                <a:r>
                  <a:rPr lang="fr-FR" sz="1600" b="1" i="1" dirty="0" err="1"/>
                  <a:t>What</a:t>
                </a:r>
                <a:r>
                  <a:rPr lang="fr-FR" sz="1600" b="1" i="1" dirty="0"/>
                  <a:t> </a:t>
                </a:r>
                <a:r>
                  <a:rPr lang="fr-FR" sz="1600" b="1" i="1" dirty="0" err="1"/>
                  <a:t>should</a:t>
                </a:r>
                <a:r>
                  <a:rPr lang="fr-FR" sz="1600" b="1" i="1" dirty="0"/>
                  <a:t> </a:t>
                </a:r>
                <a:r>
                  <a:rPr lang="fr-FR" sz="1600" b="1" i="1" dirty="0" err="1"/>
                  <a:t>be</a:t>
                </a:r>
                <a:r>
                  <a:rPr lang="fr-FR" sz="1600" b="1" i="1" dirty="0"/>
                  <a:t> Bob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</m:oMath>
                </a14:m>
                <a:r>
                  <a:rPr lang="nl-BE" sz="1600" b="1" i="1" dirty="0">
                    <a:latin typeface="+mj-lt"/>
                  </a:rPr>
                  <a:t> </a:t>
                </a:r>
                <a:r>
                  <a:rPr lang="fr-FR" sz="1600" b="1" i="1" dirty="0"/>
                  <a:t>to </a:t>
                </a:r>
                <a:r>
                  <a:rPr lang="fr-FR" sz="1600" b="1" i="1" dirty="0" err="1"/>
                  <a:t>ensure</a:t>
                </a:r>
                <a:r>
                  <a:rPr lang="fr-FR" sz="1600" b="1" i="1" dirty="0"/>
                  <a:t> SR =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 panose="02040503050406030204" pitchFamily="18" charset="0"/>
                      </a:rPr>
                      <m:t>𝜟</m:t>
                    </m:r>
                  </m:oMath>
                </a14:m>
                <a:r>
                  <a:rPr lang="fr-FR" sz="1600" b="1" i="1" dirty="0"/>
                  <a:t> </a:t>
                </a:r>
                <a:r>
                  <a:rPr lang="fr-FR" sz="1600" b="1" i="1" dirty="0" err="1"/>
                  <a:t>when</a:t>
                </a:r>
                <a:r>
                  <a:rPr lang="fr-FR" sz="1600" b="1" i="1" dirty="0"/>
                  <a:t> Eve SINR =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nl-BE" sz="1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b="1" i="1" dirty="0"/>
                  <a:t>?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11BA04F-A255-6D44-B4F9-3FE8A58DA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2125"/>
                <a:ext cx="6790513" cy="349326"/>
              </a:xfrm>
              <a:prstGeom prst="rect">
                <a:avLst/>
              </a:prstGeom>
              <a:blipFill>
                <a:blip r:embed="rId2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8813865-501D-8C4F-8D98-EBE557F9CB9D}"/>
                  </a:ext>
                </a:extLst>
              </p:cNvPr>
              <p:cNvSpPr txBox="1"/>
              <p:nvPr/>
            </p:nvSpPr>
            <p:spPr>
              <a:xfrm>
                <a:off x="452062" y="3740265"/>
                <a:ext cx="48268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i="1" dirty="0"/>
                  <a:t>3.2 </a:t>
                </a:r>
                <a:r>
                  <a:rPr lang="fr-FR" sz="1600" b="1" i="1" dirty="0" err="1"/>
                  <a:t>What</a:t>
                </a:r>
                <a:r>
                  <a:rPr lang="fr-FR" sz="1600" b="1" i="1" dirty="0"/>
                  <a:t> </a:t>
                </a:r>
                <a:r>
                  <a:rPr lang="fr-FR" sz="1600" b="1" i="1" dirty="0" err="1"/>
                  <a:t>is</a:t>
                </a:r>
                <a:r>
                  <a:rPr lang="fr-FR" sz="1600" b="1" i="1" dirty="0"/>
                  <a:t> the maximal acceptable CSI </a:t>
                </a:r>
                <a:r>
                  <a:rPr lang="fr-FR" sz="1600" b="1" i="1" dirty="0" err="1"/>
                  <a:t>error</a:t>
                </a:r>
                <a:r>
                  <a:rPr lang="fr-FR" sz="16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FR" sz="1600" b="1" i="1" dirty="0" err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𝒂𝒙</m:t>
                        </m:r>
                      </m:sub>
                    </m:sSub>
                    <m:sSub>
                      <m:sSubPr>
                        <m:ctrlPr>
                          <a:rPr lang="fr-FR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sz="1600" b="1" i="1" dirty="0"/>
                  <a:t>? 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8813865-501D-8C4F-8D98-EBE557F9C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2" y="3740265"/>
                <a:ext cx="4826834" cy="338554"/>
              </a:xfrm>
              <a:prstGeom prst="rect">
                <a:avLst/>
              </a:prstGeom>
              <a:blipFill>
                <a:blip r:embed="rId3"/>
                <a:stretch>
                  <a:fillRect l="-525" t="-3571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281F480-A38E-B544-8298-26CABCD6E507}"/>
                  </a:ext>
                </a:extLst>
              </p:cNvPr>
              <p:cNvSpPr txBox="1"/>
              <p:nvPr/>
            </p:nvSpPr>
            <p:spPr>
              <a:xfrm>
                <a:off x="511046" y="5718630"/>
                <a:ext cx="4919488" cy="606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i="1" dirty="0"/>
                  <a:t>3.3 </a:t>
                </a:r>
                <a:r>
                  <a:rPr lang="fr-FR" sz="1600" b="1" i="1" dirty="0" err="1"/>
                  <a:t>What</a:t>
                </a:r>
                <a:r>
                  <a:rPr lang="fr-FR" sz="1600" b="1" i="1" dirty="0"/>
                  <a:t> </a:t>
                </a:r>
                <a:r>
                  <a:rPr lang="fr-FR" sz="1600" b="1" i="1" dirty="0" err="1"/>
                  <a:t>is</a:t>
                </a:r>
                <a:r>
                  <a:rPr lang="fr-FR" sz="1600" b="1" i="1" dirty="0"/>
                  <a:t> the optimal AN </a:t>
                </a:r>
                <a:r>
                  <a:rPr lang="fr-FR" sz="1600" b="1" i="1" dirty="0" err="1"/>
                  <a:t>energy</a:t>
                </a:r>
                <a:r>
                  <a:rPr lang="fr-FR" sz="1600" b="1" i="1" dirty="0"/>
                  <a:t> to </a:t>
                </a:r>
                <a:r>
                  <a:rPr lang="fr-FR" sz="1600" b="1" i="1" dirty="0" err="1"/>
                  <a:t>inject</a:t>
                </a:r>
                <a:r>
                  <a:rPr lang="fr-FR" sz="16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𝒐𝒑𝒕</m:t>
                        </m:r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, ∞</m:t>
                        </m:r>
                      </m:sub>
                    </m:sSub>
                  </m:oMath>
                </a14:m>
                <a:r>
                  <a:rPr lang="fr-FR" sz="1600" b="1" i="1" dirty="0"/>
                  <a:t>?</a:t>
                </a:r>
              </a:p>
              <a:p>
                <a:r>
                  <a:rPr lang="fr-FR" sz="1600" dirty="0">
                    <a:sym typeface="Wingdings" pitchFamily="2" charset="2"/>
                  </a:rPr>
                  <a:t> Cancel first </a:t>
                </a:r>
                <a:r>
                  <a:rPr lang="fr-FR" sz="1600" dirty="0" err="1">
                    <a:sym typeface="Wingdings" pitchFamily="2" charset="2"/>
                  </a:rPr>
                  <a:t>order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derivative</a:t>
                </a:r>
                <a:r>
                  <a:rPr lang="fr-FR" sz="1600" dirty="0">
                    <a:sym typeface="Wingdings" pitchFamily="2" charset="2"/>
                  </a:rPr>
                  <a:t> of (1) </a:t>
                </a:r>
                <a:r>
                  <a:rPr lang="fr-FR" sz="1600" dirty="0" err="1">
                    <a:sym typeface="Wingdings" pitchFamily="2" charset="2"/>
                  </a:rPr>
                  <a:t>with</a:t>
                </a:r>
                <a:r>
                  <a:rPr lang="fr-FR" sz="1600" dirty="0">
                    <a:sym typeface="Wingdings" pitchFamily="2" charset="2"/>
                  </a:rPr>
                  <a:t> respect to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𝛼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281F480-A38E-B544-8298-26CABCD6E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6" y="5718630"/>
                <a:ext cx="4919488" cy="606833"/>
              </a:xfrm>
              <a:prstGeom prst="rect">
                <a:avLst/>
              </a:prstGeom>
              <a:blipFill>
                <a:blip r:embed="rId4"/>
                <a:stretch>
                  <a:fillRect l="-773" t="-4082" b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B8251-157A-814C-8C1C-5F5B07C60700}"/>
                  </a:ext>
                </a:extLst>
              </p:cNvPr>
              <p:cNvSpPr txBox="1"/>
              <p:nvPr/>
            </p:nvSpPr>
            <p:spPr>
              <a:xfrm>
                <a:off x="452062" y="1650033"/>
                <a:ext cx="5168851" cy="484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Remembering </a:t>
                </a:r>
                <a:r>
                  <a:rPr lang="fr-FR" sz="1600" dirty="0" err="1"/>
                  <a:t>that</a:t>
                </a:r>
                <a:r>
                  <a:rPr lang="fr-FR" sz="1600" dirty="0"/>
                  <a:t> the SNR </a:t>
                </a:r>
                <a:r>
                  <a:rPr lang="fr-FR" sz="1600" dirty="0" err="1"/>
                  <a:t>is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given</a:t>
                </a:r>
                <a:r>
                  <a:rPr lang="fr-FR" sz="1600" dirty="0"/>
                  <a:t>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sz="1600" i="1" dirty="0" err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 10</m:t>
                    </m:r>
                    <m:func>
                      <m:funcPr>
                        <m:ctrlPr>
                          <a:rPr lang="nl-BE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BE" sz="16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nl-BE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B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nl-BE" sz="16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nl-BE" sz="1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B8251-157A-814C-8C1C-5F5B07C6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2" y="1650033"/>
                <a:ext cx="5168851" cy="484813"/>
              </a:xfrm>
              <a:prstGeom prst="rect">
                <a:avLst/>
              </a:prstGeom>
              <a:blipFill>
                <a:blip r:embed="rId5"/>
                <a:stretch>
                  <a:fillRect l="-490" b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>
            <a:extLst>
              <a:ext uri="{FF2B5EF4-FFF2-40B4-BE49-F238E27FC236}">
                <a16:creationId xmlns:a16="http://schemas.microsoft.com/office/drawing/2014/main" id="{6E90C7F3-21FF-5D46-BB81-F4A6C96C3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933" y="2644657"/>
            <a:ext cx="5437536" cy="377510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C3B502F-B189-6243-94CD-C09307D48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062" y="2086711"/>
            <a:ext cx="8269555" cy="55794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DB49B31-3524-4149-9520-62FF0EA8E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4913" y="2257038"/>
            <a:ext cx="1465349" cy="293070"/>
          </a:xfrm>
          <a:prstGeom prst="rect">
            <a:avLst/>
          </a:prstGeom>
        </p:spPr>
      </p:pic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D82ECB-62E3-544E-BFD9-1C08FD557C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3329" y="4247485"/>
            <a:ext cx="2280301" cy="48787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809E025-D890-F148-AB48-E5FECA3396DB}"/>
              </a:ext>
            </a:extLst>
          </p:cNvPr>
          <p:cNvSpPr txBox="1"/>
          <p:nvPr/>
        </p:nvSpPr>
        <p:spPr>
          <a:xfrm>
            <a:off x="10911050" y="22189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E3AE1A33-87B5-8847-BB72-42C8802EB888}"/>
                  </a:ext>
                </a:extLst>
              </p:cNvPr>
              <p:cNvSpPr txBox="1"/>
              <p:nvPr/>
            </p:nvSpPr>
            <p:spPr>
              <a:xfrm>
                <a:off x="485920" y="2842680"/>
                <a:ext cx="595118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Expression </a:t>
                </a:r>
                <a:r>
                  <a:rPr lang="fr-FR" sz="1600" dirty="0" err="1"/>
                  <a:t>inside</a:t>
                </a:r>
                <a:r>
                  <a:rPr lang="fr-FR" sz="1600" dirty="0"/>
                  <a:t> the log in (1) </a:t>
                </a:r>
                <a:r>
                  <a:rPr lang="fr-FR" sz="1600" dirty="0" err="1"/>
                  <a:t>should</a:t>
                </a:r>
                <a:r>
                  <a:rPr lang="fr-FR" sz="1600" dirty="0"/>
                  <a:t> </a:t>
                </a:r>
                <a:r>
                  <a:rPr lang="fr-FR" sz="1600" dirty="0" err="1"/>
                  <a:t>be</a:t>
                </a:r>
                <a:r>
                  <a:rPr lang="fr-FR" sz="1600" dirty="0"/>
                  <a:t> positive. </a:t>
                </a:r>
              </a:p>
              <a:p>
                <a:r>
                  <a:rPr lang="fr-FR" sz="1600" dirty="0"/>
                  <a:t>	</a:t>
                </a:r>
                <a:r>
                  <a:rPr lang="fr-FR" sz="1600" dirty="0">
                    <a:sym typeface="Wingdings" pitchFamily="2" charset="2"/>
                  </a:rPr>
                  <a:t> </a:t>
                </a:r>
                <a:r>
                  <a:rPr lang="fr-FR" sz="1600" dirty="0" err="1"/>
                  <a:t>Numerator</a:t>
                </a:r>
                <a:r>
                  <a:rPr lang="fr-FR" sz="1600" dirty="0"/>
                  <a:t>: </a:t>
                </a:r>
                <a:r>
                  <a:rPr lang="fr-FR" sz="1600" dirty="0" err="1"/>
                  <a:t>always</a:t>
                </a:r>
                <a:r>
                  <a:rPr lang="fr-FR" sz="1600" dirty="0"/>
                  <a:t> OK </a:t>
                </a:r>
              </a:p>
              <a:p>
                <a:r>
                  <a:rPr lang="fr-FR" sz="1600" dirty="0">
                    <a:sym typeface="Wingdings" pitchFamily="2" charset="2"/>
                  </a:rPr>
                  <a:t>	 </a:t>
                </a:r>
                <a:r>
                  <a:rPr lang="fr-FR" sz="1600" dirty="0" err="1">
                    <a:sym typeface="Wingdings" pitchFamily="2" charset="2"/>
                  </a:rPr>
                  <a:t>Denominator</a:t>
                </a:r>
                <a:r>
                  <a:rPr lang="fr-FR" sz="1600" dirty="0">
                    <a:sym typeface="Wingdings" pitchFamily="2" charset="2"/>
                  </a:rPr>
                  <a:t>: </a:t>
                </a:r>
                <a:r>
                  <a:rPr lang="fr-FR" sz="1600" dirty="0" err="1">
                    <a:sym typeface="Wingdings" pitchFamily="2" charset="2"/>
                  </a:rPr>
                  <a:t>Depends</a:t>
                </a:r>
                <a:r>
                  <a:rPr lang="fr-FR" sz="1600" dirty="0">
                    <a:sym typeface="Wingdings" pitchFamily="2" charset="2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dirty="0">
                    <a:sym typeface="Wingdings" pitchFamily="2" charset="2"/>
                  </a:rPr>
                  <a:t> condition to </a:t>
                </a:r>
                <a:r>
                  <a:rPr lang="fr-FR" sz="1600" dirty="0" err="1">
                    <a:sym typeface="Wingdings" pitchFamily="2" charset="2"/>
                  </a:rPr>
                  <a:t>determine</a:t>
                </a:r>
                <a:endParaRPr lang="fr-FR" sz="16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E3AE1A33-87B5-8847-BB72-42C8802E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20" y="2842680"/>
                <a:ext cx="5951181" cy="1107996"/>
              </a:xfrm>
              <a:prstGeom prst="rect">
                <a:avLst/>
              </a:prstGeom>
              <a:blipFill>
                <a:blip r:embed="rId10"/>
                <a:stretch>
                  <a:fillRect l="-640" t="-11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FC2BF2C6-C5EF-B240-8110-F5662CD1319E}"/>
              </a:ext>
            </a:extLst>
          </p:cNvPr>
          <p:cNvSpPr txBox="1"/>
          <p:nvPr/>
        </p:nvSpPr>
        <p:spPr>
          <a:xfrm>
            <a:off x="8735785" y="225703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with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EC6B5DF-F712-4F4B-990B-6DE0703C6A89}"/>
                  </a:ext>
                </a:extLst>
              </p:cNvPr>
              <p:cNvSpPr txBox="1"/>
              <p:nvPr/>
            </p:nvSpPr>
            <p:spPr>
              <a:xfrm>
                <a:off x="1283571" y="4791806"/>
                <a:ext cx="3046475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à"/>
                </a:pPr>
                <a:r>
                  <a:rPr lang="fr-FR" sz="1600" dirty="0">
                    <a:sym typeface="Wingdings" pitchFamily="2" charset="2"/>
                  </a:rPr>
                  <a:t>∆ </a:t>
                </a:r>
                <a:r>
                  <a:rPr lang="fr-FR" sz="1600" dirty="0" err="1">
                    <a:sym typeface="Wingdings" pitchFamily="2" charset="2"/>
                  </a:rPr>
                  <a:t>increases</a:t>
                </a:r>
                <a:r>
                  <a:rPr lang="fr-FR" sz="1600" dirty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dirty="0" err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nl-BE" sz="1600" b="0" i="0" dirty="0">
                            <a:latin typeface="Cambria Math" panose="02040503050406030204" pitchFamily="18" charset="0"/>
                          </a:rPr>
                          <m:t>ax</m:t>
                        </m:r>
                      </m:sub>
                    </m:sSub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0" dirty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fr-FR" sz="1600" b="0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sz="1600" dirty="0">
                    <a:sym typeface="Wingdings" pitchFamily="2" charset="2"/>
                  </a:rPr>
                  <a:t> decreases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fr-FR" sz="1600" dirty="0">
                    <a:sym typeface="Wingdings" pitchFamily="2" charset="2"/>
                  </a:rPr>
                  <a:t>U </a:t>
                </a:r>
                <a:r>
                  <a:rPr lang="fr-FR" sz="1600" dirty="0" err="1">
                    <a:sym typeface="Wingdings" pitchFamily="2" charset="2"/>
                  </a:rPr>
                  <a:t>increases</a:t>
                </a:r>
                <a:r>
                  <a:rPr lang="fr-FR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dirty="0" err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nl-BE" sz="1600" b="0" i="0" dirty="0">
                            <a:latin typeface="Cambria Math" panose="02040503050406030204" pitchFamily="18" charset="0"/>
                          </a:rPr>
                          <m:t>ax</m:t>
                        </m:r>
                      </m:sub>
                    </m:sSub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0" dirty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fr-FR" sz="1600" b="0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increases</a:t>
                </a:r>
                <a:r>
                  <a:rPr lang="fr-FR" dirty="0">
                    <a:sym typeface="Wingdings" pitchFamily="2" charset="2"/>
                  </a:rPr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EC6B5DF-F712-4F4B-990B-6DE0703C6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71" y="4791806"/>
                <a:ext cx="3046475" cy="615553"/>
              </a:xfrm>
              <a:prstGeom prst="rect">
                <a:avLst/>
              </a:prstGeom>
              <a:blipFill>
                <a:blip r:embed="rId11"/>
                <a:stretch>
                  <a:fillRect l="-1250" t="-4082" r="-417" b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4C55086-6569-654F-B700-8C03F1CA9A16}"/>
                  </a:ext>
                </a:extLst>
              </p:cNvPr>
              <p:cNvSpPr txBox="1"/>
              <p:nvPr/>
            </p:nvSpPr>
            <p:spPr>
              <a:xfrm>
                <a:off x="8507194" y="6468826"/>
                <a:ext cx="797719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4C55086-6569-654F-B700-8C03F1CA9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94" y="6468826"/>
                <a:ext cx="797719" cy="310726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MF </a:t>
            </a:r>
            <a:r>
              <a:rPr lang="fr-FR" sz="3600" dirty="0" err="1"/>
              <a:t>Decoder</a:t>
            </a:r>
            <a:r>
              <a:rPr lang="fr-FR" sz="3600" dirty="0"/>
              <a:t> (3)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26/11/20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86DBC2-DE5B-1846-8C59-E2D5D9053269}"/>
              </a:ext>
            </a:extLst>
          </p:cNvPr>
          <p:cNvSpPr txBox="1"/>
          <p:nvPr/>
        </p:nvSpPr>
        <p:spPr>
          <a:xfrm>
            <a:off x="452062" y="905500"/>
            <a:ext cx="23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3. </a:t>
            </a:r>
            <a:r>
              <a:rPr lang="fr-FR" b="1" u="sng" dirty="0" err="1"/>
              <a:t>Guaranteeing</a:t>
            </a:r>
            <a:r>
              <a:rPr lang="fr-FR" b="1" u="sng" dirty="0"/>
              <a:t> SR = 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11BA04F-A255-6D44-B4F9-3FE8A58DAA48}"/>
                  </a:ext>
                </a:extLst>
              </p:cNvPr>
              <p:cNvSpPr txBox="1"/>
              <p:nvPr/>
            </p:nvSpPr>
            <p:spPr>
              <a:xfrm>
                <a:off x="0" y="1346689"/>
                <a:ext cx="3976858" cy="603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fr-FR" sz="1600" b="1" i="1" dirty="0"/>
                  <a:t>3.4 </a:t>
                </a:r>
                <a:r>
                  <a:rPr lang="nl-BE" sz="1600" b="1" i="1" dirty="0"/>
                  <a:t>Required SNR @B</a:t>
                </a:r>
              </a:p>
              <a:p>
                <a:pPr lvl="1"/>
                <a:r>
                  <a:rPr lang="nl-BE" sz="1600" dirty="0">
                    <a:sym typeface="Wingdings" pitchFamily="2" charset="2"/>
                  </a:rPr>
                  <a:t> Inject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, ∞</m:t>
                        </m:r>
                      </m:sub>
                    </m:sSub>
                  </m:oMath>
                </a14:m>
                <a:r>
                  <a:rPr lang="nl-BE" sz="1600" dirty="0">
                    <a:sym typeface="Wingdings" pitchFamily="2" charset="2"/>
                  </a:rPr>
                  <a:t> and respect </a:t>
                </a:r>
                <a14:m>
                  <m:oMath xmlns:m="http://schemas.openxmlformats.org/officeDocument/2006/math">
                    <m:r>
                      <a:rPr lang="nl-BE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</m:oMath>
                </a14:m>
                <a:r>
                  <a:rPr lang="nl-BE" sz="1600" dirty="0">
                    <a:sym typeface="Wingdings" pitchFamily="2" charset="2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11BA04F-A255-6D44-B4F9-3FE8A58DA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6689"/>
                <a:ext cx="3976858" cy="603755"/>
              </a:xfrm>
              <a:prstGeom prst="rect">
                <a:avLst/>
              </a:prstGeom>
              <a:blipFill>
                <a:blip r:embed="rId2"/>
                <a:stretch>
                  <a:fillRect t="-4167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3E357E0B-98B5-6849-975D-5F91C885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06" y="905500"/>
            <a:ext cx="7367587" cy="5115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7C54D47-EEF0-004E-9EE6-DFCF14EBAC75}"/>
                  </a:ext>
                </a:extLst>
              </p:cNvPr>
              <p:cNvSpPr txBox="1"/>
              <p:nvPr/>
            </p:nvSpPr>
            <p:spPr>
              <a:xfrm>
                <a:off x="452062" y="2829957"/>
                <a:ext cx="49655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u="sng" dirty="0"/>
                  <a:t>Observations: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fr-FR" sz="1600" dirty="0" err="1">
                    <a:sym typeface="Wingdings" pitchFamily="2" charset="2"/>
                  </a:rPr>
                  <a:t>Low</a:t>
                </a:r>
                <a:r>
                  <a:rPr lang="fr-FR" sz="1600" dirty="0">
                    <a:sym typeface="Wingdings" pitchFamily="2" charset="2"/>
                  </a:rPr>
                  <a:t> CSI </a:t>
                </a:r>
                <a:r>
                  <a:rPr lang="fr-FR" sz="1600" dirty="0" err="1">
                    <a:sym typeface="Wingdings" pitchFamily="2" charset="2"/>
                  </a:rPr>
                  <a:t>error</a:t>
                </a:r>
                <a:r>
                  <a:rPr lang="fr-FR" sz="1600" dirty="0">
                    <a:sym typeface="Wingdings" pitchFamily="2" charset="2"/>
                  </a:rPr>
                  <a:t> (4%) </a:t>
                </a:r>
                <a:r>
                  <a:rPr lang="fr-FR" sz="1600" dirty="0" err="1">
                    <a:sym typeface="Wingdings" pitchFamily="2" charset="2"/>
                  </a:rPr>
                  <a:t>considerably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increases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required</a:t>
                </a:r>
                <a:r>
                  <a:rPr lang="fr-FR" sz="1600" dirty="0">
                    <a:sym typeface="Wingdings" pitchFamily="2" charset="2"/>
                  </a:rPr>
                  <a:t> SNR @B 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fr-FR" sz="1600" dirty="0" err="1">
                    <a:sym typeface="Wingdings" pitchFamily="2" charset="2"/>
                  </a:rPr>
                  <a:t>Required</a:t>
                </a:r>
                <a:r>
                  <a:rPr lang="fr-FR" sz="1600" dirty="0">
                    <a:sym typeface="Wingdings" pitchFamily="2" charset="2"/>
                  </a:rPr>
                  <a:t> SNR@B </a:t>
                </a:r>
                <a:r>
                  <a:rPr lang="fr-FR" sz="1600" dirty="0" err="1">
                    <a:sym typeface="Wingdings" pitchFamily="2" charset="2"/>
                  </a:rPr>
                  <a:t>goes</a:t>
                </a:r>
                <a:r>
                  <a:rPr lang="fr-FR" sz="1600" dirty="0">
                    <a:sym typeface="Wingdings" pitchFamily="2" charset="2"/>
                  </a:rPr>
                  <a:t> to </a:t>
                </a:r>
                <a:r>
                  <a:rPr lang="fr-FR" sz="1600" dirty="0" err="1">
                    <a:sym typeface="Wingdings" pitchFamily="2" charset="2"/>
                  </a:rPr>
                  <a:t>infinity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when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nl-BE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</m:oMath>
                </a14:m>
                <a:r>
                  <a:rPr lang="nl-BE" sz="1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nl-BE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sz="1600" dirty="0">
                    <a:sym typeface="Wingdings" pitchFamily="2" charset="2"/>
                  </a:rPr>
                  <a:t> for a </a:t>
                </a:r>
                <a:r>
                  <a:rPr lang="fr-FR" sz="1600" dirty="0" err="1">
                    <a:sym typeface="Wingdings" pitchFamily="2" charset="2"/>
                  </a:rPr>
                  <a:t>given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targetted</a:t>
                </a:r>
                <a:r>
                  <a:rPr lang="fr-FR" sz="1600" dirty="0">
                    <a:sym typeface="Wingdings" pitchFamily="2" charset="2"/>
                  </a:rPr>
                  <a:t> SR = ∆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7C54D47-EEF0-004E-9EE6-DFCF14EB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2" y="2829957"/>
                <a:ext cx="4965512" cy="1323439"/>
              </a:xfrm>
              <a:prstGeom prst="rect">
                <a:avLst/>
              </a:prstGeom>
              <a:blipFill>
                <a:blip r:embed="rId4"/>
                <a:stretch>
                  <a:fillRect l="-510" t="-952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94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456</Words>
  <Application>Microsoft Macintosh PowerPoint</Application>
  <PresentationFormat>Grand écran</PresentationFormat>
  <Paragraphs>77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Thème Office</vt:lpstr>
      <vt:lpstr>Impact of imperfect channel estimation on the performances</vt:lpstr>
      <vt:lpstr>Outline</vt:lpstr>
      <vt:lpstr>System Model and assumptions</vt:lpstr>
      <vt:lpstr>Bob SINR modeling (1)</vt:lpstr>
      <vt:lpstr>Bob SINR modeling (2)</vt:lpstr>
      <vt:lpstr>MF Decoder (1)</vt:lpstr>
      <vt:lpstr>MF Decoder (2)</vt:lpstr>
      <vt:lpstr>MF Decoder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imperfect channel estimation at Alice on the performances</dc:title>
  <dc:creator>golstein.sidney@gmail.com</dc:creator>
  <cp:lastModifiedBy>golstein.sidney@gmail.com</cp:lastModifiedBy>
  <cp:revision>25</cp:revision>
  <dcterms:created xsi:type="dcterms:W3CDTF">2020-11-25T20:19:31Z</dcterms:created>
  <dcterms:modified xsi:type="dcterms:W3CDTF">2020-11-26T14:30:32Z</dcterms:modified>
</cp:coreProperties>
</file>