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62" r:id="rId6"/>
    <p:sldId id="263" r:id="rId7"/>
    <p:sldId id="264" r:id="rId8"/>
    <p:sldId id="260" r:id="rId9"/>
    <p:sldId id="265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9"/>
  </p:normalViewPr>
  <p:slideViewPr>
    <p:cSldViewPr snapToGrid="0" snapToObjects="1">
      <p:cViewPr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CDE4-A0B4-A54F-B799-F5790B9DF19B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6C04-2D0B-EE43-9CD7-88822B29BA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E9B7B-4F61-8740-BFF3-7599AB3E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C84D51-1FA3-4246-B396-76764E98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FA104-040D-5548-AD0F-90DEA291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61F1-1404-EA49-8CEA-012AD5C6C541}" type="datetime1">
              <a:rPr lang="fr-BE" smtClean="0"/>
              <a:t>11/03/21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6FC2CD-09FC-9D42-B617-267D9516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48B97-09A7-D949-AF68-962E8453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7F007-EE5D-0E4E-921D-3411F1B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8D4171-DC48-2343-99CB-A9C75D22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0318CB-C1BE-4C4D-B537-6E440A4E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6CA6-7E18-2647-A5FA-D09D1C8B9957}" type="datetime1">
              <a:rPr lang="fr-BE" smtClean="0"/>
              <a:t>11/03/21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AF157-EA92-D546-B62E-062FB534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646B1-6AFC-F24F-8BD4-0518AE0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72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F6FC64-19E1-F54E-ACC9-AFDD74705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C76774-A869-DE4E-929C-C763EEBE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78059-434C-5840-B4D3-9147FA9E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D1C18-C119-5B44-9365-A1853BDDFE06}" type="datetime1">
              <a:rPr lang="fr-BE" smtClean="0"/>
              <a:t>11/03/21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F3BE3-C749-EB43-84A2-6335C85E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774E8-1E9E-2A44-9328-ED349488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82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013F3-871D-F242-8442-35697EA8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4AE44-4B9C-AD45-B0F3-3AB50D4C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06C5D6-A399-6A4C-9FC6-BBE11AFA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241-F25E-CB41-8460-C467AA580ADE}" type="datetime1">
              <a:rPr lang="fr-BE" smtClean="0"/>
              <a:t>11/03/21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92188-7832-7E46-9389-AFAD28C6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946222-BD8B-6D48-A044-8BEF34DF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8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A66CF-6375-1345-8163-5D7BE3AC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60C80-8C19-4F4C-833B-718DA2AC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F2B04-E5F0-594D-AC0C-752B0D1B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5B085-FA9E-C14D-A45C-A902FDAB4898}" type="datetime1">
              <a:rPr lang="fr-BE" smtClean="0"/>
              <a:t>11/03/21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22D0F-C7EA-AD48-BF6E-F247A5B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471F39-8910-E54E-AF88-64F45191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73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10D65-24E2-204A-A880-3346C5AF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5BD17-9026-5F4A-9A1C-3940AB7C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ECE823-020F-2844-A001-34B5F4F7B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951F1C-CCC5-464E-A4AC-30415899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9434-4F36-DF4C-9DBB-EB5FE14DF8E8}" type="datetime1">
              <a:rPr lang="fr-BE" smtClean="0"/>
              <a:t>11/03/21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142F26-900D-DA47-B85B-BCFF8409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A5EF0C-B88C-A740-90CC-2EBEF9A5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5EFFA-9F0F-8046-B592-DD4C3772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1963CD-6547-8F44-BAE7-5CB0D658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1159AE-13FA-AF41-9372-88DE46D1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23923A-4739-E64C-9437-C0A9CF1CC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F7FA7C-C42B-304F-813E-7DAC6E1B5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BD961E-CA26-4542-8A95-F210CE3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4A78-ACD3-7340-AE55-0B0EFF4664AD}" type="datetime1">
              <a:rPr lang="fr-BE" smtClean="0"/>
              <a:t>11/03/21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83F5C-8450-044F-B879-34693AE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ED6FBC-70F1-E643-9D88-BC64C562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7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02324-80BF-5A4F-9514-54CED2F4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FFE1FA-491B-4C48-B53A-C0BC7032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ECFD-2579-A04F-8D3B-6E10ED493A8B}" type="datetime1">
              <a:rPr lang="fr-BE" smtClean="0"/>
              <a:t>11/03/21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9CCF2C-0519-8743-B071-C62B1F09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FB22B9-C70A-7A4B-85EA-7F4B11D5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65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E63E2A-43BD-4D40-9B2B-E13507F1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8549-BBDB-AF44-81EE-F661CE28A1F3}" type="datetime1">
              <a:rPr lang="fr-BE" smtClean="0"/>
              <a:t>11/03/21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B53D78-7104-FB41-8CF7-16A67DCC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4046AC-5122-0D4B-99E5-A712190A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53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0B19D-50F3-174C-BBB7-E6CF9397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55DED-BDAD-E347-80F4-28C19010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A4D4BE-A7FF-C44D-B5FE-C9C9AD33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6AEA4-C1E2-AF4A-82BE-0DA1DF10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06E-B10A-7341-90AD-98A22FF04D8C}" type="datetime1">
              <a:rPr lang="fr-BE" smtClean="0"/>
              <a:t>11/03/21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2E940F-5312-904C-B3E2-3031E5FB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60A60D-6470-764A-A7D0-7072155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73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88ECD-7D0A-BA44-BD84-CC083320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CBCC18-B807-0942-ADF7-1D5A99D9B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540EE4-7319-904C-B262-8F984BFB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4516E-1BFA-CF45-BB75-CF43ED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3083-8DA5-A646-825E-62A1ED36DAC8}" type="datetime1">
              <a:rPr lang="fr-BE" smtClean="0"/>
              <a:t>11/03/21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A30B1-5AF6-8843-9099-C110D0C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CE1F4-2A02-C041-B5E1-BED6D6B0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19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044A77-16FB-0842-8738-C169D252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A6BEA8-E54A-C74A-AA7B-5D0A27F2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81DC9-2B3E-804B-A3D6-418EEC1D0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9B51-8905-584B-B6EC-9AD580EF7318}" type="datetime1">
              <a:rPr lang="fr-BE" smtClean="0"/>
              <a:t>11/03/21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0D2841-0F55-2743-9D0C-ABB960A2D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D666B-9B6A-AE41-A70C-26B926505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BD73-9EE4-134C-988A-640910CD64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68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45826-39D1-0A45-8D76-229ACD15B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Frequency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in PLS </a:t>
            </a:r>
            <a:r>
              <a:rPr lang="fr-FR" dirty="0" err="1"/>
              <a:t>scheme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E5B7E1-E07E-0F4E-8E63-A92918F74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Sidney Golstein</a:t>
            </a:r>
          </a:p>
          <a:p>
            <a:r>
              <a:rPr lang="fr-FR" dirty="0"/>
              <a:t>12.03.2021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834783-E22F-E24C-92C0-DB6FB3D0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83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A0199-1C85-4743-8F15-C03CE379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3. Corrélation @B et @E : Cas du SDS @E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87C20F-8B85-2549-AD7A-83B377CD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04AC53-A1C4-F341-A49F-42A86AAD13B7}"/>
              </a:ext>
            </a:extLst>
          </p:cNvPr>
          <p:cNvSpPr txBox="1"/>
          <p:nvPr/>
        </p:nvSpPr>
        <p:spPr>
          <a:xfrm>
            <a:off x="838200" y="1321356"/>
            <a:ext cx="637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Corrélation chez Ève introduite de la même manière que chez Bob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869463-3162-234D-8A3B-8F327C2A5439}"/>
              </a:ext>
            </a:extLst>
          </p:cNvPr>
          <p:cNvSpPr txBox="1"/>
          <p:nvPr/>
        </p:nvSpPr>
        <p:spPr>
          <a:xfrm>
            <a:off x="1426302" y="5536644"/>
            <a:ext cx="368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SDS </a:t>
            </a:r>
            <a:r>
              <a:rPr lang="fr-FR" dirty="0" err="1"/>
              <a:t>Decoding</a:t>
            </a:r>
            <a:r>
              <a:rPr lang="fr-FR" dirty="0"/>
              <a:t> @Eve, no </a:t>
            </a:r>
            <a:r>
              <a:rPr lang="fr-FR" dirty="0" err="1"/>
              <a:t>correl</a:t>
            </a:r>
            <a:r>
              <a:rPr lang="fr-FR" dirty="0"/>
              <a:t> @B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63927B2-C142-3344-9079-20AA0AB94B99}"/>
              </a:ext>
            </a:extLst>
          </p:cNvPr>
          <p:cNvSpPr txBox="1"/>
          <p:nvPr/>
        </p:nvSpPr>
        <p:spPr>
          <a:xfrm>
            <a:off x="7311576" y="5491443"/>
            <a:ext cx="355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SDS </a:t>
            </a:r>
            <a:r>
              <a:rPr lang="fr-FR" dirty="0" err="1"/>
              <a:t>Decoding</a:t>
            </a:r>
            <a:r>
              <a:rPr lang="fr-FR" dirty="0"/>
              <a:t> @Eve, high </a:t>
            </a:r>
            <a:r>
              <a:rPr lang="fr-FR" dirty="0" err="1"/>
              <a:t>correl</a:t>
            </a:r>
            <a:r>
              <a:rPr lang="fr-FR" dirty="0"/>
              <a:t> @B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EB8115-053E-3440-8367-6FC2DCD76D45}"/>
              </a:ext>
            </a:extLst>
          </p:cNvPr>
          <p:cNvSpPr txBox="1"/>
          <p:nvPr/>
        </p:nvSpPr>
        <p:spPr>
          <a:xfrm>
            <a:off x="478604" y="5938747"/>
            <a:ext cx="10651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 diminue quand la corrélation augmente @E (lorsque Bob est </a:t>
            </a:r>
            <a:r>
              <a:rPr lang="fr-FR" dirty="0" err="1"/>
              <a:t>correlé</a:t>
            </a:r>
            <a:r>
              <a:rPr lang="fr-FR" dirty="0"/>
              <a:t>, </a:t>
            </a:r>
            <a:r>
              <a:rPr lang="fr-FR" dirty="0" err="1"/>
              <a:t>cfr</a:t>
            </a:r>
            <a:r>
              <a:rPr lang="fr-FR" dirty="0"/>
              <a:t> droite)</a:t>
            </a:r>
          </a:p>
          <a:p>
            <a:r>
              <a:rPr lang="fr-FR" dirty="0" err="1"/>
              <a:t>Jensen’s</a:t>
            </a:r>
            <a:r>
              <a:rPr lang="fr-FR" dirty="0"/>
              <a:t>: Bonne approximation quand pas de corrélation @B car pas d’influence de la corrélation @E dans le SR</a:t>
            </a:r>
          </a:p>
          <a:p>
            <a:r>
              <a:rPr lang="fr-FR" dirty="0" err="1"/>
              <a:t>Jensen’s</a:t>
            </a:r>
            <a:r>
              <a:rPr lang="fr-FR" dirty="0"/>
              <a:t> augmente quand la corrélation @B augmente alors que l’</a:t>
            </a:r>
            <a:r>
              <a:rPr lang="fr-FR" dirty="0" err="1"/>
              <a:t>ergodic</a:t>
            </a:r>
            <a:r>
              <a:rPr lang="fr-FR" dirty="0"/>
              <a:t> diminue !!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28E4C5-CBCD-ED4A-8C36-4526A0FD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579" y="1616375"/>
            <a:ext cx="5668108" cy="39351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DC3CCF2-921B-054F-9DB4-BBEF9B60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3" y="1646074"/>
            <a:ext cx="5668109" cy="39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3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A0199-1C85-4743-8F15-C03CE379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3. Corrélation @B et @E : Cas du MF @E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87C20F-8B85-2549-AD7A-83B377CD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04AC53-A1C4-F341-A49F-42A86AAD13B7}"/>
              </a:ext>
            </a:extLst>
          </p:cNvPr>
          <p:cNvSpPr txBox="1"/>
          <p:nvPr/>
        </p:nvSpPr>
        <p:spPr>
          <a:xfrm>
            <a:off x="838200" y="1321356"/>
            <a:ext cx="637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Corrélation chez Ève introduite de la même manière que chez Bob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8ECF07-C898-9F4F-8B94-4D03B32B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9" y="1815954"/>
            <a:ext cx="5359159" cy="372069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869463-3162-234D-8A3B-8F327C2A5439}"/>
              </a:ext>
            </a:extLst>
          </p:cNvPr>
          <p:cNvSpPr txBox="1"/>
          <p:nvPr/>
        </p:nvSpPr>
        <p:spPr>
          <a:xfrm>
            <a:off x="2021921" y="5501299"/>
            <a:ext cx="36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MF </a:t>
            </a:r>
            <a:r>
              <a:rPr lang="fr-FR" dirty="0" err="1"/>
              <a:t>Decoding</a:t>
            </a:r>
            <a:r>
              <a:rPr lang="fr-FR" dirty="0"/>
              <a:t> @Eve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2EEAB5F-AB5A-C442-8639-FDE9EAF8F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13" y="1815954"/>
            <a:ext cx="5359161" cy="372069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63927B2-C142-3344-9079-20AA0AB94B99}"/>
              </a:ext>
            </a:extLst>
          </p:cNvPr>
          <p:cNvSpPr txBox="1"/>
          <p:nvPr/>
        </p:nvSpPr>
        <p:spPr>
          <a:xfrm>
            <a:off x="7976458" y="5442148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MF </a:t>
            </a:r>
            <a:r>
              <a:rPr lang="fr-FR" dirty="0" err="1"/>
              <a:t>Decoding</a:t>
            </a:r>
            <a:r>
              <a:rPr lang="fr-FR" dirty="0"/>
              <a:t> @Eve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EB8115-053E-3440-8367-6FC2DCD76D45}"/>
              </a:ext>
            </a:extLst>
          </p:cNvPr>
          <p:cNvSpPr txBox="1"/>
          <p:nvPr/>
        </p:nvSpPr>
        <p:spPr>
          <a:xfrm>
            <a:off x="831883" y="5894685"/>
            <a:ext cx="9724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SR diminue quand la corrélation augmente @E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 Ca c’est un résultat qui peut être utilisé selon moi !!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/>
              <a:t>Jensen’s</a:t>
            </a:r>
            <a:r>
              <a:rPr lang="fr-FR" dirty="0"/>
              <a:t>: Bonne approximation quand pas de corrélation @B (gauche)</a:t>
            </a:r>
          </a:p>
          <a:p>
            <a:r>
              <a:rPr lang="fr-FR" dirty="0" err="1"/>
              <a:t>Jensen’s</a:t>
            </a:r>
            <a:r>
              <a:rPr lang="fr-FR" dirty="0"/>
              <a:t> augmente quand la corrélation @B augmente alors que l’</a:t>
            </a:r>
            <a:r>
              <a:rPr lang="fr-FR" dirty="0" err="1"/>
              <a:t>ergodic</a:t>
            </a:r>
            <a:r>
              <a:rPr lang="fr-FR" dirty="0"/>
              <a:t> diminue !!</a:t>
            </a:r>
          </a:p>
        </p:txBody>
      </p:sp>
    </p:spTree>
    <p:extLst>
      <p:ext uri="{BB962C8B-B14F-4D97-AF65-F5344CB8AC3E}">
        <p14:creationId xmlns:p14="http://schemas.microsoft.com/office/powerpoint/2010/main" val="133073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B69E8-ACCE-4C49-846D-DBF10A3C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CCL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9A8B3-E7BA-7E4A-B41F-6D92EB31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382"/>
            <a:ext cx="10515600" cy="5054493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/>
              <a:t>Est-ce que certains scénarios vous semblent exploitables? Ou alors est-ce qu’on étudie tout qu’avec les simulations et sans faire de modèles?</a:t>
            </a:r>
          </a:p>
          <a:p>
            <a:pPr algn="just"/>
            <a:r>
              <a:rPr lang="fr-FR" dirty="0"/>
              <a:t>Y’</a:t>
            </a:r>
            <a:r>
              <a:rPr lang="fr-FR" dirty="0" err="1"/>
              <a:t>a-t-il</a:t>
            </a:r>
            <a:r>
              <a:rPr lang="fr-FR" dirty="0"/>
              <a:t> une autre approximation plus « correcte » du SR </a:t>
            </a:r>
            <a:r>
              <a:rPr lang="fr-FR" dirty="0" err="1"/>
              <a:t>ergodic</a:t>
            </a:r>
            <a:r>
              <a:rPr lang="fr-FR" dirty="0"/>
              <a:t>?</a:t>
            </a:r>
          </a:p>
          <a:p>
            <a:pPr algn="just"/>
            <a:r>
              <a:rPr lang="fr-FR" dirty="0"/>
              <a:t>Quelle est la stratégie de publication éventuelle? </a:t>
            </a:r>
          </a:p>
          <a:p>
            <a:pPr marL="0" indent="0" algn="just">
              <a:buNone/>
            </a:pPr>
            <a:r>
              <a:rPr lang="fr-FR" dirty="0"/>
              <a:t>	</a:t>
            </a:r>
            <a:r>
              <a:rPr lang="fr-FR" sz="1900" i="1" dirty="0"/>
              <a:t>PS: toujours 0 news de IEEE Trans. on </a:t>
            </a:r>
            <a:r>
              <a:rPr lang="fr-FR" sz="1900" i="1" dirty="0" err="1"/>
              <a:t>wireless</a:t>
            </a:r>
            <a:r>
              <a:rPr lang="fr-FR" sz="1900" i="1" dirty="0"/>
              <a:t> communication</a:t>
            </a:r>
          </a:p>
          <a:p>
            <a:pPr algn="just"/>
            <a:r>
              <a:rPr lang="fr-FR" dirty="0"/>
              <a:t>La suite? </a:t>
            </a:r>
          </a:p>
          <a:p>
            <a:pPr lvl="1" algn="just"/>
            <a:r>
              <a:rPr lang="fr-FR" dirty="0"/>
              <a:t>Ecriture d’un papier (</a:t>
            </a:r>
            <a:r>
              <a:rPr lang="fr-FR" dirty="0" err="1"/>
              <a:t>conf</a:t>
            </a:r>
            <a:r>
              <a:rPr lang="fr-FR" dirty="0"/>
              <a:t>/journal?) avec:</a:t>
            </a:r>
          </a:p>
          <a:p>
            <a:pPr lvl="2" algn="just"/>
            <a:r>
              <a:rPr lang="fr-FR" dirty="0"/>
              <a:t>Imperfection du canal de propagation</a:t>
            </a:r>
          </a:p>
          <a:p>
            <a:pPr lvl="2" algn="just"/>
            <a:r>
              <a:rPr lang="fr-FR" dirty="0"/>
              <a:t>Les « gros » décodeurs : AN killer et LMMSE</a:t>
            </a:r>
          </a:p>
          <a:p>
            <a:pPr lvl="1" algn="just"/>
            <a:r>
              <a:rPr lang="fr-FR" dirty="0"/>
              <a:t>SIMO </a:t>
            </a:r>
            <a:r>
              <a:rPr lang="fr-FR" dirty="0">
                <a:sym typeface="Wingdings" pitchFamily="2" charset="2"/>
              </a:rPr>
              <a:t> J’aimerais bien au moins ajouter des antennes @E (spatialement corrélées ou non, i.e., multi-antennes </a:t>
            </a:r>
            <a:r>
              <a:rPr lang="fr-FR" dirty="0" err="1">
                <a:sym typeface="Wingdings" pitchFamily="2" charset="2"/>
              </a:rPr>
              <a:t>eavesdropper</a:t>
            </a:r>
            <a:r>
              <a:rPr lang="fr-FR" dirty="0">
                <a:sym typeface="Wingdings" pitchFamily="2" charset="2"/>
              </a:rPr>
              <a:t> ou multi-</a:t>
            </a:r>
            <a:r>
              <a:rPr lang="fr-FR" dirty="0" err="1">
                <a:sym typeface="Wingdings" pitchFamily="2" charset="2"/>
              </a:rPr>
              <a:t>eavesdroppers</a:t>
            </a:r>
            <a:r>
              <a:rPr lang="fr-FR" dirty="0">
                <a:sym typeface="Wingdings" pitchFamily="2" charset="2"/>
              </a:rPr>
              <a:t>) et voir les performances  ca donnerait du poids à la dernière partie de ma thèse je trouve (et des résultats en +  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2AE1DB-F5BE-8046-9CBD-B962A45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1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A0968-74A6-8246-9DFD-F79FD06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 System Model + Intro de la corrélation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FCAD2-D24D-E249-AE04-E88CE28E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20" y="1315092"/>
            <a:ext cx="7211960" cy="17097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95CD1B-C487-7840-8718-384AA506B0C0}"/>
              </a:ext>
            </a:extLst>
          </p:cNvPr>
          <p:cNvSpPr txBox="1"/>
          <p:nvPr/>
        </p:nvSpPr>
        <p:spPr>
          <a:xfrm>
            <a:off x="838200" y="2840158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Correlation</a:t>
            </a:r>
            <a:r>
              <a:rPr lang="fr-FR" b="1" u="sng" dirty="0"/>
              <a:t> Model: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2AD2AE-B8DF-F145-8795-04AF3486DC38}"/>
              </a:ext>
            </a:extLst>
          </p:cNvPr>
          <p:cNvSpPr txBox="1"/>
          <p:nvPr/>
        </p:nvSpPr>
        <p:spPr>
          <a:xfrm>
            <a:off x="838200" y="3209490"/>
            <a:ext cx="2857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PDP exponentielle décroissante: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039710-94C3-9942-A78C-BFC633C9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97" y="3484753"/>
            <a:ext cx="1896081" cy="483548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035E36-9862-C147-93A2-80178C5F9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004" y="3536657"/>
            <a:ext cx="1040829" cy="4738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4D37018-C2D8-C944-B565-9D2D38A74180}"/>
              </a:ext>
            </a:extLst>
          </p:cNvPr>
          <p:cNvSpPr txBox="1"/>
          <p:nvPr/>
        </p:nvSpPr>
        <p:spPr>
          <a:xfrm>
            <a:off x="2904793" y="3541861"/>
            <a:ext cx="6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avec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532BB1-FA84-F840-A4A2-5D3A0829F30C}"/>
              </a:ext>
            </a:extLst>
          </p:cNvPr>
          <p:cNvSpPr txBox="1"/>
          <p:nvPr/>
        </p:nvSpPr>
        <p:spPr>
          <a:xfrm>
            <a:off x="838200" y="4210076"/>
            <a:ext cx="234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Matrice de corrélation: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22564FD-FD16-6D45-AA56-5DB8BDBA8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14" y="4641721"/>
            <a:ext cx="2684690" cy="1158433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EA6D790-59AC-9E40-BA66-79A824D71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637" y="5934060"/>
            <a:ext cx="2271127" cy="5194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07676AA-552B-7A4B-8273-7DC2D41CEA32}"/>
              </a:ext>
            </a:extLst>
          </p:cNvPr>
          <p:cNvSpPr txBox="1"/>
          <p:nvPr/>
        </p:nvSpPr>
        <p:spPr>
          <a:xfrm>
            <a:off x="897725" y="6022166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err="1"/>
              <a:t>Subcarrier</a:t>
            </a:r>
            <a:r>
              <a:rPr lang="fr-FR" u="sng" dirty="0"/>
              <a:t> BW: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01A4FEE-05A2-B949-8A97-F89A6FB8C2FD}"/>
              </a:ext>
            </a:extLst>
          </p:cNvPr>
          <p:cNvCxnSpPr/>
          <p:nvPr/>
        </p:nvCxnSpPr>
        <p:spPr>
          <a:xfrm>
            <a:off x="4319366" y="5256987"/>
            <a:ext cx="887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86B8A2C-9420-9348-B1C8-B6EDE24A42CB}"/>
              </a:ext>
            </a:extLst>
          </p:cNvPr>
          <p:cNvSpPr txBox="1"/>
          <p:nvPr/>
        </p:nvSpPr>
        <p:spPr>
          <a:xfrm>
            <a:off x="3755572" y="4787597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Cholesky</a:t>
            </a:r>
            <a:r>
              <a:rPr lang="fr-FR" sz="1600" dirty="0"/>
              <a:t> </a:t>
            </a:r>
            <a:r>
              <a:rPr lang="fr-FR" sz="1600" dirty="0" err="1"/>
              <a:t>decomposition</a:t>
            </a:r>
            <a:endParaRPr lang="fr-FR" sz="16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24E5031-A479-D44A-9C0F-A24791217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110" y="4506740"/>
            <a:ext cx="2130256" cy="1515426"/>
          </a:xfrm>
          <a:prstGeom prst="rect">
            <a:avLst/>
          </a:prstGeom>
        </p:spPr>
      </p:pic>
      <p:sp>
        <p:nvSpPr>
          <p:cNvPr id="24" name="Accolade ouvrante 23">
            <a:extLst>
              <a:ext uri="{FF2B5EF4-FFF2-40B4-BE49-F238E27FC236}">
                <a16:creationId xmlns:a16="http://schemas.microsoft.com/office/drawing/2014/main" id="{98189329-C761-F547-B019-C5E35B0BD6AD}"/>
              </a:ext>
            </a:extLst>
          </p:cNvPr>
          <p:cNvSpPr/>
          <p:nvPr/>
        </p:nvSpPr>
        <p:spPr>
          <a:xfrm>
            <a:off x="6096000" y="4579408"/>
            <a:ext cx="235110" cy="13804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5B07400-A28D-2647-96E9-4B6CC8338026}"/>
              </a:ext>
            </a:extLst>
          </p:cNvPr>
          <p:cNvCxnSpPr/>
          <p:nvPr/>
        </p:nvCxnSpPr>
        <p:spPr>
          <a:xfrm>
            <a:off x="8906910" y="5245852"/>
            <a:ext cx="887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7E0A2547-4310-DB4A-B702-9D55107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2</a:t>
            </a:fld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2C3A7809-7F35-ED4D-BB04-B01D2B7DF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0045" y="4899767"/>
            <a:ext cx="1489871" cy="642339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458BFC82-590A-1847-8016-E6BA3F8DF34D}"/>
              </a:ext>
            </a:extLst>
          </p:cNvPr>
          <p:cNvSpPr txBox="1"/>
          <p:nvPr/>
        </p:nvSpPr>
        <p:spPr>
          <a:xfrm>
            <a:off x="8649939" y="4787597"/>
            <a:ext cx="1276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Canal corrélé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257F9E1-ECF1-A243-93E9-B7D2E8B6FE3B}"/>
              </a:ext>
            </a:extLst>
          </p:cNvPr>
          <p:cNvSpPr txBox="1"/>
          <p:nvPr/>
        </p:nvSpPr>
        <p:spPr>
          <a:xfrm>
            <a:off x="4763012" y="3570821"/>
            <a:ext cx="330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étant la bande de cohérence du canal</a:t>
            </a:r>
          </a:p>
        </p:txBody>
      </p:sp>
      <p:pic>
        <p:nvPicPr>
          <p:cNvPr id="33" name="Image 3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303800-ED0A-444B-BD62-BFB6678778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459" y="3211502"/>
            <a:ext cx="2031330" cy="3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A0968-74A6-8246-9DFD-F79FD06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 System Model + Intro de la corrélation (2)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FCAD2-D24D-E249-AE04-E88CE28E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020" y="1315092"/>
            <a:ext cx="7211960" cy="17097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95CD1B-C487-7840-8718-384AA506B0C0}"/>
              </a:ext>
            </a:extLst>
          </p:cNvPr>
          <p:cNvSpPr txBox="1"/>
          <p:nvPr/>
        </p:nvSpPr>
        <p:spPr>
          <a:xfrm>
            <a:off x="838200" y="284015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Rappel: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C2AD2AE-B8DF-F145-8795-04AF3486DC38}"/>
              </a:ext>
            </a:extLst>
          </p:cNvPr>
          <p:cNvSpPr txBox="1"/>
          <p:nvPr/>
        </p:nvSpPr>
        <p:spPr>
          <a:xfrm>
            <a:off x="838200" y="3209490"/>
            <a:ext cx="14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Signal reçu @B: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07676AA-552B-7A4B-8273-7DC2D41CEA32}"/>
              </a:ext>
            </a:extLst>
          </p:cNvPr>
          <p:cNvSpPr txBox="1"/>
          <p:nvPr/>
        </p:nvSpPr>
        <p:spPr>
          <a:xfrm>
            <a:off x="825697" y="4682327"/>
            <a:ext cx="366997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 err="1"/>
              <a:t>Decoding</a:t>
            </a:r>
            <a:r>
              <a:rPr lang="fr-FR" sz="1600" u="sng" dirty="0"/>
              <a:t> structures @E:</a:t>
            </a:r>
          </a:p>
          <a:p>
            <a:endParaRPr lang="fr-FR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Same</a:t>
            </a:r>
            <a:r>
              <a:rPr lang="fr-FR" sz="1600" dirty="0"/>
              <a:t> </a:t>
            </a:r>
            <a:r>
              <a:rPr lang="fr-FR" sz="1600" dirty="0" err="1"/>
              <a:t>Decoding</a:t>
            </a:r>
            <a:r>
              <a:rPr lang="fr-FR" sz="1600" dirty="0"/>
              <a:t> Structure as Bob (SDS)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Matched</a:t>
            </a:r>
            <a:r>
              <a:rPr lang="fr-FR" sz="1600" dirty="0"/>
              <a:t> </a:t>
            </a:r>
            <a:r>
              <a:rPr lang="fr-FR" sz="1600" dirty="0" err="1"/>
              <a:t>Filter</a:t>
            </a:r>
            <a:r>
              <a:rPr lang="fr-FR" sz="1600" dirty="0"/>
              <a:t> (MF)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Own</a:t>
            </a:r>
            <a:r>
              <a:rPr lang="fr-FR" sz="1600" dirty="0"/>
              <a:t> </a:t>
            </a:r>
            <a:r>
              <a:rPr lang="fr-FR" sz="1600" dirty="0" err="1"/>
              <a:t>channel</a:t>
            </a:r>
            <a:r>
              <a:rPr lang="fr-FR" sz="1600" dirty="0"/>
              <a:t> </a:t>
            </a:r>
            <a:r>
              <a:rPr lang="fr-FR" sz="1600" dirty="0" err="1"/>
              <a:t>knowledge</a:t>
            </a:r>
            <a:r>
              <a:rPr lang="fr-FR" sz="1600" dirty="0"/>
              <a:t> (OC)</a:t>
            </a:r>
          </a:p>
          <a:p>
            <a:endParaRPr lang="fr-FR" sz="1600" dirty="0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7E0A2547-4310-DB4A-B702-9D551070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C3AB3B-9AFA-2546-82F3-52477F37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14" y="3625102"/>
            <a:ext cx="2684690" cy="5012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AB372A-3545-DF43-9D11-E59193D3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744" y="3630332"/>
            <a:ext cx="3517543" cy="43339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02484CE-807A-B443-9FE5-E8032428BBF0}"/>
              </a:ext>
            </a:extLst>
          </p:cNvPr>
          <p:cNvSpPr txBox="1"/>
          <p:nvPr/>
        </p:nvSpPr>
        <p:spPr>
          <a:xfrm>
            <a:off x="5801118" y="3209490"/>
            <a:ext cx="1482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Signal reçu @E: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770FB1-214C-D94D-A595-D67E3A684E67}"/>
              </a:ext>
            </a:extLst>
          </p:cNvPr>
          <p:cNvSpPr txBox="1"/>
          <p:nvPr/>
        </p:nvSpPr>
        <p:spPr>
          <a:xfrm>
            <a:off x="9442400" y="3627476"/>
            <a:ext cx="2424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where</a:t>
            </a:r>
            <a:r>
              <a:rPr lang="fr-FR" sz="1600" dirty="0"/>
              <a:t> </a:t>
            </a:r>
            <a:r>
              <a:rPr lang="fr-FR" sz="1600" b="1" dirty="0"/>
              <a:t>G</a:t>
            </a:r>
            <a:r>
              <a:rPr lang="fr-FR" sz="1600" dirty="0"/>
              <a:t> </a:t>
            </a:r>
            <a:r>
              <a:rPr lang="fr-FR" sz="1600" dirty="0" err="1"/>
              <a:t>depends</a:t>
            </a:r>
            <a:r>
              <a:rPr lang="fr-FR" sz="1600" dirty="0"/>
              <a:t> on the </a:t>
            </a:r>
            <a:r>
              <a:rPr lang="fr-FR" sz="1600" dirty="0" err="1"/>
              <a:t>decoding</a:t>
            </a:r>
            <a:r>
              <a:rPr lang="fr-FR" sz="1600" dirty="0"/>
              <a:t> scenario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4D46DB8F-865A-6146-A248-5852F12C1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488" y="6194653"/>
            <a:ext cx="989256" cy="255292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D7834DFC-87C6-7E4C-89D6-B0E775AAD1C9}"/>
              </a:ext>
            </a:extLst>
          </p:cNvPr>
          <p:cNvGrpSpPr/>
          <p:nvPr/>
        </p:nvGrpSpPr>
        <p:grpSpPr>
          <a:xfrm>
            <a:off x="4776699" y="5232103"/>
            <a:ext cx="874088" cy="246531"/>
            <a:chOff x="4776699" y="5232103"/>
            <a:chExt cx="874088" cy="246531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508038C9-CD98-1E45-986A-2B9C14307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6699" y="5232103"/>
              <a:ext cx="750798" cy="24653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46F1C6-08B2-B144-876D-B0E06A3BF070}"/>
                </a:ext>
              </a:extLst>
            </p:cNvPr>
            <p:cNvSpPr/>
            <p:nvPr/>
          </p:nvSpPr>
          <p:spPr>
            <a:xfrm>
              <a:off x="5455578" y="5373384"/>
              <a:ext cx="195209" cy="10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5B0F416-34D3-6D4B-8785-79BFB94BE6F3}"/>
              </a:ext>
            </a:extLst>
          </p:cNvPr>
          <p:cNvSpPr/>
          <p:nvPr/>
        </p:nvSpPr>
        <p:spPr>
          <a:xfrm>
            <a:off x="5638800" y="5649072"/>
            <a:ext cx="195209" cy="10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8984FD4C-CEE2-0D45-B160-CAA52C5DF609}"/>
              </a:ext>
            </a:extLst>
          </p:cNvPr>
          <p:cNvGrpSpPr/>
          <p:nvPr/>
        </p:nvGrpSpPr>
        <p:grpSpPr>
          <a:xfrm>
            <a:off x="4776699" y="5703104"/>
            <a:ext cx="1328348" cy="290309"/>
            <a:chOff x="4776699" y="5703104"/>
            <a:chExt cx="1328348" cy="290309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75FC634C-927B-034B-AFD4-01E4427B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6699" y="5713378"/>
              <a:ext cx="750798" cy="246531"/>
            </a:xfrm>
            <a:prstGeom prst="rect">
              <a:avLst/>
            </a:prstGeom>
          </p:spPr>
        </p:pic>
        <p:pic>
          <p:nvPicPr>
            <p:cNvPr id="30" name="Image 29" descr="Une image contenant texte, clipart&#10;&#10;Description générée automatiquement">
              <a:extLst>
                <a:ext uri="{FF2B5EF4-FFF2-40B4-BE49-F238E27FC236}">
                  <a16:creationId xmlns:a16="http://schemas.microsoft.com/office/drawing/2014/main" id="{233760CA-3937-5349-AA37-D9D6BC627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9588" y="5703104"/>
              <a:ext cx="750798" cy="290309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BA00CF-DA48-FA48-96DA-FF0C466347D4}"/>
                </a:ext>
              </a:extLst>
            </p:cNvPr>
            <p:cNvSpPr/>
            <p:nvPr/>
          </p:nvSpPr>
          <p:spPr>
            <a:xfrm>
              <a:off x="5909838" y="5836643"/>
              <a:ext cx="195209" cy="10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0019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77FA-C165-E647-9FD5-F277F248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2. SINR modèle (1)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A1B63-6C5F-1341-B14E-8CFCDAE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7B305F-3D4E-A241-A2C2-E8D9CFDB3EC1}"/>
              </a:ext>
            </a:extLst>
          </p:cNvPr>
          <p:cNvSpPr txBox="1"/>
          <p:nvPr/>
        </p:nvSpPr>
        <p:spPr>
          <a:xfrm>
            <a:off x="838200" y="1321356"/>
            <a:ext cx="97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Cas décorrelé: Inégalité de Jensen comme bonne approximation de la capacité @B et @E (donc du SR):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35D64C-3D82-A145-ADA1-B9E4EBE1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36" y="1778096"/>
            <a:ext cx="2941564" cy="39972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58474F-E964-4644-AB0D-DEB3977BF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372"/>
            <a:ext cx="2425093" cy="8984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1EBF58-B1B2-F543-B407-FB16452E1731}"/>
              </a:ext>
            </a:extLst>
          </p:cNvPr>
          <p:cNvSpPr txBox="1"/>
          <p:nvPr/>
        </p:nvSpPr>
        <p:spPr>
          <a:xfrm>
            <a:off x="838200" y="2176996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SINR @B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87FE56E-DF17-134D-BB97-C5CC7AF5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94" y="3363569"/>
            <a:ext cx="6626396" cy="349443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00F295F-CA32-C944-AF5F-76FD74CBF083}"/>
              </a:ext>
            </a:extLst>
          </p:cNvPr>
          <p:cNvSpPr txBox="1"/>
          <p:nvPr/>
        </p:nvSpPr>
        <p:spPr>
          <a:xfrm>
            <a:off x="838198" y="3303849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Après calculs: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4C4B6E-22D3-4548-8DCC-9C40A1347A30}"/>
              </a:ext>
            </a:extLst>
          </p:cNvPr>
          <p:cNvCxnSpPr/>
          <p:nvPr/>
        </p:nvCxnSpPr>
        <p:spPr>
          <a:xfrm>
            <a:off x="6709417" y="4693651"/>
            <a:ext cx="887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818C14-5F9E-DD4E-A2B5-4DCC4ABA9D13}"/>
              </a:ext>
            </a:extLst>
          </p:cNvPr>
          <p:cNvSpPr txBox="1"/>
          <p:nvPr/>
        </p:nvSpPr>
        <p:spPr>
          <a:xfrm>
            <a:off x="7810173" y="4388402"/>
            <a:ext cx="386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Modèle et simulation </a:t>
            </a:r>
            <a:r>
              <a:rPr lang="fr-FR" sz="1600" dirty="0" err="1"/>
              <a:t>fittent</a:t>
            </a:r>
            <a:r>
              <a:rPr lang="fr-FR" sz="1600" dirty="0"/>
              <a:t> très bien les différentes énergies, même lorsque le canal est très corrélé, </a:t>
            </a:r>
            <a:r>
              <a:rPr lang="fr-FR" sz="1600" dirty="0" err="1"/>
              <a:t>i.e</a:t>
            </a:r>
            <a:r>
              <a:rPr lang="fr-FR" sz="1600" dirty="0"/>
              <a:t>, quand: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E51172A-F794-BA42-99E8-56588806D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076" y="5253821"/>
            <a:ext cx="1418009" cy="230946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12581C9-6B11-6240-A9FF-2389EC00E512}"/>
              </a:ext>
            </a:extLst>
          </p:cNvPr>
          <p:cNvCxnSpPr/>
          <p:nvPr/>
        </p:nvCxnSpPr>
        <p:spPr>
          <a:xfrm>
            <a:off x="6922880" y="1947729"/>
            <a:ext cx="887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F75C0E9-AE1B-B446-87E7-E98195680DCB}"/>
              </a:ext>
            </a:extLst>
          </p:cNvPr>
          <p:cNvSpPr txBox="1"/>
          <p:nvPr/>
        </p:nvSpPr>
        <p:spPr>
          <a:xfrm>
            <a:off x="8061735" y="1778452"/>
            <a:ext cx="372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Utilisation de l’inégalité dans le cas corrélé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3988A18-BEFE-E049-901B-45D80E275818}"/>
              </a:ext>
            </a:extLst>
          </p:cNvPr>
          <p:cNvSpPr txBox="1"/>
          <p:nvPr/>
        </p:nvSpPr>
        <p:spPr>
          <a:xfrm>
            <a:off x="3760741" y="2643871"/>
            <a:ext cx="599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Introduction de corrélation que chez Bob (dans un premier temps)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C19A195-C62A-7447-9C87-266EBA2822B3}"/>
              </a:ext>
            </a:extLst>
          </p:cNvPr>
          <p:cNvSpPr txBox="1"/>
          <p:nvPr/>
        </p:nvSpPr>
        <p:spPr>
          <a:xfrm>
            <a:off x="838198" y="1779547"/>
            <a:ext cx="1821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u="sng" dirty="0"/>
              <a:t>Inégalité de Jensen:</a:t>
            </a:r>
          </a:p>
        </p:txBody>
      </p:sp>
    </p:spTree>
    <p:extLst>
      <p:ext uri="{BB962C8B-B14F-4D97-AF65-F5344CB8AC3E}">
        <p14:creationId xmlns:p14="http://schemas.microsoft.com/office/powerpoint/2010/main" val="17017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77FA-C165-E647-9FD5-F277F248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2. SINR modèle 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A1B63-6C5F-1341-B14E-8CFCDAE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7B305F-3D4E-A241-A2C2-E8D9CFDB3EC1}"/>
              </a:ext>
            </a:extLst>
          </p:cNvPr>
          <p:cNvSpPr txBox="1"/>
          <p:nvPr/>
        </p:nvSpPr>
        <p:spPr>
          <a:xfrm>
            <a:off x="838200" y="1321356"/>
            <a:ext cx="962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Issue: Inégalité de Jensen donne des très mauvais résultats pour calculer la capacité dans le cas corrélé (</a:t>
            </a:r>
            <a:r>
              <a:rPr lang="fr-FR" sz="1600" dirty="0" err="1"/>
              <a:t>cfr</a:t>
            </a:r>
            <a:r>
              <a:rPr lang="fr-FR" sz="1600" dirty="0"/>
              <a:t> fig. 3)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1069884-63AF-C843-B58B-65C74C5B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" y="2028778"/>
            <a:ext cx="5919069" cy="33564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9FC0934-AF1C-B74E-A06C-8C20A794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19" y="2028779"/>
            <a:ext cx="5756081" cy="33530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3D3346D-232D-4943-BA1C-849FAD06CDF2}"/>
                  </a:ext>
                </a:extLst>
              </p:cNvPr>
              <p:cNvSpPr txBox="1"/>
              <p:nvPr/>
            </p:nvSpPr>
            <p:spPr>
              <a:xfrm>
                <a:off x="436565" y="5721499"/>
                <a:ext cx="65503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Fig. 4: Observations: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SINR </a:t>
                </a:r>
                <a:r>
                  <a:rPr lang="fr-FR" sz="1600" dirty="0" err="1"/>
                  <a:t>ergodic</a:t>
                </a:r>
                <a:r>
                  <a:rPr lang="fr-FR" sz="1600" dirty="0"/>
                  <a:t>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sz="1600" dirty="0"/>
                  <a:t>] augmente quand la corrélation augmente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/>
                  <a:t>Capacité </a:t>
                </a:r>
                <a:r>
                  <a:rPr lang="fr-FR" sz="1600" dirty="0" err="1"/>
                  <a:t>ergodic</a:t>
                </a:r>
                <a:r>
                  <a:rPr lang="fr-FR" sz="1600" dirty="0"/>
                  <a:t> E[ log2(1+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sz="1600" dirty="0"/>
                  <a:t>) ] diminue quand la corrélation augmente </a:t>
                </a:r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3D3346D-232D-4943-BA1C-849FAD06C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5" y="5721499"/>
                <a:ext cx="6550319" cy="830997"/>
              </a:xfrm>
              <a:prstGeom prst="rect">
                <a:avLst/>
              </a:prstGeom>
              <a:blipFill>
                <a:blip r:embed="rId4"/>
                <a:stretch>
                  <a:fillRect l="-580" t="-1515"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32A3F18-5FB3-EA4B-9730-112E45ED61BE}"/>
                  </a:ext>
                </a:extLst>
              </p:cNvPr>
              <p:cNvSpPr txBox="1"/>
              <p:nvPr/>
            </p:nvSpPr>
            <p:spPr>
              <a:xfrm>
                <a:off x="6904234" y="6017796"/>
                <a:ext cx="52877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ym typeface="Wingdings" pitchFamily="2" charset="2"/>
                  </a:rPr>
                  <a:t> Calcul de log2(1+</a:t>
                </a:r>
                <a:r>
                  <a:rPr lang="fr-FR" sz="1600" dirty="0"/>
                  <a:t>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sz="1600" dirty="0"/>
                  <a:t>]) </a:t>
                </a:r>
                <a:r>
                  <a:rPr lang="fr-FR" sz="1600" dirty="0">
                    <a:sym typeface="Wingdings" pitchFamily="2" charset="2"/>
                  </a:rPr>
                  <a:t> augmente avec la  corrélation ! 	   	      </a:t>
                </a:r>
                <a:r>
                  <a:rPr lang="fr-FR" sz="1600" dirty="0">
                    <a:solidFill>
                      <a:srgbClr val="FF0000"/>
                    </a:solidFill>
                    <a:sym typeface="Wingdings" pitchFamily="2" charset="2"/>
                  </a:rPr>
                  <a:t> problème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32A3F18-5FB3-EA4B-9730-112E45ED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234" y="6017796"/>
                <a:ext cx="5287766" cy="584775"/>
              </a:xfrm>
              <a:prstGeom prst="rect">
                <a:avLst/>
              </a:prstGeom>
              <a:blipFill>
                <a:blip r:embed="rId5"/>
                <a:stretch>
                  <a:fillRect l="-718" t="-4255" b="-127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B177FA-C165-E647-9FD5-F277F248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2. SINR modèle (3)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A1B63-6C5F-1341-B14E-8CFCDAE2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27B305F-3D4E-A241-A2C2-E8D9CFDB3EC1}"/>
                  </a:ext>
                </a:extLst>
              </p:cNvPr>
              <p:cNvSpPr txBox="1"/>
              <p:nvPr/>
            </p:nvSpPr>
            <p:spPr>
              <a:xfrm>
                <a:off x="838200" y="1321356"/>
                <a:ext cx="8185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Possible Solution: Développement de Taylor du second ordre de E[ log2(1+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sz="1600" dirty="0"/>
                  <a:t>) ] autour de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nl-BE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sz="1600" dirty="0"/>
                  <a:t>] 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27B305F-3D4E-A241-A2C2-E8D9CFDB3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21356"/>
                <a:ext cx="8185061" cy="338554"/>
              </a:xfrm>
              <a:prstGeom prst="rect">
                <a:avLst/>
              </a:prstGeom>
              <a:blipFill>
                <a:blip r:embed="rId2"/>
                <a:stretch>
                  <a:fillRect l="-465" t="-7407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0D23D55-633B-6D4C-A90A-762766F9C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14" y="1612401"/>
            <a:ext cx="4262563" cy="715101"/>
          </a:xfrm>
          <a:prstGeom prst="rect">
            <a:avLst/>
          </a:prstGeom>
        </p:spPr>
      </p:pic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CEF84990-072B-4547-9AD9-F3945767E6FC}"/>
              </a:ext>
            </a:extLst>
          </p:cNvPr>
          <p:cNvSpPr/>
          <p:nvPr/>
        </p:nvSpPr>
        <p:spPr>
          <a:xfrm rot="16200000">
            <a:off x="4462403" y="1628641"/>
            <a:ext cx="189585" cy="13019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D981B25A-A52D-3745-96A3-21B8593B0592}"/>
              </a:ext>
            </a:extLst>
          </p:cNvPr>
          <p:cNvSpPr/>
          <p:nvPr/>
        </p:nvSpPr>
        <p:spPr>
          <a:xfrm rot="16200000">
            <a:off x="6001208" y="1645727"/>
            <a:ext cx="189585" cy="13019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9A6B18-9550-9849-86B6-BFE81C1FA137}"/>
              </a:ext>
            </a:extLst>
          </p:cNvPr>
          <p:cNvSpPr txBox="1"/>
          <p:nvPr/>
        </p:nvSpPr>
        <p:spPr>
          <a:xfrm>
            <a:off x="3680698" y="2391472"/>
            <a:ext cx="1645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Jensen (1</a:t>
            </a:r>
            <a:r>
              <a:rPr lang="fr-FR" sz="1600" baseline="30000" dirty="0"/>
              <a:t>er</a:t>
            </a:r>
            <a:r>
              <a:rPr lang="fr-FR" sz="1600" dirty="0"/>
              <a:t> ordre)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13B8C4-3D3F-7142-AB82-F6B4A3743FAC}"/>
              </a:ext>
            </a:extLst>
          </p:cNvPr>
          <p:cNvSpPr txBox="1"/>
          <p:nvPr/>
        </p:nvSpPr>
        <p:spPr>
          <a:xfrm>
            <a:off x="5326598" y="2387626"/>
            <a:ext cx="2334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Nouveau terme (2</a:t>
            </a:r>
            <a:r>
              <a:rPr lang="fr-FR" sz="1600" baseline="30000" dirty="0"/>
              <a:t>e</a:t>
            </a:r>
            <a:r>
              <a:rPr lang="fr-FR" sz="1600" dirty="0"/>
              <a:t> ordre)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A5922F-E6BB-8A4F-A5D9-BBA5A37C7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827" y="2027880"/>
            <a:ext cx="2044700" cy="33655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AA521CC-4D65-224B-A3BF-FE5B0E4F8B24}"/>
              </a:ext>
            </a:extLst>
          </p:cNvPr>
          <p:cNvSpPr txBox="1"/>
          <p:nvPr/>
        </p:nvSpPr>
        <p:spPr>
          <a:xfrm>
            <a:off x="7627755" y="202788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où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593D713-39EE-6B41-BA62-6BBCF5DDECBF}"/>
              </a:ext>
            </a:extLst>
          </p:cNvPr>
          <p:cNvSpPr txBox="1"/>
          <p:nvPr/>
        </p:nvSpPr>
        <p:spPr>
          <a:xfrm>
            <a:off x="10129962" y="2015523"/>
            <a:ext cx="2310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est la variance du SINR</a:t>
            </a:r>
          </a:p>
        </p:txBody>
      </p:sp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FBE44A-A7D7-B84B-A5E6-DB84DB49D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97" y="3313653"/>
            <a:ext cx="6486656" cy="340782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2384E79-AEA7-CF4A-BE2D-4254F227E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97" y="2838189"/>
            <a:ext cx="477876" cy="36345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9B1243F-86C2-A247-9B3E-4286A2F0F9BD}"/>
              </a:ext>
            </a:extLst>
          </p:cNvPr>
          <p:cNvSpPr txBox="1"/>
          <p:nvPr/>
        </p:nvSpPr>
        <p:spPr>
          <a:xfrm>
            <a:off x="1376373" y="2838189"/>
            <a:ext cx="8853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est très long à calculer. Par exemple, le terme faisant intervenir la donnée utile (toujours @B) s’exprime: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5C99348-4D79-2145-8B05-FE8CE824DF13}"/>
              </a:ext>
            </a:extLst>
          </p:cNvPr>
          <p:cNvSpPr txBox="1"/>
          <p:nvPr/>
        </p:nvSpPr>
        <p:spPr>
          <a:xfrm>
            <a:off x="7828291" y="6182037"/>
            <a:ext cx="2290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  <a:sym typeface="Wingdings" pitchFamily="2" charset="2"/>
              </a:rPr>
              <a:t> Super long à calculer!!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6A5662B-4CB6-6F40-A75F-24CB32191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6981" y="667821"/>
            <a:ext cx="6702725" cy="58710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BC4A4-B1D1-AB47-97F3-91CBD2D4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7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05B75A-7BB2-FA46-BBD9-B60EE49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2. SINR modèle (4)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937F32-4B53-384B-9298-AE2AD7425920}"/>
              </a:ext>
            </a:extLst>
          </p:cNvPr>
          <p:cNvSpPr txBox="1"/>
          <p:nvPr/>
        </p:nvSpPr>
        <p:spPr>
          <a:xfrm>
            <a:off x="309213" y="1920895"/>
            <a:ext cx="53826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/>
              <a:t>Comparaison des performances 1</a:t>
            </a:r>
            <a:r>
              <a:rPr lang="fr-FR" b="1" u="sng" baseline="30000" dirty="0"/>
              <a:t>er</a:t>
            </a:r>
            <a:r>
              <a:rPr lang="fr-FR" b="1" u="sng" dirty="0"/>
              <a:t> et 2nd ordre (</a:t>
            </a:r>
            <a:r>
              <a:rPr lang="fr-FR" b="1" u="sng" dirty="0" err="1"/>
              <a:t>highly</a:t>
            </a:r>
            <a:r>
              <a:rPr lang="fr-FR" b="1" u="sng" dirty="0"/>
              <a:t> </a:t>
            </a:r>
            <a:r>
              <a:rPr lang="fr-FR" b="1" u="sng" dirty="0" err="1"/>
              <a:t>correlated</a:t>
            </a:r>
            <a:r>
              <a:rPr lang="fr-FR" b="1" u="sng" dirty="0"/>
              <a:t> </a:t>
            </a:r>
            <a:r>
              <a:rPr lang="fr-FR" b="1" u="sng" dirty="0" err="1"/>
              <a:t>channel</a:t>
            </a:r>
            <a:r>
              <a:rPr lang="fr-FR" b="1" u="sng" dirty="0"/>
              <a:t> @B):</a:t>
            </a:r>
          </a:p>
          <a:p>
            <a:pPr algn="just"/>
            <a:endParaRPr lang="fr-FR" b="1" u="sng" dirty="0"/>
          </a:p>
          <a:p>
            <a:pPr algn="just"/>
            <a:r>
              <a:rPr lang="fr-FR" sz="1400" i="1" dirty="0"/>
              <a:t>PS: Ève: SDS décodeur (juste un </a:t>
            </a:r>
            <a:r>
              <a:rPr lang="fr-FR" sz="1400" i="1" dirty="0" err="1"/>
              <a:t>despreading</a:t>
            </a:r>
            <a:r>
              <a:rPr lang="fr-FR" sz="1400" i="1" dirty="0"/>
              <a:t>)</a:t>
            </a:r>
          </a:p>
          <a:p>
            <a:pPr algn="just"/>
            <a:endParaRPr lang="fr-FR" sz="1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Meilleur fit 2nd ordre que 1</a:t>
            </a:r>
            <a:r>
              <a:rPr lang="fr-FR" baseline="30000" dirty="0"/>
              <a:t>er</a:t>
            </a:r>
            <a:r>
              <a:rPr lang="fr-FR" dirty="0"/>
              <a:t> ordre pour la capa @B (1</a:t>
            </a:r>
            <a:r>
              <a:rPr lang="fr-FR" baseline="30000" dirty="0"/>
              <a:t>er</a:t>
            </a:r>
            <a:r>
              <a:rPr lang="fr-FR" dirty="0"/>
              <a:t> graphe)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Pas d’influence de la corrélation chez Ève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Même si le fit est meilleur au 2</a:t>
            </a:r>
            <a:r>
              <a:rPr lang="fr-FR" baseline="30000" dirty="0"/>
              <a:t>nd</a:t>
            </a:r>
            <a:r>
              <a:rPr lang="fr-FR" dirty="0"/>
              <a:t> ordre, on a toujours une borne sup du SR </a:t>
            </a:r>
            <a:r>
              <a:rPr lang="fr-FR" dirty="0">
                <a:sym typeface="Wingdings" pitchFamily="2" charset="2"/>
              </a:rPr>
              <a:t> problématique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ym typeface="Wingdings" pitchFamily="2" charset="2"/>
              </a:rPr>
              <a:t>Le fit reste pas bon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0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BC4A4-B1D1-AB47-97F3-91CBD2D4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8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05B75A-7BB2-FA46-BBD9-B60EE49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2. SINR modèle (5)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937F32-4B53-384B-9298-AE2AD7425920}"/>
              </a:ext>
            </a:extLst>
          </p:cNvPr>
          <p:cNvSpPr txBox="1"/>
          <p:nvPr/>
        </p:nvSpPr>
        <p:spPr>
          <a:xfrm>
            <a:off x="309213" y="1920895"/>
            <a:ext cx="52751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/>
              <a:t>Comportement 1</a:t>
            </a:r>
            <a:r>
              <a:rPr lang="fr-FR" b="1" u="sng" baseline="30000" dirty="0"/>
              <a:t>er</a:t>
            </a:r>
            <a:r>
              <a:rPr lang="fr-FR" b="1" u="sng" dirty="0"/>
              <a:t> et 2nd ordre en fonction de la corrélation @B:</a:t>
            </a:r>
          </a:p>
          <a:p>
            <a:pPr algn="just"/>
            <a:endParaRPr lang="fr-FR" b="1" u="sng" dirty="0"/>
          </a:p>
          <a:p>
            <a:pPr algn="just"/>
            <a:r>
              <a:rPr lang="fr-FR" sz="1400" i="1" dirty="0"/>
              <a:t>PS: Ève: SDS décodeur (juste un </a:t>
            </a:r>
            <a:r>
              <a:rPr lang="fr-FR" sz="1400" i="1" dirty="0" err="1"/>
              <a:t>despreading</a:t>
            </a:r>
            <a:r>
              <a:rPr lang="fr-FR" sz="1400" i="1" dirty="0"/>
              <a:t>)</a:t>
            </a:r>
          </a:p>
          <a:p>
            <a:pPr algn="just"/>
            <a:endParaRPr lang="fr-FR" sz="1400" i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ordre: SR augmente quand corrélation augmente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ordre : SR quasi constant avec la corrélation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/>
              <a:t>Ergodic</a:t>
            </a:r>
            <a:r>
              <a:rPr lang="fr-FR" dirty="0"/>
              <a:t>: SR diminue beaucoup avec la corrélation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1A69BC-31C7-2E4F-AC80-D1B2D6AC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28" y="1119001"/>
            <a:ext cx="6607672" cy="44653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0D102C7-278B-7847-900B-D9E04CE57BBA}"/>
              </a:ext>
            </a:extLst>
          </p:cNvPr>
          <p:cNvSpPr txBox="1"/>
          <p:nvPr/>
        </p:nvSpPr>
        <p:spPr>
          <a:xfrm>
            <a:off x="473232" y="5569545"/>
            <a:ext cx="8414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Open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Y’</a:t>
            </a:r>
            <a:r>
              <a:rPr lang="fr-FR" dirty="0" err="1"/>
              <a:t>a-t-il</a:t>
            </a:r>
            <a:r>
              <a:rPr lang="fr-FR" dirty="0"/>
              <a:t> moyen d’approximer autrement (pas développement de Taylor) le SR </a:t>
            </a:r>
            <a:r>
              <a:rPr lang="fr-FR" dirty="0" err="1"/>
              <a:t>ergodic</a:t>
            </a:r>
            <a:r>
              <a:rPr lang="fr-F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approximations sont-elles utilisables? Je dirais que non</a:t>
            </a:r>
          </a:p>
        </p:txBody>
      </p:sp>
    </p:spTree>
    <p:extLst>
      <p:ext uri="{BB962C8B-B14F-4D97-AF65-F5344CB8AC3E}">
        <p14:creationId xmlns:p14="http://schemas.microsoft.com/office/powerpoint/2010/main" val="14494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3BC4A4-B1D1-AB47-97F3-91CBD2D4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BD73-9EE4-134C-988A-640910CD643A}" type="slidenum">
              <a:rPr lang="fr-FR" smtClean="0"/>
              <a:t>9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A05B75A-7BB2-FA46-BBD9-B60EE49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2. SINR modèle (6) (Pour info : mêmes ccl)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937F32-4B53-384B-9298-AE2AD7425920}"/>
              </a:ext>
            </a:extLst>
          </p:cNvPr>
          <p:cNvSpPr txBox="1"/>
          <p:nvPr/>
        </p:nvSpPr>
        <p:spPr>
          <a:xfrm>
            <a:off x="309213" y="1481823"/>
            <a:ext cx="1112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/>
              <a:t>Comportement 1</a:t>
            </a:r>
            <a:r>
              <a:rPr lang="fr-FR" b="1" u="sng" baseline="30000" dirty="0"/>
              <a:t>er</a:t>
            </a:r>
            <a:r>
              <a:rPr lang="fr-FR" b="1" u="sng" dirty="0"/>
              <a:t> et 2nd ordre en fonction de la corrélation @B pour les 2 autres décodeurs (MF et OC):</a:t>
            </a:r>
          </a:p>
          <a:p>
            <a:pPr algn="just"/>
            <a:endParaRPr lang="fr-FR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CB1646-CFC5-964A-A0D7-1D08FDF0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3" y="2015138"/>
            <a:ext cx="6046564" cy="41979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537CCF-A49B-4749-B36A-BE8174962524}"/>
              </a:ext>
            </a:extLst>
          </p:cNvPr>
          <p:cNvSpPr txBox="1"/>
          <p:nvPr/>
        </p:nvSpPr>
        <p:spPr>
          <a:xfrm>
            <a:off x="1787640" y="6213071"/>
            <a:ext cx="17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MF </a:t>
            </a:r>
            <a:r>
              <a:rPr lang="fr-FR" dirty="0" err="1"/>
              <a:t>Decoding</a:t>
            </a:r>
            <a:r>
              <a:rPr lang="fr-FR" dirty="0"/>
              <a:t> @E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880F3ED-8E4C-1640-A5BE-C6B1B792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138"/>
            <a:ext cx="6046564" cy="4197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5A6D2E0-2BAC-1344-B4E4-7BFA4908EF9E}"/>
              </a:ext>
            </a:extLst>
          </p:cNvPr>
          <p:cNvSpPr txBox="1"/>
          <p:nvPr/>
        </p:nvSpPr>
        <p:spPr>
          <a:xfrm>
            <a:off x="7713719" y="6230556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OC </a:t>
            </a:r>
            <a:r>
              <a:rPr lang="fr-FR" dirty="0" err="1"/>
              <a:t>Decoding</a:t>
            </a:r>
            <a:r>
              <a:rPr lang="fr-FR" dirty="0"/>
              <a:t> @E</a:t>
            </a:r>
          </a:p>
        </p:txBody>
      </p:sp>
    </p:spTree>
    <p:extLst>
      <p:ext uri="{BB962C8B-B14F-4D97-AF65-F5344CB8AC3E}">
        <p14:creationId xmlns:p14="http://schemas.microsoft.com/office/powerpoint/2010/main" val="1150244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867</Words>
  <Application>Microsoft Macintosh PowerPoint</Application>
  <PresentationFormat>Grand écran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Frequency correlation in PLS scheme</vt:lpstr>
      <vt:lpstr>1. System Model + Intro de la corrélation</vt:lpstr>
      <vt:lpstr>1. System Model + Intro de la corrélation (2)</vt:lpstr>
      <vt:lpstr>2. SINR modèle (1)</vt:lpstr>
      <vt:lpstr>2. SINR modèle (2)</vt:lpstr>
      <vt:lpstr>2. SINR modèle (3)</vt:lpstr>
      <vt:lpstr>2. SINR modèle (4)</vt:lpstr>
      <vt:lpstr>2. SINR modèle (5)</vt:lpstr>
      <vt:lpstr>2. SINR modèle (6) (Pour info : mêmes ccl)</vt:lpstr>
      <vt:lpstr>3. Corrélation @B et @E : Cas du SDS @E</vt:lpstr>
      <vt:lpstr>3. Corrélation @B et @E : Cas du MF @E</vt:lpstr>
      <vt:lpstr>CCL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Subcarrier correlation in PLS scheme</dc:title>
  <dc:creator>golstein.sidney@gmail.com</dc:creator>
  <cp:lastModifiedBy>golstein.sidney@gmail.com</cp:lastModifiedBy>
  <cp:revision>23</cp:revision>
  <dcterms:created xsi:type="dcterms:W3CDTF">2021-03-11T15:22:38Z</dcterms:created>
  <dcterms:modified xsi:type="dcterms:W3CDTF">2021-03-12T09:56:24Z</dcterms:modified>
</cp:coreProperties>
</file>