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Candara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ndar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ndara-italic.fntdata"/><Relationship Id="rId30" Type="http://schemas.openxmlformats.org/officeDocument/2006/relationships/font" Target="fonts/Candara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Candara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10c100c5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10c100c5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10c100c5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10c100c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10c100c5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10c100c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10c100c54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10c100c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10c100c5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10c100c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10c100c54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10c100c5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10c100c5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10c100c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10c100c54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10c100c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10c100c54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10c100c5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10c100c54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10c100c5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c53f5500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c53f550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10c100c54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10c100c5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10c100c54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10c100c5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10c100c54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10c100c5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10c100c54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10c100c5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ee3e43a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ee3e43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10c100c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10c100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0c100c5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0c100c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10c100c5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10c100c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10c100c54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10c100c5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10c100c54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10c100c5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24000" y="768002"/>
            <a:ext cx="91440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k">
  <p:cSld name="CUSTOM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  <a:defRPr b="1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 i="0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SioiiGVKlwm0sn56YOr_ESFkqx1HeAv7JfERbel_AoM/ed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1524000" y="768002"/>
            <a:ext cx="91440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FA2022 Week 0</a:t>
            </a:r>
            <a:r>
              <a:rPr b="0" lang="en-US" sz="3200"/>
              <a:t>2</a:t>
            </a:r>
            <a:endParaRPr b="0"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CC55"/>
                </a:solidFill>
              </a:rPr>
              <a:t>Web Hacking I</a:t>
            </a:r>
            <a:endParaRPr>
              <a:solidFill>
                <a:srgbClr val="32C95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Emma</a:t>
            </a:r>
            <a:r>
              <a:rPr lang="en-US"/>
              <a:t> and Michael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Websites Work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bones, skin, and brains of the Internet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Websites Work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Websites displayed by browser according to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HTML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CSS</a:t>
            </a:r>
            <a:endParaRPr sz="32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Javascript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- The Bones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Defines the </a:t>
            </a:r>
            <a:r>
              <a:rPr i="1" lang="en-US"/>
              <a:t>layout</a:t>
            </a:r>
            <a:r>
              <a:rPr lang="en-US"/>
              <a:t> of websites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Where are the images, buttons, and textboxes?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Defines where to load the javascript and CSS from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38200" y="3946675"/>
            <a:ext cx="53982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"cat.jpg"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"script.js"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275" y="3356200"/>
            <a:ext cx="2133600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0"/>
          <p:cNvCxnSpPr/>
          <p:nvPr/>
        </p:nvCxnSpPr>
        <p:spPr>
          <a:xfrm>
            <a:off x="5247800" y="4767463"/>
            <a:ext cx="1431000" cy="12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- The Skin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Defines what website elements should </a:t>
            </a:r>
            <a:r>
              <a:rPr i="1" lang="en-US"/>
              <a:t>look</a:t>
            </a:r>
            <a:r>
              <a:rPr lang="en-US"/>
              <a:t> like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Can be written in the HTML or loaded from external file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388" y="3673038"/>
            <a:ext cx="21621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553575" y="4497350"/>
            <a:ext cx="54762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50%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drop-shadow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0.75rem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5733150" y="5179788"/>
            <a:ext cx="1431000" cy="12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- The Brains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Programming language to make website </a:t>
            </a:r>
            <a:r>
              <a:rPr i="1" lang="en-US"/>
              <a:t>do</a:t>
            </a:r>
            <a:r>
              <a:rPr lang="en-US"/>
              <a:t> something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Do something when button is pressed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Animate things on webpage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Make requests to other endpoints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997" y="4010575"/>
            <a:ext cx="3488000" cy="21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1360350" y="3449250"/>
            <a:ext cx="947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2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-US" sz="2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en-US" sz="2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-US" sz="2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2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"Meow!"</a:t>
            </a:r>
            <a:r>
              <a:rPr lang="en-US" sz="2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Cookies and Local Storage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Cookies 🍪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Small pieces of information stored across visits to same web page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Maintained by browser, sent along with requests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Main usages: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Maintain a “session” after you log in to a site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Track you for advertising purposes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Storage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Store key/value pairs like a cookie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i="1" lang="en-US" sz="3200"/>
              <a:t>Not</a:t>
            </a:r>
            <a:r>
              <a:rPr lang="en-US" sz="3200"/>
              <a:t> sent with requests to server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Larger storage size limit (4KB vs 5MB)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Can persist indefinitely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Tools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Devtools - Inspect Element</a:t>
            </a:r>
            <a:endParaRPr/>
          </a:p>
        </p:txBody>
      </p:sp>
      <p:sp>
        <p:nvSpPr>
          <p:cNvPr id="191" name="Google Shape;191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Inspect HTML of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Delete or add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View event listeners and styles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4840649" cy="370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Styling Guidelines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>
                <a:solidFill>
                  <a:schemeClr val="dk1"/>
                </a:solidFill>
              </a:rPr>
              <a:t>Remove this slide once you have read the guidelines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>
                <a:solidFill>
                  <a:schemeClr val="dk1"/>
                </a:solidFill>
              </a:rPr>
              <a:t>Do not put "SIGPwny" or "Meeting" or "Seminar" (or synonyms) in the title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Unless it is for info meetings or the Recursive Meeting :)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>
                <a:solidFill>
                  <a:schemeClr val="dk1"/>
                </a:solidFill>
              </a:rPr>
              <a:t>Use dashes ("-") for bullet points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>
                <a:solidFill>
                  <a:schemeClr val="dk1"/>
                </a:solidFill>
              </a:rPr>
              <a:t>Use straight quotes (""), not smart quotes (“”)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>
                <a:solidFill>
                  <a:schemeClr val="dk1"/>
                </a:solidFill>
              </a:rPr>
              <a:t>Avoid moving text boxes for titles and headings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Unless they are all consistently moved!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>
                <a:solidFill>
                  <a:schemeClr val="dk1"/>
                </a:solidFill>
              </a:rPr>
              <a:t>Stick to SIGPwny theme colors in the color picker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>
                <a:solidFill>
                  <a:schemeClr val="dk1"/>
                </a:solidFill>
              </a:rPr>
              <a:t>Do not make text too small (</a:t>
            </a:r>
            <a:r>
              <a:rPr lang="en-US" sz="2000">
                <a:solidFill>
                  <a:schemeClr val="dk1"/>
                </a:solidFill>
              </a:rPr>
              <a:t>font size 20 is the limit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>
                <a:solidFill>
                  <a:schemeClr val="dk1"/>
                </a:solidFill>
              </a:rPr>
              <a:t>Reference Brand Guidelines here: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https://docs.google.com/document/d/1SioiiGVKlwm0sn56YOr_ESFkqx1HeAv7JfERbel_AoM/edit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Devtools - Console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View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Execute your own javascript to interact with page and existing javascript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3435350"/>
            <a:ext cx="5181600" cy="128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Devtools - Network</a:t>
            </a:r>
            <a:endParaRPr/>
          </a:p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View requests sent from your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Resources requested from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Login forms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File uploads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13247" t="0"/>
          <a:stretch/>
        </p:blipFill>
        <p:spPr>
          <a:xfrm>
            <a:off x="838200" y="2212000"/>
            <a:ext cx="5181599" cy="1476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908275"/>
            <a:ext cx="5181600" cy="180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Devtools - Application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View cookies and local storage for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Modify contents to mess with web service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825625"/>
            <a:ext cx="5181600" cy="256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Walkthrough!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Meetings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2022-09-05</a:t>
            </a:r>
            <a:r>
              <a:rPr b="1" lang="en-US"/>
              <a:t> - This Friday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CSAW CTF '22 Qualifying Round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We will be playing in this weekend long CTF - come join us!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2022-09-11</a:t>
            </a:r>
            <a:r>
              <a:rPr b="1" lang="en-US"/>
              <a:t> - This Sunday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-"/>
            </a:pPr>
            <a:r>
              <a:rPr lang="en-US">
                <a:solidFill>
                  <a:schemeClr val="lt2"/>
                </a:solidFill>
              </a:rPr>
              <a:t>NO MEETING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2022-09-15</a:t>
            </a:r>
            <a:r>
              <a:rPr b="1" lang="en-US"/>
              <a:t> - Next Thursday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Web Hacking II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Advanced Web Hacking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CSAW Tomorrow!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Free pizza!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Fall CTF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fallctf.sigpwny.co</a:t>
            </a:r>
            <a:r>
              <a:rPr lang="en-US"/>
              <a:t>m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sigpwny{</a:t>
            </a:r>
            <a:r>
              <a:rPr lang="en-US"/>
              <a:t>ctrl_sh1ft_c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https://pics.onsizzle.com/keep-out-or-enter-im-a-sign-not-a-cop-25277744.png"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035" y="1690688"/>
            <a:ext cx="5919928" cy="4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How the web 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Clients and Servers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How websites work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The bones, skin, and brain of the internet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HTML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CSS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JavaScript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Cookies, local storage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Chrome Devtools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Challenge walkthrough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Web Works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At a very high level!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Web Works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050" y="2230250"/>
            <a:ext cx="2397500" cy="2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901" y="3872038"/>
            <a:ext cx="727375" cy="7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303" y="2321324"/>
            <a:ext cx="2215375" cy="22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5"/>
          <p:cNvCxnSpPr/>
          <p:nvPr/>
        </p:nvCxnSpPr>
        <p:spPr>
          <a:xfrm flipH="1" rot="10800000">
            <a:off x="3243150" y="3142163"/>
            <a:ext cx="4482900" cy="22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4148438" y="2711650"/>
            <a:ext cx="23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example.com/index.html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 flipH="1">
            <a:off x="3256338" y="3659625"/>
            <a:ext cx="4469700" cy="21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1017526" y="4627750"/>
            <a:ext cx="166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8177638" y="4627750"/>
            <a:ext cx="14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Web Works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050" y="2230250"/>
            <a:ext cx="2397500" cy="2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03" y="2321324"/>
            <a:ext cx="2215375" cy="22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 flipH="1" rot="10800000">
            <a:off x="3243150" y="3142163"/>
            <a:ext cx="4482900" cy="22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4148438" y="2711650"/>
            <a:ext cx="23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example.com/cat.jpg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 flipH="1">
            <a:off x="3256338" y="3659625"/>
            <a:ext cx="4469700" cy="21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1017526" y="4627750"/>
            <a:ext cx="166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177638" y="4627750"/>
            <a:ext cx="14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749" y="3789627"/>
            <a:ext cx="727378" cy="87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Web Works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050" y="2230250"/>
            <a:ext cx="2397500" cy="2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03" y="2321324"/>
            <a:ext cx="2215375" cy="22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7"/>
          <p:cNvCxnSpPr/>
          <p:nvPr/>
        </p:nvCxnSpPr>
        <p:spPr>
          <a:xfrm flipH="1" rot="10800000">
            <a:off x="3243150" y="3142163"/>
            <a:ext cx="4482900" cy="22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4148438" y="2711650"/>
            <a:ext cx="23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example.com/script.js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flipH="1">
            <a:off x="3256338" y="3659625"/>
            <a:ext cx="4469700" cy="21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1017526" y="4627750"/>
            <a:ext cx="166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8177638" y="4627750"/>
            <a:ext cx="14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663" y="3908250"/>
            <a:ext cx="789876" cy="78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GPwny">
  <a:themeElements>
    <a:clrScheme name="Office Theme">
      <a:dk1>
        <a:srgbClr val="000000"/>
      </a:dk1>
      <a:lt1>
        <a:srgbClr val="FFFFFF"/>
      </a:lt1>
      <a:dk2>
        <a:srgbClr val="33CC55"/>
      </a:dk2>
      <a:lt2>
        <a:srgbClr val="FF4040"/>
      </a:lt2>
      <a:accent1>
        <a:srgbClr val="41AAFF"/>
      </a:accent1>
      <a:accent2>
        <a:srgbClr val="ED7A31"/>
      </a:accent2>
      <a:accent3>
        <a:srgbClr val="FFC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